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844" r:id="rId2"/>
    <p:sldId id="846" r:id="rId3"/>
    <p:sldId id="847" r:id="rId4"/>
    <p:sldId id="848" r:id="rId5"/>
    <p:sldId id="849" r:id="rId6"/>
    <p:sldId id="851" r:id="rId7"/>
    <p:sldId id="852" r:id="rId8"/>
    <p:sldId id="853" r:id="rId9"/>
    <p:sldId id="85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AA4"/>
    <a:srgbClr val="E5E5E5"/>
    <a:srgbClr val="434544"/>
    <a:srgbClr val="3B4353"/>
    <a:srgbClr val="2B313D"/>
    <a:srgbClr val="FF6600"/>
    <a:srgbClr val="66CCFF"/>
    <a:srgbClr val="FF7C80"/>
    <a:srgbClr val="FF3300"/>
    <a:srgbClr val="F36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6" autoAdjust="0"/>
    <p:restoredTop sz="95990" autoAdjust="0"/>
  </p:normalViewPr>
  <p:slideViewPr>
    <p:cSldViewPr snapToGrid="0">
      <p:cViewPr varScale="1">
        <p:scale>
          <a:sx n="113" d="100"/>
          <a:sy n="113" d="100"/>
        </p:scale>
        <p:origin x="942" y="126"/>
      </p:cViewPr>
      <p:guideLst>
        <p:guide orient="horz" pos="2183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468087" y="515228"/>
            <a:ext cx="68623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i="1" dirty="0">
                <a:solidFill>
                  <a:srgbClr val="434544"/>
                </a:solidFill>
              </a:rPr>
              <a:t>게임프로그래밍 </a:t>
            </a:r>
            <a:r>
              <a:rPr lang="ko-KR" altLang="en-US" sz="4000" b="1" i="1" dirty="0" err="1" smtClean="0">
                <a:solidFill>
                  <a:srgbClr val="434544"/>
                </a:solidFill>
              </a:rPr>
              <a:t>코드분석</a:t>
            </a:r>
            <a:r>
              <a:rPr lang="ko-KR" altLang="en-US" sz="4000" b="1" i="1" dirty="0" smtClean="0">
                <a:solidFill>
                  <a:srgbClr val="434544"/>
                </a:solidFill>
              </a:rPr>
              <a:t> </a:t>
            </a:r>
            <a:endParaRPr lang="ko-KR" altLang="en-US" sz="4000" b="1" i="1" dirty="0">
              <a:solidFill>
                <a:srgbClr val="434544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22756" y="4053824"/>
            <a:ext cx="1208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E5E5E5"/>
                </a:solidFill>
              </a:rPr>
              <a:t>201234567</a:t>
            </a:r>
            <a:endParaRPr lang="ko-KR" altLang="en-US" dirty="0">
              <a:solidFill>
                <a:srgbClr val="E5E5E5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903335" y="5113220"/>
            <a:ext cx="2427096" cy="711332"/>
          </a:xfrm>
          <a:prstGeom prst="roundRect">
            <a:avLst>
              <a:gd name="adj" fmla="val 50000"/>
            </a:avLst>
          </a:prstGeom>
          <a:solidFill>
            <a:srgbClr val="E5E5E5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76200" dir="16200000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434544"/>
                </a:solidFill>
              </a:rPr>
              <a:t>2014558109 </a:t>
            </a:r>
            <a:r>
              <a:rPr lang="ko-KR" altLang="en-US" dirty="0" err="1">
                <a:solidFill>
                  <a:srgbClr val="434544"/>
                </a:solidFill>
              </a:rPr>
              <a:t>정주용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3309347" y="3187901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309557" y="2668732"/>
            <a:ext cx="308390" cy="398606"/>
            <a:chOff x="4291013" y="4001237"/>
            <a:chExt cx="155559" cy="201066"/>
          </a:xfrm>
        </p:grpSpPr>
        <p:sp>
          <p:nvSpPr>
            <p:cNvPr id="16" name="도넛 15"/>
            <p:cNvSpPr/>
            <p:nvPr/>
          </p:nvSpPr>
          <p:spPr>
            <a:xfrm>
              <a:off x="4291013" y="4001237"/>
              <a:ext cx="144178" cy="144178"/>
            </a:xfrm>
            <a:prstGeom prst="donut">
              <a:avLst>
                <a:gd name="adj" fmla="val 9637"/>
              </a:avLst>
            </a:prstGeom>
            <a:solidFill>
              <a:srgbClr val="4345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양쪽 모서리가 둥근 사각형 16"/>
            <p:cNvSpPr/>
            <p:nvPr/>
          </p:nvSpPr>
          <p:spPr>
            <a:xfrm rot="8100000">
              <a:off x="4428572" y="4102815"/>
              <a:ext cx="18000" cy="994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345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724250" y="2488544"/>
            <a:ext cx="260953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500" dirty="0" smtClean="0">
                <a:solidFill>
                  <a:srgbClr val="434544"/>
                </a:solidFill>
              </a:rPr>
              <a:t>오구의 모험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8783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-7102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87845"/>
            <a:ext cx="466163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rgbClr val="434544"/>
                </a:solidFill>
              </a:rPr>
              <a:t>POWER </a:t>
            </a:r>
            <a:r>
              <a:rPr lang="en-US" altLang="ko-KR" i="1" dirty="0">
                <a:solidFill>
                  <a:srgbClr val="434544"/>
                </a:solidFill>
              </a:rPr>
              <a:t>POINT </a:t>
            </a:r>
            <a:r>
              <a:rPr lang="en-US" altLang="ko-KR" sz="2400" b="1" i="1" dirty="0" smtClean="0">
                <a:solidFill>
                  <a:srgbClr val="434544"/>
                </a:solidFill>
              </a:rPr>
              <a:t>PRESENTATION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434544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222425" y="420096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07729" y="1797081"/>
            <a:ext cx="5486400" cy="369332"/>
          </a:xfrm>
          <a:prstGeom prst="rect">
            <a:avLst/>
          </a:prstGeom>
          <a:solidFill>
            <a:srgbClr val="282A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1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mainSchedule</a:t>
            </a:r>
            <a:r>
              <a:rPr kumimoji="0" lang="ko-KR" altLang="ko-KR" sz="1800" b="1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58223" y="1797081"/>
            <a:ext cx="4278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b="1" dirty="0" smtClean="0"/>
              <a:t>0.02 </a:t>
            </a:r>
            <a:r>
              <a:rPr lang="ko-KR" altLang="ko-KR" b="1" dirty="0">
                <a:ea typeface="D2Coding" panose="020B0609020101020101" pitchFamily="49" charset="-127"/>
              </a:rPr>
              <a:t>초 단위로 </a:t>
            </a:r>
            <a:r>
              <a:rPr lang="en-US" altLang="ko-KR" b="1" dirty="0">
                <a:ea typeface="D2Coding" panose="020B0609020101020101" pitchFamily="49" charset="-127"/>
              </a:rPr>
              <a:t>main()</a:t>
            </a:r>
            <a:r>
              <a:rPr lang="ko-KR" altLang="ko-KR" b="1" dirty="0">
                <a:ea typeface="D2Coding" panose="020B0609020101020101" pitchFamily="49" charset="-127"/>
              </a:rPr>
              <a:t>함수</a:t>
            </a:r>
            <a:r>
              <a:rPr lang="ko-KR" altLang="en-US" b="1" dirty="0">
                <a:ea typeface="D2Coding" panose="020B0609020101020101" pitchFamily="49" charset="-127"/>
              </a:rPr>
              <a:t>가</a:t>
            </a:r>
            <a:r>
              <a:rPr lang="ko-KR" altLang="ko-KR" b="1" dirty="0">
                <a:ea typeface="D2Coding" panose="020B0609020101020101" pitchFamily="49" charset="-127"/>
              </a:rPr>
              <a:t> 실행됨</a:t>
            </a:r>
            <a:endParaRPr lang="ko-KR" alt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07729" y="3216182"/>
            <a:ext cx="5486400" cy="1754326"/>
          </a:xfrm>
          <a:prstGeom prst="rect">
            <a:avLst/>
          </a:prstGeom>
          <a:solidFill>
            <a:srgbClr val="282A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display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playBackgroundMusic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playerMove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globalTime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++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39717" y="2932120"/>
            <a:ext cx="4592732" cy="24468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 smtClean="0"/>
              <a:t>메인 내부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display()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전체적 </a:t>
            </a:r>
            <a:r>
              <a:rPr lang="ko-KR" altLang="en-US" b="1" dirty="0" err="1" smtClean="0"/>
              <a:t>게임그려줌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배경음악 틀어주는 </a:t>
            </a: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playerMove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플레이어 관련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게임 시간 증가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0495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-7102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87845"/>
            <a:ext cx="466163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rgbClr val="434544"/>
                </a:solidFill>
              </a:rPr>
              <a:t>POWER </a:t>
            </a:r>
            <a:r>
              <a:rPr lang="en-US" altLang="ko-KR" i="1" dirty="0">
                <a:solidFill>
                  <a:srgbClr val="434544"/>
                </a:solidFill>
              </a:rPr>
              <a:t>POINT </a:t>
            </a:r>
            <a:r>
              <a:rPr lang="en-US" altLang="ko-KR" sz="2400" b="1" i="1" dirty="0" smtClean="0">
                <a:solidFill>
                  <a:srgbClr val="434544"/>
                </a:solidFill>
              </a:rPr>
              <a:t>PRESENTATION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434544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222425" y="420096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6222425" y="1254622"/>
            <a:ext cx="4493538" cy="5833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3000" b="1" dirty="0" smtClean="0"/>
              <a:t>display</a:t>
            </a:r>
            <a:r>
              <a:rPr lang="ko-KR" altLang="en-US" sz="3000" b="1" dirty="0" smtClean="0"/>
              <a:t> 내부</a:t>
            </a:r>
            <a:endParaRPr lang="en-US" altLang="ko-KR" sz="3000" b="1" dirty="0" smtClean="0"/>
          </a:p>
          <a:p>
            <a:pPr>
              <a:lnSpc>
                <a:spcPts val="2500"/>
              </a:lnSpc>
            </a:pP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캔버스에 배경화면 그려주는 </a:t>
            </a: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플레이어가 밟을 발판 그려주는 </a:t>
            </a: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인벤토리</a:t>
            </a:r>
            <a:r>
              <a:rPr lang="ko-KR" altLang="en-US" b="1" dirty="0" smtClean="0"/>
              <a:t> 보여주는 </a:t>
            </a: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튜토리얼</a:t>
            </a:r>
            <a:r>
              <a:rPr lang="ko-KR" altLang="en-US" b="1" dirty="0"/>
              <a:t> </a:t>
            </a:r>
            <a:r>
              <a:rPr lang="ko-KR" altLang="en-US" b="1" dirty="0" smtClean="0"/>
              <a:t>보여주는 </a:t>
            </a: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배경 구름 </a:t>
            </a:r>
            <a:r>
              <a:rPr lang="ko-KR" altLang="en-US" b="1" dirty="0" err="1" smtClean="0"/>
              <a:t>음직이게하는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총알 그려주는 </a:t>
            </a: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적 그려주는 </a:t>
            </a: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적피격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플레이어 피격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피격 애니메이션 보여주는 </a:t>
            </a: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승리 애니메이션 보여주는 </a:t>
            </a: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적 공격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적 공격 보여주는 </a:t>
            </a: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총알끼리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부딪칠때의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라운드 승리 </a:t>
            </a: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00860" y="1490711"/>
            <a:ext cx="3730508" cy="4801314"/>
          </a:xfrm>
          <a:prstGeom prst="rect">
            <a:avLst/>
          </a:prstGeom>
          <a:solidFill>
            <a:srgbClr val="282A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display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drawBackground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drawPlatform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drawInventory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drawTutorial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drawCloud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drawBullets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drawEnemy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hitEnemy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hitPlayer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drawHitAnimation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drawWinFireWork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enemyAttack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drawEnemyBullets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bulletConflict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win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===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showWin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0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-7102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87845"/>
            <a:ext cx="466163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rgbClr val="434544"/>
                </a:solidFill>
              </a:rPr>
              <a:t>POWER </a:t>
            </a:r>
            <a:r>
              <a:rPr lang="en-US" altLang="ko-KR" i="1" dirty="0">
                <a:solidFill>
                  <a:srgbClr val="434544"/>
                </a:solidFill>
              </a:rPr>
              <a:t>POINT </a:t>
            </a:r>
            <a:r>
              <a:rPr lang="en-US" altLang="ko-KR" sz="2400" b="1" i="1" dirty="0" smtClean="0">
                <a:solidFill>
                  <a:srgbClr val="434544"/>
                </a:solidFill>
              </a:rPr>
              <a:t>PRESENTATION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434544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222425" y="420096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23351" y="1655689"/>
            <a:ext cx="3257623" cy="2336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3000" b="1" dirty="0" err="1" smtClean="0"/>
              <a:t>playerMove</a:t>
            </a:r>
            <a:r>
              <a:rPr lang="ko-KR" altLang="en-US" sz="3000" b="1" dirty="0" smtClean="0"/>
              <a:t> 내부</a:t>
            </a:r>
            <a:endParaRPr lang="en-US" altLang="ko-KR" sz="3000" b="1" dirty="0" smtClean="0"/>
          </a:p>
          <a:p>
            <a:pPr>
              <a:lnSpc>
                <a:spcPts val="2500"/>
              </a:lnSpc>
            </a:pP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플레이어 중력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플레이어 점프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플레이어 충돌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플레이어 그려주는 </a:t>
            </a: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1698" y="1770078"/>
            <a:ext cx="3097323" cy="1754326"/>
          </a:xfrm>
          <a:prstGeom prst="rect">
            <a:avLst/>
          </a:prstGeom>
          <a:solidFill>
            <a:srgbClr val="282A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playerMove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gravity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jump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collision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drawPlayer</a:t>
            </a:r>
            <a:r>
              <a:rPr lang="ko-KR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en-US" altLang="ko-KR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CC7832"/>
                </a:solidFill>
                <a:latin typeface="Consolas" panose="020B0609020204030204" pitchFamily="49" charset="0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71698" y="3992227"/>
            <a:ext cx="5362353" cy="2585323"/>
          </a:xfrm>
          <a:prstGeom prst="rect">
            <a:avLst/>
          </a:prstGeom>
          <a:solidFill>
            <a:srgbClr val="282A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gravity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playerY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&lt;=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canvasHeight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-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20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playerDy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smtClean="0">
                <a:solidFill>
                  <a:srgbClr val="6897BB"/>
                </a:solidFill>
                <a:latin typeface="Consolas" panose="020B0609020204030204" pitchFamily="49" charset="0"/>
              </a:rPr>
              <a:t>5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*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time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*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time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*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0.7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time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+=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0.03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else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playerDy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time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22413" y="3992226"/>
            <a:ext cx="4089581" cy="16953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3000" b="1" dirty="0" err="1" smtClean="0"/>
              <a:t>중력코드</a:t>
            </a:r>
            <a:r>
              <a:rPr lang="ko-KR" altLang="en-US" sz="3000" b="1" dirty="0" smtClean="0"/>
              <a:t> 내부</a:t>
            </a:r>
            <a:endParaRPr lang="en-US" altLang="ko-KR" sz="3000" b="1" dirty="0" smtClean="0"/>
          </a:p>
          <a:p>
            <a:pPr>
              <a:lnSpc>
                <a:spcPts val="2500"/>
              </a:lnSpc>
            </a:pP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플레이어가 </a:t>
            </a:r>
            <a:r>
              <a:rPr lang="ko-KR" altLang="en-US" b="1" dirty="0" err="1" smtClean="0"/>
              <a:t>땅좌표에</a:t>
            </a:r>
            <a:r>
              <a:rPr lang="ko-KR" altLang="en-US" b="1" dirty="0" smtClean="0"/>
              <a:t> 있지 </a:t>
            </a:r>
            <a:r>
              <a:rPr lang="ko-KR" altLang="en-US" b="1" dirty="0" err="1" smtClean="0"/>
              <a:t>않을시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중력가속도 법칙에 의해 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플레이어의 </a:t>
            </a:r>
            <a:r>
              <a:rPr lang="en-US" altLang="ko-KR" b="1" dirty="0" smtClean="0"/>
              <a:t>Y</a:t>
            </a:r>
            <a:r>
              <a:rPr lang="ko-KR" altLang="en-US" b="1" dirty="0" smtClean="0"/>
              <a:t>좌표 운동에너지 대입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565" y="2647241"/>
            <a:ext cx="2200582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-7102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87845"/>
            <a:ext cx="466163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rgbClr val="434544"/>
                </a:solidFill>
              </a:rPr>
              <a:t>POWER </a:t>
            </a:r>
            <a:r>
              <a:rPr lang="en-US" altLang="ko-KR" i="1" dirty="0">
                <a:solidFill>
                  <a:srgbClr val="434544"/>
                </a:solidFill>
              </a:rPr>
              <a:t>POINT </a:t>
            </a:r>
            <a:r>
              <a:rPr lang="en-US" altLang="ko-KR" sz="2400" b="1" i="1" dirty="0" smtClean="0">
                <a:solidFill>
                  <a:srgbClr val="434544"/>
                </a:solidFill>
              </a:rPr>
              <a:t>PRESENTATION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434544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222425" y="420096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6736183" y="1647376"/>
            <a:ext cx="4246675" cy="16953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3000" b="1" dirty="0" smtClean="0"/>
              <a:t>충돌 </a:t>
            </a:r>
            <a:r>
              <a:rPr lang="ko-KR" altLang="en-US" sz="3000" b="1" dirty="0" err="1" smtClean="0"/>
              <a:t>메소드</a:t>
            </a:r>
            <a:r>
              <a:rPr lang="ko-KR" altLang="en-US" sz="3000" b="1" dirty="0" smtClean="0"/>
              <a:t> 내부</a:t>
            </a:r>
            <a:endParaRPr lang="en-US" altLang="ko-KR" sz="3000" b="1" dirty="0" smtClean="0"/>
          </a:p>
          <a:p>
            <a:pPr>
              <a:lnSpc>
                <a:spcPts val="2500"/>
              </a:lnSpc>
            </a:pP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모든 플랫폼에 플레이어 충돌 적용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플랫폼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방면에 대해 충돌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적용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6736183" y="4356881"/>
            <a:ext cx="3175869" cy="13747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3000" b="1" dirty="0" smtClean="0"/>
              <a:t>충돌 </a:t>
            </a:r>
            <a:r>
              <a:rPr lang="ko-KR" altLang="en-US" sz="3000" b="1" dirty="0" err="1" smtClean="0"/>
              <a:t>로직</a:t>
            </a:r>
            <a:endParaRPr lang="en-US" altLang="ko-KR" sz="3000" b="1" dirty="0" smtClean="0"/>
          </a:p>
          <a:p>
            <a:pPr>
              <a:lnSpc>
                <a:spcPts val="2500"/>
              </a:lnSpc>
            </a:pP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4</a:t>
            </a:r>
            <a:r>
              <a:rPr lang="ko-KR" altLang="en-US" b="1" dirty="0" smtClean="0"/>
              <a:t>방면에 </a:t>
            </a:r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을 넣어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안으로 못들어가도록 설정</a:t>
            </a:r>
            <a:endParaRPr lang="en-US" altLang="ko-KR" b="1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60400" y="1328418"/>
            <a:ext cx="5943599" cy="2585323"/>
          </a:xfrm>
          <a:prstGeom prst="rect">
            <a:avLst/>
          </a:prstGeom>
          <a:solidFill>
            <a:srgbClr val="282A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collision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I</a:t>
            </a:r>
            <a:r>
              <a:rPr lang="ko-KR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in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platforms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ko-KR" altLang="ko-KR" dirty="0" err="1">
                <a:solidFill>
                  <a:srgbClr val="808080"/>
                </a:solidFill>
                <a:latin typeface="Consolas" panose="020B0609020204030204" pitchFamily="49" charset="0"/>
              </a:rPr>
              <a:t>collision</a:t>
            </a:r>
            <a:r>
              <a:rPr lang="ko-KR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808080"/>
                </a:solidFill>
                <a:latin typeface="Consolas" panose="020B0609020204030204" pitchFamily="49" charset="0"/>
              </a:rPr>
              <a:t>form</a:t>
            </a:r>
            <a:r>
              <a:rPr lang="ko-KR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808080"/>
                </a:solidFill>
                <a:latin typeface="Consolas" panose="020B0609020204030204" pitchFamily="49" charset="0"/>
              </a:rPr>
              <a:t>top</a:t>
            </a:r>
            <a:r>
              <a:rPr lang="ko-KR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platforms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].</a:t>
            </a:r>
            <a:r>
              <a:rPr lang="ko-KR" altLang="ko-KR" dirty="0" err="1">
                <a:solidFill>
                  <a:srgbClr val="9876AA"/>
                </a:solidFill>
                <a:latin typeface="Consolas" panose="020B0609020204030204" pitchFamily="49" charset="0"/>
              </a:rPr>
              <a:t>x</a:t>
            </a:r>
            <a:r>
              <a:rPr lang="ko-KR" altLang="ko-KR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–</a:t>
            </a:r>
            <a:r>
              <a:rPr lang="ko-KR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5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&lt;=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playerX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&amp;&amp;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playerX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&lt;=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platforms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].</a:t>
            </a:r>
            <a:r>
              <a:rPr lang="ko-KR" altLang="ko-KR" dirty="0" err="1">
                <a:solidFill>
                  <a:srgbClr val="9876AA"/>
                </a:solidFill>
                <a:latin typeface="Consolas" panose="020B0609020204030204" pitchFamily="49" charset="0"/>
              </a:rPr>
              <a:t>x</a:t>
            </a:r>
            <a:r>
              <a:rPr lang="ko-KR" altLang="ko-KR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35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&amp;&amp;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platforms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].</a:t>
            </a:r>
            <a:r>
              <a:rPr lang="ko-KR" altLang="ko-KR" dirty="0" err="1">
                <a:solidFill>
                  <a:srgbClr val="9876AA"/>
                </a:solidFill>
                <a:latin typeface="Consolas" panose="020B0609020204030204" pitchFamily="49" charset="0"/>
              </a:rPr>
              <a:t>y</a:t>
            </a:r>
            <a:r>
              <a:rPr lang="ko-KR" altLang="ko-KR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–</a:t>
            </a:r>
            <a:r>
              <a:rPr lang="ko-KR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20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&lt;=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playerY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&amp;&amp;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playerY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&lt;=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platforms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].</a:t>
            </a:r>
            <a:r>
              <a:rPr lang="ko-KR" altLang="ko-KR" dirty="0" err="1">
                <a:solidFill>
                  <a:srgbClr val="9876AA"/>
                </a:solidFill>
                <a:latin typeface="Consolas" panose="020B0609020204030204" pitchFamily="49" charset="0"/>
              </a:rPr>
              <a:t>y</a:t>
            </a:r>
            <a:r>
              <a:rPr lang="ko-KR" altLang="ko-KR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ko-KR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){</a:t>
            </a: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endParaRPr lang="en-US" altLang="ko-KR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…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49" y="4006735"/>
            <a:ext cx="5469775" cy="241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-7102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87845"/>
            <a:ext cx="466163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rgbClr val="434544"/>
                </a:solidFill>
              </a:rPr>
              <a:t>POWER </a:t>
            </a:r>
            <a:r>
              <a:rPr lang="en-US" altLang="ko-KR" i="1" dirty="0">
                <a:solidFill>
                  <a:srgbClr val="434544"/>
                </a:solidFill>
              </a:rPr>
              <a:t>POINT </a:t>
            </a:r>
            <a:r>
              <a:rPr lang="en-US" altLang="ko-KR" sz="2400" b="1" i="1" dirty="0" smtClean="0">
                <a:solidFill>
                  <a:srgbClr val="434544"/>
                </a:solidFill>
              </a:rPr>
              <a:t>PRESENTATION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434544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222425" y="420096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7010503" y="1553549"/>
            <a:ext cx="4435830" cy="2336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3000" b="1" dirty="0" smtClean="0"/>
              <a:t>플랫폼 추가 </a:t>
            </a:r>
            <a:r>
              <a:rPr lang="ko-KR" altLang="en-US" sz="3000" b="1" dirty="0" err="1" smtClean="0"/>
              <a:t>메소드</a:t>
            </a:r>
            <a:r>
              <a:rPr lang="ko-KR" altLang="en-US" sz="3000" b="1" dirty="0" smtClean="0"/>
              <a:t> 내부</a:t>
            </a:r>
            <a:endParaRPr lang="en-US" altLang="ko-KR" sz="3000" b="1" dirty="0" smtClean="0"/>
          </a:p>
          <a:p>
            <a:pPr>
              <a:lnSpc>
                <a:spcPts val="2500"/>
              </a:lnSpc>
            </a:pP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파라메터로</a:t>
            </a:r>
            <a:r>
              <a:rPr lang="ko-KR" altLang="en-US" b="1" dirty="0" smtClean="0"/>
              <a:t> 들어온 </a:t>
            </a:r>
            <a:r>
              <a:rPr lang="en-US" altLang="ko-KR" b="1" dirty="0" err="1" smtClean="0"/>
              <a:t>x,y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좌표</a:t>
            </a:r>
            <a:endParaRPr lang="en-US" altLang="ko-KR" b="1" dirty="0" smtClean="0"/>
          </a:p>
          <a:p>
            <a:pPr>
              <a:lnSpc>
                <a:spcPts val="2500"/>
              </a:lnSpc>
            </a:pPr>
            <a:r>
              <a:rPr lang="ko-KR" altLang="en-US" b="1" dirty="0" smtClean="0"/>
              <a:t>  원하는 플랫폼 타입에 맞춰서</a:t>
            </a:r>
            <a:endParaRPr lang="en-US" altLang="ko-KR" b="1" dirty="0" smtClean="0"/>
          </a:p>
          <a:p>
            <a:pPr>
              <a:lnSpc>
                <a:spcPts val="2500"/>
              </a:lnSpc>
            </a:pPr>
            <a:r>
              <a:rPr lang="ko-KR" altLang="en-US" b="1" dirty="0" smtClean="0"/>
              <a:t>  배열에 추가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7086139" y="4111712"/>
            <a:ext cx="3531736" cy="16953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3000" b="1" dirty="0" smtClean="0"/>
              <a:t>플랫폼 그리는 </a:t>
            </a:r>
            <a:r>
              <a:rPr lang="ko-KR" altLang="en-US" sz="3000" b="1" dirty="0" err="1" smtClean="0"/>
              <a:t>로직</a:t>
            </a:r>
            <a:endParaRPr lang="en-US" altLang="ko-KR" sz="3000" b="1" dirty="0" smtClean="0"/>
          </a:p>
          <a:p>
            <a:pPr>
              <a:lnSpc>
                <a:spcPts val="2500"/>
              </a:lnSpc>
            </a:pP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배열에 추가된 플랫폼들의</a:t>
            </a:r>
            <a:endParaRPr lang="en-US" altLang="ko-KR" b="1" dirty="0" smtClean="0"/>
          </a:p>
          <a:p>
            <a:pPr>
              <a:lnSpc>
                <a:spcPts val="2500"/>
              </a:lnSpc>
            </a:pPr>
            <a:r>
              <a:rPr lang="ko-KR" altLang="en-US" b="1" dirty="0" smtClean="0"/>
              <a:t>  타입을 확인하여</a:t>
            </a:r>
            <a:endParaRPr lang="en-US" altLang="ko-KR" b="1" dirty="0" smtClean="0"/>
          </a:p>
          <a:p>
            <a:pPr>
              <a:lnSpc>
                <a:spcPts val="2500"/>
              </a:lnSpc>
            </a:pPr>
            <a:r>
              <a:rPr lang="ko-KR" altLang="en-US" b="1" dirty="0" smtClean="0"/>
              <a:t>  스타일에 맞춰 플랫폼 그림</a:t>
            </a:r>
            <a:endParaRPr lang="en-US" altLang="ko-KR" b="1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60401" y="1282251"/>
            <a:ext cx="5765338" cy="2031325"/>
          </a:xfrm>
          <a:prstGeom prst="rect">
            <a:avLst/>
          </a:prstGeom>
          <a:solidFill>
            <a:srgbClr val="282A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addPlatform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x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y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platformType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===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platforms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push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({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x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x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-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15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y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y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-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15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width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30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height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30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type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ko-KR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lang="ko-KR" altLang="ko-KR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en-US" altLang="ko-KR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60400" y="3890086"/>
            <a:ext cx="5765339" cy="2308324"/>
          </a:xfrm>
          <a:prstGeom prst="rect">
            <a:avLst/>
          </a:prstGeom>
          <a:solidFill>
            <a:srgbClr val="282A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drawPlatform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in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platforms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platforms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].</a:t>
            </a:r>
            <a:r>
              <a:rPr lang="ko-KR" altLang="ko-KR" dirty="0" err="1">
                <a:solidFill>
                  <a:srgbClr val="9876AA"/>
                </a:solidFill>
                <a:latin typeface="Consolas" panose="020B0609020204030204" pitchFamily="49" charset="0"/>
              </a:rPr>
              <a:t>type</a:t>
            </a:r>
            <a:r>
              <a:rPr lang="ko-KR" altLang="ko-KR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===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draw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ko-KR" altLang="ko-KR" dirty="0" err="1">
                <a:solidFill>
                  <a:srgbClr val="9876AA"/>
                </a:solidFill>
                <a:latin typeface="Consolas" panose="020B0609020204030204" pitchFamily="49" charset="0"/>
              </a:rPr>
              <a:t>fillStyle</a:t>
            </a:r>
            <a:r>
              <a:rPr lang="ko-KR" altLang="ko-KR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black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draw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fillRect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platforms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].</a:t>
            </a:r>
            <a:r>
              <a:rPr lang="ko-KR" altLang="ko-KR" dirty="0" err="1">
                <a:solidFill>
                  <a:srgbClr val="9876AA"/>
                </a:solidFill>
                <a:latin typeface="Consolas" panose="020B0609020204030204" pitchFamily="49" charset="0"/>
              </a:rPr>
              <a:t>x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platforms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].</a:t>
            </a:r>
            <a:r>
              <a:rPr lang="ko-KR" altLang="ko-KR" dirty="0" err="1">
                <a:solidFill>
                  <a:srgbClr val="9876AA"/>
                </a:solidFill>
                <a:latin typeface="Consolas" panose="020B0609020204030204" pitchFamily="49" charset="0"/>
              </a:rPr>
              <a:t>y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platforms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].</a:t>
            </a:r>
            <a:r>
              <a:rPr lang="ko-KR" altLang="ko-KR" dirty="0" err="1">
                <a:solidFill>
                  <a:srgbClr val="9876AA"/>
                </a:solidFill>
                <a:latin typeface="Consolas" panose="020B0609020204030204" pitchFamily="49" charset="0"/>
              </a:rPr>
              <a:t>width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platforms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].</a:t>
            </a:r>
            <a:r>
              <a:rPr lang="ko-KR" altLang="ko-KR" dirty="0" err="1">
                <a:solidFill>
                  <a:srgbClr val="9876AA"/>
                </a:solidFill>
                <a:latin typeface="Consolas" panose="020B0609020204030204" pitchFamily="49" charset="0"/>
              </a:rPr>
              <a:t>height</a:t>
            </a:r>
            <a:r>
              <a:rPr lang="ko-KR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en-US" altLang="ko-KR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CC7832"/>
                </a:solidFill>
                <a:latin typeface="Consolas" panose="020B0609020204030204" pitchFamily="49" charset="0"/>
              </a:rPr>
              <a:t>…</a:t>
            </a:r>
            <a:endParaRPr lang="ko-K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0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-7102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87845"/>
            <a:ext cx="466163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rgbClr val="434544"/>
                </a:solidFill>
              </a:rPr>
              <a:t>POWER </a:t>
            </a:r>
            <a:r>
              <a:rPr lang="en-US" altLang="ko-KR" i="1" dirty="0">
                <a:solidFill>
                  <a:srgbClr val="434544"/>
                </a:solidFill>
              </a:rPr>
              <a:t>POINT </a:t>
            </a:r>
            <a:r>
              <a:rPr lang="en-US" altLang="ko-KR" sz="2400" b="1" i="1" dirty="0" smtClean="0">
                <a:solidFill>
                  <a:srgbClr val="434544"/>
                </a:solidFill>
              </a:rPr>
              <a:t>PRESENTATION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434544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222425" y="420096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6636232" y="2010749"/>
            <a:ext cx="4435830" cy="2657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3000" b="1" dirty="0" smtClean="0"/>
              <a:t>각 </a:t>
            </a:r>
            <a:r>
              <a:rPr lang="ko-KR" altLang="en-US" sz="3000" b="1" dirty="0" err="1" smtClean="0"/>
              <a:t>라운드별</a:t>
            </a:r>
            <a:r>
              <a:rPr lang="ko-KR" altLang="en-US" sz="3000" b="1" dirty="0" smtClean="0"/>
              <a:t> </a:t>
            </a:r>
            <a:r>
              <a:rPr lang="ko-KR" altLang="en-US" sz="3000" b="1" dirty="0" err="1" smtClean="0"/>
              <a:t>맵설정</a:t>
            </a:r>
            <a:r>
              <a:rPr lang="ko-KR" altLang="en-US" sz="3000" b="1" dirty="0" smtClean="0"/>
              <a:t> </a:t>
            </a:r>
            <a:r>
              <a:rPr lang="ko-KR" altLang="en-US" sz="3000" b="1" dirty="0" err="1" smtClean="0"/>
              <a:t>로직</a:t>
            </a:r>
            <a:endParaRPr lang="en-US" altLang="ko-KR" sz="3000" b="1" dirty="0" smtClean="0"/>
          </a:p>
          <a:p>
            <a:pPr>
              <a:lnSpc>
                <a:spcPts val="2500"/>
              </a:lnSpc>
            </a:pP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각 라운드 변수에 따라</a:t>
            </a:r>
            <a:endParaRPr lang="en-US" altLang="ko-KR" b="1" dirty="0"/>
          </a:p>
          <a:p>
            <a:pPr>
              <a:lnSpc>
                <a:spcPts val="2500"/>
              </a:lnSpc>
            </a:pPr>
            <a:r>
              <a:rPr lang="en-US" altLang="ko-KR" b="1" dirty="0" smtClean="0"/>
              <a:t>  </a:t>
            </a:r>
            <a:r>
              <a:rPr lang="ko-KR" altLang="en-US" b="1" dirty="0" smtClean="0"/>
              <a:t>좌표에 맞는 플랫폼 추가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플레이어 위치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이전 라운드 플랫폼은</a:t>
            </a:r>
            <a:endParaRPr lang="en-US" altLang="ko-KR" b="1" dirty="0" smtClean="0"/>
          </a:p>
          <a:p>
            <a:pPr>
              <a:lnSpc>
                <a:spcPts val="2500"/>
              </a:lnSpc>
            </a:pPr>
            <a:r>
              <a:rPr lang="ko-KR" altLang="en-US" b="1" dirty="0" smtClean="0"/>
              <a:t>  전부 초기화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68446" y="1489429"/>
            <a:ext cx="4597975" cy="4801314"/>
          </a:xfrm>
          <a:prstGeom prst="rect">
            <a:avLst/>
          </a:prstGeom>
          <a:solidFill>
            <a:srgbClr val="282A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setRound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platforms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[]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playerX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50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playerY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canvasHeight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*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0.95</a:t>
            </a:r>
            <a:r>
              <a:rPr lang="ko-KR" altLang="ko-KR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round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===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platformPush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410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806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platformPush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575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715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platformPush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779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615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platformPush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957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525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platformPush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1155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420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platformPush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1300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288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</a:t>
            </a:r>
            <a:r>
              <a:rPr lang="ko-KR" altLang="ko-KR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platformPushType</a:t>
            </a:r>
            <a:r>
              <a:rPr lang="ko-KR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1298</a:t>
            </a:r>
            <a:r>
              <a:rPr lang="ko-KR" altLang="ko-KR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ko-KR" altLang="ko-KR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160</a:t>
            </a:r>
            <a:r>
              <a:rPr lang="ko-KR" altLang="ko-KR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ko-KR" altLang="ko-KR" dirty="0" smtClean="0">
                <a:solidFill>
                  <a:srgbClr val="6897BB"/>
                </a:solidFill>
                <a:latin typeface="Consolas" panose="020B0609020204030204" pitchFamily="49" charset="0"/>
              </a:rPr>
              <a:t>9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round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===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platformPush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410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806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platformPush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575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715</a:t>
            </a:r>
            <a:r>
              <a:rPr lang="ko-KR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en-US" altLang="ko-KR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CC7832"/>
                </a:solidFill>
                <a:latin typeface="Consolas" panose="020B0609020204030204" pitchFamily="49" charset="0"/>
              </a:rPr>
              <a:t>…</a:t>
            </a:r>
            <a:endParaRPr lang="ko-K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-7102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87845"/>
            <a:ext cx="466163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rgbClr val="434544"/>
                </a:solidFill>
              </a:rPr>
              <a:t>POWER </a:t>
            </a:r>
            <a:r>
              <a:rPr lang="en-US" altLang="ko-KR" i="1" dirty="0">
                <a:solidFill>
                  <a:srgbClr val="434544"/>
                </a:solidFill>
              </a:rPr>
              <a:t>POINT </a:t>
            </a:r>
            <a:r>
              <a:rPr lang="en-US" altLang="ko-KR" sz="2400" b="1" i="1" dirty="0" smtClean="0">
                <a:solidFill>
                  <a:srgbClr val="434544"/>
                </a:solidFill>
              </a:rPr>
              <a:t>PRESENTATION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434544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222425" y="420096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6326836" y="1743916"/>
            <a:ext cx="5589992" cy="13747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3000" b="1" dirty="0" smtClean="0"/>
              <a:t>적 </a:t>
            </a:r>
            <a:r>
              <a:rPr lang="ko-KR" altLang="en-US" sz="3000" b="1" dirty="0" err="1" smtClean="0"/>
              <a:t>유닛별</a:t>
            </a:r>
            <a:r>
              <a:rPr lang="ko-KR" altLang="en-US" sz="3000" b="1" dirty="0" smtClean="0"/>
              <a:t> 애니메이션 </a:t>
            </a:r>
            <a:r>
              <a:rPr lang="ko-KR" altLang="en-US" sz="3000" b="1" dirty="0" err="1" smtClean="0"/>
              <a:t>파일로드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이미지를 배열에 저장</a:t>
            </a:r>
            <a:endParaRPr lang="en-US" altLang="ko-KR" b="1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반복문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으로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여러장의</a:t>
            </a:r>
            <a:r>
              <a:rPr lang="ko-KR" altLang="en-US" b="1" dirty="0" smtClean="0"/>
              <a:t> 이미지를 한 배열에 저장</a:t>
            </a:r>
            <a:endParaRPr lang="en-US" altLang="ko-KR" b="1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8509" y="1552723"/>
            <a:ext cx="5443155" cy="2031325"/>
          </a:xfrm>
          <a:prstGeom prst="rect">
            <a:avLst/>
          </a:prstGeom>
          <a:solidFill>
            <a:srgbClr val="282A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enemy1Images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[]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&lt;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48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++){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enemy1Images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 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Image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enemy1Images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].</a:t>
            </a:r>
            <a:r>
              <a:rPr lang="ko-KR" altLang="ko-KR" dirty="0" err="1">
                <a:solidFill>
                  <a:srgbClr val="9876AA"/>
                </a:solidFill>
                <a:latin typeface="Consolas" panose="020B0609020204030204" pitchFamily="49" charset="0"/>
              </a:rPr>
              <a:t>src</a:t>
            </a:r>
            <a:r>
              <a:rPr lang="ko-KR" altLang="ko-KR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resources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enemy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/1/enemy1_"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png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…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8508" y="3725184"/>
            <a:ext cx="5443155" cy="2862322"/>
          </a:xfrm>
          <a:prstGeom prst="rect">
            <a:avLst/>
          </a:prstGeom>
          <a:solidFill>
            <a:srgbClr val="282A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drawEnemy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&lt;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enemies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ko-KR" altLang="ko-KR" dirty="0" err="1">
                <a:solidFill>
                  <a:srgbClr val="9876AA"/>
                </a:solidFill>
                <a:latin typeface="Consolas" panose="020B0609020204030204" pitchFamily="49" charset="0"/>
              </a:rPr>
              <a:t>length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++){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enemies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].</a:t>
            </a:r>
            <a:r>
              <a:rPr lang="ko-KR" altLang="ko-KR" dirty="0" err="1">
                <a:solidFill>
                  <a:srgbClr val="9876AA"/>
                </a:solidFill>
                <a:latin typeface="Consolas" panose="020B0609020204030204" pitchFamily="49" charset="0"/>
              </a:rPr>
              <a:t>time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++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enemies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].</a:t>
            </a:r>
            <a:r>
              <a:rPr lang="ko-KR" altLang="ko-KR" dirty="0" err="1">
                <a:solidFill>
                  <a:srgbClr val="9876AA"/>
                </a:solidFill>
                <a:latin typeface="Consolas" panose="020B0609020204030204" pitchFamily="49" charset="0"/>
              </a:rPr>
              <a:t>img</a:t>
            </a:r>
            <a:r>
              <a:rPr lang="ko-KR" altLang="ko-KR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===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lang="ko-KR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ko-KR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draw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drawImage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enemy1Images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enemies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].</a:t>
            </a:r>
            <a:r>
              <a:rPr lang="ko-KR" altLang="ko-KR" dirty="0" err="1">
                <a:solidFill>
                  <a:srgbClr val="9876AA"/>
                </a:solidFill>
                <a:latin typeface="Consolas" panose="020B0609020204030204" pitchFamily="49" charset="0"/>
              </a:rPr>
              <a:t>time</a:t>
            </a:r>
            <a:r>
              <a:rPr lang="ko-KR" altLang="ko-KR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%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enemies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].</a:t>
            </a:r>
            <a:r>
              <a:rPr lang="ko-KR" altLang="ko-KR" dirty="0" err="1">
                <a:solidFill>
                  <a:srgbClr val="9876AA"/>
                </a:solidFill>
                <a:latin typeface="Consolas" panose="020B0609020204030204" pitchFamily="49" charset="0"/>
              </a:rPr>
              <a:t>frame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enemies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].</a:t>
            </a:r>
            <a:r>
              <a:rPr lang="ko-KR" altLang="ko-KR" dirty="0" err="1">
                <a:solidFill>
                  <a:srgbClr val="9876AA"/>
                </a:solidFill>
                <a:latin typeface="Consolas" panose="020B0609020204030204" pitchFamily="49" charset="0"/>
              </a:rPr>
              <a:t>x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enemies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].</a:t>
            </a:r>
            <a:r>
              <a:rPr lang="ko-KR" altLang="ko-KR" dirty="0" err="1">
                <a:solidFill>
                  <a:srgbClr val="9876AA"/>
                </a:solidFill>
                <a:latin typeface="Consolas" panose="020B0609020204030204" pitchFamily="49" charset="0"/>
              </a:rPr>
              <a:t>y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120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130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…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26836" y="3781610"/>
            <a:ext cx="5589992" cy="2015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3000" b="1" dirty="0" smtClean="0"/>
              <a:t>적 </a:t>
            </a:r>
            <a:r>
              <a:rPr lang="ko-KR" altLang="en-US" sz="3000" b="1" dirty="0" err="1" smtClean="0"/>
              <a:t>유닛별</a:t>
            </a:r>
            <a:r>
              <a:rPr lang="ko-KR" altLang="en-US" sz="3000" b="1" dirty="0" smtClean="0"/>
              <a:t> 애니메이션 불러오기</a:t>
            </a:r>
            <a:endParaRPr lang="en-US" altLang="ko-KR" sz="3000" b="1" dirty="0" smtClean="0"/>
          </a:p>
          <a:p>
            <a:pPr>
              <a:lnSpc>
                <a:spcPts val="2500"/>
              </a:lnSpc>
            </a:pP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적 유닛에 맞는 이미지 배열을</a:t>
            </a:r>
            <a:endParaRPr lang="en-US" altLang="ko-KR" b="1" dirty="0" smtClean="0"/>
          </a:p>
          <a:p>
            <a:pPr>
              <a:lnSpc>
                <a:spcPts val="2500"/>
              </a:lnSpc>
            </a:pPr>
            <a:r>
              <a:rPr lang="ko-KR" altLang="en-US" b="1" dirty="0" smtClean="0"/>
              <a:t>  시간에 따라 한 장 씩 화면에 그림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각 적 유닛은 시간 변수를 가짐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3355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-7102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23700 w 12192000"/>
              <a:gd name="connsiteY3" fmla="*/ 6858000 h 6858000"/>
              <a:gd name="connsiteX4" fmla="*/ 11823700 w 12192000"/>
              <a:gd name="connsiteY4" fmla="*/ 1471052 h 6858000"/>
              <a:gd name="connsiteX5" fmla="*/ 11520110 w 12192000"/>
              <a:gd name="connsiteY5" fmla="*/ 1167462 h 6858000"/>
              <a:gd name="connsiteX6" fmla="*/ 671890 w 12192000"/>
              <a:gd name="connsiteY6" fmla="*/ 1167462 h 6858000"/>
              <a:gd name="connsiteX7" fmla="*/ 368300 w 12192000"/>
              <a:gd name="connsiteY7" fmla="*/ 1471052 h 6858000"/>
              <a:gd name="connsiteX8" fmla="*/ 3683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23700" y="6858000"/>
                </a:lnTo>
                <a:lnTo>
                  <a:pt x="11823700" y="1471052"/>
                </a:lnTo>
                <a:cubicBezTo>
                  <a:pt x="11823700" y="1303384"/>
                  <a:pt x="11687778" y="1167462"/>
                  <a:pt x="11520110" y="1167462"/>
                </a:cubicBezTo>
                <a:lnTo>
                  <a:pt x="671890" y="1167462"/>
                </a:lnTo>
                <a:cubicBezTo>
                  <a:pt x="504222" y="1167462"/>
                  <a:pt x="368300" y="1303384"/>
                  <a:pt x="368300" y="1471052"/>
                </a:cubicBezTo>
                <a:lnTo>
                  <a:pt x="368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87845"/>
            <a:ext cx="466163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rgbClr val="434544"/>
                </a:solidFill>
              </a:rPr>
              <a:t>POWER </a:t>
            </a:r>
            <a:r>
              <a:rPr lang="en-US" altLang="ko-KR" i="1" dirty="0">
                <a:solidFill>
                  <a:srgbClr val="434544"/>
                </a:solidFill>
              </a:rPr>
              <a:t>POINT </a:t>
            </a:r>
            <a:r>
              <a:rPr lang="en-US" altLang="ko-KR" sz="2400" b="1" i="1" dirty="0" smtClean="0">
                <a:solidFill>
                  <a:srgbClr val="434544"/>
                </a:solidFill>
              </a:rPr>
              <a:t>PRESENTATION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434544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222425" y="420096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7222067" y="1468890"/>
            <a:ext cx="4694761" cy="1695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3000" b="1" dirty="0" smtClean="0"/>
              <a:t>동시에 여러 번 쓰이는 </a:t>
            </a:r>
            <a:endParaRPr lang="en-US" altLang="ko-KR" sz="3000" b="1" dirty="0" smtClean="0"/>
          </a:p>
          <a:p>
            <a:pPr>
              <a:lnSpc>
                <a:spcPts val="2500"/>
              </a:lnSpc>
            </a:pPr>
            <a:r>
              <a:rPr lang="en-US" altLang="ko-KR" sz="3000" b="1" dirty="0"/>
              <a:t> </a:t>
            </a:r>
            <a:r>
              <a:rPr lang="ko-KR" altLang="en-US" sz="3000" b="1" dirty="0" smtClean="0"/>
              <a:t>효과음 불러오기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하나의 음악파일을</a:t>
            </a:r>
            <a:endParaRPr lang="en-US" altLang="ko-KR" b="1" dirty="0" smtClean="0"/>
          </a:p>
          <a:p>
            <a:pPr>
              <a:lnSpc>
                <a:spcPts val="2500"/>
              </a:lnSpc>
            </a:pPr>
            <a:r>
              <a:rPr lang="ko-KR" altLang="en-US" b="1" dirty="0" smtClean="0"/>
              <a:t>  한 배열에 여러 개 저장</a:t>
            </a:r>
            <a:endParaRPr lang="en-US" altLang="ko-KR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7222066" y="3476810"/>
            <a:ext cx="4694761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3000" b="1" dirty="0" smtClean="0"/>
              <a:t>효과음 재생하기</a:t>
            </a: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하나의 효과음을 </a:t>
            </a:r>
            <a:r>
              <a:rPr lang="ko-KR" altLang="en-US" b="1" dirty="0" err="1" smtClean="0"/>
              <a:t>재생후</a:t>
            </a:r>
            <a:endParaRPr lang="en-US" altLang="ko-KR" b="1" dirty="0" smtClean="0"/>
          </a:p>
          <a:p>
            <a:pPr>
              <a:lnSpc>
                <a:spcPts val="2500"/>
              </a:lnSpc>
            </a:pPr>
            <a:r>
              <a:rPr lang="ko-KR" altLang="en-US" b="1" dirty="0" smtClean="0"/>
              <a:t>  그 효과음이 </a:t>
            </a:r>
            <a:r>
              <a:rPr lang="ko-KR" altLang="en-US" b="1" dirty="0" err="1" smtClean="0"/>
              <a:t>재생중</a:t>
            </a:r>
            <a:r>
              <a:rPr lang="ko-KR" altLang="en-US" b="1" dirty="0" smtClean="0"/>
              <a:t> 일지라도</a:t>
            </a:r>
            <a:r>
              <a:rPr lang="en-US" altLang="ko-KR" b="1" dirty="0" smtClean="0"/>
              <a:t>,</a:t>
            </a:r>
          </a:p>
          <a:p>
            <a:pPr>
              <a:lnSpc>
                <a:spcPts val="2500"/>
              </a:lnSpc>
            </a:pPr>
            <a:r>
              <a:rPr lang="ko-KR" altLang="en-US" b="1" dirty="0" smtClean="0"/>
              <a:t>  배열에서 같은 효과음을 불러와서</a:t>
            </a:r>
            <a:endParaRPr lang="en-US" altLang="ko-KR" b="1" dirty="0" smtClean="0"/>
          </a:p>
          <a:p>
            <a:pPr>
              <a:lnSpc>
                <a:spcPts val="2500"/>
              </a:lnSpc>
            </a:pPr>
            <a:r>
              <a:rPr lang="ko-KR" altLang="en-US" b="1" dirty="0" smtClean="0"/>
              <a:t>  재생 </a:t>
            </a:r>
            <a:r>
              <a:rPr lang="ko-KR" altLang="en-US" b="1" dirty="0" err="1" smtClean="0"/>
              <a:t>할수</a:t>
            </a:r>
            <a:r>
              <a:rPr lang="ko-KR" altLang="en-US" b="1" dirty="0" smtClean="0"/>
              <a:t> 있음</a:t>
            </a:r>
            <a:endParaRPr lang="en-US" altLang="ko-KR" b="1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0399" y="1433715"/>
            <a:ext cx="6341533" cy="1754326"/>
          </a:xfrm>
          <a:prstGeom prst="rect">
            <a:avLst/>
          </a:prstGeom>
          <a:solidFill>
            <a:srgbClr val="282A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hitMusics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[]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&lt;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15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++){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hitMusics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 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b="1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Audio</a:t>
            </a:r>
            <a:endParaRPr lang="en-US" altLang="ko-KR" b="1" i="1" dirty="0" smtClean="0">
              <a:solidFill>
                <a:srgbClr val="9876AA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resources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music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hit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+ (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</a:t>
            </a:r>
            <a:r>
              <a:rPr lang="ko-KR" altLang="ko-KR" b="1" i="1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%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+ 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wav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hitMusics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15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 =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ko-KR" altLang="ko-KR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en-US" altLang="ko-KR" dirty="0" smtClean="0">
                <a:latin typeface="Arial" panose="020B0604020202020204" pitchFamily="34" charset="0"/>
              </a:rPr>
              <a:t>\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…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0400" y="3363927"/>
            <a:ext cx="6341533" cy="3139321"/>
          </a:xfrm>
          <a:prstGeom prst="rect">
            <a:avLst/>
          </a:prstGeom>
          <a:solidFill>
            <a:srgbClr val="282A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enemyHitMusic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hitMusics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hitMusics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15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]%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15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].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play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then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hitMusics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15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]++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console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log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hit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6A875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음악 </a:t>
            </a:r>
            <a:r>
              <a:rPr lang="ko-KR" altLang="ko-KR" dirty="0" err="1">
                <a:solidFill>
                  <a:srgbClr val="6A875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잘나옴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}).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catch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error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console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log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hit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6A875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음악 </a:t>
            </a:r>
            <a:r>
              <a:rPr lang="ko-KR" altLang="ko-KR" dirty="0" err="1">
                <a:solidFill>
                  <a:srgbClr val="6A875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안나옴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: "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error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…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6396</TotalTime>
  <Words>419</Words>
  <Application>Microsoft Office PowerPoint</Application>
  <PresentationFormat>와이드스크린</PresentationFormat>
  <Paragraphs>122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D2Coding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정 주용</cp:lastModifiedBy>
  <cp:revision>1063</cp:revision>
  <dcterms:created xsi:type="dcterms:W3CDTF">2018-08-02T07:05:36Z</dcterms:created>
  <dcterms:modified xsi:type="dcterms:W3CDTF">2019-10-14T11:48:54Z</dcterms:modified>
</cp:coreProperties>
</file>