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57" r:id="rId5"/>
    <p:sldId id="258" r:id="rId6"/>
    <p:sldId id="259" r:id="rId7"/>
    <p:sldId id="266" r:id="rId8"/>
    <p:sldId id="267" r:id="rId9"/>
    <p:sldId id="268" r:id="rId10"/>
    <p:sldId id="261"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28" d="100"/>
          <a:sy n="128"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BB33-8D7F-43F5-AB88-9C3B851F96ED}"/>
              </a:ext>
            </a:extLst>
          </p:cNvPr>
          <p:cNvSpPr>
            <a:spLocks noGrp="1"/>
          </p:cNvSpPr>
          <p:nvPr>
            <p:ph type="ctrTitle"/>
          </p:nvPr>
        </p:nvSpPr>
        <p:spPr/>
        <p:txBody>
          <a:bodyPr/>
          <a:lstStyle/>
          <a:p>
            <a:r>
              <a:rPr lang="en-US" dirty="0"/>
              <a:t>Dependency Injection</a:t>
            </a:r>
          </a:p>
        </p:txBody>
      </p:sp>
      <p:sp>
        <p:nvSpPr>
          <p:cNvPr id="3" name="Subtitle 2">
            <a:extLst>
              <a:ext uri="{FF2B5EF4-FFF2-40B4-BE49-F238E27FC236}">
                <a16:creationId xmlns:a16="http://schemas.microsoft.com/office/drawing/2014/main" id="{A7058E8B-9D8B-4009-A252-FF59890BCA65}"/>
              </a:ext>
            </a:extLst>
          </p:cNvPr>
          <p:cNvSpPr>
            <a:spLocks noGrp="1"/>
          </p:cNvSpPr>
          <p:nvPr>
            <p:ph type="subTitle" idx="1"/>
          </p:nvPr>
        </p:nvSpPr>
        <p:spPr/>
        <p:txBody>
          <a:bodyPr/>
          <a:lstStyle/>
          <a:p>
            <a:r>
              <a:rPr lang="en-US" dirty="0"/>
              <a:t>401 ASP.NET Core </a:t>
            </a:r>
          </a:p>
        </p:txBody>
      </p:sp>
    </p:spTree>
    <p:extLst>
      <p:ext uri="{BB962C8B-B14F-4D97-AF65-F5344CB8AC3E}">
        <p14:creationId xmlns:p14="http://schemas.microsoft.com/office/powerpoint/2010/main" val="59415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A04C-87F3-473B-8DD6-23ABAEAF4F62}"/>
              </a:ext>
            </a:extLst>
          </p:cNvPr>
          <p:cNvSpPr>
            <a:spLocks noGrp="1"/>
          </p:cNvSpPr>
          <p:nvPr>
            <p:ph type="title"/>
          </p:nvPr>
        </p:nvSpPr>
        <p:spPr>
          <a:xfrm>
            <a:off x="1154954" y="973668"/>
            <a:ext cx="8761413" cy="706964"/>
          </a:xfrm>
        </p:spPr>
        <p:txBody>
          <a:bodyPr/>
          <a:lstStyle/>
          <a:p>
            <a:r>
              <a:rPr lang="en-US"/>
              <a:t>LIFECYCLE MANAGEMENT</a:t>
            </a:r>
            <a:endParaRPr lang="en-US" dirty="0"/>
          </a:p>
        </p:txBody>
      </p:sp>
      <p:sp>
        <p:nvSpPr>
          <p:cNvPr id="3" name="Content Placeholder 2">
            <a:extLst>
              <a:ext uri="{FF2B5EF4-FFF2-40B4-BE49-F238E27FC236}">
                <a16:creationId xmlns:a16="http://schemas.microsoft.com/office/drawing/2014/main" id="{4E0CA9C5-E1D0-4AFB-AC5E-775187B80E46}"/>
              </a:ext>
            </a:extLst>
          </p:cNvPr>
          <p:cNvSpPr>
            <a:spLocks noGrp="1"/>
          </p:cNvSpPr>
          <p:nvPr>
            <p:ph idx="1"/>
          </p:nvPr>
        </p:nvSpPr>
        <p:spPr>
          <a:xfrm>
            <a:off x="582706" y="2411507"/>
            <a:ext cx="11026588" cy="3747246"/>
          </a:xfrm>
        </p:spPr>
        <p:txBody>
          <a:bodyPr>
            <a:normAutofit lnSpcReduction="10000"/>
          </a:bodyPr>
          <a:lstStyle/>
          <a:p>
            <a:pPr marL="0" indent="0">
              <a:buNone/>
            </a:pPr>
            <a:r>
              <a:rPr lang="en-US" sz="2000" dirty="0"/>
              <a:t>In order to manage your dependency's lifecycle in ASP.NET, here is a list of lifetimes you can choose from:</a:t>
            </a:r>
          </a:p>
          <a:p>
            <a:pPr lvl="1"/>
            <a:r>
              <a:rPr lang="en-US" sz="2000" dirty="0"/>
              <a:t>Transient: A new instance will be created each time the object is needed</a:t>
            </a:r>
          </a:p>
          <a:p>
            <a:pPr lvl="1"/>
            <a:r>
              <a:rPr lang="en-US" sz="2000" dirty="0"/>
              <a:t>Scoped: A new instance will be created for each web request</a:t>
            </a:r>
          </a:p>
          <a:p>
            <a:pPr lvl="1"/>
            <a:r>
              <a:rPr lang="en-US" sz="2000" dirty="0"/>
              <a:t>Singleton: A new instance will be created only once at application startup</a:t>
            </a:r>
          </a:p>
          <a:p>
            <a:pPr lvl="1"/>
            <a:r>
              <a:rPr lang="en-US" sz="2000" dirty="0"/>
              <a:t>Instance (special case of Singleton): Use </a:t>
            </a:r>
            <a:r>
              <a:rPr lang="en-US" sz="2000" dirty="0" err="1"/>
              <a:t>AddSingleton</a:t>
            </a:r>
            <a:r>
              <a:rPr lang="en-US" sz="2000" dirty="0"/>
              <a:t>() and create an instance yourself</a:t>
            </a:r>
          </a:p>
          <a:p>
            <a:pPr marL="0" indent="0">
              <a:buNone/>
            </a:pPr>
            <a:r>
              <a:rPr lang="en-US" sz="2000" dirty="0"/>
              <a:t>In each case, the object will be disposed only after it is no longer needed. To use one or more lifetime settings, you would typically add the your code to the </a:t>
            </a:r>
            <a:r>
              <a:rPr lang="en-US" sz="2000" dirty="0" err="1"/>
              <a:t>ConfigureServices</a:t>
            </a:r>
            <a:r>
              <a:rPr lang="en-US" sz="2000" dirty="0"/>
              <a:t>() method of your </a:t>
            </a:r>
            <a:r>
              <a:rPr lang="en-US" sz="2000" dirty="0" err="1"/>
              <a:t>Startup.cs</a:t>
            </a:r>
            <a:r>
              <a:rPr lang="en-US" sz="2000" dirty="0"/>
              <a:t> file.</a:t>
            </a:r>
          </a:p>
        </p:txBody>
      </p:sp>
    </p:spTree>
    <p:extLst>
      <p:ext uri="{BB962C8B-B14F-4D97-AF65-F5344CB8AC3E}">
        <p14:creationId xmlns:p14="http://schemas.microsoft.com/office/powerpoint/2010/main" val="134091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12CA-ED4F-48E9-96DA-82BD4ECF8A49}"/>
              </a:ext>
            </a:extLst>
          </p:cNvPr>
          <p:cNvSpPr>
            <a:spLocks noGrp="1"/>
          </p:cNvSpPr>
          <p:nvPr>
            <p:ph type="title"/>
          </p:nvPr>
        </p:nvSpPr>
        <p:spPr/>
        <p:txBody>
          <a:bodyPr/>
          <a:lstStyle/>
          <a:p>
            <a:r>
              <a:rPr lang="en-US" dirty="0"/>
              <a:t>Constructor Injection</a:t>
            </a:r>
          </a:p>
        </p:txBody>
      </p:sp>
      <p:sp>
        <p:nvSpPr>
          <p:cNvPr id="3" name="Content Placeholder 2">
            <a:extLst>
              <a:ext uri="{FF2B5EF4-FFF2-40B4-BE49-F238E27FC236}">
                <a16:creationId xmlns:a16="http://schemas.microsoft.com/office/drawing/2014/main" id="{E8422161-CF95-49CA-9A3F-6C079ACF0142}"/>
              </a:ext>
            </a:extLst>
          </p:cNvPr>
          <p:cNvSpPr>
            <a:spLocks noGrp="1"/>
          </p:cNvSpPr>
          <p:nvPr>
            <p:ph idx="1"/>
          </p:nvPr>
        </p:nvSpPr>
        <p:spPr/>
        <p:txBody>
          <a:bodyPr/>
          <a:lstStyle/>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private </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repository;</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HomeController</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 {</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repository = repo;</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ViewResult</a:t>
            </a:r>
            <a:r>
              <a:rPr lang="en-US" altLang="en-US" b="1" dirty="0">
                <a:solidFill>
                  <a:srgbClr val="000000"/>
                </a:solidFill>
                <a:latin typeface="Arial Unicode MS" panose="020B0604020202020204" pitchFamily="34" charset="-128"/>
                <a:cs typeface="Courier New" panose="02070309020205020404" pitchFamily="49" charset="0"/>
              </a:rPr>
              <a:t> Index() =&gt; View(</a:t>
            </a:r>
            <a:r>
              <a:rPr lang="en-US" altLang="en-US" b="1" dirty="0" err="1">
                <a:solidFill>
                  <a:srgbClr val="000000"/>
                </a:solidFill>
                <a:latin typeface="Arial Unicode MS" panose="020B0604020202020204" pitchFamily="34" charset="-128"/>
                <a:cs typeface="Courier New" panose="02070309020205020404" pitchFamily="49" charset="0"/>
              </a:rPr>
              <a:t>repository.Products</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endParaRPr lang="en-US" dirty="0"/>
          </a:p>
        </p:txBody>
      </p:sp>
    </p:spTree>
    <p:extLst>
      <p:ext uri="{BB962C8B-B14F-4D97-AF65-F5344CB8AC3E}">
        <p14:creationId xmlns:p14="http://schemas.microsoft.com/office/powerpoint/2010/main" val="282331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85E-60D3-4CD3-A3BA-32BD72435FD0}"/>
              </a:ext>
            </a:extLst>
          </p:cNvPr>
          <p:cNvSpPr>
            <a:spLocks noGrp="1"/>
          </p:cNvSpPr>
          <p:nvPr>
            <p:ph type="title"/>
          </p:nvPr>
        </p:nvSpPr>
        <p:spPr/>
        <p:txBody>
          <a:bodyPr/>
          <a:lstStyle/>
          <a:p>
            <a:r>
              <a:rPr lang="en-US" dirty="0"/>
              <a:t>Action Injection</a:t>
            </a:r>
          </a:p>
        </p:txBody>
      </p:sp>
      <p:sp>
        <p:nvSpPr>
          <p:cNvPr id="3" name="Content Placeholder 2">
            <a:extLst>
              <a:ext uri="{FF2B5EF4-FFF2-40B4-BE49-F238E27FC236}">
                <a16:creationId xmlns:a16="http://schemas.microsoft.com/office/drawing/2014/main" id="{EC079827-4270-46FF-970C-20E824145672}"/>
              </a:ext>
            </a:extLst>
          </p:cNvPr>
          <p:cNvSpPr>
            <a:spLocks noGrp="1"/>
          </p:cNvSpPr>
          <p:nvPr>
            <p:ph idx="1"/>
          </p:nvPr>
        </p:nvSpPr>
        <p:spPr/>
        <p:txBody>
          <a:bodyPr/>
          <a:lstStyle/>
          <a:p>
            <a:pPr marL="0" indent="0">
              <a:buNone/>
            </a:pPr>
            <a:r>
              <a:rPr lang="en-US" dirty="0"/>
              <a:t> public </a:t>
            </a:r>
            <a:r>
              <a:rPr lang="en-US" dirty="0" err="1"/>
              <a:t>ViewResult</a:t>
            </a:r>
            <a:r>
              <a:rPr lang="en-US" dirty="0"/>
              <a:t> Index([</a:t>
            </a:r>
            <a:r>
              <a:rPr lang="en-US" dirty="0" err="1"/>
              <a:t>FromServices</a:t>
            </a:r>
            <a:r>
              <a:rPr lang="en-US" dirty="0"/>
              <a:t>]</a:t>
            </a:r>
            <a:r>
              <a:rPr lang="en-US" dirty="0" err="1"/>
              <a:t>ProductTotalizer</a:t>
            </a:r>
            <a:r>
              <a:rPr lang="en-US" dirty="0"/>
              <a:t> totalizer) {            </a:t>
            </a:r>
          </a:p>
          <a:p>
            <a:pPr marL="0" indent="0">
              <a:buNone/>
            </a:pPr>
            <a:r>
              <a:rPr lang="en-US" dirty="0"/>
              <a:t>            </a:t>
            </a:r>
            <a:r>
              <a:rPr lang="en-US" dirty="0" err="1"/>
              <a:t>ViewBag.HomeController</a:t>
            </a:r>
            <a:r>
              <a:rPr lang="en-US" dirty="0"/>
              <a:t> = </a:t>
            </a:r>
            <a:r>
              <a:rPr lang="en-US" dirty="0" err="1"/>
              <a:t>repository.ToString</a:t>
            </a:r>
            <a:r>
              <a:rPr lang="en-US" dirty="0"/>
              <a:t>();</a:t>
            </a:r>
          </a:p>
          <a:p>
            <a:pPr marL="0" indent="0">
              <a:buNone/>
            </a:pPr>
            <a:r>
              <a:rPr lang="en-US" dirty="0"/>
              <a:t>            </a:t>
            </a:r>
            <a:r>
              <a:rPr lang="en-US" dirty="0" err="1"/>
              <a:t>ViewBag.Totalizer</a:t>
            </a:r>
            <a:r>
              <a:rPr lang="en-US" dirty="0"/>
              <a:t> = </a:t>
            </a:r>
            <a:r>
              <a:rPr lang="en-US" dirty="0" err="1"/>
              <a:t>totalizer.Repository.ToString</a:t>
            </a:r>
            <a:r>
              <a:rPr lang="en-US" dirty="0"/>
              <a:t>();            </a:t>
            </a:r>
          </a:p>
          <a:p>
            <a:pPr marL="0" indent="0">
              <a:buNone/>
            </a:pPr>
            <a:r>
              <a:rPr lang="en-US" dirty="0"/>
              <a:t>            return View(</a:t>
            </a:r>
            <a:r>
              <a:rPr lang="en-US" dirty="0" err="1"/>
              <a:t>repository.Products</a:t>
            </a:r>
            <a:r>
              <a:rPr lang="en-US" dirty="0"/>
              <a:t>);</a:t>
            </a:r>
          </a:p>
          <a:p>
            <a:pPr marL="0" indent="0">
              <a:buNone/>
            </a:pPr>
            <a:r>
              <a:rPr lang="en-US" dirty="0"/>
              <a:t>        }</a:t>
            </a:r>
          </a:p>
        </p:txBody>
      </p:sp>
    </p:spTree>
    <p:extLst>
      <p:ext uri="{BB962C8B-B14F-4D97-AF65-F5344CB8AC3E}">
        <p14:creationId xmlns:p14="http://schemas.microsoft.com/office/powerpoint/2010/main" val="418258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6CC8-225B-41B2-B858-9FF63DD1842C}"/>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614B2551-A875-4A7B-8A01-89802CF9E76E}"/>
              </a:ext>
            </a:extLst>
          </p:cNvPr>
          <p:cNvSpPr>
            <a:spLocks noGrp="1"/>
          </p:cNvSpPr>
          <p:nvPr>
            <p:ph idx="1"/>
          </p:nvPr>
        </p:nvSpPr>
        <p:spPr>
          <a:xfrm>
            <a:off x="1078706" y="2457450"/>
            <a:ext cx="8901907" cy="3562350"/>
          </a:xfrm>
        </p:spPr>
        <p:txBody>
          <a:bodyPr>
            <a:normAutofit fontScale="92500" lnSpcReduction="10000"/>
          </a:bodyPr>
          <a:lstStyle/>
          <a:p>
            <a:pPr fontAlgn="ctr"/>
            <a:r>
              <a:rPr lang="en-US" dirty="0"/>
              <a:t>What is it?</a:t>
            </a:r>
          </a:p>
          <a:p>
            <a:pPr lvl="1" fontAlgn="ctr">
              <a:buFont typeface="Wingdings" panose="05000000000000000000" pitchFamily="2" charset="2"/>
              <a:buChar char="v"/>
            </a:pPr>
            <a:r>
              <a:rPr lang="en-US" dirty="0"/>
              <a:t>Dependency Injection makes it easy to create loosely coupled components, which typically means that components consume functionality defined by interfaces without having any first-hand knowledge of which implementation classes are being used.</a:t>
            </a:r>
          </a:p>
          <a:p>
            <a:pPr fontAlgn="ctr"/>
            <a:r>
              <a:rPr lang="en-US" dirty="0"/>
              <a:t>Why is it useful?</a:t>
            </a:r>
          </a:p>
          <a:p>
            <a:pPr lvl="1" fontAlgn="ctr">
              <a:buFont typeface="Wingdings" panose="05000000000000000000" pitchFamily="2" charset="2"/>
              <a:buChar char="v"/>
            </a:pPr>
            <a:r>
              <a:rPr lang="en-US" dirty="0"/>
              <a:t>Dependency injection makes it easier to change the behavior of an application by changing the components that implements the interfaces that define application features. It also results in components that are easier to isolate for unit testing.</a:t>
            </a:r>
          </a:p>
          <a:p>
            <a:pPr fontAlgn="ctr"/>
            <a:r>
              <a:rPr lang="en-US" dirty="0"/>
              <a:t>How is it used?</a:t>
            </a:r>
          </a:p>
          <a:p>
            <a:pPr lvl="1" fontAlgn="ctr">
              <a:buFont typeface="Wingdings" panose="05000000000000000000" pitchFamily="2" charset="2"/>
              <a:buChar char="v"/>
            </a:pPr>
            <a:r>
              <a:rPr lang="en-US" dirty="0"/>
              <a:t>The Startup class is used to specify which implementation classes are used to deliver the functionality specified by the interfaces used by the application. When new objects—such as controllers—are created to handle requests, they are automatically provided with instances of the implementation classes they require.</a:t>
            </a:r>
          </a:p>
          <a:p>
            <a:endParaRPr lang="en-US" dirty="0"/>
          </a:p>
        </p:txBody>
      </p:sp>
    </p:spTree>
    <p:extLst>
      <p:ext uri="{BB962C8B-B14F-4D97-AF65-F5344CB8AC3E}">
        <p14:creationId xmlns:p14="http://schemas.microsoft.com/office/powerpoint/2010/main" val="220289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6770-C9D2-4515-80AA-BAB62DF2904A}"/>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D8535432-069D-4F90-8B54-48C26131093F}"/>
              </a:ext>
            </a:extLst>
          </p:cNvPr>
          <p:cNvSpPr>
            <a:spLocks noGrp="1"/>
          </p:cNvSpPr>
          <p:nvPr>
            <p:ph idx="1"/>
          </p:nvPr>
        </p:nvSpPr>
        <p:spPr>
          <a:xfrm>
            <a:off x="971550" y="2393156"/>
            <a:ext cx="9009063" cy="3626644"/>
          </a:xfrm>
        </p:spPr>
        <p:txBody>
          <a:bodyPr>
            <a:normAutofit fontScale="92500"/>
          </a:bodyPr>
          <a:lstStyle/>
          <a:p>
            <a:pPr fontAlgn="ctr"/>
            <a:r>
              <a:rPr lang="en-US" dirty="0"/>
              <a:t>Are there any pitfalls or limitations?</a:t>
            </a:r>
          </a:p>
          <a:p>
            <a:pPr lvl="1" fontAlgn="ctr">
              <a:buFont typeface="Wingdings" panose="05000000000000000000" pitchFamily="2" charset="2"/>
              <a:buChar char="v"/>
            </a:pPr>
            <a:r>
              <a:rPr lang="en-US" dirty="0"/>
              <a:t>The main limitation is that classes declare their use of services as constructor arguments, which can result in constructors whose only role is to receive dependencies and assign them to instance fields.</a:t>
            </a:r>
          </a:p>
          <a:p>
            <a:pPr fontAlgn="ctr"/>
            <a:r>
              <a:rPr lang="en-US" dirty="0"/>
              <a:t>Are there any alternatives?</a:t>
            </a:r>
          </a:p>
          <a:p>
            <a:pPr lvl="1" fontAlgn="ctr">
              <a:buFont typeface="Wingdings" panose="05000000000000000000" pitchFamily="2" charset="2"/>
              <a:buChar char="v"/>
            </a:pPr>
            <a:r>
              <a:rPr lang="en-US" dirty="0"/>
              <a:t>You don’t have to use dependency injection in your own code, but it is helpful to know how it works because it is used by MVC to provide features to developers.</a:t>
            </a:r>
          </a:p>
          <a:p>
            <a:pPr fontAlgn="ctr"/>
            <a:r>
              <a:rPr lang="en-US" dirty="0"/>
              <a:t>Has it changed since MVC 5?</a:t>
            </a:r>
          </a:p>
          <a:p>
            <a:pPr lvl="1" fontAlgn="ctr">
              <a:buFont typeface="Wingdings" panose="05000000000000000000" pitchFamily="2" charset="2"/>
              <a:buChar char="v"/>
            </a:pPr>
            <a:r>
              <a:rPr lang="en-US" dirty="0"/>
              <a:t>Previous versions of ASP.NET MVC were designed to enable dependency injection, but you had to select and install a third-party tool to make it work. In ASP.NET Core MVC, a complete DI implementation is included as part of ASP.NET and is used extensively by MVC internally, although it can be replaced with a third-party package.</a:t>
            </a:r>
          </a:p>
          <a:p>
            <a:endParaRPr lang="en-US" dirty="0"/>
          </a:p>
        </p:txBody>
      </p:sp>
    </p:spTree>
    <p:extLst>
      <p:ext uri="{BB962C8B-B14F-4D97-AF65-F5344CB8AC3E}">
        <p14:creationId xmlns:p14="http://schemas.microsoft.com/office/powerpoint/2010/main" val="129536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BA9D-E2F7-4AD8-8EBD-8421685B9041}"/>
              </a:ext>
            </a:extLst>
          </p:cNvPr>
          <p:cNvSpPr>
            <a:spLocks noGrp="1"/>
          </p:cNvSpPr>
          <p:nvPr>
            <p:ph type="title"/>
          </p:nvPr>
        </p:nvSpPr>
        <p:spPr/>
        <p:txBody>
          <a:bodyPr/>
          <a:lstStyle/>
          <a:p>
            <a:r>
              <a:rPr lang="en-US" dirty="0"/>
              <a:t>ADVATAGES</a:t>
            </a:r>
          </a:p>
        </p:txBody>
      </p:sp>
      <p:sp>
        <p:nvSpPr>
          <p:cNvPr id="3" name="Content Placeholder 2">
            <a:extLst>
              <a:ext uri="{FF2B5EF4-FFF2-40B4-BE49-F238E27FC236}">
                <a16:creationId xmlns:a16="http://schemas.microsoft.com/office/drawing/2014/main" id="{65CD26B7-E71C-41C7-A420-740BDC5CEBC0}"/>
              </a:ext>
            </a:extLst>
          </p:cNvPr>
          <p:cNvSpPr>
            <a:spLocks noGrp="1"/>
          </p:cNvSpPr>
          <p:nvPr>
            <p:ph idx="1"/>
          </p:nvPr>
        </p:nvSpPr>
        <p:spPr/>
        <p:txBody>
          <a:bodyPr/>
          <a:lstStyle/>
          <a:p>
            <a:pPr lvl="0"/>
            <a:r>
              <a:rPr lang="en-US" sz="2000" dirty="0"/>
              <a:t>Helps with adhering to the Dependency Injection Principle (DIP)</a:t>
            </a:r>
          </a:p>
          <a:p>
            <a:pPr lvl="0"/>
            <a:r>
              <a:rPr lang="en-US" sz="2000" dirty="0"/>
              <a:t>Allows objects to be easily swapped with replacements</a:t>
            </a:r>
          </a:p>
          <a:p>
            <a:pPr lvl="0"/>
            <a:r>
              <a:rPr lang="en-US" sz="2000" dirty="0"/>
              <a:t>Facilitates the use of the strategy design pattern (SDP)</a:t>
            </a:r>
          </a:p>
          <a:p>
            <a:pPr lvl="0"/>
            <a:r>
              <a:rPr lang="en-US" sz="2000" dirty="0"/>
              <a:t>Improves testability</a:t>
            </a:r>
          </a:p>
          <a:p>
            <a:pPr lvl="0"/>
            <a:r>
              <a:rPr lang="en-US" sz="2000" dirty="0"/>
              <a:t>Enables loose coupling of software components</a:t>
            </a:r>
          </a:p>
          <a:p>
            <a:endParaRPr lang="en-US" dirty="0"/>
          </a:p>
        </p:txBody>
      </p:sp>
    </p:spTree>
    <p:extLst>
      <p:ext uri="{BB962C8B-B14F-4D97-AF65-F5344CB8AC3E}">
        <p14:creationId xmlns:p14="http://schemas.microsoft.com/office/powerpoint/2010/main" val="96753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FE18-2C6B-4D22-8154-707925999B49}"/>
              </a:ext>
            </a:extLst>
          </p:cNvPr>
          <p:cNvSpPr>
            <a:spLocks noGrp="1"/>
          </p:cNvSpPr>
          <p:nvPr>
            <p:ph type="title"/>
          </p:nvPr>
        </p:nvSpPr>
        <p:spPr/>
        <p:txBody>
          <a:bodyPr/>
          <a:lstStyle/>
          <a:p>
            <a:r>
              <a:rPr lang="en-US" dirty="0"/>
              <a:t>DISADVANTEGES</a:t>
            </a:r>
          </a:p>
        </p:txBody>
      </p:sp>
      <p:sp>
        <p:nvSpPr>
          <p:cNvPr id="3" name="Content Placeholder 2">
            <a:extLst>
              <a:ext uri="{FF2B5EF4-FFF2-40B4-BE49-F238E27FC236}">
                <a16:creationId xmlns:a16="http://schemas.microsoft.com/office/drawing/2014/main" id="{412F0A03-9315-45BC-951A-9F2D89CEE477}"/>
              </a:ext>
            </a:extLst>
          </p:cNvPr>
          <p:cNvSpPr>
            <a:spLocks noGrp="1"/>
          </p:cNvSpPr>
          <p:nvPr>
            <p:ph idx="1"/>
          </p:nvPr>
        </p:nvSpPr>
        <p:spPr/>
        <p:txBody>
          <a:bodyPr/>
          <a:lstStyle/>
          <a:p>
            <a:pPr lvl="0"/>
            <a:r>
              <a:rPr lang="en-US" dirty="0"/>
              <a:t>DI introduces a learning curve</a:t>
            </a:r>
          </a:p>
          <a:p>
            <a:pPr lvl="0"/>
            <a:r>
              <a:rPr lang="en-US" dirty="0"/>
              <a:t>DI requires significant overhaul of some existing projects</a:t>
            </a:r>
          </a:p>
          <a:p>
            <a:pPr lvl="0"/>
            <a:r>
              <a:rPr lang="en-US" dirty="0"/>
              <a:t>Some timelines may not allow for D.I</a:t>
            </a:r>
          </a:p>
          <a:p>
            <a:endParaRPr lang="en-US" dirty="0"/>
          </a:p>
        </p:txBody>
      </p:sp>
    </p:spTree>
    <p:extLst>
      <p:ext uri="{BB962C8B-B14F-4D97-AF65-F5344CB8AC3E}">
        <p14:creationId xmlns:p14="http://schemas.microsoft.com/office/powerpoint/2010/main" val="142011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B64D-2D4D-4BDF-984E-5F5996F59BB0}"/>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34430018-AA8D-454D-BB8F-8BA146E359C3}"/>
              </a:ext>
            </a:extLst>
          </p:cNvPr>
          <p:cNvSpPr>
            <a:spLocks noGrp="1"/>
          </p:cNvSpPr>
          <p:nvPr>
            <p:ph idx="1"/>
          </p:nvPr>
        </p:nvSpPr>
        <p:spPr>
          <a:xfrm>
            <a:off x="478631" y="2328862"/>
            <a:ext cx="11115675" cy="4114800"/>
          </a:xfrm>
        </p:spPr>
        <p:txBody>
          <a:bodyPr>
            <a:noAutofit/>
          </a:bodyPr>
          <a:lstStyle/>
          <a:p>
            <a:r>
              <a:rPr lang="en-US" b="1" dirty="0"/>
              <a:t>Single responsibility principle</a:t>
            </a:r>
            <a:r>
              <a:rPr lang="en-US" sz="1600" dirty="0"/>
              <a:t>: Each class should only be responsible for one primary function. This encourages better class naming and discourages developers from making a class more than it needs to.</a:t>
            </a:r>
          </a:p>
          <a:p>
            <a:r>
              <a:rPr lang="en-US" b="1" dirty="0"/>
              <a:t>Open-Closed Principle: </a:t>
            </a:r>
            <a:r>
              <a:rPr lang="en-US" sz="1600" dirty="0"/>
              <a:t> Objects should be open for extension, while remaining closed for modifications. This encourages creation of subclasses for added functionality without breaking existing code</a:t>
            </a:r>
          </a:p>
          <a:p>
            <a:r>
              <a:rPr lang="en-US" b="1" dirty="0" err="1"/>
              <a:t>Liskov</a:t>
            </a:r>
            <a:r>
              <a:rPr lang="en-US" b="1" dirty="0"/>
              <a:t> Substitution Principle</a:t>
            </a:r>
            <a:r>
              <a:rPr lang="en-US" dirty="0"/>
              <a:t>: </a:t>
            </a:r>
            <a:r>
              <a:rPr lang="en-US" sz="1600" dirty="0"/>
              <a:t>objects should be replicable with appropriate objects. For example, other objects that share the same parent class or common interface. This enables loose coupling of related objects. </a:t>
            </a:r>
          </a:p>
          <a:p>
            <a:r>
              <a:rPr lang="en-US" b="1" dirty="0"/>
              <a:t>Interface Segregation Principle</a:t>
            </a:r>
            <a:r>
              <a:rPr lang="en-US" dirty="0"/>
              <a:t> </a:t>
            </a:r>
            <a:r>
              <a:rPr lang="en-US" sz="1600" dirty="0"/>
              <a:t>Instead of overusing one generic interface, it is better to have more interfaces, well suited for specific purposes. His encourages you to keep each interface lightweight. </a:t>
            </a:r>
          </a:p>
          <a:p>
            <a:r>
              <a:rPr lang="en-US" b="1" dirty="0"/>
              <a:t>Dependency Inversion Principle: </a:t>
            </a:r>
            <a:r>
              <a:rPr lang="en-US" sz="1600" dirty="0"/>
              <a:t>Objects should be decoupled or loosely coupled. This forces classes to depend on the abstract definition of another object instead of a concrete implementation. </a:t>
            </a:r>
          </a:p>
          <a:p>
            <a:endParaRPr lang="en-US" dirty="0"/>
          </a:p>
        </p:txBody>
      </p:sp>
    </p:spTree>
    <p:extLst>
      <p:ext uri="{BB962C8B-B14F-4D97-AF65-F5344CB8AC3E}">
        <p14:creationId xmlns:p14="http://schemas.microsoft.com/office/powerpoint/2010/main" val="95828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940-2BBF-443F-8E46-4178E82EC496}"/>
              </a:ext>
            </a:extLst>
          </p:cNvPr>
          <p:cNvSpPr>
            <a:spLocks noGrp="1"/>
          </p:cNvSpPr>
          <p:nvPr>
            <p:ph type="title"/>
          </p:nvPr>
        </p:nvSpPr>
        <p:spPr/>
        <p:txBody>
          <a:bodyPr/>
          <a:lstStyle/>
          <a:p>
            <a:r>
              <a:rPr lang="en-US" dirty="0"/>
              <a:t>What does it look like?</a:t>
            </a:r>
          </a:p>
        </p:txBody>
      </p:sp>
      <p:sp>
        <p:nvSpPr>
          <p:cNvPr id="4" name="Rectangle 1">
            <a:extLst>
              <a:ext uri="{FF2B5EF4-FFF2-40B4-BE49-F238E27FC236}">
                <a16:creationId xmlns:a16="http://schemas.microsoft.com/office/drawing/2014/main" id="{903AF6B0-2170-4E44-B624-CBDF66E633C0}"/>
              </a:ext>
            </a:extLst>
          </p:cNvPr>
          <p:cNvSpPr>
            <a:spLocks noGrp="1" noChangeArrowheads="1"/>
          </p:cNvSpPr>
          <p:nvPr>
            <p:ph idx="1"/>
          </p:nvPr>
        </p:nvSpPr>
        <p:spPr bwMode="auto">
          <a:xfrm>
            <a:off x="2590848" y="2379886"/>
            <a:ext cx="544587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Microsoft.AspNetCore.Mvc</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DependencyInjection.Models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DependencyInjection.Infrastructure</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namespace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DependencyInjection.Controllers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public class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 Controller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private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repository;</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 {</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repository = repo;</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ViewResult</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Index() =&gt; View(</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repository.Products</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731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570F-CC14-43AA-AE4C-C45EF606DEF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4F4BAF35-624C-49DB-804E-C9A8ABEF77C5}"/>
              </a:ext>
            </a:extLst>
          </p:cNvPr>
          <p:cNvSpPr>
            <a:spLocks noGrp="1"/>
          </p:cNvSpPr>
          <p:nvPr>
            <p:ph idx="1"/>
          </p:nvPr>
        </p:nvSpPr>
        <p:spPr>
          <a:xfrm>
            <a:off x="707231" y="2386013"/>
            <a:ext cx="11094243" cy="3633787"/>
          </a:xfrm>
        </p:spPr>
        <p:txBody>
          <a:bodyPr>
            <a:noAutofit/>
          </a:bodyPr>
          <a:lstStyle/>
          <a:p>
            <a:pPr marL="514350" indent="-514350">
              <a:buFont typeface="+mj-lt"/>
              <a:buAutoNum type="arabicPeriod"/>
            </a:pPr>
            <a:r>
              <a:rPr lang="en-US" sz="1600" dirty="0"/>
              <a:t>MVC receives an incoming request to an action method on the Home controller.</a:t>
            </a:r>
          </a:p>
          <a:p>
            <a:pPr marL="457200" indent="-457200">
              <a:buFont typeface="+mj-lt"/>
              <a:buAutoNum type="arabicPeriod"/>
            </a:pPr>
            <a:r>
              <a:rPr lang="en-US" sz="1600" dirty="0"/>
              <a:t>MVC asks the ASP.NET service provider component for a new instance of the </a:t>
            </a:r>
            <a:r>
              <a:rPr lang="en-US" sz="1600" dirty="0" err="1"/>
              <a:t>HomeController</a:t>
            </a:r>
            <a:r>
              <a:rPr lang="en-US" sz="1600" dirty="0"/>
              <a:t> class.</a:t>
            </a:r>
          </a:p>
          <a:p>
            <a:pPr marL="457200" indent="-457200">
              <a:buFont typeface="+mj-lt"/>
              <a:buAutoNum type="arabicPeriod"/>
            </a:pPr>
            <a:r>
              <a:rPr lang="en-US" sz="1600" dirty="0"/>
              <a:t>The service provider inspects the </a:t>
            </a:r>
            <a:r>
              <a:rPr lang="en-US" sz="1600" dirty="0" err="1"/>
              <a:t>HomeController</a:t>
            </a:r>
            <a:r>
              <a:rPr lang="en-US" sz="1600" dirty="0"/>
              <a:t> constructor and discovers that it has a dependency on the </a:t>
            </a:r>
            <a:r>
              <a:rPr lang="en-US" sz="1600" dirty="0" err="1"/>
              <a:t>IRepository</a:t>
            </a:r>
            <a:r>
              <a:rPr lang="en-US" sz="1600" dirty="0"/>
              <a:t> interface.</a:t>
            </a:r>
          </a:p>
          <a:p>
            <a:pPr marL="457200" indent="-457200">
              <a:buFont typeface="+mj-lt"/>
              <a:buAutoNum type="arabicPeriod"/>
            </a:pPr>
            <a:r>
              <a:rPr lang="en-US" sz="1600" dirty="0"/>
              <a:t>The service provider consults its mappings to find the implementation class it has been told to use for dependencies on the </a:t>
            </a:r>
            <a:r>
              <a:rPr lang="en-US" sz="1600" dirty="0" err="1"/>
              <a:t>IRepository</a:t>
            </a:r>
            <a:r>
              <a:rPr lang="en-US" sz="1600" dirty="0"/>
              <a:t> interface.</a:t>
            </a:r>
          </a:p>
          <a:p>
            <a:pPr marL="457200" indent="-457200">
              <a:buFont typeface="+mj-lt"/>
              <a:buAutoNum type="arabicPeriod"/>
            </a:pPr>
            <a:r>
              <a:rPr lang="en-US" sz="1600" dirty="0"/>
              <a:t>The service provider creates a new instance of the implementation class.</a:t>
            </a:r>
          </a:p>
          <a:p>
            <a:pPr marL="457200" indent="-457200">
              <a:buFont typeface="+mj-lt"/>
              <a:buAutoNum type="arabicPeriod"/>
            </a:pPr>
            <a:r>
              <a:rPr lang="en-US" sz="1600" dirty="0"/>
              <a:t>The service provider creates a new </a:t>
            </a:r>
            <a:r>
              <a:rPr lang="en-US" sz="1600" dirty="0" err="1"/>
              <a:t>HomeController</a:t>
            </a:r>
            <a:r>
              <a:rPr lang="en-US" sz="1600" dirty="0"/>
              <a:t> object, using the implementation object as a constructor argument.</a:t>
            </a:r>
          </a:p>
          <a:p>
            <a:pPr marL="457200" indent="-457200">
              <a:buFont typeface="+mj-lt"/>
              <a:buAutoNum type="arabicPeriod"/>
            </a:pPr>
            <a:r>
              <a:rPr lang="en-US" sz="1600" dirty="0"/>
              <a:t>The service provider returns the newly created </a:t>
            </a:r>
            <a:r>
              <a:rPr lang="en-US" sz="1600" dirty="0" err="1"/>
              <a:t>HomeController</a:t>
            </a:r>
            <a:r>
              <a:rPr lang="en-US" sz="1600" dirty="0"/>
              <a:t> object to MVC, which uses it to handle the incoming HTTP request.</a:t>
            </a:r>
          </a:p>
        </p:txBody>
      </p:sp>
    </p:spTree>
    <p:extLst>
      <p:ext uri="{BB962C8B-B14F-4D97-AF65-F5344CB8AC3E}">
        <p14:creationId xmlns:p14="http://schemas.microsoft.com/office/powerpoint/2010/main" val="69647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0277-1640-4CEC-BD5C-4D9ED28FC72D}"/>
              </a:ext>
            </a:extLst>
          </p:cNvPr>
          <p:cNvSpPr>
            <a:spLocks noGrp="1"/>
          </p:cNvSpPr>
          <p:nvPr>
            <p:ph type="title"/>
          </p:nvPr>
        </p:nvSpPr>
        <p:spPr/>
        <p:txBody>
          <a:bodyPr/>
          <a:lstStyle/>
          <a:p>
            <a:r>
              <a:rPr lang="en-US" dirty="0"/>
              <a:t>Resolving Dependencies</a:t>
            </a:r>
          </a:p>
        </p:txBody>
      </p:sp>
      <p:sp>
        <p:nvSpPr>
          <p:cNvPr id="3" name="Content Placeholder 2">
            <a:extLst>
              <a:ext uri="{FF2B5EF4-FFF2-40B4-BE49-F238E27FC236}">
                <a16:creationId xmlns:a16="http://schemas.microsoft.com/office/drawing/2014/main" id="{E0C25C75-5C98-4263-869D-363637958315}"/>
              </a:ext>
            </a:extLst>
          </p:cNvPr>
          <p:cNvSpPr>
            <a:spLocks noGrp="1"/>
          </p:cNvSpPr>
          <p:nvPr>
            <p:ph idx="1"/>
          </p:nvPr>
        </p:nvSpPr>
        <p:spPr/>
        <p:txBody>
          <a:bodyPr>
            <a:normAutofit lnSpcReduction="10000"/>
          </a:bodyPr>
          <a:lstStyle/>
          <a:p>
            <a:r>
              <a:rPr lang="en-US" dirty="0"/>
              <a:t>We need to let the provider know how to resolve the dependencies.</a:t>
            </a:r>
            <a:br>
              <a:rPr lang="en-US" dirty="0"/>
            </a:br>
            <a:endParaRPr lang="en-US" dirty="0"/>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public class Startup {</a:t>
            </a:r>
            <a:br>
              <a:rPr lang="en-US" altLang="en-US" sz="3200" dirty="0">
                <a:solidFill>
                  <a:srgbClr val="000000"/>
                </a:solidFill>
                <a:latin typeface="Courier New" panose="02070309020205020404" pitchFamily="49" charset="0"/>
                <a:cs typeface="Courier New" panose="02070309020205020404" pitchFamily="49" charset="0"/>
              </a:rPr>
            </a:b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public void </a:t>
            </a:r>
            <a:r>
              <a:rPr lang="en-US" altLang="en-US" dirty="0" err="1">
                <a:solidFill>
                  <a:srgbClr val="000000"/>
                </a:solidFill>
                <a:latin typeface="Arial Unicode MS" panose="020B0604020202020204" pitchFamily="34" charset="-128"/>
                <a:cs typeface="Courier New" panose="02070309020205020404" pitchFamily="49" charset="0"/>
              </a:rPr>
              <a:t>ConfigureServices</a:t>
            </a:r>
            <a:r>
              <a:rPr lang="en-US" altLang="en-US" dirty="0">
                <a:solidFill>
                  <a:srgbClr val="000000"/>
                </a:solidFill>
                <a:latin typeface="Arial Unicode MS" panose="020B0604020202020204" pitchFamily="34" charset="-128"/>
                <a:cs typeface="Courier New" panose="02070309020205020404" pitchFamily="49" charset="0"/>
              </a:rPr>
              <a:t>(</a:t>
            </a:r>
            <a:r>
              <a:rPr lang="en-US" altLang="en-US" dirty="0" err="1">
                <a:solidFill>
                  <a:srgbClr val="000000"/>
                </a:solidFill>
                <a:latin typeface="Arial Unicode MS" panose="020B0604020202020204" pitchFamily="34" charset="-128"/>
                <a:cs typeface="Courier New" panose="02070309020205020404" pitchFamily="49" charset="0"/>
              </a:rPr>
              <a:t>IServiceCollection</a:t>
            </a:r>
            <a:r>
              <a:rPr lang="en-US" altLang="en-US" dirty="0">
                <a:solidFill>
                  <a:srgbClr val="000000"/>
                </a:solidFill>
                <a:latin typeface="Arial Unicode MS" panose="020B0604020202020204" pitchFamily="34" charset="-128"/>
                <a:cs typeface="Courier New" panose="02070309020205020404" pitchFamily="49" charset="0"/>
              </a:rPr>
              <a:t> services) </a:t>
            </a:r>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services.AddTransient</a:t>
            </a:r>
            <a:r>
              <a:rPr lang="en-US" altLang="en-US" b="1" dirty="0">
                <a:solidFill>
                  <a:srgbClr val="000000"/>
                </a:solidFill>
                <a:latin typeface="Arial Unicode MS" panose="020B0604020202020204" pitchFamily="34" charset="-128"/>
                <a:cs typeface="Courier New" panose="02070309020205020404" pitchFamily="49" charset="0"/>
              </a:rPr>
              <a:t>&lt;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MemoryRepository</a:t>
            </a:r>
            <a:r>
              <a:rPr lang="en-US" altLang="en-US" b="1" dirty="0">
                <a:solidFill>
                  <a:srgbClr val="000000"/>
                </a:solidFill>
                <a:latin typeface="Arial Unicode MS" panose="020B0604020202020204" pitchFamily="34" charset="-128"/>
                <a:cs typeface="Courier New" panose="02070309020205020404" pitchFamily="49" charset="0"/>
              </a:rPr>
              <a:t>&gt;();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dirty="0" err="1">
                <a:solidFill>
                  <a:srgbClr val="000000"/>
                </a:solidFill>
                <a:latin typeface="Arial Unicode MS" panose="020B0604020202020204" pitchFamily="34" charset="-128"/>
                <a:cs typeface="Courier New" panose="02070309020205020404" pitchFamily="49" charset="0"/>
              </a:rPr>
              <a:t>services.AddMvc</a:t>
            </a:r>
            <a:r>
              <a:rPr lang="en-US" altLang="en-US" dirty="0">
                <a:solidFill>
                  <a:srgbClr val="000000"/>
                </a:solidFill>
                <a:latin typeface="Arial Unicode MS" panose="020B0604020202020204" pitchFamily="34" charset="-128"/>
                <a:cs typeface="Courier New" panose="02070309020205020404" pitchFamily="49" charset="0"/>
              </a:rPr>
              <a:t>();</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sz="800" dirty="0">
                <a:solidFill>
                  <a:schemeClr val="tx1"/>
                </a:solidFill>
              </a:rPr>
              <a:t> </a:t>
            </a:r>
            <a:br>
              <a:rPr lang="en-US" altLang="en-US" sz="800" dirty="0">
                <a:solidFill>
                  <a:schemeClr val="tx1"/>
                </a:solidFill>
              </a:rPr>
            </a:br>
            <a:r>
              <a:rPr lang="en-US" altLang="en-US" sz="800" dirty="0">
                <a:solidFill>
                  <a:schemeClr val="tx1"/>
                </a:solidFill>
              </a:rPr>
              <a:t>		</a:t>
            </a:r>
            <a:r>
              <a:rPr lang="en-US" dirty="0"/>
              <a:t>….</a:t>
            </a:r>
            <a:br>
              <a:rPr lang="en-US" dirty="0"/>
            </a:br>
            <a:r>
              <a:rPr lang="en-US" dirty="0"/>
              <a:t>	}</a:t>
            </a:r>
          </a:p>
        </p:txBody>
      </p:sp>
    </p:spTree>
    <p:extLst>
      <p:ext uri="{BB962C8B-B14F-4D97-AF65-F5344CB8AC3E}">
        <p14:creationId xmlns:p14="http://schemas.microsoft.com/office/powerpoint/2010/main" val="97034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1142</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Century Gothic</vt:lpstr>
      <vt:lpstr>Courier New</vt:lpstr>
      <vt:lpstr>Wingdings</vt:lpstr>
      <vt:lpstr>Wingdings 3</vt:lpstr>
      <vt:lpstr>Ion Boardroom</vt:lpstr>
      <vt:lpstr>Dependency Injection</vt:lpstr>
      <vt:lpstr>What is it?</vt:lpstr>
      <vt:lpstr>Alternatives?</vt:lpstr>
      <vt:lpstr>ADVATAGES</vt:lpstr>
      <vt:lpstr>DISADVANTEGES</vt:lpstr>
      <vt:lpstr>SOLID Principles</vt:lpstr>
      <vt:lpstr>What does it look like?</vt:lpstr>
      <vt:lpstr>How does it work?</vt:lpstr>
      <vt:lpstr>Resolving Dependencies</vt:lpstr>
      <vt:lpstr>LIFECYCLE MANAGEMENT</vt:lpstr>
      <vt:lpstr>Constructor Injection</vt:lpstr>
      <vt:lpstr>Action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amanda iverson</dc:creator>
  <cp:lastModifiedBy>John Cokos</cp:lastModifiedBy>
  <cp:revision>14</cp:revision>
  <dcterms:created xsi:type="dcterms:W3CDTF">2017-10-02T02:04:47Z</dcterms:created>
  <dcterms:modified xsi:type="dcterms:W3CDTF">2021-01-25T20:34:27Z</dcterms:modified>
</cp:coreProperties>
</file>