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swald SemiBold"/>
      <p:regular r:id="rId12"/>
      <p:bold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SemiBold-bold.fntdata"/><Relationship Id="rId12" Type="http://schemas.openxmlformats.org/officeDocument/2006/relationships/font" Target="fonts/Oswald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ae01b08b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ae01b08b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ae01b08b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ae01b08b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ae01b08b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ae01b08b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ae01b08b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ae01b08b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ae01b08b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ae01b08b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ppi-int.com/training/requirements-specifications-training-courses/requirements-analysis-3-day/#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ppi-int.com/training/requirements-specifications-training-courses/requirements-analysis-3-day/#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netmind.net/en/course/requirements-analysis-techniques/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etmind.net/en/course/requirements-analysis-technique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7000">
                <a:latin typeface="Oswald"/>
                <a:ea typeface="Oswald"/>
                <a:cs typeface="Oswald"/>
                <a:sym typeface="Oswald"/>
              </a:rPr>
              <a:t>TANSTEP</a:t>
            </a:r>
            <a:endParaRPr b="1" sz="7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1044200" y="2850450"/>
            <a:ext cx="7182600" cy="7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uk" sz="2800">
                <a:latin typeface="Oswald SemiBold"/>
                <a:ea typeface="Oswald SemiBold"/>
                <a:cs typeface="Oswald SemiBold"/>
                <a:sym typeface="Oswald SemiBold"/>
              </a:rPr>
              <a:t>Аналіз ринку щодо подібних програм</a:t>
            </a:r>
            <a:endParaRPr sz="28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756325" y="448000"/>
            <a:ext cx="7701900" cy="7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uk" sz="3600" u="sng">
                <a:latin typeface="Oswald SemiBold"/>
                <a:ea typeface="Oswald SemiBold"/>
                <a:cs typeface="Oswald SemiBold"/>
                <a:sym typeface="Oswald SemiBold"/>
                <a:hlinkClick r:id="rId3"/>
              </a:rPr>
              <a:t>Requirements Analysis course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1894675"/>
            <a:ext cx="76200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1060375" y="1509875"/>
            <a:ext cx="2616300" cy="7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uk" sz="3000">
                <a:latin typeface="Oswald SemiBold"/>
                <a:ea typeface="Oswald SemiBold"/>
                <a:cs typeface="Oswald SemiBold"/>
                <a:sym typeface="Oswald SemiBold"/>
              </a:rPr>
              <a:t>Переваги:</a:t>
            </a:r>
            <a:endParaRPr sz="30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7" name="Google Shape;67;p15"/>
          <p:cNvSpPr txBox="1"/>
          <p:nvPr>
            <p:ph type="ctrTitle"/>
          </p:nvPr>
        </p:nvSpPr>
        <p:spPr>
          <a:xfrm>
            <a:off x="5031725" y="1509875"/>
            <a:ext cx="2737200" cy="7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uk" sz="3000">
                <a:latin typeface="Oswald SemiBold"/>
                <a:ea typeface="Oswald SemiBold"/>
                <a:cs typeface="Oswald SemiBold"/>
                <a:sym typeface="Oswald SemiBold"/>
              </a:rPr>
              <a:t>Недоліки:</a:t>
            </a:r>
            <a:endParaRPr sz="30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8" name="Google Shape;68;p15"/>
          <p:cNvSpPr txBox="1"/>
          <p:nvPr>
            <p:ph type="ctrTitle"/>
          </p:nvPr>
        </p:nvSpPr>
        <p:spPr>
          <a:xfrm>
            <a:off x="756325" y="448000"/>
            <a:ext cx="7701900" cy="7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uk" sz="3600" u="sng">
                <a:latin typeface="Oswald SemiBold"/>
                <a:ea typeface="Oswald SemiBold"/>
                <a:cs typeface="Oswald SemiBold"/>
                <a:sym typeface="Oswald SemiBold"/>
                <a:hlinkClick r:id="rId3"/>
              </a:rPr>
              <a:t>Requirements Analysis course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9" name="Google Shape;69;p15"/>
          <p:cNvSpPr txBox="1"/>
          <p:nvPr>
            <p:ph type="ctrTitle"/>
          </p:nvPr>
        </p:nvSpPr>
        <p:spPr>
          <a:xfrm>
            <a:off x="541825" y="2571750"/>
            <a:ext cx="3653400" cy="19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 SemiBold"/>
              <a:buChar char="●"/>
            </a:pPr>
            <a:r>
              <a:rPr lang="uk" sz="2000">
                <a:latin typeface="Oswald SemiBold"/>
                <a:ea typeface="Oswald SemiBold"/>
                <a:cs typeface="Oswald SemiBold"/>
                <a:sym typeface="Oswald SemiBold"/>
              </a:rPr>
              <a:t>online + offline</a:t>
            </a:r>
            <a:endParaRPr sz="2000"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 SemiBold"/>
              <a:buChar char="●"/>
            </a:pPr>
            <a:r>
              <a:rPr lang="uk" sz="2000">
                <a:latin typeface="Oswald SemiBold"/>
                <a:ea typeface="Oswald SemiBold"/>
                <a:cs typeface="Oswald SemiBold"/>
                <a:sym typeface="Oswald SemiBold"/>
              </a:rPr>
              <a:t>тривалість: 3 дні</a:t>
            </a:r>
            <a:endParaRPr sz="2000"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 SemiBold"/>
              <a:buChar char="●"/>
            </a:pPr>
            <a:r>
              <a:rPr lang="uk" sz="2000">
                <a:latin typeface="Oswald SemiBold"/>
                <a:ea typeface="Oswald SemiBold"/>
                <a:cs typeface="Oswald SemiBold"/>
                <a:sym typeface="Oswald SemiBold"/>
              </a:rPr>
              <a:t>сертифікат після закінчення</a:t>
            </a:r>
            <a:endParaRPr sz="2000"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 SemiBold"/>
              <a:buChar char="●"/>
            </a:pPr>
            <a:r>
              <a:rPr lang="uk" sz="2000">
                <a:latin typeface="Oswald SemiBold"/>
                <a:ea typeface="Oswald SemiBold"/>
                <a:cs typeface="Oswald SemiBold"/>
                <a:sym typeface="Oswald SemiBold"/>
              </a:rPr>
              <a:t>доступ до матеріалів після закінчення</a:t>
            </a:r>
            <a:endParaRPr sz="20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0" name="Google Shape;70;p15"/>
          <p:cNvSpPr txBox="1"/>
          <p:nvPr>
            <p:ph type="ctrTitle"/>
          </p:nvPr>
        </p:nvSpPr>
        <p:spPr>
          <a:xfrm>
            <a:off x="5031725" y="2863950"/>
            <a:ext cx="3653400" cy="16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 SemiBold"/>
              <a:buChar char="●"/>
            </a:pPr>
            <a:r>
              <a:rPr lang="uk" sz="2000">
                <a:latin typeface="Oswald SemiBold"/>
                <a:ea typeface="Oswald SemiBold"/>
                <a:cs typeface="Oswald SemiBold"/>
                <a:sym typeface="Oswald SemiBold"/>
              </a:rPr>
              <a:t>лише корпоративна підписка</a:t>
            </a:r>
            <a:endParaRPr sz="2000"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 SemiBold"/>
              <a:buChar char="●"/>
            </a:pPr>
            <a:r>
              <a:rPr lang="uk" sz="2000">
                <a:latin typeface="Oswald SemiBold"/>
                <a:ea typeface="Oswald SemiBold"/>
                <a:cs typeface="Oswald SemiBold"/>
                <a:sym typeface="Oswald SemiBold"/>
              </a:rPr>
              <a:t>лише англійська мова</a:t>
            </a:r>
            <a:endParaRPr sz="2000"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 SemiBold"/>
              <a:buChar char="●"/>
            </a:pPr>
            <a:r>
              <a:rPr lang="uk" sz="2000">
                <a:latin typeface="Oswald SemiBold"/>
                <a:ea typeface="Oswald SemiBold"/>
                <a:cs typeface="Oswald SemiBold"/>
                <a:sym typeface="Oswald SemiBold"/>
              </a:rPr>
              <a:t>не для новачків</a:t>
            </a:r>
            <a:endParaRPr sz="2000"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 SemiBold"/>
              <a:buChar char="●"/>
            </a:pPr>
            <a:r>
              <a:rPr lang="uk" sz="2000">
                <a:latin typeface="Oswald SemiBold"/>
                <a:ea typeface="Oswald SemiBold"/>
                <a:cs typeface="Oswald SemiBold"/>
                <a:sym typeface="Oswald SemiBold"/>
              </a:rPr>
              <a:t>складна система подачі на курс</a:t>
            </a:r>
            <a:endParaRPr sz="20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756325" y="448000"/>
            <a:ext cx="7701900" cy="7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uk" sz="3500" u="sng">
                <a:latin typeface="Oswald SemiBold"/>
                <a:ea typeface="Oswald SemiBold"/>
                <a:cs typeface="Oswald SemiBold"/>
                <a:sym typeface="Oswald SemiBold"/>
                <a:hlinkClick r:id="rId3"/>
              </a:rPr>
              <a:t>Requirements Analysis Techniques course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563" y="2049950"/>
            <a:ext cx="8589426" cy="15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1060375" y="1509875"/>
            <a:ext cx="2616300" cy="7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uk" sz="3000">
                <a:latin typeface="Oswald SemiBold"/>
                <a:ea typeface="Oswald SemiBold"/>
                <a:cs typeface="Oswald SemiBold"/>
                <a:sym typeface="Oswald SemiBold"/>
              </a:rPr>
              <a:t>Переваги:</a:t>
            </a:r>
            <a:endParaRPr sz="30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2" name="Google Shape;82;p17"/>
          <p:cNvSpPr txBox="1"/>
          <p:nvPr>
            <p:ph type="ctrTitle"/>
          </p:nvPr>
        </p:nvSpPr>
        <p:spPr>
          <a:xfrm>
            <a:off x="5031725" y="1509875"/>
            <a:ext cx="2737200" cy="7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uk" sz="3000">
                <a:latin typeface="Oswald SemiBold"/>
                <a:ea typeface="Oswald SemiBold"/>
                <a:cs typeface="Oswald SemiBold"/>
                <a:sym typeface="Oswald SemiBold"/>
              </a:rPr>
              <a:t>Недоліки:</a:t>
            </a:r>
            <a:endParaRPr sz="30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3" name="Google Shape;83;p17"/>
          <p:cNvSpPr txBox="1"/>
          <p:nvPr>
            <p:ph type="ctrTitle"/>
          </p:nvPr>
        </p:nvSpPr>
        <p:spPr>
          <a:xfrm>
            <a:off x="756325" y="448000"/>
            <a:ext cx="7701900" cy="7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uk" sz="3500" u="sng">
                <a:latin typeface="Oswald SemiBold"/>
                <a:ea typeface="Oswald SemiBold"/>
                <a:cs typeface="Oswald SemiBold"/>
                <a:sym typeface="Oswald SemiBold"/>
                <a:hlinkClick r:id="rId3"/>
              </a:rPr>
              <a:t>Requirements Analysis Techniques course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4" name="Google Shape;84;p17"/>
          <p:cNvSpPr txBox="1"/>
          <p:nvPr>
            <p:ph type="ctrTitle"/>
          </p:nvPr>
        </p:nvSpPr>
        <p:spPr>
          <a:xfrm>
            <a:off x="541825" y="2414025"/>
            <a:ext cx="3653400" cy="15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 SemiBold"/>
              <a:buChar char="●"/>
            </a:pPr>
            <a:r>
              <a:rPr lang="uk" sz="2000">
                <a:latin typeface="Oswald SemiBold"/>
                <a:ea typeface="Oswald SemiBold"/>
                <a:cs typeface="Oswald SemiBold"/>
                <a:sym typeface="Oswald SemiBold"/>
              </a:rPr>
              <a:t>online + offline</a:t>
            </a:r>
            <a:endParaRPr sz="2000"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 SemiBold"/>
              <a:buChar char="●"/>
            </a:pPr>
            <a:r>
              <a:rPr lang="uk" sz="2000">
                <a:latin typeface="Oswald SemiBold"/>
                <a:ea typeface="Oswald SemiBold"/>
                <a:cs typeface="Oswald SemiBold"/>
                <a:sym typeface="Oswald SemiBold"/>
              </a:rPr>
              <a:t>тривалість: 1 день</a:t>
            </a:r>
            <a:endParaRPr sz="2000"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 SemiBold"/>
              <a:buChar char="●"/>
            </a:pPr>
            <a:r>
              <a:rPr lang="uk" sz="2000">
                <a:latin typeface="Oswald SemiBold"/>
                <a:ea typeface="Oswald SemiBold"/>
                <a:cs typeface="Oswald SemiBold"/>
                <a:sym typeface="Oswald SemiBold"/>
              </a:rPr>
              <a:t>сертифікат після закінчення</a:t>
            </a:r>
            <a:endParaRPr sz="20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5" name="Google Shape;85;p17"/>
          <p:cNvSpPr txBox="1"/>
          <p:nvPr>
            <p:ph type="ctrTitle"/>
          </p:nvPr>
        </p:nvSpPr>
        <p:spPr>
          <a:xfrm>
            <a:off x="5031725" y="2571750"/>
            <a:ext cx="3653400" cy="11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 SemiBold"/>
              <a:buChar char="●"/>
            </a:pPr>
            <a:r>
              <a:rPr lang="uk" sz="2000">
                <a:latin typeface="Oswald SemiBold"/>
                <a:ea typeface="Oswald SemiBold"/>
                <a:cs typeface="Oswald SemiBold"/>
                <a:sym typeface="Oswald SemiBold"/>
              </a:rPr>
              <a:t>не у вільному доступі</a:t>
            </a:r>
            <a:endParaRPr sz="2000"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 SemiBold"/>
              <a:buChar char="●"/>
            </a:pPr>
            <a:r>
              <a:rPr lang="uk" sz="2000">
                <a:latin typeface="Oswald SemiBold"/>
                <a:ea typeface="Oswald SemiBold"/>
                <a:cs typeface="Oswald SemiBold"/>
                <a:sym typeface="Oswald SemiBold"/>
              </a:rPr>
              <a:t>лише англійська мова</a:t>
            </a:r>
            <a:endParaRPr sz="2000"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 SemiBold"/>
              <a:buChar char="●"/>
            </a:pPr>
            <a:r>
              <a:rPr lang="uk" sz="2000">
                <a:latin typeface="Oswald SemiBold"/>
                <a:ea typeface="Oswald SemiBold"/>
                <a:cs typeface="Oswald SemiBold"/>
                <a:sym typeface="Oswald SemiBold"/>
              </a:rPr>
              <a:t>не для новачків</a:t>
            </a:r>
            <a:endParaRPr sz="20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ctrTitle"/>
          </p:nvPr>
        </p:nvSpPr>
        <p:spPr>
          <a:xfrm>
            <a:off x="1060375" y="1509875"/>
            <a:ext cx="2616300" cy="7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uk" sz="3000">
                <a:latin typeface="Oswald SemiBold"/>
                <a:ea typeface="Oswald SemiBold"/>
                <a:cs typeface="Oswald SemiBold"/>
                <a:sym typeface="Oswald SemiBold"/>
              </a:rPr>
              <a:t>Переваги:</a:t>
            </a:r>
            <a:endParaRPr sz="30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1" name="Google Shape;91;p18"/>
          <p:cNvSpPr txBox="1"/>
          <p:nvPr>
            <p:ph type="ctrTitle"/>
          </p:nvPr>
        </p:nvSpPr>
        <p:spPr>
          <a:xfrm>
            <a:off x="5031725" y="1509875"/>
            <a:ext cx="2737200" cy="7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uk" sz="3000">
                <a:latin typeface="Oswald SemiBold"/>
                <a:ea typeface="Oswald SemiBold"/>
                <a:cs typeface="Oswald SemiBold"/>
                <a:sym typeface="Oswald SemiBold"/>
              </a:rPr>
              <a:t>Недоліки:</a:t>
            </a:r>
            <a:endParaRPr sz="30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2" name="Google Shape;92;p18"/>
          <p:cNvSpPr txBox="1"/>
          <p:nvPr>
            <p:ph type="ctrTitle"/>
          </p:nvPr>
        </p:nvSpPr>
        <p:spPr>
          <a:xfrm>
            <a:off x="756325" y="448000"/>
            <a:ext cx="7701900" cy="7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uk" sz="3500">
                <a:latin typeface="Oswald SemiBold"/>
                <a:ea typeface="Oswald SemiBold"/>
                <a:cs typeface="Oswald SemiBold"/>
                <a:sym typeface="Oswald SemiBold"/>
              </a:rPr>
              <a:t>PluralSight, Udemy courses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3" name="Google Shape;93;p18"/>
          <p:cNvSpPr txBox="1"/>
          <p:nvPr>
            <p:ph type="ctrTitle"/>
          </p:nvPr>
        </p:nvSpPr>
        <p:spPr>
          <a:xfrm>
            <a:off x="483925" y="2693375"/>
            <a:ext cx="3769200" cy="15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 SemiBold"/>
              <a:buChar char="●"/>
            </a:pPr>
            <a:r>
              <a:rPr lang="uk" sz="2000">
                <a:latin typeface="Oswald SemiBold"/>
                <a:ea typeface="Oswald SemiBold"/>
                <a:cs typeface="Oswald SemiBold"/>
                <a:sym typeface="Oswald SemiBold"/>
              </a:rPr>
              <a:t>сертифікат після закінчення</a:t>
            </a:r>
            <a:endParaRPr sz="2000"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 SemiBold"/>
              <a:buChar char="●"/>
            </a:pPr>
            <a:r>
              <a:rPr lang="uk" sz="2000">
                <a:latin typeface="Oswald SemiBold"/>
                <a:ea typeface="Oswald SemiBold"/>
                <a:cs typeface="Oswald SemiBold"/>
                <a:sym typeface="Oswald SemiBold"/>
              </a:rPr>
              <a:t>у вільному доступі</a:t>
            </a:r>
            <a:endParaRPr sz="2000"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 SemiBold"/>
              <a:buChar char="●"/>
            </a:pPr>
            <a:r>
              <a:rPr lang="uk" sz="2000">
                <a:latin typeface="Oswald SemiBold"/>
                <a:ea typeface="Oswald SemiBold"/>
                <a:cs typeface="Oswald SemiBold"/>
                <a:sym typeface="Oswald SemiBold"/>
              </a:rPr>
              <a:t>проста система подачі на курс</a:t>
            </a:r>
            <a:endParaRPr sz="20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4" name="Google Shape;94;p18"/>
          <p:cNvSpPr txBox="1"/>
          <p:nvPr>
            <p:ph type="ctrTitle"/>
          </p:nvPr>
        </p:nvSpPr>
        <p:spPr>
          <a:xfrm>
            <a:off x="5031725" y="2693375"/>
            <a:ext cx="3653400" cy="11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 SemiBold"/>
              <a:buChar char="●"/>
            </a:pPr>
            <a:r>
              <a:rPr lang="uk" sz="2000">
                <a:latin typeface="Oswald SemiBold"/>
                <a:ea typeface="Oswald SemiBold"/>
                <a:cs typeface="Oswald SemiBold"/>
                <a:sym typeface="Oswald SemiBold"/>
              </a:rPr>
              <a:t>лише англійська мова</a:t>
            </a:r>
            <a:endParaRPr sz="2000"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 SemiBold"/>
              <a:buChar char="●"/>
            </a:pPr>
            <a:r>
              <a:rPr lang="uk" sz="2000">
                <a:latin typeface="Oswald SemiBold"/>
                <a:ea typeface="Oswald SemiBold"/>
                <a:cs typeface="Oswald SemiBold"/>
                <a:sym typeface="Oswald SemiBold"/>
              </a:rPr>
              <a:t>здебільшого платні</a:t>
            </a:r>
            <a:endParaRPr sz="2000"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 SemiBold"/>
              <a:buChar char="●"/>
            </a:pPr>
            <a:r>
              <a:rPr lang="uk" sz="2000">
                <a:latin typeface="Oswald SemiBold"/>
                <a:ea typeface="Oswald SemiBold"/>
                <a:cs typeface="Oswald SemiBold"/>
                <a:sym typeface="Oswald SemiBold"/>
              </a:rPr>
              <a:t>не для новачків</a:t>
            </a:r>
            <a:endParaRPr sz="20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