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250D60-BC0E-49FB-A507-1749E70FA73A}" type="datetimeFigureOut">
              <a:rPr lang="es-BO" smtClean="0"/>
              <a:t>15/6/2022</a:t>
            </a:fld>
            <a:endParaRPr lang="es-BO"/>
          </a:p>
        </p:txBody>
      </p:sp>
      <p:sp>
        <p:nvSpPr>
          <p:cNvPr id="5" name="Footer Placeholder 4"/>
          <p:cNvSpPr>
            <a:spLocks noGrp="1"/>
          </p:cNvSpPr>
          <p:nvPr>
            <p:ph type="ftr" sz="quarter" idx="11"/>
          </p:nvPr>
        </p:nvSpPr>
        <p:spPr>
          <a:xfrm>
            <a:off x="2692397" y="5037663"/>
            <a:ext cx="5214635" cy="279400"/>
          </a:xfrm>
        </p:spPr>
        <p:txBody>
          <a:bodyPr/>
          <a:lstStyle/>
          <a:p>
            <a:endParaRPr lang="es-BO"/>
          </a:p>
        </p:txBody>
      </p:sp>
      <p:sp>
        <p:nvSpPr>
          <p:cNvPr id="6" name="Slide Number Placeholder 5"/>
          <p:cNvSpPr>
            <a:spLocks noGrp="1"/>
          </p:cNvSpPr>
          <p:nvPr>
            <p:ph type="sldNum" sz="quarter" idx="12"/>
          </p:nvPr>
        </p:nvSpPr>
        <p:spPr>
          <a:xfrm>
            <a:off x="8956900" y="5037663"/>
            <a:ext cx="551167" cy="279400"/>
          </a:xfrm>
        </p:spPr>
        <p:txBody>
          <a:bodyPr/>
          <a:lstStyle/>
          <a:p>
            <a:fld id="{A6E528DE-8404-426C-BFA0-10C50DCBC52D}" type="slidenum">
              <a:rPr lang="es-BO" smtClean="0"/>
              <a:t>‹#›</a:t>
            </a:fld>
            <a:endParaRPr lang="es-BO"/>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429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250D60-BC0E-49FB-A507-1749E70FA73A}" type="datetimeFigureOut">
              <a:rPr lang="es-BO" smtClean="0"/>
              <a:t>15/6/2022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A6E528DE-8404-426C-BFA0-10C50DCBC52D}" type="slidenum">
              <a:rPr lang="es-BO" smtClean="0"/>
              <a:t>‹#›</a:t>
            </a:fld>
            <a:endParaRPr lang="es-BO"/>
          </a:p>
        </p:txBody>
      </p:sp>
    </p:spTree>
    <p:extLst>
      <p:ext uri="{BB962C8B-B14F-4D97-AF65-F5344CB8AC3E}">
        <p14:creationId xmlns:p14="http://schemas.microsoft.com/office/powerpoint/2010/main" val="149762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50D60-BC0E-49FB-A507-1749E70FA73A}" type="datetimeFigureOut">
              <a:rPr lang="es-BO" smtClean="0"/>
              <a:t>15/6/2022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6E528DE-8404-426C-BFA0-10C50DCBC52D}" type="slidenum">
              <a:rPr lang="es-BO" smtClean="0"/>
              <a:t>‹#›</a:t>
            </a:fld>
            <a:endParaRPr lang="es-BO"/>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1877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50D60-BC0E-49FB-A507-1749E70FA73A}" type="datetimeFigureOut">
              <a:rPr lang="es-BO" smtClean="0"/>
              <a:t>15/6/2022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6E528DE-8404-426C-BFA0-10C50DCBC52D}" type="slidenum">
              <a:rPr lang="es-BO" smtClean="0"/>
              <a:t>‹#›</a:t>
            </a:fld>
            <a:endParaRPr lang="es-BO"/>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454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50D60-BC0E-49FB-A507-1749E70FA73A}" type="datetimeFigureOut">
              <a:rPr lang="es-BO" smtClean="0"/>
              <a:t>15/6/2022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6E528DE-8404-426C-BFA0-10C50DCBC52D}" type="slidenum">
              <a:rPr lang="es-BO" smtClean="0"/>
              <a:t>‹#›</a:t>
            </a:fld>
            <a:endParaRPr lang="es-BO"/>
          </a:p>
        </p:txBody>
      </p:sp>
    </p:spTree>
    <p:extLst>
      <p:ext uri="{BB962C8B-B14F-4D97-AF65-F5344CB8AC3E}">
        <p14:creationId xmlns:p14="http://schemas.microsoft.com/office/powerpoint/2010/main" val="2885849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50D60-BC0E-49FB-A507-1749E70FA73A}" type="datetimeFigureOut">
              <a:rPr lang="es-BO" smtClean="0"/>
              <a:t>15/6/2022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6E528DE-8404-426C-BFA0-10C50DCBC52D}" type="slidenum">
              <a:rPr lang="es-BO" smtClean="0"/>
              <a:t>‹#›</a:t>
            </a:fld>
            <a:endParaRPr lang="es-BO"/>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8009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50D60-BC0E-49FB-A507-1749E70FA73A}" type="datetimeFigureOut">
              <a:rPr lang="es-BO" smtClean="0"/>
              <a:t>15/6/2022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6E528DE-8404-426C-BFA0-10C50DCBC52D}" type="slidenum">
              <a:rPr lang="es-BO" smtClean="0"/>
              <a:t>‹#›</a:t>
            </a:fld>
            <a:endParaRPr lang="es-BO"/>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1137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50D60-BC0E-49FB-A507-1749E70FA73A}" type="datetimeFigureOut">
              <a:rPr lang="es-BO" smtClean="0"/>
              <a:t>15/6/2022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6E528DE-8404-426C-BFA0-10C50DCBC52D}" type="slidenum">
              <a:rPr lang="es-BO" smtClean="0"/>
              <a:t>‹#›</a:t>
            </a:fld>
            <a:endParaRPr lang="es-B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1511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50D60-BC0E-49FB-A507-1749E70FA73A}" type="datetimeFigureOut">
              <a:rPr lang="es-BO" smtClean="0"/>
              <a:t>15/6/2022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6E528DE-8404-426C-BFA0-10C50DCBC52D}" type="slidenum">
              <a:rPr lang="es-BO" smtClean="0"/>
              <a:t>‹#›</a:t>
            </a:fld>
            <a:endParaRPr lang="es-BO"/>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94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50D60-BC0E-49FB-A507-1749E70FA73A}" type="datetimeFigureOut">
              <a:rPr lang="es-BO" smtClean="0"/>
              <a:t>15/6/2022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6E528DE-8404-426C-BFA0-10C50DCBC52D}" type="slidenum">
              <a:rPr lang="es-BO" smtClean="0"/>
              <a:t>‹#›</a:t>
            </a:fld>
            <a:endParaRPr lang="es-BO"/>
          </a:p>
        </p:txBody>
      </p:sp>
    </p:spTree>
    <p:extLst>
      <p:ext uri="{BB962C8B-B14F-4D97-AF65-F5344CB8AC3E}">
        <p14:creationId xmlns:p14="http://schemas.microsoft.com/office/powerpoint/2010/main" val="139076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50D60-BC0E-49FB-A507-1749E70FA73A}" type="datetimeFigureOut">
              <a:rPr lang="es-BO" smtClean="0"/>
              <a:t>15/6/2022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6E528DE-8404-426C-BFA0-10C50DCBC52D}" type="slidenum">
              <a:rPr lang="es-BO" smtClean="0"/>
              <a:t>‹#›</a:t>
            </a:fld>
            <a:endParaRPr lang="es-BO"/>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75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250D60-BC0E-49FB-A507-1749E70FA73A}" type="datetimeFigureOut">
              <a:rPr lang="es-BO" smtClean="0"/>
              <a:t>15/6/2022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A6E528DE-8404-426C-BFA0-10C50DCBC52D}" type="slidenum">
              <a:rPr lang="es-BO" smtClean="0"/>
              <a:t>‹#›</a:t>
            </a:fld>
            <a:endParaRPr lang="es-BO"/>
          </a:p>
        </p:txBody>
      </p:sp>
    </p:spTree>
    <p:extLst>
      <p:ext uri="{BB962C8B-B14F-4D97-AF65-F5344CB8AC3E}">
        <p14:creationId xmlns:p14="http://schemas.microsoft.com/office/powerpoint/2010/main" val="43918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250D60-BC0E-49FB-A507-1749E70FA73A}" type="datetimeFigureOut">
              <a:rPr lang="es-BO" smtClean="0"/>
              <a:t>15/6/2022</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A6E528DE-8404-426C-BFA0-10C50DCBC52D}" type="slidenum">
              <a:rPr lang="es-BO" smtClean="0"/>
              <a:t>‹#›</a:t>
            </a:fld>
            <a:endParaRPr lang="es-BO"/>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232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250D60-BC0E-49FB-A507-1749E70FA73A}" type="datetimeFigureOut">
              <a:rPr lang="es-BO" smtClean="0"/>
              <a:t>15/6/2022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A6E528DE-8404-426C-BFA0-10C50DCBC52D}" type="slidenum">
              <a:rPr lang="es-BO" smtClean="0"/>
              <a:t>‹#›</a:t>
            </a:fld>
            <a:endParaRPr lang="es-B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54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50D60-BC0E-49FB-A507-1749E70FA73A}" type="datetimeFigureOut">
              <a:rPr lang="es-BO" smtClean="0"/>
              <a:t>15/6/2022</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A6E528DE-8404-426C-BFA0-10C50DCBC52D}" type="slidenum">
              <a:rPr lang="es-BO" smtClean="0"/>
              <a:t>‹#›</a:t>
            </a:fld>
            <a:endParaRPr lang="es-BO"/>
          </a:p>
        </p:txBody>
      </p:sp>
    </p:spTree>
    <p:extLst>
      <p:ext uri="{BB962C8B-B14F-4D97-AF65-F5344CB8AC3E}">
        <p14:creationId xmlns:p14="http://schemas.microsoft.com/office/powerpoint/2010/main" val="262074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250D60-BC0E-49FB-A507-1749E70FA73A}" type="datetimeFigureOut">
              <a:rPr lang="es-BO" smtClean="0"/>
              <a:t>15/6/2022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A6E528DE-8404-426C-BFA0-10C50DCBC52D}" type="slidenum">
              <a:rPr lang="es-BO" smtClean="0"/>
              <a:t>‹#›</a:t>
            </a:fld>
            <a:endParaRPr lang="es-BO"/>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350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250D60-BC0E-49FB-A507-1749E70FA73A}" type="datetimeFigureOut">
              <a:rPr lang="es-BO" smtClean="0"/>
              <a:t>15/6/2022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A6E528DE-8404-426C-BFA0-10C50DCBC52D}" type="slidenum">
              <a:rPr lang="es-BO" smtClean="0"/>
              <a:t>‹#›</a:t>
            </a:fld>
            <a:endParaRPr lang="es-BO"/>
          </a:p>
        </p:txBody>
      </p:sp>
    </p:spTree>
    <p:extLst>
      <p:ext uri="{BB962C8B-B14F-4D97-AF65-F5344CB8AC3E}">
        <p14:creationId xmlns:p14="http://schemas.microsoft.com/office/powerpoint/2010/main" val="411618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250D60-BC0E-49FB-A507-1749E70FA73A}" type="datetimeFigureOut">
              <a:rPr lang="es-BO" smtClean="0"/>
              <a:t>15/6/2022</a:t>
            </a:fld>
            <a:endParaRPr lang="es-BO"/>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BO"/>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E528DE-8404-426C-BFA0-10C50DCBC52D}" type="slidenum">
              <a:rPr lang="es-BO" smtClean="0"/>
              <a:t>‹#›</a:t>
            </a:fld>
            <a:endParaRPr lang="es-BO"/>
          </a:p>
        </p:txBody>
      </p:sp>
    </p:spTree>
    <p:extLst>
      <p:ext uri="{BB962C8B-B14F-4D97-AF65-F5344CB8AC3E}">
        <p14:creationId xmlns:p14="http://schemas.microsoft.com/office/powerpoint/2010/main" val="1738037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445D-C36B-1176-B915-752BF7F99C1A}"/>
              </a:ext>
            </a:extLst>
          </p:cNvPr>
          <p:cNvSpPr>
            <a:spLocks noGrp="1"/>
          </p:cNvSpPr>
          <p:nvPr>
            <p:ph type="ctrTitle"/>
          </p:nvPr>
        </p:nvSpPr>
        <p:spPr/>
        <p:txBody>
          <a:bodyPr/>
          <a:lstStyle/>
          <a:p>
            <a:r>
              <a:rPr lang="es-BO" dirty="0"/>
              <a:t>Tarea HITO4</a:t>
            </a:r>
          </a:p>
        </p:txBody>
      </p:sp>
      <p:sp>
        <p:nvSpPr>
          <p:cNvPr id="3" name="Subtitle 2">
            <a:extLst>
              <a:ext uri="{FF2B5EF4-FFF2-40B4-BE49-F238E27FC236}">
                <a16:creationId xmlns:a16="http://schemas.microsoft.com/office/drawing/2014/main" id="{0552DEA9-4F8A-85F1-4EB7-626B8EA2999D}"/>
              </a:ext>
            </a:extLst>
          </p:cNvPr>
          <p:cNvSpPr>
            <a:spLocks noGrp="1"/>
          </p:cNvSpPr>
          <p:nvPr>
            <p:ph type="subTitle" idx="1"/>
          </p:nvPr>
        </p:nvSpPr>
        <p:spPr/>
        <p:txBody>
          <a:bodyPr/>
          <a:lstStyle/>
          <a:p>
            <a:r>
              <a:rPr lang="es-BO" dirty="0"/>
              <a:t>Ludwing Antoni Vargas Ibarra</a:t>
            </a:r>
          </a:p>
        </p:txBody>
      </p:sp>
    </p:spTree>
    <p:extLst>
      <p:ext uri="{BB962C8B-B14F-4D97-AF65-F5344CB8AC3E}">
        <p14:creationId xmlns:p14="http://schemas.microsoft.com/office/powerpoint/2010/main" val="326685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8F48-D371-7719-6945-A03F64AD67EC}"/>
              </a:ext>
            </a:extLst>
          </p:cNvPr>
          <p:cNvSpPr>
            <a:spLocks noGrp="1"/>
          </p:cNvSpPr>
          <p:nvPr>
            <p:ph type="title"/>
          </p:nvPr>
        </p:nvSpPr>
        <p:spPr/>
        <p:txBody>
          <a:bodyPr>
            <a:normAutofit fontScale="90000"/>
          </a:bodyPr>
          <a:lstStyle/>
          <a:p>
            <a:r>
              <a:rPr lang="es-MX" dirty="0"/>
              <a:t>Crear la siguiente Base de datos y sus registros.</a:t>
            </a:r>
            <a:endParaRPr lang="es-BO" dirty="0"/>
          </a:p>
        </p:txBody>
      </p:sp>
      <p:pic>
        <p:nvPicPr>
          <p:cNvPr id="4" name="Content Placeholder 3">
            <a:extLst>
              <a:ext uri="{FF2B5EF4-FFF2-40B4-BE49-F238E27FC236}">
                <a16:creationId xmlns:a16="http://schemas.microsoft.com/office/drawing/2014/main" id="{D1B4F35D-53BD-B333-5703-F742120AA70A}"/>
              </a:ext>
            </a:extLst>
          </p:cNvPr>
          <p:cNvPicPr>
            <a:picLocks noGrp="1" noChangeAspect="1"/>
          </p:cNvPicPr>
          <p:nvPr>
            <p:ph idx="1"/>
          </p:nvPr>
        </p:nvPicPr>
        <p:blipFill>
          <a:blip r:embed="rId2"/>
          <a:stretch>
            <a:fillRect/>
          </a:stretch>
        </p:blipFill>
        <p:spPr>
          <a:xfrm>
            <a:off x="2775673" y="2471127"/>
            <a:ext cx="6640653" cy="3733544"/>
          </a:xfrm>
          <a:prstGeom prst="rect">
            <a:avLst/>
          </a:prstGeom>
        </p:spPr>
      </p:pic>
    </p:spTree>
    <p:extLst>
      <p:ext uri="{BB962C8B-B14F-4D97-AF65-F5344CB8AC3E}">
        <p14:creationId xmlns:p14="http://schemas.microsoft.com/office/powerpoint/2010/main" val="44721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8500-6019-9CB6-310C-3219684B3CBD}"/>
              </a:ext>
            </a:extLst>
          </p:cNvPr>
          <p:cNvSpPr>
            <a:spLocks noGrp="1"/>
          </p:cNvSpPr>
          <p:nvPr>
            <p:ph type="title"/>
          </p:nvPr>
        </p:nvSpPr>
        <p:spPr>
          <a:xfrm>
            <a:off x="1295403" y="779852"/>
            <a:ext cx="9601196" cy="1303867"/>
          </a:xfrm>
        </p:spPr>
        <p:txBody>
          <a:bodyPr>
            <a:normAutofit fontScale="90000"/>
          </a:bodyPr>
          <a:lstStyle/>
          <a:p>
            <a:r>
              <a:rPr lang="es-MX" dirty="0"/>
              <a:t>Crear una función que sume los valores de la serie Fibonacci.</a:t>
            </a:r>
            <a:br>
              <a:rPr lang="es-MX" dirty="0"/>
            </a:br>
            <a:endParaRPr lang="es-BO" dirty="0"/>
          </a:p>
        </p:txBody>
      </p:sp>
      <p:sp>
        <p:nvSpPr>
          <p:cNvPr id="5" name="Rectangle 1">
            <a:extLst>
              <a:ext uri="{FF2B5EF4-FFF2-40B4-BE49-F238E27FC236}">
                <a16:creationId xmlns:a16="http://schemas.microsoft.com/office/drawing/2014/main" id="{52CDB2F4-49D4-BCBC-551D-08F903BF9CED}"/>
              </a:ext>
            </a:extLst>
          </p:cNvPr>
          <p:cNvSpPr>
            <a:spLocks noGrp="1" noChangeArrowheads="1"/>
          </p:cNvSpPr>
          <p:nvPr>
            <p:ph sz="half" idx="1"/>
          </p:nvPr>
        </p:nvSpPr>
        <p:spPr bwMode="auto">
          <a:xfrm>
            <a:off x="990601" y="1722609"/>
            <a:ext cx="4371107" cy="49552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err="1">
                <a:ln>
                  <a:noFill/>
                </a:ln>
                <a:solidFill>
                  <a:srgbClr val="CC7832"/>
                </a:solidFill>
                <a:effectLst/>
                <a:latin typeface="JetBrains Mono"/>
              </a:rPr>
              <a:t>create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replace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function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1" u="none" strike="noStrike" cap="none" normalizeH="0" baseline="0" dirty="0" err="1">
                <a:ln>
                  <a:noFill/>
                </a:ln>
                <a:solidFill>
                  <a:srgbClr val="FFC66D"/>
                </a:solidFill>
                <a:effectLst/>
                <a:latin typeface="JetBrains Mono"/>
              </a:rPr>
              <a:t>serie_fibo</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numLimit</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integer</a:t>
            </a:r>
            <a:r>
              <a:rPr kumimoji="0" lang="es-BO" altLang="es-BO" sz="1600" b="0" i="0" u="none" strike="noStrike" cap="none" normalizeH="0" baseline="0" dirty="0">
                <a:ln>
                  <a:noFill/>
                </a:ln>
                <a:solidFill>
                  <a:srgbClr val="A9B7C6"/>
                </a:solidFill>
                <a:effectLst/>
                <a:latin typeface="JetBrains Mono"/>
              </a:rPr>
              <a:t>)</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returns</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varchar</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897BB"/>
                </a:solidFill>
                <a:effectLst/>
                <a:latin typeface="JetBrains Mono"/>
              </a:rPr>
              <a:t>200</a:t>
            </a:r>
            <a:r>
              <a:rPr kumimoji="0" lang="es-BO" altLang="es-BO" sz="1600" b="0" i="0" u="none" strike="noStrike" cap="none" normalizeH="0" baseline="0" dirty="0">
                <a:ln>
                  <a:noFill/>
                </a:ln>
                <a:solidFill>
                  <a:srgbClr val="A9B7C6"/>
                </a:solidFill>
                <a:effectLst/>
                <a:latin typeface="JetBrains Mono"/>
              </a:rPr>
              <a:t>)</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begin</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declare </a:t>
            </a:r>
            <a:r>
              <a:rPr kumimoji="0" lang="es-BO" altLang="es-BO" sz="1600" b="0" i="0" u="none" strike="noStrike" cap="none" normalizeH="0" baseline="0" dirty="0" err="1">
                <a:ln>
                  <a:noFill/>
                </a:ln>
                <a:solidFill>
                  <a:srgbClr val="A9B7C6"/>
                </a:solidFill>
                <a:effectLst/>
                <a:latin typeface="JetBrains Mono"/>
              </a:rPr>
              <a:t>str</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varchar</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897BB"/>
                </a:solidFill>
                <a:effectLst/>
                <a:latin typeface="JetBrains Mono"/>
              </a:rPr>
              <a:t>200</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default </a:t>
            </a:r>
            <a:r>
              <a:rPr kumimoji="0" lang="es-BO" altLang="es-BO" sz="1600" b="0" i="0" u="none" strike="noStrike" cap="none" normalizeH="0" baseline="0" dirty="0">
                <a:ln>
                  <a:noFill/>
                </a:ln>
                <a:solidFill>
                  <a:srgbClr val="6A8759"/>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declare </a:t>
            </a:r>
            <a:r>
              <a:rPr kumimoji="0" lang="es-BO" altLang="es-BO" sz="1600" b="0" i="0" u="none" strike="noStrike" cap="none" normalizeH="0" baseline="0" dirty="0">
                <a:ln>
                  <a:noFill/>
                </a:ln>
                <a:solidFill>
                  <a:srgbClr val="A9B7C6"/>
                </a:solidFill>
                <a:effectLst/>
                <a:latin typeface="JetBrains Mono"/>
              </a:rPr>
              <a:t>x </a:t>
            </a:r>
            <a:r>
              <a:rPr kumimoji="0" lang="es-BO" altLang="es-BO" sz="1600" b="0" i="0" u="none" strike="noStrike" cap="none" normalizeH="0" baseline="0" dirty="0" err="1">
                <a:ln>
                  <a:noFill/>
                </a:ln>
                <a:solidFill>
                  <a:srgbClr val="CC7832"/>
                </a:solidFill>
                <a:effectLst/>
                <a:latin typeface="JetBrains Mono"/>
              </a:rPr>
              <a:t>integer</a:t>
            </a:r>
            <a:r>
              <a:rPr kumimoji="0" lang="es-BO" altLang="es-BO" sz="1600" b="0" i="0" u="none" strike="noStrike" cap="none" normalizeH="0" baseline="0" dirty="0">
                <a:ln>
                  <a:noFill/>
                </a:ln>
                <a:solidFill>
                  <a:srgbClr val="CC7832"/>
                </a:solidFill>
                <a:effectLst/>
                <a:latin typeface="JetBrains Mono"/>
              </a:rPr>
              <a:t> default </a:t>
            </a:r>
            <a:r>
              <a:rPr kumimoji="0" lang="es-BO" altLang="es-BO" sz="1600" b="0" i="0" u="none" strike="noStrike" cap="none" normalizeH="0" baseline="0" dirty="0">
                <a:ln>
                  <a:noFill/>
                </a:ln>
                <a:solidFill>
                  <a:srgbClr val="6897BB"/>
                </a:solidFill>
                <a:effectLst/>
                <a:latin typeface="JetBrains Mono"/>
              </a:rPr>
              <a:t>0</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declare </a:t>
            </a:r>
            <a:r>
              <a:rPr kumimoji="0" lang="es-BO" altLang="es-BO" sz="1600" b="0" i="0" u="none" strike="noStrike" cap="none" normalizeH="0" baseline="0" dirty="0">
                <a:ln>
                  <a:noFill/>
                </a:ln>
                <a:solidFill>
                  <a:srgbClr val="A9B7C6"/>
                </a:solidFill>
                <a:effectLst/>
                <a:latin typeface="JetBrains Mono"/>
              </a:rPr>
              <a:t>y </a:t>
            </a:r>
            <a:r>
              <a:rPr kumimoji="0" lang="es-BO" altLang="es-BO" sz="1600" b="0" i="0" u="none" strike="noStrike" cap="none" normalizeH="0" baseline="0" dirty="0" err="1">
                <a:ln>
                  <a:noFill/>
                </a:ln>
                <a:solidFill>
                  <a:srgbClr val="CC7832"/>
                </a:solidFill>
                <a:effectLst/>
                <a:latin typeface="JetBrains Mono"/>
              </a:rPr>
              <a:t>integer</a:t>
            </a:r>
            <a:r>
              <a:rPr kumimoji="0" lang="es-BO" altLang="es-BO" sz="1600" b="0" i="0" u="none" strike="noStrike" cap="none" normalizeH="0" baseline="0" dirty="0">
                <a:ln>
                  <a:noFill/>
                </a:ln>
                <a:solidFill>
                  <a:srgbClr val="CC7832"/>
                </a:solidFill>
                <a:effectLst/>
                <a:latin typeface="JetBrains Mono"/>
              </a:rPr>
              <a:t> default </a:t>
            </a:r>
            <a:r>
              <a:rPr kumimoji="0" lang="es-BO" altLang="es-BO" sz="1600" b="0" i="0" u="none" strike="noStrike" cap="none" normalizeH="0" baseline="0" dirty="0">
                <a:ln>
                  <a:noFill/>
                </a:ln>
                <a:solidFill>
                  <a:srgbClr val="6897BB"/>
                </a:solidFill>
                <a:effectLst/>
                <a:latin typeface="JetBrains Mono"/>
              </a:rPr>
              <a:t>0</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declare </a:t>
            </a:r>
            <a:r>
              <a:rPr kumimoji="0" lang="es-BO" altLang="es-BO" sz="1600" b="0" i="0" u="none" strike="noStrike" cap="none" normalizeH="0" baseline="0" dirty="0">
                <a:ln>
                  <a:noFill/>
                </a:ln>
                <a:solidFill>
                  <a:srgbClr val="A9B7C6"/>
                </a:solidFill>
                <a:effectLst/>
                <a:latin typeface="JetBrains Mono"/>
              </a:rPr>
              <a:t>c </a:t>
            </a:r>
            <a:r>
              <a:rPr kumimoji="0" lang="es-BO" altLang="es-BO" sz="1600" b="0" i="0" u="none" strike="noStrike" cap="none" normalizeH="0" baseline="0" dirty="0" err="1">
                <a:ln>
                  <a:noFill/>
                </a:ln>
                <a:solidFill>
                  <a:srgbClr val="CC7832"/>
                </a:solidFill>
                <a:effectLst/>
                <a:latin typeface="JetBrains Mono"/>
              </a:rPr>
              <a:t>integer</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WHILE </a:t>
            </a:r>
            <a:r>
              <a:rPr kumimoji="0" lang="es-BO" altLang="es-BO" sz="1600" b="0" i="0" u="none" strike="noStrike" cap="none" normalizeH="0" baseline="0" dirty="0">
                <a:ln>
                  <a:noFill/>
                </a:ln>
                <a:solidFill>
                  <a:srgbClr val="A9B7C6"/>
                </a:solidFill>
                <a:effectLst/>
                <a:latin typeface="JetBrains Mono"/>
              </a:rPr>
              <a:t>x &lt;= </a:t>
            </a:r>
            <a:r>
              <a:rPr kumimoji="0" lang="es-BO" altLang="es-BO" sz="1600" b="0" i="0" u="none" strike="noStrike" cap="none" normalizeH="0" baseline="0" dirty="0" err="1">
                <a:ln>
                  <a:noFill/>
                </a:ln>
                <a:solidFill>
                  <a:srgbClr val="A9B7C6"/>
                </a:solidFill>
                <a:effectLst/>
                <a:latin typeface="JetBrains Mono"/>
              </a:rPr>
              <a:t>numLimit</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DO</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set </a:t>
            </a:r>
            <a:r>
              <a:rPr kumimoji="0" lang="es-BO" altLang="es-BO" sz="1600" b="0" i="0" u="none" strike="noStrike" cap="none" normalizeH="0" baseline="0" dirty="0" err="1">
                <a:ln>
                  <a:noFill/>
                </a:ln>
                <a:solidFill>
                  <a:srgbClr val="A9B7C6"/>
                </a:solidFill>
                <a:effectLst/>
                <a:latin typeface="JetBrains Mono"/>
              </a:rPr>
              <a:t>str</a:t>
            </a:r>
            <a:r>
              <a:rPr kumimoji="0" lang="es-BO" altLang="es-BO" sz="1600" b="0" i="0" u="none" strike="noStrike" cap="none" normalizeH="0" baseline="0" dirty="0">
                <a:ln>
                  <a:noFill/>
                </a:ln>
                <a:solidFill>
                  <a:srgbClr val="A9B7C6"/>
                </a:solidFill>
                <a:effectLst/>
                <a:latin typeface="JetBrains Mono"/>
              </a:rPr>
              <a:t> = </a:t>
            </a:r>
            <a:r>
              <a:rPr kumimoji="0" lang="es-BO" altLang="es-BO" sz="1600" b="0" i="0" u="none" strike="noStrike" cap="none" normalizeH="0" baseline="0" dirty="0" err="1">
                <a:ln>
                  <a:noFill/>
                </a:ln>
                <a:solidFill>
                  <a:srgbClr val="FFC66D"/>
                </a:solidFill>
                <a:effectLst/>
                <a:latin typeface="JetBrains Mono"/>
              </a:rPr>
              <a:t>concat</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str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x</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6A8759"/>
                </a:solidFill>
                <a:effectLst/>
                <a:latin typeface="JetBrains Mono"/>
              </a:rPr>
              <a:t>','</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set </a:t>
            </a:r>
            <a:r>
              <a:rPr kumimoji="0" lang="es-BO" altLang="es-BO" sz="1600" b="0" i="0" u="none" strike="noStrike" cap="none" normalizeH="0" baseline="0" dirty="0">
                <a:ln>
                  <a:noFill/>
                </a:ln>
                <a:solidFill>
                  <a:srgbClr val="A9B7C6"/>
                </a:solidFill>
                <a:effectLst/>
                <a:latin typeface="JetBrains Mono"/>
              </a:rPr>
              <a:t>c=</a:t>
            </a:r>
            <a:r>
              <a:rPr kumimoji="0" lang="es-BO" altLang="es-BO" sz="1600" b="0" i="0" u="none" strike="noStrike" cap="none" normalizeH="0" baseline="0" dirty="0" err="1">
                <a:ln>
                  <a:noFill/>
                </a:ln>
                <a:solidFill>
                  <a:srgbClr val="A9B7C6"/>
                </a:solidFill>
                <a:effectLst/>
                <a:latin typeface="JetBrains Mono"/>
              </a:rPr>
              <a:t>x+y</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set </a:t>
            </a:r>
            <a:r>
              <a:rPr kumimoji="0" lang="es-BO" altLang="es-BO" sz="1600" b="0" i="0" u="none" strike="noStrike" cap="none" normalizeH="0" baseline="0" dirty="0">
                <a:ln>
                  <a:noFill/>
                </a:ln>
                <a:solidFill>
                  <a:srgbClr val="A9B7C6"/>
                </a:solidFill>
                <a:effectLst/>
                <a:latin typeface="JetBrains Mono"/>
              </a:rPr>
              <a:t>x=y</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set </a:t>
            </a:r>
            <a:r>
              <a:rPr kumimoji="0" lang="es-BO" altLang="es-BO" sz="1600" b="0" i="0" u="none" strike="noStrike" cap="none" normalizeH="0" baseline="0" dirty="0">
                <a:ln>
                  <a:noFill/>
                </a:ln>
                <a:solidFill>
                  <a:srgbClr val="A9B7C6"/>
                </a:solidFill>
                <a:effectLst/>
                <a:latin typeface="JetBrains Mono"/>
              </a:rPr>
              <a:t>y=c</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set </a:t>
            </a:r>
            <a:r>
              <a:rPr kumimoji="0" lang="es-BO" altLang="es-BO" sz="1600" b="0" i="0" u="none" strike="noStrike" cap="none" normalizeH="0" baseline="0" dirty="0">
                <a:ln>
                  <a:noFill/>
                </a:ln>
                <a:solidFill>
                  <a:srgbClr val="A9B7C6"/>
                </a:solidFill>
                <a:effectLst/>
                <a:latin typeface="JetBrains Mono"/>
              </a:rPr>
              <a:t>x = x + </a:t>
            </a:r>
            <a:r>
              <a:rPr kumimoji="0" lang="es-BO" altLang="es-BO" sz="1600" b="0" i="0" u="none" strike="noStrike" cap="none" normalizeH="0" baseline="0" dirty="0">
                <a:ln>
                  <a:noFill/>
                </a:ln>
                <a:solidFill>
                  <a:srgbClr val="6897BB"/>
                </a:solidFill>
                <a:effectLst/>
                <a:latin typeface="JetBrains Mono"/>
              </a:rPr>
              <a:t>1</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END WHILE ;</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return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str</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end</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select</a:t>
            </a:r>
            <a:r>
              <a:rPr kumimoji="0" lang="es-BO" altLang="es-BO" sz="1600" b="0" i="0" u="none" strike="noStrike" cap="none" normalizeH="0" baseline="0" dirty="0">
                <a:ln>
                  <a:noFill/>
                </a:ln>
                <a:solidFill>
                  <a:srgbClr val="CC7832"/>
                </a:solidFill>
                <a:effectLst/>
                <a:latin typeface="JetBrains Mono"/>
              </a:rPr>
              <a:t> </a:t>
            </a:r>
            <a:r>
              <a:rPr kumimoji="0" lang="es-BO" altLang="es-BO" sz="1600" b="0" i="1" u="none" strike="noStrike" cap="none" normalizeH="0" baseline="0" dirty="0" err="1">
                <a:ln>
                  <a:noFill/>
                </a:ln>
                <a:solidFill>
                  <a:srgbClr val="FFC66D"/>
                </a:solidFill>
                <a:effectLst/>
                <a:latin typeface="JetBrains Mono"/>
              </a:rPr>
              <a:t>serie_fibo</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897BB"/>
                </a:solidFill>
                <a:effectLst/>
                <a:latin typeface="JetBrains Mono"/>
              </a:rPr>
              <a:t>2000</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br>
              <a:rPr kumimoji="0" lang="es-BO" altLang="es-BO" sz="1000" b="0" i="0" u="none" strike="noStrike" cap="none" normalizeH="0" baseline="0" dirty="0">
                <a:ln>
                  <a:noFill/>
                </a:ln>
                <a:solidFill>
                  <a:srgbClr val="CC7832"/>
                </a:solidFill>
                <a:effectLst/>
                <a:latin typeface="JetBrains Mono"/>
              </a:rPr>
            </a:br>
            <a:endParaRPr kumimoji="0" lang="es-BO" altLang="es-BO"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55B577E6-A0D5-D6EB-2FF9-912F5D5A19AD}"/>
              </a:ext>
            </a:extLst>
          </p:cNvPr>
          <p:cNvSpPr>
            <a:spLocks noGrp="1" noChangeArrowheads="1"/>
          </p:cNvSpPr>
          <p:nvPr>
            <p:ph sz="half" idx="2"/>
          </p:nvPr>
        </p:nvSpPr>
        <p:spPr bwMode="auto">
          <a:xfrm>
            <a:off x="6096000" y="1893711"/>
            <a:ext cx="5271508"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err="1">
                <a:ln>
                  <a:noFill/>
                </a:ln>
                <a:solidFill>
                  <a:srgbClr val="CC7832"/>
                </a:solidFill>
                <a:effectLst/>
                <a:latin typeface="JetBrains Mono"/>
              </a:rPr>
              <a:t>create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replace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function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1" u="none" strike="noStrike" cap="none" normalizeH="0" baseline="0" dirty="0" err="1">
                <a:ln>
                  <a:noFill/>
                </a:ln>
                <a:solidFill>
                  <a:srgbClr val="FFC66D"/>
                </a:solidFill>
                <a:effectLst/>
                <a:latin typeface="JetBrains Mono"/>
              </a:rPr>
              <a:t>suma_Fibonacci</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numLimit</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integer</a:t>
            </a:r>
            <a:r>
              <a:rPr kumimoji="0" lang="es-BO" altLang="es-BO" sz="1600" b="0" i="0" u="none" strike="noStrike" cap="none" normalizeH="0" baseline="0" dirty="0">
                <a:ln>
                  <a:noFill/>
                </a:ln>
                <a:solidFill>
                  <a:srgbClr val="A9B7C6"/>
                </a:solidFill>
                <a:effectLst/>
                <a:latin typeface="JetBrains Mono"/>
              </a:rPr>
              <a:t>)</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returns</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begin</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declare </a:t>
            </a:r>
            <a:r>
              <a:rPr kumimoji="0" lang="es-BO" altLang="es-BO" sz="1600" b="0" i="0" u="none" strike="noStrike" cap="none" normalizeH="0" baseline="0" dirty="0" err="1">
                <a:ln>
                  <a:noFill/>
                </a:ln>
                <a:solidFill>
                  <a:srgbClr val="A9B7C6"/>
                </a:solidFill>
                <a:effectLst/>
                <a:latin typeface="JetBrains Mono"/>
              </a:rPr>
              <a:t>fibo</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text</a:t>
            </a:r>
            <a:r>
              <a:rPr kumimoji="0" lang="es-BO" altLang="es-BO" sz="1600" b="0" i="0" u="none" strike="noStrike" cap="none" normalizeH="0" baseline="0" dirty="0">
                <a:ln>
                  <a:noFill/>
                </a:ln>
                <a:solidFill>
                  <a:srgbClr val="CC7832"/>
                </a:solidFill>
                <a:effectLst/>
                <a:latin typeface="JetBrains Mono"/>
              </a:rPr>
              <a:t> default </a:t>
            </a:r>
            <a:r>
              <a:rPr kumimoji="0" lang="es-BO" altLang="es-BO" sz="1600" b="0" i="1" u="none" strike="noStrike" cap="none" normalizeH="0" baseline="0" dirty="0" err="1">
                <a:ln>
                  <a:noFill/>
                </a:ln>
                <a:solidFill>
                  <a:srgbClr val="FFC66D"/>
                </a:solidFill>
                <a:effectLst/>
                <a:latin typeface="JetBrains Mono"/>
              </a:rPr>
              <a:t>serie_fibo</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numLimit</a:t>
            </a:r>
            <a:r>
              <a:rPr kumimoji="0" lang="es-BO" altLang="es-BO" sz="1600" b="0" i="0" u="none" strike="noStrike" cap="none" normalizeH="0" baseline="0" dirty="0">
                <a:ln>
                  <a:noFill/>
                </a:ln>
                <a:solidFill>
                  <a:srgbClr val="A9B7C6"/>
                </a:solidFill>
                <a:effectLst/>
                <a:latin typeface="JetBrains Mono"/>
              </a:rPr>
              <a:t>)</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declare </a:t>
            </a:r>
            <a:r>
              <a:rPr kumimoji="0" lang="es-BO" altLang="es-BO" sz="1600" b="0" i="0" u="none" strike="noStrike" cap="none" normalizeH="0" baseline="0" dirty="0">
                <a:ln>
                  <a:noFill/>
                </a:ln>
                <a:solidFill>
                  <a:srgbClr val="A9B7C6"/>
                </a:solidFill>
                <a:effectLst/>
                <a:latin typeface="JetBrains Mono"/>
              </a:rPr>
              <a:t>suma </a:t>
            </a:r>
            <a:r>
              <a:rPr kumimoji="0" lang="es-BO" altLang="es-BO" sz="1600" b="0" i="0" u="none" strike="noStrike" cap="none" normalizeH="0" baseline="0" dirty="0" err="1">
                <a:ln>
                  <a:noFill/>
                </a:ln>
                <a:solidFill>
                  <a:srgbClr val="CC7832"/>
                </a:solidFill>
                <a:effectLst/>
                <a:latin typeface="JetBrains Mono"/>
              </a:rPr>
              <a:t>integer</a:t>
            </a:r>
            <a:r>
              <a:rPr kumimoji="0" lang="es-BO" altLang="es-BO" sz="1600" b="0" i="0" u="none" strike="noStrike" cap="none" normalizeH="0" baseline="0" dirty="0">
                <a:ln>
                  <a:noFill/>
                </a:ln>
                <a:solidFill>
                  <a:srgbClr val="CC7832"/>
                </a:solidFill>
                <a:effectLst/>
                <a:latin typeface="JetBrains Mono"/>
              </a:rPr>
              <a:t> default </a:t>
            </a:r>
            <a:r>
              <a:rPr kumimoji="0" lang="es-BO" altLang="es-BO" sz="1600" b="0" i="0" u="none" strike="noStrike" cap="none" normalizeH="0" baseline="0" dirty="0">
                <a:ln>
                  <a:noFill/>
                </a:ln>
                <a:solidFill>
                  <a:srgbClr val="6897BB"/>
                </a:solidFill>
                <a:effectLst/>
                <a:latin typeface="JetBrains Mono"/>
              </a:rPr>
              <a:t>0</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declare </a:t>
            </a:r>
            <a:r>
              <a:rPr kumimoji="0" lang="es-BO" altLang="es-BO" sz="1600" b="0" i="0" u="none" strike="noStrike" cap="none" normalizeH="0" baseline="0" dirty="0">
                <a:ln>
                  <a:noFill/>
                </a:ln>
                <a:solidFill>
                  <a:srgbClr val="A9B7C6"/>
                </a:solidFill>
                <a:effectLst/>
                <a:latin typeface="JetBrains Mono"/>
              </a:rPr>
              <a:t>i </a:t>
            </a:r>
            <a:r>
              <a:rPr kumimoji="0" lang="es-BO" altLang="es-BO" sz="1600" b="0" i="0" u="none" strike="noStrike" cap="none" normalizeH="0" baseline="0" dirty="0" err="1">
                <a:ln>
                  <a:noFill/>
                </a:ln>
                <a:solidFill>
                  <a:srgbClr val="CC7832"/>
                </a:solidFill>
                <a:effectLst/>
                <a:latin typeface="JetBrains Mono"/>
              </a:rPr>
              <a:t>int</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set </a:t>
            </a:r>
            <a:r>
              <a:rPr kumimoji="0" lang="es-BO" altLang="es-BO" sz="1600" b="0" i="0" u="none" strike="noStrike" cap="none" normalizeH="0" baseline="0" dirty="0">
                <a:ln>
                  <a:noFill/>
                </a:ln>
                <a:solidFill>
                  <a:srgbClr val="A9B7C6"/>
                </a:solidFill>
                <a:effectLst/>
                <a:latin typeface="JetBrains Mono"/>
              </a:rPr>
              <a:t>i=</a:t>
            </a:r>
            <a:r>
              <a:rPr kumimoji="0" lang="es-BO" altLang="es-BO" sz="1600" b="0" i="0" u="none" strike="noStrike" cap="none" normalizeH="0" baseline="0" dirty="0">
                <a:ln>
                  <a:noFill/>
                </a:ln>
                <a:solidFill>
                  <a:srgbClr val="6897BB"/>
                </a:solidFill>
                <a:effectLst/>
                <a:latin typeface="JetBrains Mono"/>
              </a:rPr>
              <a:t>1</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WHILE </a:t>
            </a:r>
            <a:r>
              <a:rPr kumimoji="0" lang="es-BO" altLang="es-BO" sz="1600" b="0" i="0" u="none" strike="noStrike" cap="none" normalizeH="0" baseline="0" dirty="0">
                <a:ln>
                  <a:noFill/>
                </a:ln>
                <a:solidFill>
                  <a:srgbClr val="A9B7C6"/>
                </a:solidFill>
                <a:effectLst/>
                <a:latin typeface="JetBrains Mono"/>
              </a:rPr>
              <a:t>i &lt;= </a:t>
            </a:r>
            <a:r>
              <a:rPr kumimoji="0" lang="es-BO" altLang="es-BO" sz="1600" b="0" i="0" u="none" strike="noStrike" cap="none" normalizeH="0" baseline="0" dirty="0" err="1">
                <a:ln>
                  <a:noFill/>
                </a:ln>
                <a:solidFill>
                  <a:srgbClr val="A9B7C6"/>
                </a:solidFill>
                <a:effectLst/>
                <a:latin typeface="JetBrains Mono"/>
              </a:rPr>
              <a:t>numLimit</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DO</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set </a:t>
            </a:r>
            <a:r>
              <a:rPr kumimoji="0" lang="es-BO" altLang="es-BO" sz="1600" b="0" i="0" u="none" strike="noStrike" cap="none" normalizeH="0" baseline="0" dirty="0" err="1">
                <a:ln>
                  <a:noFill/>
                </a:ln>
                <a:solidFill>
                  <a:srgbClr val="A9B7C6"/>
                </a:solidFill>
                <a:effectLst/>
                <a:latin typeface="JetBrains Mono"/>
              </a:rPr>
              <a:t>fibo</a:t>
            </a:r>
            <a:r>
              <a:rPr kumimoji="0" lang="es-BO" altLang="es-BO" sz="1600" b="0" i="0" u="none" strike="noStrike" cap="none" normalizeH="0" baseline="0" dirty="0">
                <a:ln>
                  <a:noFill/>
                </a:ln>
                <a:solidFill>
                  <a:srgbClr val="A9B7C6"/>
                </a:solidFill>
                <a:effectLst/>
                <a:latin typeface="JetBrains Mono"/>
              </a:rPr>
              <a:t> = </a:t>
            </a:r>
            <a:r>
              <a:rPr kumimoji="0" lang="es-BO" altLang="es-BO" sz="1600" b="0" i="1" u="none" strike="noStrike" cap="none" normalizeH="0" baseline="0" dirty="0" err="1">
                <a:ln>
                  <a:noFill/>
                </a:ln>
                <a:solidFill>
                  <a:srgbClr val="FFC66D"/>
                </a:solidFill>
                <a:effectLst/>
                <a:latin typeface="JetBrains Mono"/>
              </a:rPr>
              <a:t>serie_fibo</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numLimit</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set </a:t>
            </a:r>
            <a:r>
              <a:rPr kumimoji="0" lang="es-BO" altLang="es-BO" sz="1600" b="0" i="0" u="none" strike="noStrike" cap="none" normalizeH="0" baseline="0" dirty="0">
                <a:ln>
                  <a:noFill/>
                </a:ln>
                <a:solidFill>
                  <a:srgbClr val="A9B7C6"/>
                </a:solidFill>
                <a:effectLst/>
                <a:latin typeface="JetBrains Mono"/>
              </a:rPr>
              <a:t>suma=suma+</a:t>
            </a:r>
            <a:r>
              <a:rPr kumimoji="0" lang="es-BO" altLang="es-BO" sz="1600" b="0" i="0" u="none" strike="noStrike" cap="none" normalizeH="0" baseline="0" dirty="0">
                <a:ln>
                  <a:noFill/>
                </a:ln>
                <a:solidFill>
                  <a:srgbClr val="6897BB"/>
                </a:solidFill>
                <a:effectLst/>
                <a:latin typeface="JetBrains Mono"/>
              </a:rPr>
              <a:t>1</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return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suma</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END WHILE ;</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end</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select</a:t>
            </a:r>
            <a:r>
              <a:rPr kumimoji="0" lang="es-BO" altLang="es-BO" sz="1600" b="0" i="0" u="none" strike="noStrike" cap="none" normalizeH="0" baseline="0" dirty="0">
                <a:ln>
                  <a:noFill/>
                </a:ln>
                <a:solidFill>
                  <a:srgbClr val="CC7832"/>
                </a:solidFill>
                <a:effectLst/>
                <a:latin typeface="JetBrains Mono"/>
              </a:rPr>
              <a:t> </a:t>
            </a:r>
            <a:r>
              <a:rPr kumimoji="0" lang="es-BO" altLang="es-BO" sz="1600" b="0" i="1" u="none" strike="noStrike" cap="none" normalizeH="0" baseline="0" dirty="0" err="1">
                <a:ln>
                  <a:noFill/>
                </a:ln>
                <a:solidFill>
                  <a:srgbClr val="FFC66D"/>
                </a:solidFill>
                <a:effectLst/>
                <a:latin typeface="JetBrains Mono"/>
              </a:rPr>
              <a:t>suma_Fibonacci</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897BB"/>
                </a:solidFill>
                <a:effectLst/>
                <a:latin typeface="JetBrains Mono"/>
              </a:rPr>
              <a:t>10</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a:t>
            </a:r>
            <a:endParaRPr kumimoji="0" lang="es-BO" altLang="es-BO" sz="16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570F66F3-7BC7-C8E8-DD83-933707E4F3D6}"/>
              </a:ext>
            </a:extLst>
          </p:cNvPr>
          <p:cNvPicPr>
            <a:picLocks noChangeAspect="1"/>
          </p:cNvPicPr>
          <p:nvPr/>
        </p:nvPicPr>
        <p:blipFill>
          <a:blip r:embed="rId2"/>
          <a:stretch>
            <a:fillRect/>
          </a:stretch>
        </p:blipFill>
        <p:spPr>
          <a:xfrm>
            <a:off x="6525494" y="4331808"/>
            <a:ext cx="3893124" cy="2188813"/>
          </a:xfrm>
          <a:prstGeom prst="rect">
            <a:avLst/>
          </a:prstGeom>
        </p:spPr>
      </p:pic>
    </p:spTree>
    <p:extLst>
      <p:ext uri="{BB962C8B-B14F-4D97-AF65-F5344CB8AC3E}">
        <p14:creationId xmlns:p14="http://schemas.microsoft.com/office/powerpoint/2010/main" val="195742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0496-5340-9051-FD21-935D62B6A852}"/>
              </a:ext>
            </a:extLst>
          </p:cNvPr>
          <p:cNvSpPr>
            <a:spLocks noGrp="1"/>
          </p:cNvSpPr>
          <p:nvPr>
            <p:ph type="title"/>
          </p:nvPr>
        </p:nvSpPr>
        <p:spPr/>
        <p:txBody>
          <a:bodyPr/>
          <a:lstStyle/>
          <a:p>
            <a:r>
              <a:rPr lang="es-BO" dirty="0"/>
              <a:t>Manejo de vistas.</a:t>
            </a:r>
          </a:p>
        </p:txBody>
      </p:sp>
      <p:sp>
        <p:nvSpPr>
          <p:cNvPr id="7" name="Rectangle 3">
            <a:extLst>
              <a:ext uri="{FF2B5EF4-FFF2-40B4-BE49-F238E27FC236}">
                <a16:creationId xmlns:a16="http://schemas.microsoft.com/office/drawing/2014/main" id="{02121E4D-891A-699E-CBFD-A4C2673B255A}"/>
              </a:ext>
            </a:extLst>
          </p:cNvPr>
          <p:cNvSpPr>
            <a:spLocks noGrp="1" noChangeArrowheads="1"/>
          </p:cNvSpPr>
          <p:nvPr>
            <p:ph idx="1"/>
          </p:nvPr>
        </p:nvSpPr>
        <p:spPr bwMode="auto">
          <a:xfrm>
            <a:off x="2377107" y="2000836"/>
            <a:ext cx="7881132"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err="1">
                <a:ln>
                  <a:noFill/>
                </a:ln>
                <a:solidFill>
                  <a:srgbClr val="CC7832"/>
                </a:solidFill>
                <a:effectLst/>
                <a:latin typeface="JetBrains Mono"/>
              </a:rPr>
              <a:t>select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FFC66D"/>
                </a:solidFill>
                <a:effectLst/>
                <a:latin typeface="JetBrains Mono"/>
              </a:rPr>
              <a:t>concat</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nombre</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apellido</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edad</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fecha_nac</a:t>
            </a:r>
            <a:r>
              <a:rPr kumimoji="0" lang="es-BO" altLang="es-BO" sz="1600" b="0" i="0" u="none" strike="noStrike" cap="none" normalizeH="0" baseline="0" dirty="0" err="1">
                <a:ln>
                  <a:noFill/>
                </a:ln>
                <a:solidFill>
                  <a:srgbClr val="CC7832"/>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proy.</a:t>
            </a:r>
            <a:r>
              <a:rPr kumimoji="0" lang="es-BO" altLang="es-BO" sz="1600" b="0" i="0" u="none" strike="noStrike" cap="none" normalizeH="0" baseline="0" dirty="0" err="1">
                <a:ln>
                  <a:noFill/>
                </a:ln>
                <a:solidFill>
                  <a:srgbClr val="9876AA"/>
                </a:solidFill>
                <a:effectLst/>
                <a:latin typeface="JetBrains Mono"/>
              </a:rPr>
              <a:t>nombreProy</a:t>
            </a:r>
            <a:br>
              <a:rPr kumimoji="0" lang="es-BO" altLang="es-BO" sz="1600" b="0" i="0" u="none" strike="noStrike" cap="none" normalizeH="0" baseline="0" dirty="0">
                <a:ln>
                  <a:noFill/>
                </a:ln>
                <a:solidFill>
                  <a:srgbClr val="9876AA"/>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from</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persona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a:ln>
                  <a:noFill/>
                </a:ln>
                <a:solidFill>
                  <a:srgbClr val="A9B7C6"/>
                </a:solidFill>
                <a:effectLst/>
                <a:latin typeface="JetBrains Mono"/>
              </a:rPr>
              <a:t>per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proy</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departamento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dep</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where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dep.</a:t>
            </a:r>
            <a:r>
              <a:rPr kumimoji="0" lang="es-BO" altLang="es-BO" sz="1600" b="0" i="0" u="none" strike="noStrike" cap="none" normalizeH="0" baseline="0" dirty="0" err="1">
                <a:ln>
                  <a:noFill/>
                </a:ln>
                <a:solidFill>
                  <a:srgbClr val="9876AA"/>
                </a:solidFill>
                <a:effectLst/>
                <a:latin typeface="JetBrains Mono"/>
              </a:rPr>
              <a:t>nombre</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'La Paz' </a:t>
            </a:r>
            <a:r>
              <a:rPr kumimoji="0" lang="es-BO" altLang="es-BO" sz="1600" b="0" i="0" u="none" strike="noStrike" cap="none" normalizeH="0" baseline="0" dirty="0">
                <a:ln>
                  <a:noFill/>
                </a:ln>
                <a:solidFill>
                  <a:srgbClr val="CC7832"/>
                </a:solidFill>
                <a:effectLst/>
                <a:latin typeface="JetBrains Mono"/>
              </a:rPr>
              <a:t>and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sexo</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'F' </a:t>
            </a:r>
            <a:r>
              <a:rPr kumimoji="0" lang="es-BO" altLang="es-BO" sz="1600" b="0" i="0" u="none" strike="noStrike" cap="none" normalizeH="0" baseline="0" dirty="0">
                <a:ln>
                  <a:noFill/>
                </a:ln>
                <a:solidFill>
                  <a:srgbClr val="CC7832"/>
                </a:solidFill>
                <a:effectLst/>
                <a:latin typeface="JetBrains Mono"/>
              </a:rPr>
              <a:t>and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fecha_nac</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'2002-06-02' </a:t>
            </a:r>
            <a:r>
              <a:rPr kumimoji="0" lang="es-BO" altLang="es-BO" sz="1600" b="0" i="0" u="none" strike="noStrike" cap="none" normalizeH="0" baseline="0" dirty="0">
                <a:ln>
                  <a:noFill/>
                </a:ln>
                <a:solidFill>
                  <a:srgbClr val="CC7832"/>
                </a:solidFill>
                <a:effectLst/>
                <a:latin typeface="JetBrains Mono"/>
              </a:rPr>
              <a:t>and </a:t>
            </a:r>
            <a:r>
              <a:rPr kumimoji="0" lang="es-BO" altLang="es-BO" sz="1600" b="0" i="0" u="none" strike="noStrike" cap="none" normalizeH="0" baseline="0" dirty="0" err="1">
                <a:ln>
                  <a:noFill/>
                </a:ln>
                <a:solidFill>
                  <a:srgbClr val="9876AA"/>
                </a:solidFill>
                <a:effectLst/>
                <a:latin typeface="JetBrains Mono"/>
              </a:rPr>
              <a:t>id_proy</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897BB"/>
                </a:solidFill>
                <a:effectLst/>
                <a:latin typeface="JetBrains Mono"/>
              </a:rPr>
              <a:t>1</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CREATE OR REPLACE VIEW </a:t>
            </a:r>
            <a:r>
              <a:rPr kumimoji="0" lang="es-BO" altLang="es-BO" sz="1600" b="0" i="0" u="none" strike="noStrike" cap="none" normalizeH="0" baseline="0" dirty="0">
                <a:ln>
                  <a:noFill/>
                </a:ln>
                <a:solidFill>
                  <a:srgbClr val="A9B7C6"/>
                </a:solidFill>
                <a:effectLst/>
                <a:latin typeface="JetBrains Mono"/>
              </a:rPr>
              <a:t>encargada(</a:t>
            </a:r>
            <a:r>
              <a:rPr kumimoji="0" lang="es-BO" altLang="es-BO" sz="1600" b="0" i="0" u="none" strike="noStrike" cap="none" normalizeH="0" baseline="0" dirty="0" err="1">
                <a:ln>
                  <a:noFill/>
                </a:ln>
                <a:solidFill>
                  <a:srgbClr val="9876AA"/>
                </a:solidFill>
                <a:effectLst/>
                <a:latin typeface="JetBrains Mono"/>
              </a:rPr>
              <a:t>nombre</a:t>
            </a:r>
            <a:r>
              <a:rPr kumimoji="0" lang="es-BO" altLang="es-BO" sz="1600" b="0" i="0" u="none" strike="noStrike" cap="none" normalizeH="0" baseline="0" dirty="0" err="1">
                <a:ln>
                  <a:noFill/>
                </a:ln>
                <a:solidFill>
                  <a:srgbClr val="CC7832"/>
                </a:solidFill>
                <a:effectLst/>
                <a:latin typeface="JetBrains Mono"/>
              </a:rPr>
              <a:t>,</a:t>
            </a:r>
            <a:r>
              <a:rPr kumimoji="0" lang="es-BO" altLang="es-BO" sz="1600" b="0" i="0" u="none" strike="noStrike" cap="none" normalizeH="0" baseline="0" dirty="0" err="1">
                <a:ln>
                  <a:noFill/>
                </a:ln>
                <a:solidFill>
                  <a:srgbClr val="9876AA"/>
                </a:solidFill>
                <a:effectLst/>
                <a:latin typeface="JetBrains Mono"/>
              </a:rPr>
              <a:t>sexo</a:t>
            </a:r>
            <a:r>
              <a:rPr kumimoji="0" lang="es-BO" altLang="es-BO" sz="1600" b="0" i="0" u="none" strike="noStrike" cap="none" normalizeH="0" baseline="0" dirty="0" err="1">
                <a:ln>
                  <a:noFill/>
                </a:ln>
                <a:solidFill>
                  <a:srgbClr val="CC7832"/>
                </a:solidFill>
                <a:effectLst/>
                <a:latin typeface="JetBrains Mono"/>
              </a:rPr>
              <a:t>,</a:t>
            </a:r>
            <a:r>
              <a:rPr kumimoji="0" lang="es-BO" altLang="es-BO" sz="1600" b="0" i="0" u="none" strike="noStrike" cap="none" normalizeH="0" baseline="0" dirty="0" err="1">
                <a:ln>
                  <a:noFill/>
                </a:ln>
                <a:solidFill>
                  <a:srgbClr val="9876AA"/>
                </a:solidFill>
                <a:effectLst/>
                <a:latin typeface="JetBrains Mono"/>
              </a:rPr>
              <a:t>fecha_nac</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9876AA"/>
                </a:solidFill>
                <a:effectLst/>
                <a:latin typeface="JetBrains Mono"/>
              </a:rPr>
              <a:t>id_proy</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as</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select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FFC66D"/>
                </a:solidFill>
                <a:effectLst/>
                <a:latin typeface="JetBrains Mono"/>
              </a:rPr>
              <a:t>concat</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nombre</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apellido</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edad</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fecha_nac</a:t>
            </a:r>
            <a:r>
              <a:rPr kumimoji="0" lang="es-BO" altLang="es-BO" sz="1600" b="0" i="0" u="none" strike="noStrike" cap="none" normalizeH="0" baseline="0" dirty="0" err="1">
                <a:ln>
                  <a:noFill/>
                </a:ln>
                <a:solidFill>
                  <a:srgbClr val="CC7832"/>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proy.</a:t>
            </a:r>
            <a:r>
              <a:rPr kumimoji="0" lang="es-BO" altLang="es-BO" sz="1600" b="0" i="0" u="none" strike="noStrike" cap="none" normalizeH="0" baseline="0" dirty="0" err="1">
                <a:ln>
                  <a:noFill/>
                </a:ln>
                <a:solidFill>
                  <a:srgbClr val="9876AA"/>
                </a:solidFill>
                <a:effectLst/>
                <a:latin typeface="JetBrains Mono"/>
              </a:rPr>
              <a:t>nombreProy</a:t>
            </a:r>
            <a:br>
              <a:rPr kumimoji="0" lang="es-BO" altLang="es-BO" sz="1600" b="0" i="0" u="none" strike="noStrike" cap="none" normalizeH="0" baseline="0" dirty="0">
                <a:ln>
                  <a:noFill/>
                </a:ln>
                <a:solidFill>
                  <a:srgbClr val="9876AA"/>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from</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persona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a:ln>
                  <a:noFill/>
                </a:ln>
                <a:solidFill>
                  <a:srgbClr val="A9B7C6"/>
                </a:solidFill>
                <a:effectLst/>
                <a:latin typeface="JetBrains Mono"/>
              </a:rPr>
              <a:t>per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proy</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departamento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dep</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where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9876AA"/>
                </a:solidFill>
                <a:effectLst/>
                <a:latin typeface="JetBrains Mono"/>
              </a:rPr>
              <a:t>fecha_nac</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'2002-06-02'</a:t>
            </a:r>
            <a:r>
              <a:rPr kumimoji="0" lang="es-BO" altLang="es-BO" sz="1600" b="0" i="0" u="none" strike="noStrike" cap="none" normalizeH="0" baseline="0" dirty="0">
                <a:ln>
                  <a:noFill/>
                </a:ln>
                <a:solidFill>
                  <a:srgbClr val="CC7832"/>
                </a:solidFill>
                <a:effectLst/>
                <a:latin typeface="JetBrains Mono"/>
              </a:rPr>
              <a:t>;</a:t>
            </a:r>
            <a:endParaRPr kumimoji="0" lang="es-BO" altLang="es-BO" sz="1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EDFE59A-4C29-3C9F-7170-79F81A3F3D73}"/>
              </a:ext>
            </a:extLst>
          </p:cNvPr>
          <p:cNvPicPr>
            <a:picLocks noChangeAspect="1"/>
          </p:cNvPicPr>
          <p:nvPr/>
        </p:nvPicPr>
        <p:blipFill>
          <a:blip r:embed="rId2"/>
          <a:stretch>
            <a:fillRect/>
          </a:stretch>
        </p:blipFill>
        <p:spPr>
          <a:xfrm>
            <a:off x="3622965" y="3555236"/>
            <a:ext cx="4946070" cy="2780806"/>
          </a:xfrm>
          <a:prstGeom prst="rect">
            <a:avLst/>
          </a:prstGeom>
        </p:spPr>
      </p:pic>
    </p:spTree>
    <p:extLst>
      <p:ext uri="{BB962C8B-B14F-4D97-AF65-F5344CB8AC3E}">
        <p14:creationId xmlns:p14="http://schemas.microsoft.com/office/powerpoint/2010/main" val="387616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ACF7-28D8-BFD9-444C-481B83679D48}"/>
              </a:ext>
            </a:extLst>
          </p:cNvPr>
          <p:cNvSpPr>
            <a:spLocks noGrp="1"/>
          </p:cNvSpPr>
          <p:nvPr>
            <p:ph type="title"/>
          </p:nvPr>
        </p:nvSpPr>
        <p:spPr/>
        <p:txBody>
          <a:bodyPr/>
          <a:lstStyle/>
          <a:p>
            <a:r>
              <a:rPr lang="es-BO" dirty="0"/>
              <a:t>Manejo de TRIGGERS I.</a:t>
            </a:r>
          </a:p>
        </p:txBody>
      </p:sp>
      <p:sp>
        <p:nvSpPr>
          <p:cNvPr id="4" name="Rectangle 1">
            <a:extLst>
              <a:ext uri="{FF2B5EF4-FFF2-40B4-BE49-F238E27FC236}">
                <a16:creationId xmlns:a16="http://schemas.microsoft.com/office/drawing/2014/main" id="{15F28CDE-A6DF-AC86-9474-012A1A9F15C6}"/>
              </a:ext>
            </a:extLst>
          </p:cNvPr>
          <p:cNvSpPr>
            <a:spLocks noGrp="1" noChangeArrowheads="1"/>
          </p:cNvSpPr>
          <p:nvPr>
            <p:ph idx="1"/>
          </p:nvPr>
        </p:nvSpPr>
        <p:spPr bwMode="auto">
          <a:xfrm>
            <a:off x="1721427" y="2336438"/>
            <a:ext cx="9053945"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err="1">
                <a:ln>
                  <a:noFill/>
                </a:ln>
                <a:solidFill>
                  <a:srgbClr val="CC7832"/>
                </a:solidFill>
                <a:effectLst/>
                <a:latin typeface="JetBrains Mono"/>
              </a:rPr>
              <a:t>create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replace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trigger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before_proyecto_update</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before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update</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for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each</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row</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begin</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insert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into</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a:t>
            </a:r>
            <a:r>
              <a:rPr kumimoji="0" lang="es-BO" altLang="es-BO" sz="1600" b="0" i="0" u="none" strike="noStrike" cap="none" normalizeH="0" baseline="0" dirty="0" err="1">
                <a:ln>
                  <a:noFill/>
                </a:ln>
                <a:solidFill>
                  <a:srgbClr val="9876AA"/>
                </a:solidFill>
                <a:effectLst/>
                <a:latin typeface="JetBrains Mono"/>
              </a:rPr>
              <a:t>id_proy</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9876AA"/>
                </a:solidFill>
                <a:effectLst/>
                <a:latin typeface="JetBrains Mono"/>
              </a:rPr>
              <a:t>nombreProy</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9876AA"/>
                </a:solidFill>
                <a:effectLst/>
                <a:latin typeface="JetBrains Mono"/>
              </a:rPr>
              <a:t>tipoProy</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VALUES </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CC7832"/>
                </a:solidFill>
                <a:effectLst/>
                <a:latin typeface="JetBrains Mono"/>
              </a:rPr>
              <a:t>OLD</a:t>
            </a:r>
            <a:r>
              <a:rPr kumimoji="0" lang="es-BO" altLang="es-BO" sz="1600" b="0" i="0" u="none" strike="noStrike" cap="none" normalizeH="0" baseline="0" dirty="0" err="1">
                <a:ln>
                  <a:noFill/>
                </a:ln>
                <a:solidFill>
                  <a:srgbClr val="A9B7C6"/>
                </a:solidFill>
                <a:effectLst/>
                <a:latin typeface="JetBrains Mono"/>
              </a:rPr>
              <a:t>.</a:t>
            </a:r>
            <a:r>
              <a:rPr kumimoji="0" lang="es-BO" altLang="es-BO" sz="1600" b="0" i="0" u="none" strike="noStrike" cap="none" normalizeH="0" baseline="0" dirty="0" err="1">
                <a:ln>
                  <a:noFill/>
                </a:ln>
                <a:solidFill>
                  <a:srgbClr val="9876AA"/>
                </a:solidFill>
                <a:effectLst/>
                <a:latin typeface="JetBrains Mono"/>
              </a:rPr>
              <a:t>id_proy</a:t>
            </a:r>
            <a:r>
              <a:rPr kumimoji="0" lang="es-BO" altLang="es-BO" sz="1600" b="0" i="0" u="none" strike="noStrike" cap="none" normalizeH="0" baseline="0" dirty="0" err="1">
                <a:ln>
                  <a:noFill/>
                </a:ln>
                <a:solidFill>
                  <a:srgbClr val="CC7832"/>
                </a:solidFill>
                <a:effectLst/>
                <a:latin typeface="JetBrains Mono"/>
              </a:rPr>
              <a:t>,OLD</a:t>
            </a:r>
            <a:r>
              <a:rPr kumimoji="0" lang="es-BO" altLang="es-BO" sz="1600" b="0" i="0" u="none" strike="noStrike" cap="none" normalizeH="0" baseline="0" dirty="0" err="1">
                <a:ln>
                  <a:noFill/>
                </a:ln>
                <a:solidFill>
                  <a:srgbClr val="A9B7C6"/>
                </a:solidFill>
                <a:effectLst/>
                <a:latin typeface="JetBrains Mono"/>
              </a:rPr>
              <a:t>.</a:t>
            </a:r>
            <a:r>
              <a:rPr kumimoji="0" lang="es-BO" altLang="es-BO" sz="1600" b="0" i="0" u="none" strike="noStrike" cap="none" normalizeH="0" baseline="0" dirty="0" err="1">
                <a:ln>
                  <a:noFill/>
                </a:ln>
                <a:solidFill>
                  <a:srgbClr val="9876AA"/>
                </a:solidFill>
                <a:effectLst/>
                <a:latin typeface="JetBrains Mono"/>
              </a:rPr>
              <a:t>nombreProy</a:t>
            </a:r>
            <a:r>
              <a:rPr kumimoji="0" lang="es-BO" altLang="es-BO" sz="1600" b="0" i="0" u="none" strike="noStrike" cap="none" normalizeH="0" baseline="0" dirty="0" err="1">
                <a:ln>
                  <a:noFill/>
                </a:ln>
                <a:solidFill>
                  <a:srgbClr val="CC7832"/>
                </a:solidFill>
                <a:effectLst/>
                <a:latin typeface="JetBrains Mono"/>
              </a:rPr>
              <a:t>,OLD</a:t>
            </a:r>
            <a:r>
              <a:rPr kumimoji="0" lang="es-BO" altLang="es-BO" sz="1600" b="0" i="0" u="none" strike="noStrike" cap="none" normalizeH="0" baseline="0" dirty="0" err="1">
                <a:ln>
                  <a:noFill/>
                </a:ln>
                <a:solidFill>
                  <a:srgbClr val="A9B7C6"/>
                </a:solidFill>
                <a:effectLst/>
                <a:latin typeface="JetBrains Mono"/>
              </a:rPr>
              <a:t>.</a:t>
            </a:r>
            <a:r>
              <a:rPr kumimoji="0" lang="es-BO" altLang="es-BO" sz="1600" b="0" i="0" u="none" strike="noStrike" cap="none" normalizeH="0" baseline="0" dirty="0" err="1">
                <a:ln>
                  <a:noFill/>
                </a:ln>
                <a:solidFill>
                  <a:srgbClr val="9876AA"/>
                </a:solidFill>
                <a:effectLst/>
                <a:latin typeface="JetBrains Mono"/>
              </a:rPr>
              <a:t>tipoProy</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end</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insert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into</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 ( </a:t>
            </a:r>
            <a:r>
              <a:rPr kumimoji="0" lang="es-BO" altLang="es-BO" sz="1600" b="0" i="0" u="none" strike="noStrike" cap="none" normalizeH="0" baseline="0" dirty="0" err="1">
                <a:ln>
                  <a:noFill/>
                </a:ln>
                <a:solidFill>
                  <a:srgbClr val="9876AA"/>
                </a:solidFill>
                <a:effectLst/>
                <a:latin typeface="JetBrains Mono"/>
              </a:rPr>
              <a:t>nombreProy</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9876AA"/>
                </a:solidFill>
                <a:effectLst/>
                <a:latin typeface="JetBrains Mono"/>
              </a:rPr>
              <a:t>tipoProy</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VALUES </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'sistema educativo'</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a:t>
            </a:r>
            <a:r>
              <a:rPr kumimoji="0" lang="es-BO" altLang="es-BO" sz="1600" b="0" i="0" u="none" strike="noStrike" cap="none" normalizeH="0" baseline="0" dirty="0" err="1">
                <a:ln>
                  <a:noFill/>
                </a:ln>
                <a:solidFill>
                  <a:srgbClr val="6A8759"/>
                </a:solidFill>
                <a:effectLst/>
                <a:latin typeface="JetBrains Mono"/>
              </a:rPr>
              <a:t>educacion</a:t>
            </a:r>
            <a:r>
              <a:rPr kumimoji="0" lang="es-BO" altLang="es-BO" sz="1600" b="0" i="0" u="none" strike="noStrike" cap="none" normalizeH="0" baseline="0" dirty="0">
                <a:ln>
                  <a:noFill/>
                </a:ln>
                <a:solidFill>
                  <a:srgbClr val="6A8759"/>
                </a:solidFill>
                <a:effectLst/>
                <a:latin typeface="JetBrains Mono"/>
              </a:rPr>
              <a:t>'</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update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 </a:t>
            </a:r>
            <a:r>
              <a:rPr kumimoji="0" lang="es-BO" altLang="es-BO" sz="1600" b="0" i="0" u="none" strike="noStrike" cap="none" normalizeH="0" baseline="0" dirty="0">
                <a:ln>
                  <a:noFill/>
                </a:ln>
                <a:solidFill>
                  <a:srgbClr val="CC7832"/>
                </a:solidFill>
                <a:effectLst/>
                <a:latin typeface="JetBrains Mono"/>
              </a:rPr>
              <a:t>set </a:t>
            </a:r>
            <a:r>
              <a:rPr kumimoji="0" lang="es-BO" altLang="es-BO" sz="1600" b="0" i="0" u="none" strike="noStrike" cap="none" normalizeH="0" baseline="0" dirty="0" err="1">
                <a:ln>
                  <a:noFill/>
                </a:ln>
                <a:solidFill>
                  <a:srgbClr val="9876AA"/>
                </a:solidFill>
                <a:effectLst/>
                <a:latin typeface="JetBrains Mono"/>
              </a:rPr>
              <a:t>nombreProy</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 educativo' </a:t>
            </a:r>
            <a:r>
              <a:rPr kumimoji="0" lang="es-BO" altLang="es-BO" sz="1600" b="0" i="0" u="none" strike="noStrike" cap="none" normalizeH="0" baseline="0" dirty="0" err="1">
                <a:ln>
                  <a:noFill/>
                </a:ln>
                <a:solidFill>
                  <a:srgbClr val="CC7832"/>
                </a:solidFill>
                <a:effectLst/>
                <a:latin typeface="JetBrains Mono"/>
              </a:rPr>
              <a:t>where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9876AA"/>
                </a:solidFill>
                <a:effectLst/>
                <a:latin typeface="JetBrains Mono"/>
              </a:rPr>
              <a:t>tipoProy</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'educaciones'</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select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FFC66D"/>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from</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update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 </a:t>
            </a:r>
            <a:r>
              <a:rPr kumimoji="0" lang="es-BO" altLang="es-BO" sz="1600" b="0" i="0" u="none" strike="noStrike" cap="none" normalizeH="0" baseline="0" dirty="0">
                <a:ln>
                  <a:noFill/>
                </a:ln>
                <a:solidFill>
                  <a:srgbClr val="CC7832"/>
                </a:solidFill>
                <a:effectLst/>
                <a:latin typeface="JetBrains Mono"/>
              </a:rPr>
              <a:t>set </a:t>
            </a:r>
            <a:r>
              <a:rPr kumimoji="0" lang="es-BO" altLang="es-BO" sz="1600" b="0" i="0" u="none" strike="noStrike" cap="none" normalizeH="0" baseline="0" dirty="0" err="1">
                <a:ln>
                  <a:noFill/>
                </a:ln>
                <a:solidFill>
                  <a:srgbClr val="9876AA"/>
                </a:solidFill>
                <a:effectLst/>
                <a:latin typeface="JetBrains Mono"/>
              </a:rPr>
              <a:t>nombreProy</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'museos' </a:t>
            </a:r>
            <a:r>
              <a:rPr kumimoji="0" lang="es-BO" altLang="es-BO" sz="1600" b="0" i="0" u="none" strike="noStrike" cap="none" normalizeH="0" baseline="0" dirty="0" err="1">
                <a:ln>
                  <a:noFill/>
                </a:ln>
                <a:solidFill>
                  <a:srgbClr val="CC7832"/>
                </a:solidFill>
                <a:effectLst/>
                <a:latin typeface="JetBrains Mono"/>
              </a:rPr>
              <a:t>where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9876AA"/>
                </a:solidFill>
                <a:effectLst/>
                <a:latin typeface="JetBrains Mono"/>
              </a:rPr>
              <a:t>tipoProy</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'cultura'</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select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FFC66D"/>
                </a:solidFill>
                <a:effectLst/>
                <a:latin typeface="JetBrains Mono"/>
              </a:rPr>
              <a:t>*</a:t>
            </a:r>
            <a:r>
              <a:rPr kumimoji="0" lang="es-BO" altLang="es-BO" sz="1600" b="0" i="0" u="none" strike="noStrike" cap="none" normalizeH="0" baseline="0" dirty="0" err="1">
                <a:ln>
                  <a:noFill/>
                </a:ln>
                <a:solidFill>
                  <a:srgbClr val="CC7832"/>
                </a:solidFill>
                <a:effectLst/>
                <a:latin typeface="JetBrains Mono"/>
              </a:rPr>
              <a:t>from</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a:t>
            </a:r>
            <a:r>
              <a:rPr kumimoji="0" lang="es-BO" altLang="es-BO" sz="1600" b="0" i="0" u="none" strike="noStrike" cap="none" normalizeH="0" baseline="0" dirty="0">
                <a:ln>
                  <a:noFill/>
                </a:ln>
                <a:solidFill>
                  <a:srgbClr val="CC7832"/>
                </a:solidFill>
                <a:effectLst/>
                <a:latin typeface="JetBrains Mono"/>
              </a:rPr>
              <a:t>;</a:t>
            </a:r>
            <a:endParaRPr kumimoji="0" lang="es-BO" altLang="es-BO"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9F0D940-0103-1F4D-5B60-712688D2496B}"/>
              </a:ext>
            </a:extLst>
          </p:cNvPr>
          <p:cNvPicPr>
            <a:picLocks noChangeAspect="1"/>
          </p:cNvPicPr>
          <p:nvPr/>
        </p:nvPicPr>
        <p:blipFill>
          <a:blip r:embed="rId2"/>
          <a:stretch>
            <a:fillRect/>
          </a:stretch>
        </p:blipFill>
        <p:spPr>
          <a:xfrm>
            <a:off x="6996544" y="2143869"/>
            <a:ext cx="4571584" cy="2570261"/>
          </a:xfrm>
          <a:prstGeom prst="rect">
            <a:avLst/>
          </a:prstGeom>
        </p:spPr>
      </p:pic>
    </p:spTree>
    <p:extLst>
      <p:ext uri="{BB962C8B-B14F-4D97-AF65-F5344CB8AC3E}">
        <p14:creationId xmlns:p14="http://schemas.microsoft.com/office/powerpoint/2010/main" val="405847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9C0B-1DB0-0AEC-9973-85667D12DB77}"/>
              </a:ext>
            </a:extLst>
          </p:cNvPr>
          <p:cNvSpPr>
            <a:spLocks noGrp="1"/>
          </p:cNvSpPr>
          <p:nvPr>
            <p:ph type="title"/>
          </p:nvPr>
        </p:nvSpPr>
        <p:spPr/>
        <p:txBody>
          <a:bodyPr/>
          <a:lstStyle/>
          <a:p>
            <a:r>
              <a:rPr lang="es-BO" dirty="0"/>
              <a:t>Manejo de </a:t>
            </a:r>
            <a:r>
              <a:rPr lang="es-BO" dirty="0" err="1"/>
              <a:t>Triggers</a:t>
            </a:r>
            <a:r>
              <a:rPr lang="es-BO" dirty="0"/>
              <a:t> II.</a:t>
            </a:r>
          </a:p>
        </p:txBody>
      </p:sp>
      <p:sp>
        <p:nvSpPr>
          <p:cNvPr id="4" name="Rectangle 1">
            <a:extLst>
              <a:ext uri="{FF2B5EF4-FFF2-40B4-BE49-F238E27FC236}">
                <a16:creationId xmlns:a16="http://schemas.microsoft.com/office/drawing/2014/main" id="{D2110190-7775-8E83-542C-536B23E5C292}"/>
              </a:ext>
            </a:extLst>
          </p:cNvPr>
          <p:cNvSpPr>
            <a:spLocks noGrp="1" noChangeArrowheads="1"/>
          </p:cNvSpPr>
          <p:nvPr>
            <p:ph idx="1"/>
          </p:nvPr>
        </p:nvSpPr>
        <p:spPr bwMode="auto">
          <a:xfrm>
            <a:off x="1004454" y="2445431"/>
            <a:ext cx="8511048"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a:ln>
                  <a:noFill/>
                </a:ln>
                <a:solidFill>
                  <a:srgbClr val="CC7832"/>
                </a:solidFill>
                <a:effectLst/>
                <a:latin typeface="JetBrains Mono"/>
              </a:rPr>
              <a:t>CREATE </a:t>
            </a:r>
            <a:r>
              <a:rPr kumimoji="0" lang="es-BO" altLang="es-BO" sz="1600" b="0" i="0" u="none" strike="noStrike" cap="none" normalizeH="0" baseline="0" dirty="0" err="1">
                <a:ln>
                  <a:noFill/>
                </a:ln>
                <a:solidFill>
                  <a:srgbClr val="CC7832"/>
                </a:solidFill>
                <a:effectLst/>
                <a:latin typeface="JetBrains Mono"/>
              </a:rPr>
              <a:t>or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replace</a:t>
            </a:r>
            <a:r>
              <a:rPr kumimoji="0" lang="es-BO" altLang="es-BO" sz="1600" b="0" i="0" u="none" strike="noStrike" cap="none" normalizeH="0" baseline="0" dirty="0">
                <a:ln>
                  <a:noFill/>
                </a:ln>
                <a:solidFill>
                  <a:srgbClr val="CC7832"/>
                </a:solidFill>
                <a:effectLst/>
                <a:latin typeface="JetBrains Mono"/>
              </a:rPr>
              <a:t> TRIGGER </a:t>
            </a:r>
            <a:r>
              <a:rPr kumimoji="0" lang="es-BO" altLang="es-BO" sz="1600" b="0" i="0" u="none" strike="noStrike" cap="none" normalizeH="0" baseline="0" dirty="0" err="1">
                <a:ln>
                  <a:noFill/>
                </a:ln>
                <a:solidFill>
                  <a:srgbClr val="A9B7C6"/>
                </a:solidFill>
                <a:effectLst/>
                <a:latin typeface="JetBrains Mono"/>
              </a:rPr>
              <a:t>calcula_edad_para_usuarios</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BEFORE INSERT ON </a:t>
            </a:r>
            <a:r>
              <a:rPr kumimoji="0" lang="es-BO" altLang="es-BO" sz="1600" b="0" i="0" u="none" strike="noStrike" cap="none" normalizeH="0" baseline="0" dirty="0">
                <a:ln>
                  <a:noFill/>
                </a:ln>
                <a:solidFill>
                  <a:srgbClr val="A9B7C6"/>
                </a:solidFill>
                <a:effectLst/>
                <a:latin typeface="JetBrains Mono"/>
              </a:rPr>
              <a:t>persona</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FOR EACH ROW</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begin</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declare </a:t>
            </a:r>
            <a:r>
              <a:rPr kumimoji="0" lang="es-BO" altLang="es-BO" sz="1600" b="0" i="0" u="none" strike="noStrike" cap="none" normalizeH="0" baseline="0" dirty="0" err="1">
                <a:ln>
                  <a:noFill/>
                </a:ln>
                <a:solidFill>
                  <a:srgbClr val="A9B7C6"/>
                </a:solidFill>
                <a:effectLst/>
                <a:latin typeface="JetBrains Mono"/>
              </a:rPr>
              <a:t>edad_calc</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INTEGER;</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set </a:t>
            </a:r>
            <a:r>
              <a:rPr kumimoji="0" lang="es-BO" altLang="es-BO" sz="1600" b="0" i="0" u="none" strike="noStrike" cap="none" normalizeH="0" baseline="0" dirty="0" err="1">
                <a:ln>
                  <a:noFill/>
                </a:ln>
                <a:solidFill>
                  <a:srgbClr val="A9B7C6"/>
                </a:solidFill>
                <a:effectLst/>
                <a:latin typeface="JetBrains Mono"/>
              </a:rPr>
              <a:t>edad_calc</a:t>
            </a:r>
            <a:r>
              <a:rPr kumimoji="0" lang="es-BO" altLang="es-BO" sz="1600" b="0" i="0" u="none" strike="noStrike" cap="none" normalizeH="0" baseline="0" dirty="0">
                <a:ln>
                  <a:noFill/>
                </a:ln>
                <a:solidFill>
                  <a:srgbClr val="A9B7C6"/>
                </a:solidFill>
                <a:effectLst/>
                <a:latin typeface="JetBrains Mono"/>
              </a:rPr>
              <a:t> = </a:t>
            </a:r>
            <a:r>
              <a:rPr kumimoji="0" lang="es-BO" altLang="es-BO" sz="1600" b="0" i="0" u="none" strike="noStrike" cap="none" normalizeH="0" baseline="0" dirty="0">
                <a:ln>
                  <a:noFill/>
                </a:ln>
                <a:solidFill>
                  <a:srgbClr val="FFC66D"/>
                </a:solidFill>
                <a:effectLst/>
                <a:latin typeface="JetBrains Mono"/>
              </a:rPr>
              <a:t>TIMESTAMPDIFF</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YEAR, </a:t>
            </a:r>
            <a:r>
              <a:rPr kumimoji="0" lang="es-BO" altLang="es-BO" sz="1600" b="0" i="0" u="none" strike="noStrike" cap="none" normalizeH="0" baseline="0" dirty="0" err="1">
                <a:ln>
                  <a:noFill/>
                </a:ln>
                <a:solidFill>
                  <a:srgbClr val="A9B7C6"/>
                </a:solidFill>
                <a:effectLst/>
                <a:latin typeface="JetBrains Mono"/>
              </a:rPr>
              <a:t>NEW.</a:t>
            </a:r>
            <a:r>
              <a:rPr kumimoji="0" lang="es-BO" altLang="es-BO" sz="1600" b="0" i="0" u="none" strike="noStrike" cap="none" normalizeH="0" baseline="0" dirty="0" err="1">
                <a:ln>
                  <a:noFill/>
                </a:ln>
                <a:solidFill>
                  <a:srgbClr val="9876AA"/>
                </a:solidFill>
                <a:effectLst/>
                <a:latin typeface="JetBrains Mono"/>
              </a:rPr>
              <a:t>fecha_nac</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FFC66D"/>
                </a:solidFill>
                <a:effectLst/>
                <a:latin typeface="JetBrains Mono"/>
              </a:rPr>
              <a:t>CURDATE</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set </a:t>
            </a:r>
            <a:r>
              <a:rPr kumimoji="0" lang="es-BO" altLang="es-BO" sz="1600" b="0" i="0" u="none" strike="noStrike" cap="none" normalizeH="0" baseline="0" dirty="0" err="1">
                <a:ln>
                  <a:noFill/>
                </a:ln>
                <a:solidFill>
                  <a:srgbClr val="A9B7C6"/>
                </a:solidFill>
                <a:effectLst/>
                <a:latin typeface="JetBrains Mono"/>
              </a:rPr>
              <a:t>NEW.</a:t>
            </a:r>
            <a:r>
              <a:rPr kumimoji="0" lang="es-BO" altLang="es-BO" sz="1600" b="0" i="0" u="none" strike="noStrike" cap="none" normalizeH="0" baseline="0" dirty="0" err="1">
                <a:ln>
                  <a:noFill/>
                </a:ln>
                <a:solidFill>
                  <a:srgbClr val="9876AA"/>
                </a:solidFill>
                <a:effectLst/>
                <a:latin typeface="JetBrains Mono"/>
              </a:rPr>
              <a:t>edad</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edad_calc</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end</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insert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into</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persona (</a:t>
            </a:r>
            <a:r>
              <a:rPr kumimoji="0" lang="es-BO" altLang="es-BO" sz="1600" b="0" i="0" u="none" strike="noStrike" cap="none" normalizeH="0" baseline="0" dirty="0" err="1">
                <a:ln>
                  <a:noFill/>
                </a:ln>
                <a:solidFill>
                  <a:srgbClr val="9876AA"/>
                </a:solidFill>
                <a:effectLst/>
                <a:latin typeface="JetBrains Mono"/>
              </a:rPr>
              <a:t>id_per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9876AA"/>
                </a:solidFill>
                <a:effectLst/>
                <a:latin typeface="JetBrains Mono"/>
              </a:rPr>
              <a:t>nombre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9876AA"/>
                </a:solidFill>
                <a:effectLst/>
                <a:latin typeface="JetBrains Mono"/>
              </a:rPr>
              <a:t>apellido</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9876AA"/>
                </a:solidFill>
                <a:effectLst/>
                <a:latin typeface="JetBrains Mono"/>
              </a:rPr>
              <a:t>fecha_nac</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9876AA"/>
                </a:solidFill>
                <a:effectLst/>
                <a:latin typeface="JetBrains Mono"/>
              </a:rPr>
              <a:t>edad</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9876AA"/>
                </a:solidFill>
                <a:effectLst/>
                <a:latin typeface="JetBrains Mono"/>
              </a:rPr>
              <a:t>email</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9876AA"/>
                </a:solidFill>
                <a:effectLst/>
                <a:latin typeface="JetBrains Mono"/>
              </a:rPr>
              <a:t>id_dep</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9876AA"/>
                </a:solidFill>
                <a:effectLst/>
                <a:latin typeface="JetBrains Mono"/>
              </a:rPr>
              <a:t>id_prov</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9876AA"/>
                </a:solidFill>
                <a:effectLst/>
                <a:latin typeface="JetBrains Mono"/>
              </a:rPr>
              <a:t>sexo</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VALUES</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6897BB"/>
                </a:solidFill>
                <a:effectLst/>
                <a:latin typeface="JetBrains Mono"/>
              </a:rPr>
              <a:t>4</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'Antoni'</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'Vargas'</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'1999-07-21'</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897BB"/>
                </a:solidFill>
                <a:effectLst/>
                <a:latin typeface="JetBrains Mono"/>
              </a:rPr>
              <a:t>22</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'antoni@gmail.com'</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897BB"/>
                </a:solidFill>
                <a:effectLst/>
                <a:latin typeface="JetBrains Mono"/>
              </a:rPr>
              <a:t>1</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897BB"/>
                </a:solidFill>
                <a:effectLst/>
                <a:latin typeface="JetBrains Mono"/>
              </a:rPr>
              <a:t>1</a:t>
            </a:r>
            <a:r>
              <a:rPr kumimoji="0" lang="es-BO" altLang="es-BO" sz="1600" b="0" i="0" u="none" strike="noStrike" cap="none" normalizeH="0" baseline="0" dirty="0">
                <a:ln>
                  <a:noFill/>
                </a:ln>
                <a:solidFill>
                  <a:srgbClr val="CC7832"/>
                </a:solidFill>
                <a:effectLst/>
                <a:latin typeface="JetBrains Mono"/>
              </a:rPr>
              <a:t>,</a:t>
            </a:r>
            <a:r>
              <a:rPr kumimoji="0" lang="es-BO" altLang="es-BO" sz="1600" b="0" i="0" u="none" strike="noStrike" cap="none" normalizeH="0" baseline="0" dirty="0">
                <a:ln>
                  <a:noFill/>
                </a:ln>
                <a:solidFill>
                  <a:srgbClr val="6A8759"/>
                </a:solidFill>
                <a:effectLst/>
                <a:latin typeface="JetBrains Mono"/>
              </a:rPr>
              <a:t>'M'</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err="1">
                <a:ln>
                  <a:noFill/>
                </a:ln>
                <a:solidFill>
                  <a:srgbClr val="CC7832"/>
                </a:solidFill>
                <a:effectLst/>
                <a:latin typeface="JetBrains Mono"/>
              </a:rPr>
              <a:t>select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FFC66D"/>
                </a:solidFill>
                <a:effectLst/>
                <a:latin typeface="JetBrains Mono"/>
              </a:rPr>
              <a:t>*</a:t>
            </a:r>
            <a:r>
              <a:rPr kumimoji="0" lang="es-BO" altLang="es-BO" sz="1600" b="0" i="0" u="none" strike="noStrike" cap="none" normalizeH="0" baseline="0" dirty="0" err="1">
                <a:ln>
                  <a:noFill/>
                </a:ln>
                <a:solidFill>
                  <a:srgbClr val="CC7832"/>
                </a:solidFill>
                <a:effectLst/>
                <a:latin typeface="JetBrains Mono"/>
              </a:rPr>
              <a:t>from</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persona</a:t>
            </a:r>
            <a:r>
              <a:rPr kumimoji="0" lang="es-BO" altLang="es-BO" sz="1600" b="0" i="0" u="none" strike="noStrike" cap="none" normalizeH="0" baseline="0" dirty="0">
                <a:ln>
                  <a:noFill/>
                </a:ln>
                <a:solidFill>
                  <a:srgbClr val="CC7832"/>
                </a:solidFill>
                <a:effectLst/>
                <a:latin typeface="JetBrains Mono"/>
              </a:rPr>
              <a:t>;</a:t>
            </a:r>
            <a:endParaRPr kumimoji="0" lang="es-BO" altLang="es-BO"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F268A10-C005-BF4D-3C93-F4359438FF30}"/>
              </a:ext>
            </a:extLst>
          </p:cNvPr>
          <p:cNvPicPr>
            <a:picLocks noChangeAspect="1"/>
          </p:cNvPicPr>
          <p:nvPr/>
        </p:nvPicPr>
        <p:blipFill>
          <a:blip r:embed="rId2"/>
          <a:stretch>
            <a:fillRect/>
          </a:stretch>
        </p:blipFill>
        <p:spPr>
          <a:xfrm>
            <a:off x="1475511" y="0"/>
            <a:ext cx="10070631" cy="5661966"/>
          </a:xfrm>
          <a:prstGeom prst="rect">
            <a:avLst/>
          </a:prstGeom>
        </p:spPr>
      </p:pic>
    </p:spTree>
    <p:extLst>
      <p:ext uri="{BB962C8B-B14F-4D97-AF65-F5344CB8AC3E}">
        <p14:creationId xmlns:p14="http://schemas.microsoft.com/office/powerpoint/2010/main" val="207863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0BBA-CF1C-C816-7FCA-8A637A78B306}"/>
              </a:ext>
            </a:extLst>
          </p:cNvPr>
          <p:cNvSpPr>
            <a:spLocks noGrp="1"/>
          </p:cNvSpPr>
          <p:nvPr>
            <p:ph type="title"/>
          </p:nvPr>
        </p:nvSpPr>
        <p:spPr/>
        <p:txBody>
          <a:bodyPr/>
          <a:lstStyle/>
          <a:p>
            <a:r>
              <a:rPr lang="es-BO" dirty="0"/>
              <a:t>Manejo de TRIGGERS III.</a:t>
            </a:r>
          </a:p>
        </p:txBody>
      </p:sp>
      <p:sp>
        <p:nvSpPr>
          <p:cNvPr id="4" name="Rectangle 1">
            <a:extLst>
              <a:ext uri="{FF2B5EF4-FFF2-40B4-BE49-F238E27FC236}">
                <a16:creationId xmlns:a16="http://schemas.microsoft.com/office/drawing/2014/main" id="{42779E7A-03CA-9D47-C679-FE252FC08386}"/>
              </a:ext>
            </a:extLst>
          </p:cNvPr>
          <p:cNvSpPr>
            <a:spLocks noGrp="1" noChangeArrowheads="1"/>
          </p:cNvSpPr>
          <p:nvPr>
            <p:ph idx="1"/>
          </p:nvPr>
        </p:nvSpPr>
        <p:spPr bwMode="auto">
          <a:xfrm>
            <a:off x="838200" y="2354689"/>
            <a:ext cx="8511048"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a:ln>
                  <a:noFill/>
                </a:ln>
                <a:solidFill>
                  <a:srgbClr val="CC7832"/>
                </a:solidFill>
                <a:effectLst/>
                <a:latin typeface="JetBrains Mono"/>
              </a:rPr>
              <a:t>CREATE or replace TRIGGER </a:t>
            </a:r>
            <a:r>
              <a:rPr kumimoji="0" lang="es-BO" altLang="es-BO" sz="1600" b="0" i="0" u="none" strike="noStrike" cap="none" normalizeH="0" baseline="0">
                <a:ln>
                  <a:noFill/>
                </a:ln>
                <a:solidFill>
                  <a:srgbClr val="A9B7C6"/>
                </a:solidFill>
                <a:effectLst/>
                <a:latin typeface="JetBrains Mono"/>
              </a:rPr>
              <a:t>calcula_edad_para_usuarios</a:t>
            </a:r>
            <a:br>
              <a:rPr kumimoji="0" lang="es-BO" altLang="es-BO" sz="1600" b="0" i="0" u="none" strike="noStrike" cap="none" normalizeH="0" baseline="0">
                <a:ln>
                  <a:noFill/>
                </a:ln>
                <a:solidFill>
                  <a:srgbClr val="A9B7C6"/>
                </a:solidFill>
                <a:effectLst/>
                <a:latin typeface="JetBrains Mono"/>
              </a:rPr>
            </a:br>
            <a:r>
              <a:rPr kumimoji="0" lang="es-BO" altLang="es-BO" sz="1600" b="0" i="0" u="none" strike="noStrike" cap="none" normalizeH="0" baseline="0">
                <a:ln>
                  <a:noFill/>
                </a:ln>
                <a:solidFill>
                  <a:srgbClr val="A9B7C6"/>
                </a:solidFill>
                <a:effectLst/>
                <a:latin typeface="JetBrains Mono"/>
              </a:rPr>
              <a:t>  </a:t>
            </a:r>
            <a:r>
              <a:rPr kumimoji="0" lang="es-BO" altLang="es-BO" sz="1600" b="0" i="0" u="none" strike="noStrike" cap="none" normalizeH="0" baseline="0">
                <a:ln>
                  <a:noFill/>
                </a:ln>
                <a:solidFill>
                  <a:srgbClr val="CC7832"/>
                </a:solidFill>
                <a:effectLst/>
                <a:latin typeface="JetBrains Mono"/>
              </a:rPr>
              <a:t>BEFORE INSERT ON </a:t>
            </a:r>
            <a:r>
              <a:rPr kumimoji="0" lang="es-BO" altLang="es-BO" sz="1600" b="0" i="0" u="none" strike="noStrike" cap="none" normalizeH="0" baseline="0">
                <a:ln>
                  <a:noFill/>
                </a:ln>
                <a:solidFill>
                  <a:srgbClr val="A9B7C6"/>
                </a:solidFill>
                <a:effectLst/>
                <a:latin typeface="JetBrains Mono"/>
              </a:rPr>
              <a:t>persona</a:t>
            </a:r>
            <a:br>
              <a:rPr kumimoji="0" lang="es-BO" altLang="es-BO" sz="1600" b="0" i="0" u="none" strike="noStrike" cap="none" normalizeH="0" baseline="0">
                <a:ln>
                  <a:noFill/>
                </a:ln>
                <a:solidFill>
                  <a:srgbClr val="A9B7C6"/>
                </a:solidFill>
                <a:effectLst/>
                <a:latin typeface="JetBrains Mono"/>
              </a:rPr>
            </a:br>
            <a:r>
              <a:rPr kumimoji="0" lang="es-BO" altLang="es-BO" sz="1600" b="0" i="0" u="none" strike="noStrike" cap="none" normalizeH="0" baseline="0">
                <a:ln>
                  <a:noFill/>
                </a:ln>
                <a:solidFill>
                  <a:srgbClr val="A9B7C6"/>
                </a:solidFill>
                <a:effectLst/>
                <a:latin typeface="JetBrains Mono"/>
              </a:rPr>
              <a:t>  </a:t>
            </a:r>
            <a:r>
              <a:rPr kumimoji="0" lang="es-BO" altLang="es-BO" sz="1600" b="0" i="0" u="none" strike="noStrike" cap="none" normalizeH="0" baseline="0">
                <a:ln>
                  <a:noFill/>
                </a:ln>
                <a:solidFill>
                  <a:srgbClr val="CC7832"/>
                </a:solidFill>
                <a:effectLst/>
                <a:latin typeface="JetBrains Mono"/>
              </a:rPr>
              <a:t>FOR EACH ROW</a:t>
            </a: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  begin</a:t>
            </a: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    declare </a:t>
            </a:r>
            <a:r>
              <a:rPr kumimoji="0" lang="es-BO" altLang="es-BO" sz="1600" b="0" i="0" u="none" strike="noStrike" cap="none" normalizeH="0" baseline="0">
                <a:ln>
                  <a:noFill/>
                </a:ln>
                <a:solidFill>
                  <a:srgbClr val="A9B7C6"/>
                </a:solidFill>
                <a:effectLst/>
                <a:latin typeface="JetBrains Mono"/>
              </a:rPr>
              <a:t>edad_calc </a:t>
            </a:r>
            <a:r>
              <a:rPr kumimoji="0" lang="es-BO" altLang="es-BO" sz="1600" b="0" i="0" u="none" strike="noStrike" cap="none" normalizeH="0" baseline="0">
                <a:ln>
                  <a:noFill/>
                </a:ln>
                <a:solidFill>
                  <a:srgbClr val="CC7832"/>
                </a:solidFill>
                <a:effectLst/>
                <a:latin typeface="JetBrains Mono"/>
              </a:rPr>
              <a:t>INTEGER;</a:t>
            </a: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    set </a:t>
            </a:r>
            <a:r>
              <a:rPr kumimoji="0" lang="es-BO" altLang="es-BO" sz="1600" b="0" i="0" u="none" strike="noStrike" cap="none" normalizeH="0" baseline="0">
                <a:ln>
                  <a:noFill/>
                </a:ln>
                <a:solidFill>
                  <a:srgbClr val="A9B7C6"/>
                </a:solidFill>
                <a:effectLst/>
                <a:latin typeface="JetBrains Mono"/>
              </a:rPr>
              <a:t>edad_calc = </a:t>
            </a:r>
            <a:r>
              <a:rPr kumimoji="0" lang="es-BO" altLang="es-BO" sz="1600" b="0" i="0" u="none" strike="noStrike" cap="none" normalizeH="0" baseline="0">
                <a:ln>
                  <a:noFill/>
                </a:ln>
                <a:solidFill>
                  <a:srgbClr val="FFC66D"/>
                </a:solidFill>
                <a:effectLst/>
                <a:latin typeface="JetBrains Mono"/>
              </a:rPr>
              <a:t>TIMESTAMPDIFF</a:t>
            </a: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CC7832"/>
                </a:solidFill>
                <a:effectLst/>
                <a:latin typeface="JetBrains Mono"/>
              </a:rPr>
              <a:t>YEAR, </a:t>
            </a:r>
            <a:r>
              <a:rPr kumimoji="0" lang="es-BO" altLang="es-BO" sz="1600" b="0" i="0" u="none" strike="noStrike" cap="none" normalizeH="0" baseline="0">
                <a:ln>
                  <a:noFill/>
                </a:ln>
                <a:solidFill>
                  <a:srgbClr val="A9B7C6"/>
                </a:solidFill>
                <a:effectLst/>
                <a:latin typeface="JetBrains Mono"/>
              </a:rPr>
              <a:t>NEW.</a:t>
            </a:r>
            <a:r>
              <a:rPr kumimoji="0" lang="es-BO" altLang="es-BO" sz="1600" b="0" i="0" u="none" strike="noStrike" cap="none" normalizeH="0" baseline="0">
                <a:ln>
                  <a:noFill/>
                </a:ln>
                <a:solidFill>
                  <a:srgbClr val="9876AA"/>
                </a:solidFill>
                <a:effectLst/>
                <a:latin typeface="JetBrains Mono"/>
              </a:rPr>
              <a:t>fecha_nac</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FFC66D"/>
                </a:solidFill>
                <a:effectLst/>
                <a:latin typeface="JetBrains Mono"/>
              </a:rPr>
              <a:t>CURDATE</a:t>
            </a: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CC7832"/>
                </a:solidFill>
                <a:effectLst/>
                <a:latin typeface="JetBrains Mono"/>
              </a:rPr>
              <a:t>;</a:t>
            </a:r>
            <a:br>
              <a:rPr kumimoji="0" lang="es-BO" altLang="es-BO" sz="1600" b="0" i="0" u="none" strike="noStrike" cap="none" normalizeH="0" baseline="0">
                <a:ln>
                  <a:noFill/>
                </a:ln>
                <a:solidFill>
                  <a:srgbClr val="CC7832"/>
                </a:solidFill>
                <a:effectLst/>
                <a:latin typeface="JetBrains Mono"/>
              </a:rPr>
            </a:b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    set </a:t>
            </a:r>
            <a:r>
              <a:rPr kumimoji="0" lang="es-BO" altLang="es-BO" sz="1600" b="0" i="0" u="none" strike="noStrike" cap="none" normalizeH="0" baseline="0">
                <a:ln>
                  <a:noFill/>
                </a:ln>
                <a:solidFill>
                  <a:srgbClr val="A9B7C6"/>
                </a:solidFill>
                <a:effectLst/>
                <a:latin typeface="JetBrains Mono"/>
              </a:rPr>
              <a:t>NEW.</a:t>
            </a:r>
            <a:r>
              <a:rPr kumimoji="0" lang="es-BO" altLang="es-BO" sz="1600" b="0" i="0" u="none" strike="noStrike" cap="none" normalizeH="0" baseline="0">
                <a:ln>
                  <a:noFill/>
                </a:ln>
                <a:solidFill>
                  <a:srgbClr val="9876AA"/>
                </a:solidFill>
                <a:effectLst/>
                <a:latin typeface="JetBrains Mono"/>
              </a:rPr>
              <a:t>edad </a:t>
            </a:r>
            <a:r>
              <a:rPr kumimoji="0" lang="es-BO" altLang="es-BO" sz="1600" b="0" i="0" u="none" strike="noStrike" cap="none" normalizeH="0" baseline="0">
                <a:ln>
                  <a:noFill/>
                </a:ln>
                <a:solidFill>
                  <a:srgbClr val="A9B7C6"/>
                </a:solidFill>
                <a:effectLst/>
                <a:latin typeface="JetBrains Mono"/>
              </a:rPr>
              <a:t>= edad_calc</a:t>
            </a:r>
            <a:r>
              <a:rPr kumimoji="0" lang="es-BO" altLang="es-BO" sz="1600" b="0" i="0" u="none" strike="noStrike" cap="none" normalizeH="0" baseline="0">
                <a:ln>
                  <a:noFill/>
                </a:ln>
                <a:solidFill>
                  <a:srgbClr val="CC7832"/>
                </a:solidFill>
                <a:effectLst/>
                <a:latin typeface="JetBrains Mono"/>
              </a:rPr>
              <a:t>;</a:t>
            </a: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  end;</a:t>
            </a:r>
            <a:br>
              <a:rPr kumimoji="0" lang="es-BO" altLang="es-BO" sz="1600" b="0" i="0" u="none" strike="noStrike" cap="none" normalizeH="0" baseline="0">
                <a:ln>
                  <a:noFill/>
                </a:ln>
                <a:solidFill>
                  <a:srgbClr val="CC7832"/>
                </a:solidFill>
                <a:effectLst/>
                <a:latin typeface="JetBrains Mono"/>
              </a:rPr>
            </a:b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insert into </a:t>
            </a:r>
            <a:r>
              <a:rPr kumimoji="0" lang="es-BO" altLang="es-BO" sz="1600" b="0" i="0" u="none" strike="noStrike" cap="none" normalizeH="0" baseline="0">
                <a:ln>
                  <a:noFill/>
                </a:ln>
                <a:solidFill>
                  <a:srgbClr val="A9B7C6"/>
                </a:solidFill>
                <a:effectLst/>
                <a:latin typeface="JetBrains Mono"/>
              </a:rPr>
              <a:t>persona (</a:t>
            </a:r>
            <a:r>
              <a:rPr kumimoji="0" lang="es-BO" altLang="es-BO" sz="1600" b="0" i="0" u="none" strike="noStrike" cap="none" normalizeH="0" baseline="0">
                <a:ln>
                  <a:noFill/>
                </a:ln>
                <a:solidFill>
                  <a:srgbClr val="9876AA"/>
                </a:solidFill>
                <a:effectLst/>
                <a:latin typeface="JetBrains Mono"/>
              </a:rPr>
              <a:t>id_per</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9876AA"/>
                </a:solidFill>
                <a:effectLst/>
                <a:latin typeface="JetBrains Mono"/>
              </a:rPr>
              <a:t>nombre</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9876AA"/>
                </a:solidFill>
                <a:effectLst/>
                <a:latin typeface="JetBrains Mono"/>
              </a:rPr>
              <a:t>apellido</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9876AA"/>
                </a:solidFill>
                <a:effectLst/>
                <a:latin typeface="JetBrains Mono"/>
              </a:rPr>
              <a:t>fecha_nac</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9876AA"/>
                </a:solidFill>
                <a:effectLst/>
                <a:latin typeface="JetBrains Mono"/>
              </a:rPr>
              <a:t>edad</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9876AA"/>
                </a:solidFill>
                <a:effectLst/>
                <a:latin typeface="JetBrains Mono"/>
              </a:rPr>
              <a:t>email</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9876AA"/>
                </a:solidFill>
                <a:effectLst/>
                <a:latin typeface="JetBrains Mono"/>
              </a:rPr>
              <a:t>id_dep</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9876AA"/>
                </a:solidFill>
                <a:effectLst/>
                <a:latin typeface="JetBrains Mono"/>
              </a:rPr>
              <a:t>id_prov</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9876AA"/>
                </a:solidFill>
                <a:effectLst/>
                <a:latin typeface="JetBrains Mono"/>
              </a:rPr>
              <a:t>sexo</a:t>
            </a:r>
            <a:r>
              <a:rPr kumimoji="0" lang="es-BO" altLang="es-BO" sz="1600" b="0" i="0" u="none" strike="noStrike" cap="none" normalizeH="0" baseline="0">
                <a:ln>
                  <a:noFill/>
                </a:ln>
                <a:solidFill>
                  <a:srgbClr val="A9B7C6"/>
                </a:solidFill>
                <a:effectLst/>
                <a:latin typeface="JetBrains Mono"/>
              </a:rPr>
              <a:t>) </a:t>
            </a:r>
            <a:r>
              <a:rPr kumimoji="0" lang="es-BO" altLang="es-BO" sz="1600" b="0" i="0" u="none" strike="noStrike" cap="none" normalizeH="0" baseline="0">
                <a:ln>
                  <a:noFill/>
                </a:ln>
                <a:solidFill>
                  <a:srgbClr val="CC7832"/>
                </a:solidFill>
                <a:effectLst/>
                <a:latin typeface="JetBrains Mono"/>
              </a:rPr>
              <a:t>VALUES</a:t>
            </a: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6897BB"/>
                </a:solidFill>
                <a:effectLst/>
                <a:latin typeface="JetBrains Mono"/>
              </a:rPr>
              <a:t>4</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A8759"/>
                </a:solidFill>
                <a:effectLst/>
                <a:latin typeface="JetBrains Mono"/>
              </a:rPr>
              <a:t>'Antoni'</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A8759"/>
                </a:solidFill>
                <a:effectLst/>
                <a:latin typeface="JetBrains Mono"/>
              </a:rPr>
              <a:t>'Vargas'</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A8759"/>
                </a:solidFill>
                <a:effectLst/>
                <a:latin typeface="JetBrains Mono"/>
              </a:rPr>
              <a:t>'1999-07-21'</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897BB"/>
                </a:solidFill>
                <a:effectLst/>
                <a:latin typeface="JetBrains Mono"/>
              </a:rPr>
              <a:t>22</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A8759"/>
                </a:solidFill>
                <a:effectLst/>
                <a:latin typeface="JetBrains Mono"/>
              </a:rPr>
              <a:t>'antoni@gmail.com'</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897BB"/>
                </a:solidFill>
                <a:effectLst/>
                <a:latin typeface="JetBrains Mono"/>
              </a:rPr>
              <a:t>1</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897BB"/>
                </a:solidFill>
                <a:effectLst/>
                <a:latin typeface="JetBrains Mono"/>
              </a:rPr>
              <a:t>1</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A8759"/>
                </a:solidFill>
                <a:effectLst/>
                <a:latin typeface="JetBrains Mono"/>
              </a:rPr>
              <a:t>'M'</a:t>
            </a: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CC7832"/>
                </a:solidFill>
                <a:effectLst/>
                <a:latin typeface="JetBrains Mono"/>
              </a:rPr>
              <a:t>;</a:t>
            </a: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select </a:t>
            </a:r>
            <a:r>
              <a:rPr kumimoji="0" lang="es-BO" altLang="es-BO" sz="1600" b="0" i="0" u="none" strike="noStrike" cap="none" normalizeH="0" baseline="0">
                <a:ln>
                  <a:noFill/>
                </a:ln>
                <a:solidFill>
                  <a:srgbClr val="FFC66D"/>
                </a:solidFill>
                <a:effectLst/>
                <a:latin typeface="JetBrains Mono"/>
              </a:rPr>
              <a:t>*</a:t>
            </a:r>
            <a:r>
              <a:rPr kumimoji="0" lang="es-BO" altLang="es-BO" sz="1600" b="0" i="0" u="none" strike="noStrike" cap="none" normalizeH="0" baseline="0">
                <a:ln>
                  <a:noFill/>
                </a:ln>
                <a:solidFill>
                  <a:srgbClr val="CC7832"/>
                </a:solidFill>
                <a:effectLst/>
                <a:latin typeface="JetBrains Mono"/>
              </a:rPr>
              <a:t>from </a:t>
            </a:r>
            <a:r>
              <a:rPr kumimoji="0" lang="es-BO" altLang="es-BO" sz="1600" b="0" i="0" u="none" strike="noStrike" cap="none" normalizeH="0" baseline="0">
                <a:ln>
                  <a:noFill/>
                </a:ln>
                <a:solidFill>
                  <a:srgbClr val="A9B7C6"/>
                </a:solidFill>
                <a:effectLst/>
                <a:latin typeface="JetBrains Mono"/>
              </a:rPr>
              <a:t>persona</a:t>
            </a:r>
            <a:r>
              <a:rPr kumimoji="0" lang="es-BO" altLang="es-BO" sz="1600" b="0" i="0" u="none" strike="noStrike" cap="none" normalizeH="0" baseline="0">
                <a:ln>
                  <a:noFill/>
                </a:ln>
                <a:solidFill>
                  <a:srgbClr val="CC7832"/>
                </a:solidFill>
                <a:effectLst/>
                <a:latin typeface="JetBrains Mono"/>
              </a:rPr>
              <a:t>;</a:t>
            </a:r>
            <a:endParaRPr kumimoji="0" lang="es-BO" altLang="es-BO" sz="16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B226215-3055-6E8F-3CE6-D8F48EF70D46}"/>
              </a:ext>
            </a:extLst>
          </p:cNvPr>
          <p:cNvPicPr>
            <a:picLocks noChangeAspect="1"/>
          </p:cNvPicPr>
          <p:nvPr/>
        </p:nvPicPr>
        <p:blipFill>
          <a:blip r:embed="rId2"/>
          <a:stretch>
            <a:fillRect/>
          </a:stretch>
        </p:blipFill>
        <p:spPr>
          <a:xfrm>
            <a:off x="4049533" y="2354688"/>
            <a:ext cx="6535736" cy="3677441"/>
          </a:xfrm>
          <a:prstGeom prst="rect">
            <a:avLst/>
          </a:prstGeom>
        </p:spPr>
      </p:pic>
    </p:spTree>
    <p:extLst>
      <p:ext uri="{BB962C8B-B14F-4D97-AF65-F5344CB8AC3E}">
        <p14:creationId xmlns:p14="http://schemas.microsoft.com/office/powerpoint/2010/main" val="368053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2F12-6F04-0A11-6365-AB5313FEECB8}"/>
              </a:ext>
            </a:extLst>
          </p:cNvPr>
          <p:cNvSpPr>
            <a:spLocks noGrp="1"/>
          </p:cNvSpPr>
          <p:nvPr>
            <p:ph type="title"/>
          </p:nvPr>
        </p:nvSpPr>
        <p:spPr/>
        <p:txBody>
          <a:bodyPr>
            <a:normAutofit fontScale="90000"/>
          </a:bodyPr>
          <a:lstStyle/>
          <a:p>
            <a:r>
              <a:rPr lang="es-MX" dirty="0"/>
              <a:t>Crear una consulta SQL que haga uso de todas las tablas.</a:t>
            </a:r>
            <a:endParaRPr lang="es-BO" dirty="0"/>
          </a:p>
        </p:txBody>
      </p:sp>
      <p:sp>
        <p:nvSpPr>
          <p:cNvPr id="4" name="Rectangle 1">
            <a:extLst>
              <a:ext uri="{FF2B5EF4-FFF2-40B4-BE49-F238E27FC236}">
                <a16:creationId xmlns:a16="http://schemas.microsoft.com/office/drawing/2014/main" id="{68F56160-1EB0-78EA-E3F4-668E24179B6E}"/>
              </a:ext>
            </a:extLst>
          </p:cNvPr>
          <p:cNvSpPr>
            <a:spLocks noGrp="1" noChangeArrowheads="1"/>
          </p:cNvSpPr>
          <p:nvPr>
            <p:ph idx="1"/>
          </p:nvPr>
        </p:nvSpPr>
        <p:spPr bwMode="auto">
          <a:xfrm>
            <a:off x="1404555" y="1671019"/>
            <a:ext cx="9382890"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a:ln>
                  <a:noFill/>
                </a:ln>
                <a:solidFill>
                  <a:srgbClr val="CC7832"/>
                </a:solidFill>
                <a:effectLst/>
                <a:latin typeface="JetBrains Mono"/>
              </a:rPr>
              <a:t>select </a:t>
            </a:r>
            <a:r>
              <a:rPr kumimoji="0" lang="es-BO" altLang="es-BO" sz="1600" b="0" i="0" u="none" strike="noStrike" cap="none" normalizeH="0" baseline="0">
                <a:ln>
                  <a:noFill/>
                </a:ln>
                <a:solidFill>
                  <a:srgbClr val="FFC66D"/>
                </a:solidFill>
                <a:effectLst/>
                <a:latin typeface="JetBrains Mono"/>
              </a:rPr>
              <a:t>concat</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9876AA"/>
                </a:solidFill>
                <a:effectLst/>
                <a:latin typeface="JetBrains Mono"/>
              </a:rPr>
              <a:t>nombre</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A8759"/>
                </a:solidFill>
                <a:effectLst/>
                <a:latin typeface="JetBrains Mono"/>
              </a:rPr>
              <a:t>' '</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9876AA"/>
                </a:solidFill>
                <a:effectLst/>
                <a:latin typeface="JetBrains Mono"/>
              </a:rPr>
              <a:t>apellido</a:t>
            </a: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9876AA"/>
                </a:solidFill>
                <a:effectLst/>
                <a:latin typeface="JetBrains Mono"/>
              </a:rPr>
              <a:t>edad</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9876AA"/>
                </a:solidFill>
                <a:effectLst/>
                <a:latin typeface="JetBrains Mono"/>
              </a:rPr>
              <a:t>fecha_nac</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A9B7C6"/>
                </a:solidFill>
                <a:effectLst/>
                <a:latin typeface="JetBrains Mono"/>
              </a:rPr>
              <a:t>proy.</a:t>
            </a:r>
            <a:r>
              <a:rPr kumimoji="0" lang="es-BO" altLang="es-BO" sz="1600" b="0" i="0" u="none" strike="noStrike" cap="none" normalizeH="0" baseline="0">
                <a:ln>
                  <a:noFill/>
                </a:ln>
                <a:solidFill>
                  <a:srgbClr val="9876AA"/>
                </a:solidFill>
                <a:effectLst/>
                <a:latin typeface="JetBrains Mono"/>
              </a:rPr>
              <a:t>nombreProy</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prov.</a:t>
            </a:r>
            <a:r>
              <a:rPr kumimoji="0" lang="es-BO" altLang="es-BO" sz="1600" b="0" i="0" u="none" strike="noStrike" cap="none" normalizeH="0" baseline="0">
                <a:ln>
                  <a:noFill/>
                </a:ln>
                <a:solidFill>
                  <a:srgbClr val="9876AA"/>
                </a:solidFill>
                <a:effectLst/>
                <a:latin typeface="JetBrains Mono"/>
              </a:rPr>
              <a:t>nombre</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dp.</a:t>
            </a:r>
            <a:r>
              <a:rPr kumimoji="0" lang="es-BO" altLang="es-BO" sz="1600" b="0" i="0" u="none" strike="noStrike" cap="none" normalizeH="0" baseline="0">
                <a:ln>
                  <a:noFill/>
                </a:ln>
                <a:solidFill>
                  <a:srgbClr val="9876AA"/>
                </a:solidFill>
                <a:effectLst/>
                <a:latin typeface="JetBrains Mono"/>
              </a:rPr>
              <a:t>id_dp</a:t>
            </a:r>
            <a:br>
              <a:rPr kumimoji="0" lang="es-BO" altLang="es-BO" sz="1600" b="0" i="0" u="none" strike="noStrike" cap="none" normalizeH="0" baseline="0">
                <a:ln>
                  <a:noFill/>
                </a:ln>
                <a:solidFill>
                  <a:srgbClr val="9876AA"/>
                </a:solidFill>
                <a:effectLst/>
                <a:latin typeface="JetBrains Mono"/>
              </a:rPr>
            </a:br>
            <a:r>
              <a:rPr kumimoji="0" lang="es-BO" altLang="es-BO" sz="1600" b="0" i="0" u="none" strike="noStrike" cap="none" normalizeH="0" baseline="0">
                <a:ln>
                  <a:noFill/>
                </a:ln>
                <a:solidFill>
                  <a:srgbClr val="CC7832"/>
                </a:solidFill>
                <a:effectLst/>
                <a:latin typeface="JetBrains Mono"/>
              </a:rPr>
              <a:t>from </a:t>
            </a:r>
            <a:r>
              <a:rPr kumimoji="0" lang="es-BO" altLang="es-BO" sz="1600" b="0" i="0" u="none" strike="noStrike" cap="none" normalizeH="0" baseline="0">
                <a:ln>
                  <a:noFill/>
                </a:ln>
                <a:solidFill>
                  <a:srgbClr val="A9B7C6"/>
                </a:solidFill>
                <a:effectLst/>
                <a:latin typeface="JetBrains Mono"/>
              </a:rPr>
              <a:t>persona </a:t>
            </a:r>
            <a:r>
              <a:rPr kumimoji="0" lang="es-BO" altLang="es-BO" sz="1600" b="0" i="0" u="none" strike="noStrike" cap="none" normalizeH="0" baseline="0">
                <a:ln>
                  <a:noFill/>
                </a:ln>
                <a:solidFill>
                  <a:srgbClr val="CC7832"/>
                </a:solidFill>
                <a:effectLst/>
                <a:latin typeface="JetBrains Mono"/>
              </a:rPr>
              <a:t>as </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proyecto </a:t>
            </a:r>
            <a:r>
              <a:rPr kumimoji="0" lang="es-BO" altLang="es-BO" sz="1600" b="0" i="0" u="none" strike="noStrike" cap="none" normalizeH="0" baseline="0">
                <a:ln>
                  <a:noFill/>
                </a:ln>
                <a:solidFill>
                  <a:srgbClr val="CC7832"/>
                </a:solidFill>
                <a:effectLst/>
                <a:latin typeface="JetBrains Mono"/>
              </a:rPr>
              <a:t>as </a:t>
            </a:r>
            <a:r>
              <a:rPr kumimoji="0" lang="es-BO" altLang="es-BO" sz="1600" b="0" i="0" u="none" strike="noStrike" cap="none" normalizeH="0" baseline="0">
                <a:ln>
                  <a:noFill/>
                </a:ln>
                <a:solidFill>
                  <a:srgbClr val="A9B7C6"/>
                </a:solidFill>
                <a:effectLst/>
                <a:latin typeface="JetBrains Mono"/>
              </a:rPr>
              <a:t>proy</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departamento </a:t>
            </a:r>
            <a:r>
              <a:rPr kumimoji="0" lang="es-BO" altLang="es-BO" sz="1600" b="0" i="0" u="none" strike="noStrike" cap="none" normalizeH="0" baseline="0">
                <a:ln>
                  <a:noFill/>
                </a:ln>
                <a:solidFill>
                  <a:srgbClr val="CC7832"/>
                </a:solidFill>
                <a:effectLst/>
                <a:latin typeface="JetBrains Mono"/>
              </a:rPr>
              <a:t>as </a:t>
            </a:r>
            <a:r>
              <a:rPr kumimoji="0" lang="es-BO" altLang="es-BO" sz="1600" b="0" i="0" u="none" strike="noStrike" cap="none" normalizeH="0" baseline="0">
                <a:ln>
                  <a:noFill/>
                </a:ln>
                <a:solidFill>
                  <a:srgbClr val="A9B7C6"/>
                </a:solidFill>
                <a:effectLst/>
                <a:latin typeface="JetBrains Mono"/>
              </a:rPr>
              <a:t>dep</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provincia </a:t>
            </a:r>
            <a:r>
              <a:rPr kumimoji="0" lang="es-BO" altLang="es-BO" sz="1600" b="0" i="0" u="none" strike="noStrike" cap="none" normalizeH="0" baseline="0">
                <a:ln>
                  <a:noFill/>
                </a:ln>
                <a:solidFill>
                  <a:srgbClr val="CC7832"/>
                </a:solidFill>
                <a:effectLst/>
                <a:latin typeface="JetBrains Mono"/>
              </a:rPr>
              <a:t>as </a:t>
            </a:r>
            <a:r>
              <a:rPr kumimoji="0" lang="es-BO" altLang="es-BO" sz="1600" b="0" i="0" u="none" strike="noStrike" cap="none" normalizeH="0" baseline="0">
                <a:ln>
                  <a:noFill/>
                </a:ln>
                <a:solidFill>
                  <a:srgbClr val="A9B7C6"/>
                </a:solidFill>
                <a:effectLst/>
                <a:latin typeface="JetBrains Mono"/>
              </a:rPr>
              <a:t>prov</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detalle_proyecto </a:t>
            </a:r>
            <a:r>
              <a:rPr kumimoji="0" lang="es-BO" altLang="es-BO" sz="1600" b="0" i="0" u="none" strike="noStrike" cap="none" normalizeH="0" baseline="0">
                <a:ln>
                  <a:noFill/>
                </a:ln>
                <a:solidFill>
                  <a:srgbClr val="CC7832"/>
                </a:solidFill>
                <a:effectLst/>
                <a:latin typeface="JetBrains Mono"/>
              </a:rPr>
              <a:t>as </a:t>
            </a:r>
            <a:r>
              <a:rPr kumimoji="0" lang="es-BO" altLang="es-BO" sz="1600" b="0" i="0" u="none" strike="noStrike" cap="none" normalizeH="0" baseline="0">
                <a:ln>
                  <a:noFill/>
                </a:ln>
                <a:solidFill>
                  <a:srgbClr val="A9B7C6"/>
                </a:solidFill>
                <a:effectLst/>
                <a:latin typeface="JetBrains Mono"/>
              </a:rPr>
              <a:t>dp</a:t>
            </a:r>
            <a:br>
              <a:rPr kumimoji="0" lang="es-BO" altLang="es-BO" sz="1600" b="0" i="0" u="none" strike="noStrike" cap="none" normalizeH="0" baseline="0">
                <a:ln>
                  <a:noFill/>
                </a:ln>
                <a:solidFill>
                  <a:srgbClr val="A9B7C6"/>
                </a:solidFill>
                <a:effectLst/>
                <a:latin typeface="JetBrains Mono"/>
              </a:rPr>
            </a:br>
            <a:r>
              <a:rPr kumimoji="0" lang="es-BO" altLang="es-BO" sz="1600" b="0" i="0" u="none" strike="noStrike" cap="none" normalizeH="0" baseline="0">
                <a:ln>
                  <a:noFill/>
                </a:ln>
                <a:solidFill>
                  <a:srgbClr val="CC7832"/>
                </a:solidFill>
                <a:effectLst/>
                <a:latin typeface="JetBrains Mono"/>
              </a:rPr>
              <a:t>where </a:t>
            </a:r>
            <a:r>
              <a:rPr kumimoji="0" lang="es-BO" altLang="es-BO" sz="1600" b="0" i="0" u="none" strike="noStrike" cap="none" normalizeH="0" baseline="0">
                <a:ln>
                  <a:noFill/>
                </a:ln>
                <a:solidFill>
                  <a:srgbClr val="A9B7C6"/>
                </a:solidFill>
                <a:effectLst/>
                <a:latin typeface="JetBrains Mono"/>
              </a:rPr>
              <a:t>dep.</a:t>
            </a:r>
            <a:r>
              <a:rPr kumimoji="0" lang="es-BO" altLang="es-BO" sz="1600" b="0" i="0" u="none" strike="noStrike" cap="none" normalizeH="0" baseline="0">
                <a:ln>
                  <a:noFill/>
                </a:ln>
                <a:solidFill>
                  <a:srgbClr val="9876AA"/>
                </a:solidFill>
                <a:effectLst/>
                <a:latin typeface="JetBrains Mono"/>
              </a:rPr>
              <a:t>nombre</a:t>
            </a: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6A8759"/>
                </a:solidFill>
                <a:effectLst/>
                <a:latin typeface="JetBrains Mono"/>
              </a:rPr>
              <a:t>'La Paz' </a:t>
            </a:r>
            <a:r>
              <a:rPr kumimoji="0" lang="es-BO" altLang="es-BO" sz="1600" b="0" i="0" u="none" strike="noStrike" cap="none" normalizeH="0" baseline="0">
                <a:ln>
                  <a:noFill/>
                </a:ln>
                <a:solidFill>
                  <a:srgbClr val="CC7832"/>
                </a:solidFill>
                <a:effectLst/>
                <a:latin typeface="JetBrains Mono"/>
              </a:rPr>
              <a:t>and </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9876AA"/>
                </a:solidFill>
                <a:effectLst/>
                <a:latin typeface="JetBrains Mono"/>
              </a:rPr>
              <a:t>sexo</a:t>
            </a: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6A8759"/>
                </a:solidFill>
                <a:effectLst/>
                <a:latin typeface="JetBrains Mono"/>
              </a:rPr>
              <a:t>'F' </a:t>
            </a:r>
            <a:r>
              <a:rPr kumimoji="0" lang="es-BO" altLang="es-BO" sz="1600" b="0" i="0" u="none" strike="noStrike" cap="none" normalizeH="0" baseline="0">
                <a:ln>
                  <a:noFill/>
                </a:ln>
                <a:solidFill>
                  <a:srgbClr val="CC7832"/>
                </a:solidFill>
                <a:effectLst/>
                <a:latin typeface="JetBrains Mono"/>
              </a:rPr>
              <a:t>and </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9876AA"/>
                </a:solidFill>
                <a:effectLst/>
                <a:latin typeface="JetBrains Mono"/>
              </a:rPr>
              <a:t>fecha_nac</a:t>
            </a: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6A8759"/>
                </a:solidFill>
                <a:effectLst/>
                <a:latin typeface="JetBrains Mono"/>
              </a:rPr>
              <a:t>'2002-06-02'  </a:t>
            </a:r>
            <a:r>
              <a:rPr kumimoji="0" lang="es-BO" altLang="es-BO" sz="1600" b="0" i="0" u="none" strike="noStrike" cap="none" normalizeH="0" baseline="0">
                <a:ln>
                  <a:noFill/>
                </a:ln>
                <a:solidFill>
                  <a:srgbClr val="CC7832"/>
                </a:solidFill>
                <a:effectLst/>
                <a:latin typeface="JetBrains Mono"/>
              </a:rPr>
              <a:t>and </a:t>
            </a:r>
            <a:r>
              <a:rPr kumimoji="0" lang="es-BO" altLang="es-BO" sz="1600" b="0" i="0" u="none" strike="noStrike" cap="none" normalizeH="0" baseline="0">
                <a:ln>
                  <a:noFill/>
                </a:ln>
                <a:solidFill>
                  <a:srgbClr val="A9B7C6"/>
                </a:solidFill>
                <a:effectLst/>
                <a:latin typeface="JetBrains Mono"/>
              </a:rPr>
              <a:t>prov.</a:t>
            </a:r>
            <a:r>
              <a:rPr kumimoji="0" lang="es-BO" altLang="es-BO" sz="1600" b="0" i="0" u="none" strike="noStrike" cap="none" normalizeH="0" baseline="0">
                <a:ln>
                  <a:noFill/>
                </a:ln>
                <a:solidFill>
                  <a:srgbClr val="9876AA"/>
                </a:solidFill>
                <a:effectLst/>
                <a:latin typeface="JetBrains Mono"/>
              </a:rPr>
              <a:t>nombre</a:t>
            </a: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6A8759"/>
                </a:solidFill>
                <a:effectLst/>
                <a:latin typeface="JetBrains Mono"/>
              </a:rPr>
              <a:t>'El Alto'</a:t>
            </a:r>
            <a:r>
              <a:rPr kumimoji="0" lang="es-BO" altLang="es-BO" sz="1600" b="0" i="0" u="none" strike="noStrike" cap="none" normalizeH="0" baseline="0">
                <a:ln>
                  <a:noFill/>
                </a:ln>
                <a:solidFill>
                  <a:srgbClr val="CC7832"/>
                </a:solidFill>
                <a:effectLst/>
                <a:latin typeface="JetBrains Mono"/>
              </a:rPr>
              <a:t>;</a:t>
            </a:r>
            <a:br>
              <a:rPr kumimoji="0" lang="es-BO" altLang="es-BO" sz="1600" b="0" i="0" u="none" strike="noStrike" cap="none" normalizeH="0" baseline="0">
                <a:ln>
                  <a:noFill/>
                </a:ln>
                <a:solidFill>
                  <a:srgbClr val="CC7832"/>
                </a:solidFill>
                <a:effectLst/>
                <a:latin typeface="JetBrains Mono"/>
              </a:rPr>
            </a:b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CREATE OR REPLACE VIEW </a:t>
            </a:r>
            <a:r>
              <a:rPr kumimoji="0" lang="es-BO" altLang="es-BO" sz="1600" b="0" i="0" u="none" strike="noStrike" cap="none" normalizeH="0" baseline="0">
                <a:ln>
                  <a:noFill/>
                </a:ln>
                <a:solidFill>
                  <a:srgbClr val="A9B7C6"/>
                </a:solidFill>
                <a:effectLst/>
                <a:latin typeface="JetBrains Mono"/>
              </a:rPr>
              <a:t>mejor(</a:t>
            </a:r>
            <a:r>
              <a:rPr kumimoji="0" lang="es-BO" altLang="es-BO" sz="1600" b="0" i="0" u="none" strike="noStrike" cap="none" normalizeH="0" baseline="0">
                <a:ln>
                  <a:noFill/>
                </a:ln>
                <a:solidFill>
                  <a:srgbClr val="9876AA"/>
                </a:solidFill>
                <a:effectLst/>
                <a:latin typeface="JetBrains Mono"/>
              </a:rPr>
              <a:t>nombre</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9876AA"/>
                </a:solidFill>
                <a:effectLst/>
                <a:latin typeface="JetBrains Mono"/>
              </a:rPr>
              <a:t>sexo</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9876AA"/>
                </a:solidFill>
                <a:effectLst/>
                <a:latin typeface="JetBrains Mono"/>
              </a:rPr>
              <a:t>fecha_nac</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9876AA"/>
                </a:solidFill>
                <a:effectLst/>
                <a:latin typeface="JetBrains Mono"/>
              </a:rPr>
              <a:t>id_dp</a:t>
            </a:r>
            <a:r>
              <a:rPr kumimoji="0" lang="es-BO" altLang="es-BO" sz="1600" b="0" i="0" u="none" strike="noStrike" cap="none" normalizeH="0" baseline="0">
                <a:ln>
                  <a:noFill/>
                </a:ln>
                <a:solidFill>
                  <a:srgbClr val="A9B7C6"/>
                </a:solidFill>
                <a:effectLst/>
                <a:latin typeface="JetBrains Mono"/>
              </a:rPr>
              <a:t>) </a:t>
            </a:r>
            <a:r>
              <a:rPr kumimoji="0" lang="es-BO" altLang="es-BO" sz="1600" b="0" i="0" u="none" strike="noStrike" cap="none" normalizeH="0" baseline="0">
                <a:ln>
                  <a:noFill/>
                </a:ln>
                <a:solidFill>
                  <a:srgbClr val="CC7832"/>
                </a:solidFill>
                <a:effectLst/>
                <a:latin typeface="JetBrains Mono"/>
              </a:rPr>
              <a:t>as</a:t>
            </a: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    select </a:t>
            </a:r>
            <a:r>
              <a:rPr kumimoji="0" lang="es-BO" altLang="es-BO" sz="1600" b="0" i="0" u="none" strike="noStrike" cap="none" normalizeH="0" baseline="0">
                <a:ln>
                  <a:noFill/>
                </a:ln>
                <a:solidFill>
                  <a:srgbClr val="FFC66D"/>
                </a:solidFill>
                <a:effectLst/>
                <a:latin typeface="JetBrains Mono"/>
              </a:rPr>
              <a:t>concat</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9876AA"/>
                </a:solidFill>
                <a:effectLst/>
                <a:latin typeface="JetBrains Mono"/>
              </a:rPr>
              <a:t>nombre</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A8759"/>
                </a:solidFill>
                <a:effectLst/>
                <a:latin typeface="JetBrains Mono"/>
              </a:rPr>
              <a:t>' '</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9876AA"/>
                </a:solidFill>
                <a:effectLst/>
                <a:latin typeface="JetBrains Mono"/>
              </a:rPr>
              <a:t>apellido</a:t>
            </a: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9876AA"/>
                </a:solidFill>
                <a:effectLst/>
                <a:latin typeface="JetBrains Mono"/>
              </a:rPr>
              <a:t>edad</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9876AA"/>
                </a:solidFill>
                <a:effectLst/>
                <a:latin typeface="JetBrains Mono"/>
              </a:rPr>
              <a:t>fecha_nac</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A9B7C6"/>
                </a:solidFill>
                <a:effectLst/>
                <a:latin typeface="JetBrains Mono"/>
              </a:rPr>
              <a:t>proy.</a:t>
            </a:r>
            <a:r>
              <a:rPr kumimoji="0" lang="es-BO" altLang="es-BO" sz="1600" b="0" i="0" u="none" strike="noStrike" cap="none" normalizeH="0" baseline="0">
                <a:ln>
                  <a:noFill/>
                </a:ln>
                <a:solidFill>
                  <a:srgbClr val="9876AA"/>
                </a:solidFill>
                <a:effectLst/>
                <a:latin typeface="JetBrains Mono"/>
              </a:rPr>
              <a:t>nombreProy</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prov.</a:t>
            </a:r>
            <a:r>
              <a:rPr kumimoji="0" lang="es-BO" altLang="es-BO" sz="1600" b="0" i="0" u="none" strike="noStrike" cap="none" normalizeH="0" baseline="0">
                <a:ln>
                  <a:noFill/>
                </a:ln>
                <a:solidFill>
                  <a:srgbClr val="9876AA"/>
                </a:solidFill>
                <a:effectLst/>
                <a:latin typeface="JetBrains Mono"/>
              </a:rPr>
              <a:t>nombre</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dp.</a:t>
            </a:r>
            <a:r>
              <a:rPr kumimoji="0" lang="es-BO" altLang="es-BO" sz="1600" b="0" i="0" u="none" strike="noStrike" cap="none" normalizeH="0" baseline="0">
                <a:ln>
                  <a:noFill/>
                </a:ln>
                <a:solidFill>
                  <a:srgbClr val="9876AA"/>
                </a:solidFill>
                <a:effectLst/>
                <a:latin typeface="JetBrains Mono"/>
              </a:rPr>
              <a:t>id_dp</a:t>
            </a:r>
            <a:br>
              <a:rPr kumimoji="0" lang="es-BO" altLang="es-BO" sz="1600" b="0" i="0" u="none" strike="noStrike" cap="none" normalizeH="0" baseline="0">
                <a:ln>
                  <a:noFill/>
                </a:ln>
                <a:solidFill>
                  <a:srgbClr val="9876AA"/>
                </a:solidFill>
                <a:effectLst/>
                <a:latin typeface="JetBrains Mono"/>
              </a:rPr>
            </a:br>
            <a:r>
              <a:rPr kumimoji="0" lang="es-BO" altLang="es-BO" sz="1600" b="0" i="0" u="none" strike="noStrike" cap="none" normalizeH="0" baseline="0">
                <a:ln>
                  <a:noFill/>
                </a:ln>
                <a:solidFill>
                  <a:srgbClr val="CC7832"/>
                </a:solidFill>
                <a:effectLst/>
                <a:latin typeface="JetBrains Mono"/>
              </a:rPr>
              <a:t>from </a:t>
            </a:r>
            <a:r>
              <a:rPr kumimoji="0" lang="es-BO" altLang="es-BO" sz="1600" b="0" i="0" u="none" strike="noStrike" cap="none" normalizeH="0" baseline="0">
                <a:ln>
                  <a:noFill/>
                </a:ln>
                <a:solidFill>
                  <a:srgbClr val="A9B7C6"/>
                </a:solidFill>
                <a:effectLst/>
                <a:latin typeface="JetBrains Mono"/>
              </a:rPr>
              <a:t>persona </a:t>
            </a:r>
            <a:r>
              <a:rPr kumimoji="0" lang="es-BO" altLang="es-BO" sz="1600" b="0" i="0" u="none" strike="noStrike" cap="none" normalizeH="0" baseline="0">
                <a:ln>
                  <a:noFill/>
                </a:ln>
                <a:solidFill>
                  <a:srgbClr val="CC7832"/>
                </a:solidFill>
                <a:effectLst/>
                <a:latin typeface="JetBrains Mono"/>
              </a:rPr>
              <a:t>as </a:t>
            </a:r>
            <a:r>
              <a:rPr kumimoji="0" lang="es-BO" altLang="es-BO" sz="1600" b="0" i="0" u="none" strike="noStrike" cap="none" normalizeH="0" baseline="0">
                <a:ln>
                  <a:noFill/>
                </a:ln>
                <a:solidFill>
                  <a:srgbClr val="A9B7C6"/>
                </a:solidFill>
                <a:effectLst/>
                <a:latin typeface="JetBrains Mono"/>
              </a:rPr>
              <a:t>per</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proyecto </a:t>
            </a:r>
            <a:r>
              <a:rPr kumimoji="0" lang="es-BO" altLang="es-BO" sz="1600" b="0" i="0" u="none" strike="noStrike" cap="none" normalizeH="0" baseline="0">
                <a:ln>
                  <a:noFill/>
                </a:ln>
                <a:solidFill>
                  <a:srgbClr val="CC7832"/>
                </a:solidFill>
                <a:effectLst/>
                <a:latin typeface="JetBrains Mono"/>
              </a:rPr>
              <a:t>as </a:t>
            </a:r>
            <a:r>
              <a:rPr kumimoji="0" lang="es-BO" altLang="es-BO" sz="1600" b="0" i="0" u="none" strike="noStrike" cap="none" normalizeH="0" baseline="0">
                <a:ln>
                  <a:noFill/>
                </a:ln>
                <a:solidFill>
                  <a:srgbClr val="A9B7C6"/>
                </a:solidFill>
                <a:effectLst/>
                <a:latin typeface="JetBrains Mono"/>
              </a:rPr>
              <a:t>proy</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departamento </a:t>
            </a:r>
            <a:r>
              <a:rPr kumimoji="0" lang="es-BO" altLang="es-BO" sz="1600" b="0" i="0" u="none" strike="noStrike" cap="none" normalizeH="0" baseline="0">
                <a:ln>
                  <a:noFill/>
                </a:ln>
                <a:solidFill>
                  <a:srgbClr val="CC7832"/>
                </a:solidFill>
                <a:effectLst/>
                <a:latin typeface="JetBrains Mono"/>
              </a:rPr>
              <a:t>as </a:t>
            </a:r>
            <a:r>
              <a:rPr kumimoji="0" lang="es-BO" altLang="es-BO" sz="1600" b="0" i="0" u="none" strike="noStrike" cap="none" normalizeH="0" baseline="0">
                <a:ln>
                  <a:noFill/>
                </a:ln>
                <a:solidFill>
                  <a:srgbClr val="A9B7C6"/>
                </a:solidFill>
                <a:effectLst/>
                <a:latin typeface="JetBrains Mono"/>
              </a:rPr>
              <a:t>dep</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provincia </a:t>
            </a:r>
            <a:r>
              <a:rPr kumimoji="0" lang="es-BO" altLang="es-BO" sz="1600" b="0" i="0" u="none" strike="noStrike" cap="none" normalizeH="0" baseline="0">
                <a:ln>
                  <a:noFill/>
                </a:ln>
                <a:solidFill>
                  <a:srgbClr val="CC7832"/>
                </a:solidFill>
                <a:effectLst/>
                <a:latin typeface="JetBrains Mono"/>
              </a:rPr>
              <a:t>as </a:t>
            </a:r>
            <a:r>
              <a:rPr kumimoji="0" lang="es-BO" altLang="es-BO" sz="1600" b="0" i="0" u="none" strike="noStrike" cap="none" normalizeH="0" baseline="0">
                <a:ln>
                  <a:noFill/>
                </a:ln>
                <a:solidFill>
                  <a:srgbClr val="A9B7C6"/>
                </a:solidFill>
                <a:effectLst/>
                <a:latin typeface="JetBrains Mono"/>
              </a:rPr>
              <a:t>prov</a:t>
            </a: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detalle_proyecto </a:t>
            </a:r>
            <a:r>
              <a:rPr kumimoji="0" lang="es-BO" altLang="es-BO" sz="1600" b="0" i="0" u="none" strike="noStrike" cap="none" normalizeH="0" baseline="0">
                <a:ln>
                  <a:noFill/>
                </a:ln>
                <a:solidFill>
                  <a:srgbClr val="CC7832"/>
                </a:solidFill>
                <a:effectLst/>
                <a:latin typeface="JetBrains Mono"/>
              </a:rPr>
              <a:t>as </a:t>
            </a:r>
            <a:r>
              <a:rPr kumimoji="0" lang="es-BO" altLang="es-BO" sz="1600" b="0" i="0" u="none" strike="noStrike" cap="none" normalizeH="0" baseline="0">
                <a:ln>
                  <a:noFill/>
                </a:ln>
                <a:solidFill>
                  <a:srgbClr val="A9B7C6"/>
                </a:solidFill>
                <a:effectLst/>
                <a:latin typeface="JetBrains Mono"/>
              </a:rPr>
              <a:t>dp</a:t>
            </a:r>
            <a:br>
              <a:rPr kumimoji="0" lang="es-BO" altLang="es-BO" sz="1600" b="0" i="0" u="none" strike="noStrike" cap="none" normalizeH="0" baseline="0">
                <a:ln>
                  <a:noFill/>
                </a:ln>
                <a:solidFill>
                  <a:srgbClr val="A9B7C6"/>
                </a:solidFill>
                <a:effectLst/>
                <a:latin typeface="JetBrains Mono"/>
              </a:rPr>
            </a:br>
            <a:r>
              <a:rPr kumimoji="0" lang="es-BO" altLang="es-BO" sz="1600" b="0" i="0" u="none" strike="noStrike" cap="none" normalizeH="0" baseline="0">
                <a:ln>
                  <a:noFill/>
                </a:ln>
                <a:solidFill>
                  <a:srgbClr val="CC7832"/>
                </a:solidFill>
                <a:effectLst/>
                <a:latin typeface="JetBrains Mono"/>
              </a:rPr>
              <a:t>where </a:t>
            </a:r>
            <a:r>
              <a:rPr kumimoji="0" lang="es-BO" altLang="es-BO" sz="1600" b="0" i="0" u="none" strike="noStrike" cap="none" normalizeH="0" baseline="0">
                <a:ln>
                  <a:noFill/>
                </a:ln>
                <a:solidFill>
                  <a:srgbClr val="9876AA"/>
                </a:solidFill>
                <a:effectLst/>
                <a:latin typeface="JetBrains Mono"/>
              </a:rPr>
              <a:t>fecha_nac</a:t>
            </a:r>
            <a:r>
              <a:rPr kumimoji="0" lang="es-BO" altLang="es-BO" sz="1600" b="0" i="0" u="none" strike="noStrike" cap="none" normalizeH="0" baseline="0">
                <a:ln>
                  <a:noFill/>
                </a:ln>
                <a:solidFill>
                  <a:srgbClr val="A9B7C6"/>
                </a:solidFill>
                <a:effectLst/>
                <a:latin typeface="JetBrains Mono"/>
              </a:rPr>
              <a:t>=</a:t>
            </a:r>
            <a:r>
              <a:rPr kumimoji="0" lang="es-BO" altLang="es-BO" sz="1600" b="0" i="0" u="none" strike="noStrike" cap="none" normalizeH="0" baseline="0">
                <a:ln>
                  <a:noFill/>
                </a:ln>
                <a:solidFill>
                  <a:srgbClr val="6A8759"/>
                </a:solidFill>
                <a:effectLst/>
                <a:latin typeface="JetBrains Mono"/>
              </a:rPr>
              <a:t>'2002-06-02'</a:t>
            </a:r>
            <a:r>
              <a:rPr kumimoji="0" lang="es-BO" altLang="es-BO" sz="1600" b="0" i="0" u="none" strike="noStrike" cap="none" normalizeH="0" baseline="0">
                <a:ln>
                  <a:noFill/>
                </a:ln>
                <a:solidFill>
                  <a:srgbClr val="CC7832"/>
                </a:solidFill>
                <a:effectLst/>
                <a:latin typeface="JetBrains Mono"/>
              </a:rPr>
              <a:t>;</a:t>
            </a:r>
            <a:endParaRPr kumimoji="0" lang="es-BO" altLang="es-BO" sz="16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D104FE6-2C72-19FC-6CE8-A929BE21AB0C}"/>
              </a:ext>
            </a:extLst>
          </p:cNvPr>
          <p:cNvPicPr>
            <a:picLocks noChangeAspect="1"/>
          </p:cNvPicPr>
          <p:nvPr/>
        </p:nvPicPr>
        <p:blipFill>
          <a:blip r:embed="rId2"/>
          <a:stretch>
            <a:fillRect/>
          </a:stretch>
        </p:blipFill>
        <p:spPr>
          <a:xfrm>
            <a:off x="3837709" y="3733122"/>
            <a:ext cx="4516582" cy="2539337"/>
          </a:xfrm>
          <a:prstGeom prst="rect">
            <a:avLst/>
          </a:prstGeom>
        </p:spPr>
      </p:pic>
    </p:spTree>
    <p:extLst>
      <p:ext uri="{BB962C8B-B14F-4D97-AF65-F5344CB8AC3E}">
        <p14:creationId xmlns:p14="http://schemas.microsoft.com/office/powerpoint/2010/main" val="309538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C61A-786E-8714-16AD-6F31BEEF85EE}"/>
              </a:ext>
            </a:extLst>
          </p:cNvPr>
          <p:cNvSpPr>
            <a:spLocks noGrp="1"/>
          </p:cNvSpPr>
          <p:nvPr>
            <p:ph type="title"/>
          </p:nvPr>
        </p:nvSpPr>
        <p:spPr/>
        <p:txBody>
          <a:bodyPr>
            <a:normAutofit fontScale="90000"/>
          </a:bodyPr>
          <a:lstStyle/>
          <a:p>
            <a:r>
              <a:rPr lang="es-MX" dirty="0"/>
              <a:t>Defina que es lenguaje procedural en MySQL.</a:t>
            </a:r>
            <a:endParaRPr lang="es-BO" dirty="0"/>
          </a:p>
        </p:txBody>
      </p:sp>
      <p:sp>
        <p:nvSpPr>
          <p:cNvPr id="3" name="Content Placeholder 2">
            <a:extLst>
              <a:ext uri="{FF2B5EF4-FFF2-40B4-BE49-F238E27FC236}">
                <a16:creationId xmlns:a16="http://schemas.microsoft.com/office/drawing/2014/main" id="{D3992CFE-8C42-1BC3-8282-DFA796A40D16}"/>
              </a:ext>
            </a:extLst>
          </p:cNvPr>
          <p:cNvSpPr>
            <a:spLocks noGrp="1"/>
          </p:cNvSpPr>
          <p:nvPr>
            <p:ph idx="1"/>
          </p:nvPr>
        </p:nvSpPr>
        <p:spPr>
          <a:xfrm>
            <a:off x="838200" y="1825625"/>
            <a:ext cx="10515600" cy="1790411"/>
          </a:xfrm>
        </p:spPr>
        <p:txBody>
          <a:bodyPr/>
          <a:lstStyle/>
          <a:p>
            <a:pPr algn="just"/>
            <a:r>
              <a:rPr lang="es-MX" dirty="0"/>
              <a:t>Lenguajes procedurales o procedimentales: El usuario da órdenes para que se realicen las tareas pertinentes con el objetico de recuperar los datos requeridos. Es la base del lenguaje de consulta SQL.</a:t>
            </a:r>
            <a:endParaRPr lang="es-BO" dirty="0"/>
          </a:p>
        </p:txBody>
      </p:sp>
      <p:pic>
        <p:nvPicPr>
          <p:cNvPr id="4" name="Picture 3">
            <a:extLst>
              <a:ext uri="{FF2B5EF4-FFF2-40B4-BE49-F238E27FC236}">
                <a16:creationId xmlns:a16="http://schemas.microsoft.com/office/drawing/2014/main" id="{52607DF2-AB2C-4965-2102-A6BF4740C229}"/>
              </a:ext>
            </a:extLst>
          </p:cNvPr>
          <p:cNvPicPr>
            <a:picLocks noChangeAspect="1"/>
          </p:cNvPicPr>
          <p:nvPr/>
        </p:nvPicPr>
        <p:blipFill>
          <a:blip r:embed="rId2"/>
          <a:stretch>
            <a:fillRect/>
          </a:stretch>
        </p:blipFill>
        <p:spPr>
          <a:xfrm>
            <a:off x="4396221" y="3224645"/>
            <a:ext cx="4895850" cy="2514600"/>
          </a:xfrm>
          <a:prstGeom prst="rect">
            <a:avLst/>
          </a:prstGeom>
        </p:spPr>
      </p:pic>
    </p:spTree>
    <p:extLst>
      <p:ext uri="{BB962C8B-B14F-4D97-AF65-F5344CB8AC3E}">
        <p14:creationId xmlns:p14="http://schemas.microsoft.com/office/powerpoint/2010/main" val="162274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F6CC-2907-1A36-E961-4D34BE451ACF}"/>
              </a:ext>
            </a:extLst>
          </p:cNvPr>
          <p:cNvSpPr>
            <a:spLocks noGrp="1"/>
          </p:cNvSpPr>
          <p:nvPr>
            <p:ph type="title"/>
          </p:nvPr>
        </p:nvSpPr>
        <p:spPr/>
        <p:txBody>
          <a:bodyPr>
            <a:normAutofit fontScale="90000"/>
          </a:bodyPr>
          <a:lstStyle/>
          <a:p>
            <a:r>
              <a:rPr lang="es-MX" dirty="0"/>
              <a:t>Defina que es una FUNCTION en MySQL.</a:t>
            </a:r>
            <a:br>
              <a:rPr lang="es-MX" dirty="0"/>
            </a:br>
            <a:endParaRPr lang="es-BO" dirty="0"/>
          </a:p>
        </p:txBody>
      </p:sp>
      <p:sp>
        <p:nvSpPr>
          <p:cNvPr id="3" name="Content Placeholder 2">
            <a:extLst>
              <a:ext uri="{FF2B5EF4-FFF2-40B4-BE49-F238E27FC236}">
                <a16:creationId xmlns:a16="http://schemas.microsoft.com/office/drawing/2014/main" id="{6E09B6F4-6233-7515-205E-02A46A1468AB}"/>
              </a:ext>
            </a:extLst>
          </p:cNvPr>
          <p:cNvSpPr>
            <a:spLocks noGrp="1"/>
          </p:cNvSpPr>
          <p:nvPr>
            <p:ph idx="1"/>
          </p:nvPr>
        </p:nvSpPr>
        <p:spPr>
          <a:xfrm>
            <a:off x="838200" y="1285297"/>
            <a:ext cx="10515600" cy="2483139"/>
          </a:xfrm>
        </p:spPr>
        <p:txBody>
          <a:bodyPr/>
          <a:lstStyle/>
          <a:p>
            <a:pPr algn="just"/>
            <a:r>
              <a:rPr lang="es-MX" dirty="0"/>
              <a:t>Las funciones son piezas de código que reciben datos de entrada, realizan operaciones con ellos y luego devuelven un resultado. Podemos utilizarlas en nuestras consultas para que el motor de base de datos resuelva eficazmente los cálculos de algunos datos, que de otra manera, resolviéndolos en nuestra capa de negocio nos podría traer problemas de performance en la aplicación.</a:t>
            </a:r>
            <a:endParaRPr lang="es-BO" dirty="0"/>
          </a:p>
        </p:txBody>
      </p:sp>
      <p:pic>
        <p:nvPicPr>
          <p:cNvPr id="4" name="Picture 3">
            <a:extLst>
              <a:ext uri="{FF2B5EF4-FFF2-40B4-BE49-F238E27FC236}">
                <a16:creationId xmlns:a16="http://schemas.microsoft.com/office/drawing/2014/main" id="{41EAF22C-6011-FB9B-3C5B-D4540FFFC203}"/>
              </a:ext>
            </a:extLst>
          </p:cNvPr>
          <p:cNvPicPr>
            <a:picLocks noChangeAspect="1"/>
          </p:cNvPicPr>
          <p:nvPr/>
        </p:nvPicPr>
        <p:blipFill rotWithShape="1">
          <a:blip r:embed="rId2"/>
          <a:srcRect l="28739" t="15734" r="30352" b="40392"/>
          <a:stretch/>
        </p:blipFill>
        <p:spPr>
          <a:xfrm>
            <a:off x="4287980" y="2517597"/>
            <a:ext cx="5569527" cy="3358271"/>
          </a:xfrm>
          <a:prstGeom prst="rect">
            <a:avLst/>
          </a:prstGeom>
        </p:spPr>
      </p:pic>
    </p:spTree>
    <p:extLst>
      <p:ext uri="{BB962C8B-B14F-4D97-AF65-F5344CB8AC3E}">
        <p14:creationId xmlns:p14="http://schemas.microsoft.com/office/powerpoint/2010/main" val="149623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8E01-E256-4D52-DFB8-C516DFB888C1}"/>
              </a:ext>
            </a:extLst>
          </p:cNvPr>
          <p:cNvSpPr>
            <a:spLocks noGrp="1"/>
          </p:cNvSpPr>
          <p:nvPr>
            <p:ph type="title"/>
          </p:nvPr>
        </p:nvSpPr>
        <p:spPr/>
        <p:txBody>
          <a:bodyPr>
            <a:normAutofit fontScale="90000"/>
          </a:bodyPr>
          <a:lstStyle/>
          <a:p>
            <a:r>
              <a:rPr lang="es-MX" dirty="0"/>
              <a:t>Cuál es la diferencia entre funciones y procedimientos almacenados.</a:t>
            </a:r>
            <a:endParaRPr lang="es-BO" dirty="0"/>
          </a:p>
        </p:txBody>
      </p:sp>
      <p:sp>
        <p:nvSpPr>
          <p:cNvPr id="3" name="Content Placeholder 2">
            <a:extLst>
              <a:ext uri="{FF2B5EF4-FFF2-40B4-BE49-F238E27FC236}">
                <a16:creationId xmlns:a16="http://schemas.microsoft.com/office/drawing/2014/main" id="{B9054D74-E450-7758-1E97-E8E94B864C2B}"/>
              </a:ext>
            </a:extLst>
          </p:cNvPr>
          <p:cNvSpPr>
            <a:spLocks noGrp="1"/>
          </p:cNvSpPr>
          <p:nvPr>
            <p:ph idx="1"/>
          </p:nvPr>
        </p:nvSpPr>
        <p:spPr/>
        <p:txBody>
          <a:bodyPr/>
          <a:lstStyle/>
          <a:p>
            <a:pPr algn="just"/>
            <a:r>
              <a:rPr lang="es-MX" dirty="0"/>
              <a:t>Cuando llama al procedimiento almacenado, se debe especificar que es un parámetro externo. Una ventaja de los procedimientos almacenados es que puede obtener varios parámetros mientras que, en las funciones, solo se puede devolver una variable (función escalar) o una tabla (funciones con valores de tabla).</a:t>
            </a:r>
            <a:endParaRPr lang="es-BO" dirty="0"/>
          </a:p>
        </p:txBody>
      </p:sp>
    </p:spTree>
    <p:extLst>
      <p:ext uri="{BB962C8B-B14F-4D97-AF65-F5344CB8AC3E}">
        <p14:creationId xmlns:p14="http://schemas.microsoft.com/office/powerpoint/2010/main" val="180860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FCA1-574E-AFE1-8887-4A249A8DB89F}"/>
              </a:ext>
            </a:extLst>
          </p:cNvPr>
          <p:cNvSpPr>
            <a:spLocks noGrp="1"/>
          </p:cNvSpPr>
          <p:nvPr>
            <p:ph type="title"/>
          </p:nvPr>
        </p:nvSpPr>
        <p:spPr/>
        <p:txBody>
          <a:bodyPr>
            <a:normAutofit fontScale="90000"/>
          </a:bodyPr>
          <a:lstStyle/>
          <a:p>
            <a:r>
              <a:rPr lang="es-MX" dirty="0"/>
              <a:t>Cómo se ejecuta una función y un procedimiento almacenado</a:t>
            </a:r>
            <a:endParaRPr lang="es-BO" dirty="0"/>
          </a:p>
        </p:txBody>
      </p:sp>
      <p:sp>
        <p:nvSpPr>
          <p:cNvPr id="3" name="Content Placeholder 2">
            <a:extLst>
              <a:ext uri="{FF2B5EF4-FFF2-40B4-BE49-F238E27FC236}">
                <a16:creationId xmlns:a16="http://schemas.microsoft.com/office/drawing/2014/main" id="{F9CCDD84-867D-232B-0E37-32CBB836B87E}"/>
              </a:ext>
            </a:extLst>
          </p:cNvPr>
          <p:cNvSpPr>
            <a:spLocks noGrp="1"/>
          </p:cNvSpPr>
          <p:nvPr>
            <p:ph idx="1"/>
          </p:nvPr>
        </p:nvSpPr>
        <p:spPr/>
        <p:txBody>
          <a:bodyPr>
            <a:normAutofit lnSpcReduction="10000"/>
          </a:bodyPr>
          <a:lstStyle/>
          <a:p>
            <a:pPr algn="just"/>
            <a:r>
              <a:rPr lang="es-MX" dirty="0"/>
              <a:t>Hay dos formas diferentes de ejecutar un procedimiento almacenado. El primer método y más común es que una aplicación o un usuario llame al procedimiento. El segundo método consiste en establecer el procedimiento para que se ejecute automáticamente cuando se inicie una instancia de SQL Server .</a:t>
            </a:r>
          </a:p>
          <a:p>
            <a:pPr algn="just"/>
            <a:r>
              <a:rPr lang="es-MX" dirty="0"/>
              <a:t>Un parámetro no es parte de una transacción; por lo tanto, si se cambia un parámetro en una transacción que luego se revierte, el valor del parámetro no vuelve a su valor anterior. El valor devuelto a la persona que llama es siempre el valor en el momento de la devolución del módulo.</a:t>
            </a:r>
            <a:endParaRPr lang="es-BO" dirty="0"/>
          </a:p>
        </p:txBody>
      </p:sp>
    </p:spTree>
    <p:extLst>
      <p:ext uri="{BB962C8B-B14F-4D97-AF65-F5344CB8AC3E}">
        <p14:creationId xmlns:p14="http://schemas.microsoft.com/office/powerpoint/2010/main" val="36082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5632-0A47-D654-375A-C1CD89803FC1}"/>
              </a:ext>
            </a:extLst>
          </p:cNvPr>
          <p:cNvSpPr>
            <a:spLocks noGrp="1"/>
          </p:cNvSpPr>
          <p:nvPr>
            <p:ph type="title"/>
          </p:nvPr>
        </p:nvSpPr>
        <p:spPr/>
        <p:txBody>
          <a:bodyPr/>
          <a:lstStyle/>
          <a:p>
            <a:r>
              <a:rPr lang="es-MX" dirty="0"/>
              <a:t>Defina que es una TRIGGER en MySQL.</a:t>
            </a:r>
            <a:endParaRPr lang="es-BO" dirty="0"/>
          </a:p>
        </p:txBody>
      </p:sp>
      <p:sp>
        <p:nvSpPr>
          <p:cNvPr id="3" name="Content Placeholder 2">
            <a:extLst>
              <a:ext uri="{FF2B5EF4-FFF2-40B4-BE49-F238E27FC236}">
                <a16:creationId xmlns:a16="http://schemas.microsoft.com/office/drawing/2014/main" id="{0F7375EA-6D71-31CF-91E2-603CAA087E98}"/>
              </a:ext>
            </a:extLst>
          </p:cNvPr>
          <p:cNvSpPr>
            <a:spLocks noGrp="1"/>
          </p:cNvSpPr>
          <p:nvPr>
            <p:ph idx="1"/>
          </p:nvPr>
        </p:nvSpPr>
        <p:spPr/>
        <p:txBody>
          <a:bodyPr/>
          <a:lstStyle/>
          <a:p>
            <a:pPr algn="just"/>
            <a:r>
              <a:rPr lang="es-MX" dirty="0"/>
              <a:t>El </a:t>
            </a:r>
            <a:r>
              <a:rPr lang="es-MX" dirty="0" err="1"/>
              <a:t>trigger</a:t>
            </a:r>
            <a:r>
              <a:rPr lang="es-MX" dirty="0"/>
              <a:t> MySQL es un objeto de la base de datos que está asociado con una tabla. Se activará cuando una acción definida se ejecute en la tabla. El </a:t>
            </a:r>
            <a:r>
              <a:rPr lang="es-MX" dirty="0" err="1"/>
              <a:t>trigger</a:t>
            </a:r>
            <a:r>
              <a:rPr lang="es-MX" dirty="0"/>
              <a:t> puede usarse para ejecutar una de las siguientes sentencias MySQL en la tabla: INSERT, UPDATE y DELETE. Se puede invocar antes o después del evento.</a:t>
            </a:r>
            <a:endParaRPr lang="es-BO" dirty="0"/>
          </a:p>
        </p:txBody>
      </p:sp>
      <p:pic>
        <p:nvPicPr>
          <p:cNvPr id="4" name="Picture 3">
            <a:extLst>
              <a:ext uri="{FF2B5EF4-FFF2-40B4-BE49-F238E27FC236}">
                <a16:creationId xmlns:a16="http://schemas.microsoft.com/office/drawing/2014/main" id="{74D94F8E-372C-0952-9830-316AB385D8FE}"/>
              </a:ext>
            </a:extLst>
          </p:cNvPr>
          <p:cNvPicPr>
            <a:picLocks noChangeAspect="1"/>
          </p:cNvPicPr>
          <p:nvPr/>
        </p:nvPicPr>
        <p:blipFill>
          <a:blip r:embed="rId2"/>
          <a:stretch>
            <a:fillRect/>
          </a:stretch>
        </p:blipFill>
        <p:spPr>
          <a:xfrm>
            <a:off x="6456218" y="4221162"/>
            <a:ext cx="3573823" cy="2382549"/>
          </a:xfrm>
          <a:prstGeom prst="rect">
            <a:avLst/>
          </a:prstGeom>
        </p:spPr>
      </p:pic>
    </p:spTree>
    <p:extLst>
      <p:ext uri="{BB962C8B-B14F-4D97-AF65-F5344CB8AC3E}">
        <p14:creationId xmlns:p14="http://schemas.microsoft.com/office/powerpoint/2010/main" val="255085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7B0D-E24B-5088-146E-728F34D73CEE}"/>
              </a:ext>
            </a:extLst>
          </p:cNvPr>
          <p:cNvSpPr>
            <a:spLocks noGrp="1"/>
          </p:cNvSpPr>
          <p:nvPr>
            <p:ph type="title"/>
          </p:nvPr>
        </p:nvSpPr>
        <p:spPr/>
        <p:txBody>
          <a:bodyPr>
            <a:normAutofit fontScale="90000"/>
          </a:bodyPr>
          <a:lstStyle/>
          <a:p>
            <a:r>
              <a:rPr lang="es-MX" dirty="0"/>
              <a:t>En un </a:t>
            </a:r>
            <a:r>
              <a:rPr lang="es-MX" dirty="0" err="1"/>
              <a:t>trigger</a:t>
            </a:r>
            <a:r>
              <a:rPr lang="es-MX" dirty="0"/>
              <a:t> que papel juega las variables OLD y NEW</a:t>
            </a:r>
            <a:endParaRPr lang="es-BO" dirty="0"/>
          </a:p>
        </p:txBody>
      </p:sp>
      <p:sp>
        <p:nvSpPr>
          <p:cNvPr id="3" name="Content Placeholder 2">
            <a:extLst>
              <a:ext uri="{FF2B5EF4-FFF2-40B4-BE49-F238E27FC236}">
                <a16:creationId xmlns:a16="http://schemas.microsoft.com/office/drawing/2014/main" id="{A33DEB33-20F1-C553-9F0A-570CC65E746E}"/>
              </a:ext>
            </a:extLst>
          </p:cNvPr>
          <p:cNvSpPr>
            <a:spLocks noGrp="1"/>
          </p:cNvSpPr>
          <p:nvPr>
            <p:ph idx="1"/>
          </p:nvPr>
        </p:nvSpPr>
        <p:spPr/>
        <p:txBody>
          <a:bodyPr/>
          <a:lstStyle/>
          <a:p>
            <a:pPr algn="just"/>
            <a:r>
              <a:rPr lang="es-MX" dirty="0"/>
              <a:t>Las columnas de la tabla asociada con el disparador pueden referenciarse empleando los alias OLD y NEW. </a:t>
            </a:r>
          </a:p>
          <a:p>
            <a:pPr algn="just"/>
            <a:r>
              <a:rPr lang="es-MX" dirty="0"/>
              <a:t>El uso de SET </a:t>
            </a:r>
            <a:r>
              <a:rPr lang="es-MX" dirty="0" err="1"/>
              <a:t>NEW.nombre_col</a:t>
            </a:r>
            <a:r>
              <a:rPr lang="es-MX" dirty="0"/>
              <a:t> = valor necesita que se tenga el privilegio UPDATE sobre la columna. </a:t>
            </a:r>
          </a:p>
          <a:p>
            <a:pPr algn="just"/>
            <a:r>
              <a:rPr lang="es-MX" dirty="0"/>
              <a:t>El uso de SET </a:t>
            </a:r>
            <a:r>
              <a:rPr lang="es-MX" dirty="0" err="1"/>
              <a:t>nombre_var</a:t>
            </a:r>
            <a:r>
              <a:rPr lang="es-MX" dirty="0"/>
              <a:t> = </a:t>
            </a:r>
            <a:r>
              <a:rPr lang="es-MX" dirty="0" err="1"/>
              <a:t>NEW.nombre_col</a:t>
            </a:r>
            <a:r>
              <a:rPr lang="es-MX" dirty="0"/>
              <a:t> necesita el privilegio SELECT sobre la columna.</a:t>
            </a:r>
            <a:endParaRPr lang="es-BO" dirty="0"/>
          </a:p>
        </p:txBody>
      </p:sp>
    </p:spTree>
    <p:extLst>
      <p:ext uri="{BB962C8B-B14F-4D97-AF65-F5344CB8AC3E}">
        <p14:creationId xmlns:p14="http://schemas.microsoft.com/office/powerpoint/2010/main" val="7924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A471-3131-8F6D-D67F-C2379D60BF01}"/>
              </a:ext>
            </a:extLst>
          </p:cNvPr>
          <p:cNvSpPr>
            <a:spLocks noGrp="1"/>
          </p:cNvSpPr>
          <p:nvPr>
            <p:ph type="title"/>
          </p:nvPr>
        </p:nvSpPr>
        <p:spPr/>
        <p:txBody>
          <a:bodyPr>
            <a:normAutofit fontScale="90000"/>
          </a:bodyPr>
          <a:lstStyle/>
          <a:p>
            <a:r>
              <a:rPr lang="es-MX" dirty="0"/>
              <a:t>En un </a:t>
            </a:r>
            <a:r>
              <a:rPr lang="es-MX" dirty="0" err="1"/>
              <a:t>trigger</a:t>
            </a:r>
            <a:r>
              <a:rPr lang="es-MX" dirty="0"/>
              <a:t> que papel juega los conceptos(cláusulas) BEFORE o AFTER</a:t>
            </a:r>
            <a:endParaRPr lang="es-BO" dirty="0"/>
          </a:p>
        </p:txBody>
      </p:sp>
      <p:sp>
        <p:nvSpPr>
          <p:cNvPr id="3" name="Content Placeholder 2">
            <a:extLst>
              <a:ext uri="{FF2B5EF4-FFF2-40B4-BE49-F238E27FC236}">
                <a16:creationId xmlns:a16="http://schemas.microsoft.com/office/drawing/2014/main" id="{84C725F6-054A-70DC-B85B-B07A8299F900}"/>
              </a:ext>
            </a:extLst>
          </p:cNvPr>
          <p:cNvSpPr>
            <a:spLocks noGrp="1"/>
          </p:cNvSpPr>
          <p:nvPr>
            <p:ph idx="1"/>
          </p:nvPr>
        </p:nvSpPr>
        <p:spPr/>
        <p:txBody>
          <a:bodyPr/>
          <a:lstStyle/>
          <a:p>
            <a:pPr algn="just"/>
            <a:r>
              <a:rPr lang="es-MX" dirty="0"/>
              <a:t>Un disparador es un objeto con nombre en una base de datos que se asocia con una tabla, y se activa cuando ocurre un evento en particular para esa tabla.</a:t>
            </a:r>
          </a:p>
          <a:p>
            <a:pPr algn="just"/>
            <a:r>
              <a:rPr lang="es-MX" dirty="0" err="1"/>
              <a:t>momento_disp</a:t>
            </a:r>
            <a:r>
              <a:rPr lang="es-MX" dirty="0"/>
              <a:t> es el momento en que el disparador entra en acción.</a:t>
            </a:r>
            <a:endParaRPr lang="es-BO" dirty="0"/>
          </a:p>
        </p:txBody>
      </p:sp>
    </p:spTree>
    <p:extLst>
      <p:ext uri="{BB962C8B-B14F-4D97-AF65-F5344CB8AC3E}">
        <p14:creationId xmlns:p14="http://schemas.microsoft.com/office/powerpoint/2010/main" val="281495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594F-53DF-9045-370B-56081764ABA2}"/>
              </a:ext>
            </a:extLst>
          </p:cNvPr>
          <p:cNvSpPr>
            <a:spLocks noGrp="1"/>
          </p:cNvSpPr>
          <p:nvPr>
            <p:ph type="title"/>
          </p:nvPr>
        </p:nvSpPr>
        <p:spPr/>
        <p:txBody>
          <a:bodyPr>
            <a:normAutofit fontScale="90000"/>
          </a:bodyPr>
          <a:lstStyle/>
          <a:p>
            <a:r>
              <a:rPr lang="es-MX" dirty="0"/>
              <a:t>A que se refiere cuando se habla de eventos en TRIGGERS</a:t>
            </a:r>
            <a:endParaRPr lang="es-BO" dirty="0"/>
          </a:p>
        </p:txBody>
      </p:sp>
      <p:sp>
        <p:nvSpPr>
          <p:cNvPr id="3" name="Content Placeholder 2">
            <a:extLst>
              <a:ext uri="{FF2B5EF4-FFF2-40B4-BE49-F238E27FC236}">
                <a16:creationId xmlns:a16="http://schemas.microsoft.com/office/drawing/2014/main" id="{6B7CAEE6-8D96-54A8-8CD5-7B2C0FBFA540}"/>
              </a:ext>
            </a:extLst>
          </p:cNvPr>
          <p:cNvSpPr>
            <a:spLocks noGrp="1"/>
          </p:cNvSpPr>
          <p:nvPr>
            <p:ph idx="1"/>
          </p:nvPr>
        </p:nvSpPr>
        <p:spPr/>
        <p:txBody>
          <a:bodyPr/>
          <a:lstStyle/>
          <a:p>
            <a:pPr algn="just"/>
            <a:r>
              <a:rPr lang="es-MX" dirty="0"/>
              <a:t>Un "</a:t>
            </a:r>
            <a:r>
              <a:rPr lang="es-MX" dirty="0" err="1"/>
              <a:t>trigger</a:t>
            </a:r>
            <a:r>
              <a:rPr lang="es-MX" dirty="0"/>
              <a:t>" (disparador o desencadenador) es un bloque de código que se ejecuta automáticamente cuando ocurre algún evento (como inserción, actualización o borrado) sobre una determinada tabla (o vista); es decir, cuando se intenta modificar los datos de una tabla (o vista) asociada al disparador.</a:t>
            </a:r>
            <a:endParaRPr lang="es-BO" dirty="0"/>
          </a:p>
        </p:txBody>
      </p:sp>
    </p:spTree>
    <p:extLst>
      <p:ext uri="{BB962C8B-B14F-4D97-AF65-F5344CB8AC3E}">
        <p14:creationId xmlns:p14="http://schemas.microsoft.com/office/powerpoint/2010/main" val="42710863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TotalTime>
  <Words>1529</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JetBrains Mono</vt:lpstr>
      <vt:lpstr>Organic</vt:lpstr>
      <vt:lpstr>Tarea HITO4</vt:lpstr>
      <vt:lpstr>Defina que es lenguaje procedural en MySQL.</vt:lpstr>
      <vt:lpstr>Defina que es una FUNCTION en MySQL. </vt:lpstr>
      <vt:lpstr>Cuál es la diferencia entre funciones y procedimientos almacenados.</vt:lpstr>
      <vt:lpstr>Cómo se ejecuta una función y un procedimiento almacenado</vt:lpstr>
      <vt:lpstr>Defina que es una TRIGGER en MySQL.</vt:lpstr>
      <vt:lpstr>En un trigger que papel juega las variables OLD y NEW</vt:lpstr>
      <vt:lpstr>En un trigger que papel juega los conceptos(cláusulas) BEFORE o AFTER</vt:lpstr>
      <vt:lpstr>A que se refiere cuando se habla de eventos en TRIGGERS</vt:lpstr>
      <vt:lpstr>Crear la siguiente Base de datos y sus registros.</vt:lpstr>
      <vt:lpstr>Crear una función que sume los valores de la serie Fibonacci. </vt:lpstr>
      <vt:lpstr>Manejo de vistas.</vt:lpstr>
      <vt:lpstr>Manejo de TRIGGERS I.</vt:lpstr>
      <vt:lpstr>Manejo de Triggers II.</vt:lpstr>
      <vt:lpstr>Manejo de TRIGGERS III.</vt:lpstr>
      <vt:lpstr>Crear una consulta SQL que haga uso de todas las tablas.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HITO4</dc:title>
  <dc:creator>ludwing vargas</dc:creator>
  <cp:lastModifiedBy>ludwing vargas</cp:lastModifiedBy>
  <cp:revision>2</cp:revision>
  <dcterms:created xsi:type="dcterms:W3CDTF">2022-06-16T03:36:02Z</dcterms:created>
  <dcterms:modified xsi:type="dcterms:W3CDTF">2022-06-16T03:59:55Z</dcterms:modified>
</cp:coreProperties>
</file>