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DEE4847-E0CF-4CA3-A23D-4A01943FFA3F}" type="datetimeFigureOut">
              <a:rPr lang="es-BO" smtClean="0"/>
              <a:t>19/5/2022</a:t>
            </a:fld>
            <a:endParaRPr lang="es-BO"/>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BO"/>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CCF167D-C054-43EE-8645-CB84022074F5}" type="slidenum">
              <a:rPr lang="es-BO" smtClean="0"/>
              <a:t>‹#›</a:t>
            </a:fld>
            <a:endParaRPr lang="es-BO"/>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85003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E4847-E0CF-4CA3-A23D-4A01943FFA3F}"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90081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E4847-E0CF-4CA3-A23D-4A01943FFA3F}"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217792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E4847-E0CF-4CA3-A23D-4A01943FFA3F}"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49602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DEE4847-E0CF-4CA3-A23D-4A01943FFA3F}" type="datetimeFigureOut">
              <a:rPr lang="es-BO" smtClean="0"/>
              <a:t>19/5/2022</a:t>
            </a:fld>
            <a:endParaRPr lang="es-BO"/>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BO"/>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CCF167D-C054-43EE-8645-CB84022074F5}" type="slidenum">
              <a:rPr lang="es-BO" smtClean="0"/>
              <a:t>‹#›</a:t>
            </a:fld>
            <a:endParaRPr lang="es-BO"/>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429158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EE4847-E0CF-4CA3-A23D-4A01943FFA3F}"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220178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EE4847-E0CF-4CA3-A23D-4A01943FFA3F}" type="datetimeFigureOut">
              <a:rPr lang="es-BO" smtClean="0"/>
              <a:t>19/5/2022</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417866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EE4847-E0CF-4CA3-A23D-4A01943FFA3F}" type="datetimeFigureOut">
              <a:rPr lang="es-BO" smtClean="0"/>
              <a:t>19/5/2022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245239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E4847-E0CF-4CA3-A23D-4A01943FFA3F}" type="datetimeFigureOut">
              <a:rPr lang="es-BO" smtClean="0"/>
              <a:t>19/5/2022</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267428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DEE4847-E0CF-4CA3-A23D-4A01943FFA3F}" type="datetimeFigureOut">
              <a:rPr lang="es-BO" smtClean="0"/>
              <a:t>19/5/2022</a:t>
            </a:fld>
            <a:endParaRPr lang="es-B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B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CCF167D-C054-43EE-8645-CB84022074F5}" type="slidenum">
              <a:rPr lang="es-BO" smtClean="0"/>
              <a:t>‹#›</a:t>
            </a:fld>
            <a:endParaRPr lang="es-B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524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DEE4847-E0CF-4CA3-A23D-4A01943FFA3F}" type="datetimeFigureOut">
              <a:rPr lang="es-BO" smtClean="0"/>
              <a:t>19/5/2022</a:t>
            </a:fld>
            <a:endParaRPr lang="es-B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B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CCF167D-C054-43EE-8645-CB84022074F5}" type="slidenum">
              <a:rPr lang="es-BO" smtClean="0"/>
              <a:t>‹#›</a:t>
            </a:fld>
            <a:endParaRPr lang="es-B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022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DEE4847-E0CF-4CA3-A23D-4A01943FFA3F}" type="datetimeFigureOut">
              <a:rPr lang="es-BO" smtClean="0"/>
              <a:t>19/5/2022</a:t>
            </a:fld>
            <a:endParaRPr lang="es-BO"/>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BO"/>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CCF167D-C054-43EE-8645-CB84022074F5}" type="slidenum">
              <a:rPr lang="es-BO" smtClean="0"/>
              <a:t>‹#›</a:t>
            </a:fld>
            <a:endParaRPr lang="es-BO"/>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18849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FFFC-2433-4D25-B041-6A371955B870}"/>
              </a:ext>
            </a:extLst>
          </p:cNvPr>
          <p:cNvSpPr>
            <a:spLocks noGrp="1"/>
          </p:cNvSpPr>
          <p:nvPr>
            <p:ph type="ctrTitle"/>
          </p:nvPr>
        </p:nvSpPr>
        <p:spPr/>
        <p:txBody>
          <a:bodyPr/>
          <a:lstStyle/>
          <a:p>
            <a:r>
              <a:rPr lang="es-MX" dirty="0"/>
              <a:t>ACTIVIDAD FINAL HITO 3</a:t>
            </a:r>
            <a:endParaRPr lang="es-BO" dirty="0"/>
          </a:p>
        </p:txBody>
      </p:sp>
      <p:sp>
        <p:nvSpPr>
          <p:cNvPr id="3" name="Subtitle 2">
            <a:extLst>
              <a:ext uri="{FF2B5EF4-FFF2-40B4-BE49-F238E27FC236}">
                <a16:creationId xmlns:a16="http://schemas.microsoft.com/office/drawing/2014/main" id="{78FA2FD7-642C-4DB2-AB71-EDC5B94167E8}"/>
              </a:ext>
            </a:extLst>
          </p:cNvPr>
          <p:cNvSpPr>
            <a:spLocks noGrp="1"/>
          </p:cNvSpPr>
          <p:nvPr>
            <p:ph type="subTitle" idx="1"/>
          </p:nvPr>
        </p:nvSpPr>
        <p:spPr>
          <a:xfrm>
            <a:off x="569585" y="3886680"/>
            <a:ext cx="11052313" cy="1655762"/>
          </a:xfrm>
        </p:spPr>
        <p:txBody>
          <a:bodyPr>
            <a:normAutofit/>
          </a:bodyPr>
          <a:lstStyle/>
          <a:p>
            <a:pPr algn="ctr">
              <a:lnSpc>
                <a:spcPct val="107000"/>
              </a:lnSpc>
              <a:spcAft>
                <a:spcPts val="800"/>
              </a:spcAft>
            </a:pPr>
            <a:r>
              <a:rPr lang="en-US" sz="1800" dirty="0" err="1">
                <a:solidFill>
                  <a:srgbClr val="FF0000"/>
                </a:solidFill>
                <a:effectLst/>
                <a:latin typeface="Arial" panose="020B0604020202020204" pitchFamily="34" charset="0"/>
                <a:ea typeface="Calibri" panose="020F0502020204030204" pitchFamily="34" charset="0"/>
                <a:cs typeface="Times New Roman" panose="02020603050405020304" pitchFamily="18" charset="0"/>
              </a:rPr>
              <a:t>Docente</a:t>
            </a:r>
            <a:r>
              <a:rPr lang="en-US"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Ing. William Roddy Barra Paredes </a:t>
            </a:r>
            <a:endParaRPr lang="es-BO"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BO"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Nombre completo: </a:t>
            </a:r>
            <a:r>
              <a:rPr lang="es-BO" sz="1800" dirty="0">
                <a:effectLst/>
                <a:latin typeface="Arial" panose="020B0604020202020204" pitchFamily="34" charset="0"/>
                <a:ea typeface="Calibri" panose="020F0502020204030204" pitchFamily="34" charset="0"/>
                <a:cs typeface="Times New Roman" panose="02020603050405020304" pitchFamily="18" charset="0"/>
              </a:rPr>
              <a:t>Ludwing Antoni Vargas Ibarra </a:t>
            </a:r>
            <a:endParaRPr lang="es-BO"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BO"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Semestre: </a:t>
            </a:r>
            <a:r>
              <a:rPr lang="es-BO" sz="1800" dirty="0">
                <a:effectLst/>
                <a:latin typeface="Arial" panose="020B0604020202020204" pitchFamily="34" charset="0"/>
                <a:ea typeface="Calibri" panose="020F0502020204030204" pitchFamily="34" charset="0"/>
                <a:cs typeface="Times New Roman" panose="02020603050405020304" pitchFamily="18" charset="0"/>
              </a:rPr>
              <a:t>III/2022</a:t>
            </a:r>
            <a:endParaRPr lang="es-B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BO" dirty="0"/>
          </a:p>
        </p:txBody>
      </p:sp>
      <p:pic>
        <p:nvPicPr>
          <p:cNvPr id="4" name="Picture 3">
            <a:extLst>
              <a:ext uri="{FF2B5EF4-FFF2-40B4-BE49-F238E27FC236}">
                <a16:creationId xmlns:a16="http://schemas.microsoft.com/office/drawing/2014/main" id="{DAA63383-0175-47CB-92C9-FF5D866E26EE}"/>
              </a:ext>
            </a:extLst>
          </p:cNvPr>
          <p:cNvPicPr>
            <a:picLocks noChangeAspect="1"/>
          </p:cNvPicPr>
          <p:nvPr/>
        </p:nvPicPr>
        <p:blipFill>
          <a:blip r:embed="rId2"/>
          <a:stretch>
            <a:fillRect/>
          </a:stretch>
        </p:blipFill>
        <p:spPr>
          <a:xfrm>
            <a:off x="5412980" y="319191"/>
            <a:ext cx="3115326" cy="1469263"/>
          </a:xfrm>
          <a:prstGeom prst="rect">
            <a:avLst/>
          </a:prstGeom>
        </p:spPr>
      </p:pic>
    </p:spTree>
    <p:extLst>
      <p:ext uri="{BB962C8B-B14F-4D97-AF65-F5344CB8AC3E}">
        <p14:creationId xmlns:p14="http://schemas.microsoft.com/office/powerpoint/2010/main" val="2072058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1D32-2912-4AB4-93DF-84E5C8B38DB9}"/>
              </a:ext>
            </a:extLst>
          </p:cNvPr>
          <p:cNvSpPr>
            <a:spLocks noGrp="1"/>
          </p:cNvSpPr>
          <p:nvPr>
            <p:ph type="title"/>
          </p:nvPr>
        </p:nvSpPr>
        <p:spPr>
          <a:xfrm>
            <a:off x="852054" y="270163"/>
            <a:ext cx="10965873" cy="1724891"/>
          </a:xfrm>
        </p:spPr>
        <p:txBody>
          <a:bodyPr>
            <a:normAutofit fontScale="90000"/>
          </a:bodyPr>
          <a:lstStyle/>
          <a:p>
            <a:pPr algn="ctr"/>
            <a:r>
              <a:rPr lang="es-MX" dirty="0"/>
              <a:t>¿Cual es la diferencia entre las funciones de agresión y funciones creados por</a:t>
            </a:r>
            <a:br>
              <a:rPr lang="es-MX" dirty="0"/>
            </a:br>
            <a:r>
              <a:rPr lang="es-MX" dirty="0"/>
              <a:t>el DBA? Es decir funciones creadas por el usuario.</a:t>
            </a:r>
          </a:p>
        </p:txBody>
      </p:sp>
      <p:sp>
        <p:nvSpPr>
          <p:cNvPr id="3" name="Content Placeholder 2">
            <a:extLst>
              <a:ext uri="{FF2B5EF4-FFF2-40B4-BE49-F238E27FC236}">
                <a16:creationId xmlns:a16="http://schemas.microsoft.com/office/drawing/2014/main" id="{AF9AF1D0-A3B4-4524-80DB-E2FE3DBCDD68}"/>
              </a:ext>
            </a:extLst>
          </p:cNvPr>
          <p:cNvSpPr>
            <a:spLocks noGrp="1"/>
          </p:cNvSpPr>
          <p:nvPr>
            <p:ph idx="1"/>
          </p:nvPr>
        </p:nvSpPr>
        <p:spPr>
          <a:xfrm>
            <a:off x="1295400" y="2590800"/>
            <a:ext cx="9601200" cy="1482436"/>
          </a:xfrm>
        </p:spPr>
        <p:txBody>
          <a:bodyPr>
            <a:normAutofit/>
          </a:bodyPr>
          <a:lstStyle/>
          <a:p>
            <a:pPr algn="just"/>
            <a:r>
              <a:rPr lang="es-MX" dirty="0">
                <a:latin typeface="Poppins" panose="00000500000000000000" pitchFamily="2" charset="0"/>
                <a:cs typeface="Poppins" panose="00000500000000000000" pitchFamily="2" charset="0"/>
              </a:rPr>
              <a:t>Las funciones de agregación en SQL nos permiten efectuar operaciones sobre un conjunto de resultados, pero devolviendo un único valor agregado para todos ellos. Es decir, nos permiten obtener medias, máximos, etc... sobre un conjunto de valores.</a:t>
            </a:r>
          </a:p>
          <a:p>
            <a:pPr algn="just"/>
            <a:endParaRPr lang="es-BO"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7330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E84D-2521-428D-8292-1D4A94F30EF6}"/>
              </a:ext>
            </a:extLst>
          </p:cNvPr>
          <p:cNvSpPr>
            <a:spLocks noGrp="1"/>
          </p:cNvSpPr>
          <p:nvPr>
            <p:ph type="title"/>
          </p:nvPr>
        </p:nvSpPr>
        <p:spPr>
          <a:xfrm>
            <a:off x="1027043" y="496955"/>
            <a:ext cx="10515600" cy="1749317"/>
          </a:xfrm>
        </p:spPr>
        <p:txBody>
          <a:bodyPr>
            <a:normAutofit fontScale="90000"/>
          </a:bodyPr>
          <a:lstStyle/>
          <a:p>
            <a:pPr algn="ctr"/>
            <a:r>
              <a:rPr lang="es-MX" dirty="0"/>
              <a:t>¿Busque y defina a qué se referirá cuando se habla de parámetros de entrada</a:t>
            </a:r>
            <a:br>
              <a:rPr lang="es-MX" dirty="0"/>
            </a:br>
            <a:r>
              <a:rPr lang="es-MX" dirty="0"/>
              <a:t>y salida en MySQL?</a:t>
            </a:r>
            <a:br>
              <a:rPr lang="es-MX" dirty="0"/>
            </a:br>
            <a:endParaRPr lang="es-BO" dirty="0"/>
          </a:p>
        </p:txBody>
      </p:sp>
      <p:sp>
        <p:nvSpPr>
          <p:cNvPr id="4" name="Content Placeholder 3">
            <a:extLst>
              <a:ext uri="{FF2B5EF4-FFF2-40B4-BE49-F238E27FC236}">
                <a16:creationId xmlns:a16="http://schemas.microsoft.com/office/drawing/2014/main" id="{BF7C37DD-F6C8-56E6-5B29-4AF1F6094A8E}"/>
              </a:ext>
            </a:extLst>
          </p:cNvPr>
          <p:cNvSpPr>
            <a:spLocks noGrp="1"/>
          </p:cNvSpPr>
          <p:nvPr>
            <p:ph idx="1"/>
          </p:nvPr>
        </p:nvSpPr>
        <p:spPr/>
        <p:txBody>
          <a:bodyPr/>
          <a:lstStyle/>
          <a:p>
            <a:r>
              <a:rPr lang="es-MX" dirty="0"/>
              <a:t>Los procedimientos almacenados pueden recibir y devolver información; para ello se emplean parámetros, de entrada y salida, respectivamente.</a:t>
            </a:r>
          </a:p>
          <a:p>
            <a:r>
              <a:rPr lang="es-MX" dirty="0"/>
              <a:t>Veamos los primeros. Los parámetros de entrada posibilitan pasar información a un procedimiento.</a:t>
            </a:r>
          </a:p>
          <a:p>
            <a:r>
              <a:rPr lang="es-MX" dirty="0"/>
              <a:t>Para que un procedimiento almacenado admita parámetros de entrada se deben declarar variables como parámetros al crearlo</a:t>
            </a:r>
            <a:endParaRPr lang="es-BO" dirty="0"/>
          </a:p>
        </p:txBody>
      </p:sp>
    </p:spTree>
    <p:extLst>
      <p:ext uri="{BB962C8B-B14F-4D97-AF65-F5344CB8AC3E}">
        <p14:creationId xmlns:p14="http://schemas.microsoft.com/office/powerpoint/2010/main" val="7907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7457-1A35-45DA-8705-F1AFAC82301C}"/>
              </a:ext>
            </a:extLst>
          </p:cNvPr>
          <p:cNvSpPr>
            <a:spLocks noGrp="1"/>
          </p:cNvSpPr>
          <p:nvPr>
            <p:ph type="title"/>
          </p:nvPr>
        </p:nvSpPr>
        <p:spPr/>
        <p:txBody>
          <a:bodyPr/>
          <a:lstStyle/>
          <a:p>
            <a:pPr algn="ctr"/>
            <a:r>
              <a:rPr lang="es-MX" dirty="0"/>
              <a:t>.Crear una función que genere la serie Fibonacci.</a:t>
            </a:r>
            <a:endParaRPr lang="es-BO" dirty="0"/>
          </a:p>
        </p:txBody>
      </p:sp>
      <p:sp>
        <p:nvSpPr>
          <p:cNvPr id="6" name="Rectangle 1">
            <a:extLst>
              <a:ext uri="{FF2B5EF4-FFF2-40B4-BE49-F238E27FC236}">
                <a16:creationId xmlns:a16="http://schemas.microsoft.com/office/drawing/2014/main" id="{7F819E8E-167F-1357-10B0-D69CA5F8C460}"/>
              </a:ext>
            </a:extLst>
          </p:cNvPr>
          <p:cNvSpPr>
            <a:spLocks noGrp="1" noChangeArrowheads="1"/>
          </p:cNvSpPr>
          <p:nvPr>
            <p:ph idx="1"/>
          </p:nvPr>
        </p:nvSpPr>
        <p:spPr bwMode="auto">
          <a:xfrm>
            <a:off x="1371601" y="2091541"/>
            <a:ext cx="5292436"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400" b="0" i="0" u="none" strike="noStrike" cap="none" normalizeH="0" baseline="0" dirty="0" err="1">
                <a:ln>
                  <a:noFill/>
                </a:ln>
                <a:solidFill>
                  <a:srgbClr val="CC7832"/>
                </a:solidFill>
                <a:effectLst/>
                <a:latin typeface="JetBrains Mono"/>
              </a:rPr>
              <a:t>create</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or</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replace</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function</a:t>
            </a:r>
            <a:r>
              <a:rPr kumimoji="0" lang="es-BO" altLang="es-BO" sz="1400" b="0" i="0" u="none" strike="noStrike" cap="none" normalizeH="0" baseline="0" dirty="0">
                <a:ln>
                  <a:noFill/>
                </a:ln>
                <a:solidFill>
                  <a:srgbClr val="CC7832"/>
                </a:solidFill>
                <a:effectLst/>
                <a:latin typeface="JetBrains Mono"/>
              </a:rPr>
              <a:t> </a:t>
            </a:r>
            <a:r>
              <a:rPr kumimoji="0" lang="es-BO" altLang="es-BO" sz="1400" b="0" i="1" u="none" strike="noStrike" cap="none" normalizeH="0" baseline="0" dirty="0" err="1">
                <a:ln>
                  <a:noFill/>
                </a:ln>
                <a:solidFill>
                  <a:srgbClr val="FFC66D"/>
                </a:solidFill>
                <a:effectLst/>
                <a:latin typeface="JetBrains Mono"/>
              </a:rPr>
              <a:t>concatenaNumerosPares</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err="1">
                <a:ln>
                  <a:noFill/>
                </a:ln>
                <a:solidFill>
                  <a:srgbClr val="A9B7C6"/>
                </a:solidFill>
                <a:effectLst/>
                <a:latin typeface="JetBrains Mono"/>
              </a:rPr>
              <a:t>numLimit</a:t>
            </a: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integer</a:t>
            </a:r>
            <a:r>
              <a:rPr kumimoji="0" lang="es-BO" altLang="es-BO" sz="1400" b="0" i="0" u="none" strike="noStrike" cap="none" normalizeH="0" baseline="0" dirty="0">
                <a:ln>
                  <a:noFill/>
                </a:ln>
                <a:solidFill>
                  <a:srgbClr val="A9B7C6"/>
                </a:solidFill>
                <a:effectLst/>
                <a:latin typeface="JetBrains Mono"/>
              </a:rPr>
              <a:t>)</a:t>
            </a:r>
            <a:br>
              <a:rPr kumimoji="0" lang="es-BO" altLang="es-BO" sz="1400" b="0" i="0" u="none" strike="noStrike" cap="none" normalizeH="0" baseline="0" dirty="0">
                <a:ln>
                  <a:noFill/>
                </a:ln>
                <a:solidFill>
                  <a:srgbClr val="A9B7C6"/>
                </a:solidFill>
                <a:effectLst/>
                <a:latin typeface="JetBrains Mono"/>
              </a:rPr>
            </a:br>
            <a:r>
              <a:rPr kumimoji="0" lang="es-BO" altLang="es-BO" sz="1400" b="0" i="0" u="none" strike="noStrike" cap="none" normalizeH="0" baseline="0" dirty="0" err="1">
                <a:ln>
                  <a:noFill/>
                </a:ln>
                <a:solidFill>
                  <a:srgbClr val="CC7832"/>
                </a:solidFill>
                <a:effectLst/>
                <a:latin typeface="JetBrains Mono"/>
              </a:rPr>
              <a:t>returns</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varchar</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200</a:t>
            </a:r>
            <a:r>
              <a:rPr kumimoji="0" lang="es-BO" altLang="es-BO" sz="1400" b="0" i="0" u="none" strike="noStrike" cap="none" normalizeH="0" baseline="0" dirty="0">
                <a:ln>
                  <a:noFill/>
                </a:ln>
                <a:solidFill>
                  <a:srgbClr val="A9B7C6"/>
                </a:solidFill>
                <a:effectLst/>
                <a:latin typeface="JetBrains Mono"/>
              </a:rPr>
              <a:t>)</a:t>
            </a:r>
            <a:br>
              <a:rPr kumimoji="0" lang="es-BO" altLang="es-BO" sz="1400" b="0" i="0" u="none" strike="noStrike" cap="none" normalizeH="0" baseline="0" dirty="0">
                <a:ln>
                  <a:noFill/>
                </a:ln>
                <a:solidFill>
                  <a:srgbClr val="A9B7C6"/>
                </a:solidFill>
                <a:effectLst/>
                <a:latin typeface="JetBrains Mono"/>
              </a:rPr>
            </a:br>
            <a:r>
              <a:rPr kumimoji="0" lang="es-BO" altLang="es-BO" sz="1400" b="0" i="0" u="none" strike="noStrike" cap="none" normalizeH="0" baseline="0" dirty="0" err="1">
                <a:ln>
                  <a:noFill/>
                </a:ln>
                <a:solidFill>
                  <a:srgbClr val="CC7832"/>
                </a:solidFill>
                <a:effectLst/>
                <a:latin typeface="JetBrains Mono"/>
              </a:rPr>
              <a:t>begin</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declare </a:t>
            </a:r>
            <a:r>
              <a:rPr kumimoji="0" lang="es-BO" altLang="es-BO" sz="1400" b="0" i="0" u="none" strike="noStrike" cap="none" normalizeH="0" baseline="0" dirty="0" err="1">
                <a:ln>
                  <a:noFill/>
                </a:ln>
                <a:solidFill>
                  <a:srgbClr val="A9B7C6"/>
                </a:solidFill>
                <a:effectLst/>
                <a:latin typeface="JetBrains Mono"/>
              </a:rPr>
              <a:t>str</a:t>
            </a: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varchar</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200</a:t>
            </a: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a:ln>
                  <a:noFill/>
                </a:ln>
                <a:solidFill>
                  <a:srgbClr val="CC7832"/>
                </a:solidFill>
                <a:effectLst/>
                <a:latin typeface="JetBrains Mono"/>
              </a:rPr>
              <a:t>default </a:t>
            </a:r>
            <a:r>
              <a:rPr kumimoji="0" lang="es-BO" altLang="es-BO" sz="1400" b="0" i="0" u="none" strike="noStrike" cap="none" normalizeH="0" baseline="0" dirty="0">
                <a:ln>
                  <a:noFill/>
                </a:ln>
                <a:solidFill>
                  <a:srgbClr val="6A8759"/>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declare </a:t>
            </a:r>
            <a:r>
              <a:rPr kumimoji="0" lang="es-BO" altLang="es-BO" sz="1400" b="0" i="0" u="none" strike="noStrike" cap="none" normalizeH="0" baseline="0" dirty="0">
                <a:ln>
                  <a:noFill/>
                </a:ln>
                <a:solidFill>
                  <a:srgbClr val="A9B7C6"/>
                </a:solidFill>
                <a:effectLst/>
                <a:latin typeface="JetBrains Mono"/>
              </a:rPr>
              <a:t>x </a:t>
            </a:r>
            <a:r>
              <a:rPr kumimoji="0" lang="es-BO" altLang="es-BO" sz="1400" b="0" i="0" u="none" strike="noStrike" cap="none" normalizeH="0" baseline="0" dirty="0" err="1">
                <a:ln>
                  <a:noFill/>
                </a:ln>
                <a:solidFill>
                  <a:srgbClr val="CC7832"/>
                </a:solidFill>
                <a:effectLst/>
                <a:latin typeface="JetBrains Mono"/>
              </a:rPr>
              <a:t>integer</a:t>
            </a:r>
            <a:r>
              <a:rPr kumimoji="0" lang="es-BO" altLang="es-BO" sz="1400" b="0" i="0" u="none" strike="noStrike" cap="none" normalizeH="0" baseline="0" dirty="0">
                <a:ln>
                  <a:noFill/>
                </a:ln>
                <a:solidFill>
                  <a:srgbClr val="CC7832"/>
                </a:solidFill>
                <a:effectLst/>
                <a:latin typeface="JetBrains Mono"/>
              </a:rPr>
              <a:t> default </a:t>
            </a:r>
            <a:r>
              <a:rPr kumimoji="0" lang="es-BO" altLang="es-BO" sz="1400" b="0" i="0" u="none" strike="noStrike" cap="none" normalizeH="0" baseline="0" dirty="0">
                <a:ln>
                  <a:noFill/>
                </a:ln>
                <a:solidFill>
                  <a:srgbClr val="6897BB"/>
                </a:solidFill>
                <a:effectLst/>
                <a:latin typeface="JetBrains Mono"/>
              </a:rPr>
              <a:t>0</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declare </a:t>
            </a:r>
            <a:r>
              <a:rPr kumimoji="0" lang="es-BO" altLang="es-BO" sz="1400" b="0" i="0" u="none" strike="noStrike" cap="none" normalizeH="0" baseline="0" dirty="0">
                <a:ln>
                  <a:noFill/>
                </a:ln>
                <a:solidFill>
                  <a:srgbClr val="A9B7C6"/>
                </a:solidFill>
                <a:effectLst/>
                <a:latin typeface="JetBrains Mono"/>
              </a:rPr>
              <a:t>y </a:t>
            </a:r>
            <a:r>
              <a:rPr kumimoji="0" lang="es-BO" altLang="es-BO" sz="1400" b="0" i="0" u="none" strike="noStrike" cap="none" normalizeH="0" baseline="0" dirty="0" err="1">
                <a:ln>
                  <a:noFill/>
                </a:ln>
                <a:solidFill>
                  <a:srgbClr val="CC7832"/>
                </a:solidFill>
                <a:effectLst/>
                <a:latin typeface="JetBrains Mono"/>
              </a:rPr>
              <a:t>integer</a:t>
            </a:r>
            <a:r>
              <a:rPr kumimoji="0" lang="es-BO" altLang="es-BO" sz="1400" b="0" i="0" u="none" strike="noStrike" cap="none" normalizeH="0" baseline="0" dirty="0">
                <a:ln>
                  <a:noFill/>
                </a:ln>
                <a:solidFill>
                  <a:srgbClr val="CC7832"/>
                </a:solidFill>
                <a:effectLst/>
                <a:latin typeface="JetBrains Mono"/>
              </a:rPr>
              <a:t> default </a:t>
            </a:r>
            <a:r>
              <a:rPr kumimoji="0" lang="es-BO" altLang="es-BO" sz="1400" b="0" i="0" u="none" strike="noStrike" cap="none" normalizeH="0" baseline="0" dirty="0">
                <a:ln>
                  <a:noFill/>
                </a:ln>
                <a:solidFill>
                  <a:srgbClr val="6897BB"/>
                </a:solidFill>
                <a:effectLst/>
                <a:latin typeface="JetBrains Mono"/>
              </a:rPr>
              <a:t>0</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declare </a:t>
            </a:r>
            <a:r>
              <a:rPr kumimoji="0" lang="es-BO" altLang="es-BO" sz="1400" b="0" i="0" u="none" strike="noStrike" cap="none" normalizeH="0" baseline="0" dirty="0">
                <a:ln>
                  <a:noFill/>
                </a:ln>
                <a:solidFill>
                  <a:srgbClr val="A9B7C6"/>
                </a:solidFill>
                <a:effectLst/>
                <a:latin typeface="JetBrains Mono"/>
              </a:rPr>
              <a:t>z </a:t>
            </a:r>
            <a:r>
              <a:rPr kumimoji="0" lang="es-BO" altLang="es-BO" sz="1400" b="0" i="0" u="none" strike="noStrike" cap="none" normalizeH="0" baseline="0" dirty="0" err="1">
                <a:ln>
                  <a:noFill/>
                </a:ln>
                <a:solidFill>
                  <a:srgbClr val="CC7832"/>
                </a:solidFill>
                <a:effectLst/>
                <a:latin typeface="JetBrains Mono"/>
              </a:rPr>
              <a:t>integer</a:t>
            </a:r>
            <a:r>
              <a:rPr kumimoji="0" lang="es-BO" altLang="es-BO" sz="1400" b="0" i="0" u="none" strike="noStrike" cap="none" normalizeH="0" baseline="0" dirty="0">
                <a:ln>
                  <a:noFill/>
                </a:ln>
                <a:solidFill>
                  <a:srgbClr val="CC7832"/>
                </a:solidFill>
                <a:effectLst/>
                <a:latin typeface="JetBrains Mono"/>
              </a:rPr>
              <a:t> default </a:t>
            </a:r>
            <a:r>
              <a:rPr kumimoji="0" lang="es-BO" altLang="es-BO" sz="1400" b="0" i="0" u="none" strike="noStrike" cap="none" normalizeH="0" baseline="0" dirty="0">
                <a:ln>
                  <a:noFill/>
                </a:ln>
                <a:solidFill>
                  <a:srgbClr val="6897BB"/>
                </a:solidFill>
                <a:effectLst/>
                <a:latin typeface="JetBrains Mono"/>
              </a:rPr>
              <a:t>0</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declare </a:t>
            </a:r>
            <a:r>
              <a:rPr kumimoji="0" lang="es-BO" altLang="es-BO" sz="1400" b="0" i="0" u="none" strike="noStrike" cap="none" normalizeH="0" baseline="0" dirty="0">
                <a:ln>
                  <a:noFill/>
                </a:ln>
                <a:solidFill>
                  <a:srgbClr val="A9B7C6"/>
                </a:solidFill>
                <a:effectLst/>
                <a:latin typeface="JetBrains Mono"/>
              </a:rPr>
              <a:t>c </a:t>
            </a:r>
            <a:r>
              <a:rPr kumimoji="0" lang="es-BO" altLang="es-BO" sz="1400" b="0" i="0" u="none" strike="noStrike" cap="none" normalizeH="0" baseline="0" dirty="0" err="1">
                <a:ln>
                  <a:noFill/>
                </a:ln>
                <a:solidFill>
                  <a:srgbClr val="CC7832"/>
                </a:solidFill>
                <a:effectLst/>
                <a:latin typeface="JetBrains Mono"/>
              </a:rPr>
              <a:t>integer</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WHILE </a:t>
            </a:r>
            <a:r>
              <a:rPr kumimoji="0" lang="es-BO" altLang="es-BO" sz="1400" b="0" i="0" u="none" strike="noStrike" cap="none" normalizeH="0" baseline="0" dirty="0">
                <a:ln>
                  <a:noFill/>
                </a:ln>
                <a:solidFill>
                  <a:srgbClr val="A9B7C6"/>
                </a:solidFill>
                <a:effectLst/>
                <a:latin typeface="JetBrains Mono"/>
              </a:rPr>
              <a:t>y &lt;= </a:t>
            </a:r>
            <a:r>
              <a:rPr kumimoji="0" lang="es-BO" altLang="es-BO" sz="1400" b="0" i="0" u="none" strike="noStrike" cap="none" normalizeH="0" baseline="0" dirty="0" err="1">
                <a:ln>
                  <a:noFill/>
                </a:ln>
                <a:solidFill>
                  <a:srgbClr val="A9B7C6"/>
                </a:solidFill>
                <a:effectLst/>
                <a:latin typeface="JetBrains Mono"/>
              </a:rPr>
              <a:t>numLimit</a:t>
            </a: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a:ln>
                  <a:noFill/>
                </a:ln>
                <a:solidFill>
                  <a:srgbClr val="CC7832"/>
                </a:solidFill>
                <a:effectLst/>
                <a:latin typeface="JetBrains Mono"/>
              </a:rPr>
              <a:t>DO</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set </a:t>
            </a:r>
            <a:r>
              <a:rPr kumimoji="0" lang="es-BO" altLang="es-BO" sz="1400" b="0" i="0" u="none" strike="noStrike" cap="none" normalizeH="0" baseline="0" dirty="0" err="1">
                <a:ln>
                  <a:noFill/>
                </a:ln>
                <a:solidFill>
                  <a:srgbClr val="A9B7C6"/>
                </a:solidFill>
                <a:effectLst/>
                <a:latin typeface="JetBrains Mono"/>
              </a:rPr>
              <a:t>str</a:t>
            </a:r>
            <a:r>
              <a:rPr kumimoji="0" lang="es-BO" altLang="es-BO" sz="1400" b="0" i="0" u="none" strike="noStrike" cap="none" normalizeH="0" baseline="0" dirty="0">
                <a:ln>
                  <a:noFill/>
                </a:ln>
                <a:solidFill>
                  <a:srgbClr val="A9B7C6"/>
                </a:solidFill>
                <a:effectLst/>
                <a:latin typeface="JetBrains Mono"/>
              </a:rPr>
              <a:t> = </a:t>
            </a:r>
            <a:r>
              <a:rPr kumimoji="0" lang="es-BO" altLang="es-BO" sz="1400" b="0" i="0" u="none" strike="noStrike" cap="none" normalizeH="0" baseline="0" dirty="0" err="1">
                <a:ln>
                  <a:noFill/>
                </a:ln>
                <a:solidFill>
                  <a:srgbClr val="FFC66D"/>
                </a:solidFill>
                <a:effectLst/>
                <a:latin typeface="JetBrains Mono"/>
              </a:rPr>
              <a:t>concat</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err="1">
                <a:ln>
                  <a:noFill/>
                </a:ln>
                <a:solidFill>
                  <a:srgbClr val="A9B7C6"/>
                </a:solidFill>
                <a:effectLst/>
                <a:latin typeface="JetBrains Mono"/>
              </a:rPr>
              <a:t>str</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A9B7C6"/>
                </a:solidFill>
                <a:effectLst/>
                <a:latin typeface="JetBrains Mono"/>
              </a:rPr>
              <a:t>y</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6A8759"/>
                </a:solidFill>
                <a:effectLst/>
                <a:latin typeface="JetBrains Mono"/>
              </a:rPr>
              <a:t>','</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set </a:t>
            </a:r>
            <a:r>
              <a:rPr kumimoji="0" lang="es-BO" altLang="es-BO" sz="1400" b="0" i="0" u="none" strike="noStrike" cap="none" normalizeH="0" baseline="0" dirty="0">
                <a:ln>
                  <a:noFill/>
                </a:ln>
                <a:solidFill>
                  <a:srgbClr val="A9B7C6"/>
                </a:solidFill>
                <a:effectLst/>
                <a:latin typeface="JetBrains Mono"/>
              </a:rPr>
              <a:t>c=</a:t>
            </a:r>
            <a:r>
              <a:rPr kumimoji="0" lang="es-BO" altLang="es-BO" sz="1400" b="0" i="0" u="none" strike="noStrike" cap="none" normalizeH="0" baseline="0" dirty="0" err="1">
                <a:ln>
                  <a:noFill/>
                </a:ln>
                <a:solidFill>
                  <a:srgbClr val="A9B7C6"/>
                </a:solidFill>
                <a:effectLst/>
                <a:latin typeface="JetBrains Mono"/>
              </a:rPr>
              <a:t>y+z</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set </a:t>
            </a:r>
            <a:r>
              <a:rPr kumimoji="0" lang="es-BO" altLang="es-BO" sz="1400" b="0" i="0" u="none" strike="noStrike" cap="none" normalizeH="0" baseline="0" dirty="0">
                <a:ln>
                  <a:noFill/>
                </a:ln>
                <a:solidFill>
                  <a:srgbClr val="A9B7C6"/>
                </a:solidFill>
                <a:effectLst/>
                <a:latin typeface="JetBrains Mono"/>
              </a:rPr>
              <a:t>y=z</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set </a:t>
            </a:r>
            <a:r>
              <a:rPr kumimoji="0" lang="es-BO" altLang="es-BO" sz="1400" b="0" i="0" u="none" strike="noStrike" cap="none" normalizeH="0" baseline="0" dirty="0">
                <a:ln>
                  <a:noFill/>
                </a:ln>
                <a:solidFill>
                  <a:srgbClr val="A9B7C6"/>
                </a:solidFill>
                <a:effectLst/>
                <a:latin typeface="JetBrains Mono"/>
              </a:rPr>
              <a:t>z=c</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set </a:t>
            </a:r>
            <a:r>
              <a:rPr kumimoji="0" lang="es-BO" altLang="es-BO" sz="1400" b="0" i="0" u="none" strike="noStrike" cap="none" normalizeH="0" baseline="0" dirty="0">
                <a:ln>
                  <a:noFill/>
                </a:ln>
                <a:solidFill>
                  <a:srgbClr val="A9B7C6"/>
                </a:solidFill>
                <a:effectLst/>
                <a:latin typeface="JetBrains Mono"/>
              </a:rPr>
              <a:t>y = y + </a:t>
            </a:r>
            <a:r>
              <a:rPr kumimoji="0" lang="es-BO" altLang="es-BO" sz="1400" b="0" i="0" u="none" strike="noStrike" cap="none" normalizeH="0" baseline="0" dirty="0">
                <a:ln>
                  <a:noFill/>
                </a:ln>
                <a:solidFill>
                  <a:srgbClr val="6897BB"/>
                </a:solidFill>
                <a:effectLst/>
                <a:latin typeface="JetBrains Mono"/>
              </a:rPr>
              <a:t>1</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END WHILE ;</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err="1">
                <a:ln>
                  <a:noFill/>
                </a:ln>
                <a:solidFill>
                  <a:srgbClr val="CC7832"/>
                </a:solidFill>
                <a:effectLst/>
                <a:latin typeface="JetBrains Mono"/>
              </a:rPr>
              <a:t>return</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A9B7C6"/>
                </a:solidFill>
                <a:effectLst/>
                <a:latin typeface="JetBrains Mono"/>
              </a:rPr>
              <a:t>str</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err="1">
                <a:ln>
                  <a:noFill/>
                </a:ln>
                <a:solidFill>
                  <a:srgbClr val="CC7832"/>
                </a:solidFill>
                <a:effectLst/>
                <a:latin typeface="JetBrains Mono"/>
              </a:rPr>
              <a:t>end</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err="1">
                <a:ln>
                  <a:noFill/>
                </a:ln>
                <a:solidFill>
                  <a:srgbClr val="CC7832"/>
                </a:solidFill>
                <a:effectLst/>
                <a:latin typeface="JetBrains Mono"/>
              </a:rPr>
              <a:t>select</a:t>
            </a:r>
            <a:r>
              <a:rPr kumimoji="0" lang="es-BO" altLang="es-BO" sz="1400" b="0" i="0" u="none" strike="noStrike" cap="none" normalizeH="0" baseline="0" dirty="0">
                <a:ln>
                  <a:noFill/>
                </a:ln>
                <a:solidFill>
                  <a:srgbClr val="CC7832"/>
                </a:solidFill>
                <a:effectLst/>
                <a:latin typeface="JetBrains Mono"/>
              </a:rPr>
              <a:t> </a:t>
            </a:r>
            <a:r>
              <a:rPr kumimoji="0" lang="es-BO" altLang="es-BO" sz="1400" b="0" i="1" u="none" strike="noStrike" cap="none" normalizeH="0" baseline="0" dirty="0" err="1">
                <a:ln>
                  <a:noFill/>
                </a:ln>
                <a:solidFill>
                  <a:srgbClr val="FFC66D"/>
                </a:solidFill>
                <a:effectLst/>
                <a:latin typeface="JetBrains Mono"/>
              </a:rPr>
              <a:t>concatenaNumerosPares</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7</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endParaRPr kumimoji="0" lang="es-BO" altLang="es-BO" sz="1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1B7B86D-BD87-CE59-D21B-BC7703742016}"/>
              </a:ext>
            </a:extLst>
          </p:cNvPr>
          <p:cNvPicPr>
            <a:picLocks noChangeAspect="1"/>
          </p:cNvPicPr>
          <p:nvPr/>
        </p:nvPicPr>
        <p:blipFill rotWithShape="1">
          <a:blip r:embed="rId2"/>
          <a:srcRect l="28296" t="15741" r="41363" b="15134"/>
          <a:stretch/>
        </p:blipFill>
        <p:spPr>
          <a:xfrm>
            <a:off x="7578437" y="1707573"/>
            <a:ext cx="3699163" cy="4738254"/>
          </a:xfrm>
          <a:prstGeom prst="rect">
            <a:avLst/>
          </a:prstGeom>
        </p:spPr>
      </p:pic>
    </p:spTree>
    <p:extLst>
      <p:ext uri="{BB962C8B-B14F-4D97-AF65-F5344CB8AC3E}">
        <p14:creationId xmlns:p14="http://schemas.microsoft.com/office/powerpoint/2010/main" val="173723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91E9-4CA2-480E-98B7-CED980DB7782}"/>
              </a:ext>
            </a:extLst>
          </p:cNvPr>
          <p:cNvSpPr>
            <a:spLocks noGrp="1"/>
          </p:cNvSpPr>
          <p:nvPr>
            <p:ph type="title"/>
          </p:nvPr>
        </p:nvSpPr>
        <p:spPr/>
        <p:txBody>
          <a:bodyPr/>
          <a:lstStyle/>
          <a:p>
            <a:pPr algn="ctr"/>
            <a:r>
              <a:rPr lang="es-MX" dirty="0"/>
              <a:t>Crear una variable global a nivel BASE DE DATOS.</a:t>
            </a:r>
            <a:endParaRPr lang="es-BO" dirty="0"/>
          </a:p>
        </p:txBody>
      </p:sp>
      <p:sp>
        <p:nvSpPr>
          <p:cNvPr id="5" name="Rectangle 1">
            <a:extLst>
              <a:ext uri="{FF2B5EF4-FFF2-40B4-BE49-F238E27FC236}">
                <a16:creationId xmlns:a16="http://schemas.microsoft.com/office/drawing/2014/main" id="{C1B78C83-763C-952E-6FD6-911ADEC60F1E}"/>
              </a:ext>
            </a:extLst>
          </p:cNvPr>
          <p:cNvSpPr>
            <a:spLocks noGrp="1" noChangeArrowheads="1"/>
          </p:cNvSpPr>
          <p:nvPr>
            <p:ph idx="1"/>
          </p:nvPr>
        </p:nvSpPr>
        <p:spPr bwMode="auto">
          <a:xfrm>
            <a:off x="1371600" y="2797228"/>
            <a:ext cx="5056909" cy="21698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500" b="0" i="0" u="none" strike="noStrike" cap="none" normalizeH="0" baseline="0" dirty="0">
                <a:ln>
                  <a:noFill/>
                </a:ln>
                <a:solidFill>
                  <a:srgbClr val="CC7832"/>
                </a:solidFill>
                <a:effectLst/>
                <a:latin typeface="JetBrains Mono"/>
              </a:rPr>
              <a:t>set </a:t>
            </a:r>
            <a:r>
              <a:rPr kumimoji="0" lang="es-BO" altLang="es-BO" sz="1500" b="0" i="0" u="none" strike="noStrike" cap="none" normalizeH="0" baseline="0" dirty="0">
                <a:ln>
                  <a:noFill/>
                </a:ln>
                <a:solidFill>
                  <a:srgbClr val="FFC66D"/>
                </a:solidFill>
                <a:effectLst/>
                <a:latin typeface="JetBrains Mono"/>
              </a:rPr>
              <a:t>@userAll </a:t>
            </a:r>
            <a:r>
              <a:rPr kumimoji="0" lang="es-BO" altLang="es-BO" sz="1500" b="0" i="0" u="none" strike="noStrike" cap="none" normalizeH="0" baseline="0" dirty="0">
                <a:ln>
                  <a:noFill/>
                </a:ln>
                <a:solidFill>
                  <a:srgbClr val="A9B7C6"/>
                </a:solidFill>
                <a:effectLst/>
                <a:latin typeface="JetBrains Mono"/>
              </a:rPr>
              <a:t>= </a:t>
            </a:r>
            <a:r>
              <a:rPr kumimoji="0" lang="es-BO" altLang="es-BO" sz="1500" b="0" i="0" u="none" strike="noStrike" cap="none" normalizeH="0" baseline="0" dirty="0">
                <a:ln>
                  <a:noFill/>
                </a:ln>
                <a:solidFill>
                  <a:srgbClr val="6A8759"/>
                </a:solidFill>
                <a:effectLst/>
                <a:latin typeface="JetBrains Mono"/>
              </a:rPr>
              <a:t>'ADMIN'</a:t>
            </a:r>
            <a:r>
              <a:rPr kumimoji="0" lang="es-BO" altLang="es-BO" sz="1500" b="0" i="0" u="none" strike="noStrike" cap="none" normalizeH="0" baseline="0" dirty="0">
                <a:ln>
                  <a:noFill/>
                </a:ln>
                <a:solidFill>
                  <a:srgbClr val="CC7832"/>
                </a:solidFill>
                <a:effectLst/>
                <a:latin typeface="JetBrains Mono"/>
              </a:rPr>
              <a:t>;</a:t>
            </a:r>
            <a:br>
              <a:rPr kumimoji="0" lang="es-BO" altLang="es-BO" sz="1500" b="0" i="0" u="none" strike="noStrike" cap="none" normalizeH="0" baseline="0" dirty="0">
                <a:ln>
                  <a:noFill/>
                </a:ln>
                <a:solidFill>
                  <a:srgbClr val="CC7832"/>
                </a:solidFill>
                <a:effectLst/>
                <a:latin typeface="JetBrains Mono"/>
              </a:rPr>
            </a:br>
            <a:br>
              <a:rPr kumimoji="0" lang="es-BO" altLang="es-BO" sz="1500" b="0" i="0" u="none" strike="noStrike" cap="none" normalizeH="0" baseline="0" dirty="0">
                <a:ln>
                  <a:noFill/>
                </a:ln>
                <a:solidFill>
                  <a:srgbClr val="CC7832"/>
                </a:solidFill>
                <a:effectLst/>
                <a:latin typeface="JetBrains Mono"/>
              </a:rPr>
            </a:br>
            <a:r>
              <a:rPr kumimoji="0" lang="es-BO" altLang="es-BO" sz="1500" b="0" i="0" u="none" strike="noStrike" cap="none" normalizeH="0" baseline="0" dirty="0" err="1">
                <a:ln>
                  <a:noFill/>
                </a:ln>
                <a:solidFill>
                  <a:srgbClr val="CC7832"/>
                </a:solidFill>
                <a:effectLst/>
                <a:latin typeface="JetBrains Mono"/>
              </a:rPr>
              <a:t>create</a:t>
            </a:r>
            <a:r>
              <a:rPr kumimoji="0" lang="es-BO" altLang="es-BO" sz="1500" b="0" i="0" u="none" strike="noStrike" cap="none" normalizeH="0" baseline="0" dirty="0">
                <a:ln>
                  <a:noFill/>
                </a:ln>
                <a:solidFill>
                  <a:srgbClr val="CC7832"/>
                </a:solidFill>
                <a:effectLst/>
                <a:latin typeface="JetBrains Mono"/>
              </a:rPr>
              <a:t> </a:t>
            </a:r>
            <a:r>
              <a:rPr kumimoji="0" lang="es-BO" altLang="es-BO" sz="1500" b="0" i="0" u="none" strike="noStrike" cap="none" normalizeH="0" baseline="0" dirty="0" err="1">
                <a:ln>
                  <a:noFill/>
                </a:ln>
                <a:solidFill>
                  <a:srgbClr val="CC7832"/>
                </a:solidFill>
                <a:effectLst/>
                <a:latin typeface="JetBrains Mono"/>
              </a:rPr>
              <a:t>function</a:t>
            </a:r>
            <a:r>
              <a:rPr kumimoji="0" lang="es-BO" altLang="es-BO" sz="1500" b="0" i="0" u="none" strike="noStrike" cap="none" normalizeH="0" baseline="0" dirty="0">
                <a:ln>
                  <a:noFill/>
                </a:ln>
                <a:solidFill>
                  <a:srgbClr val="CC7832"/>
                </a:solidFill>
                <a:effectLst/>
                <a:latin typeface="JetBrains Mono"/>
              </a:rPr>
              <a:t> </a:t>
            </a:r>
            <a:r>
              <a:rPr kumimoji="0" lang="es-BO" altLang="es-BO" sz="1500" b="0" i="1" u="none" strike="noStrike" cap="none" normalizeH="0" baseline="0" dirty="0">
                <a:ln>
                  <a:noFill/>
                </a:ln>
                <a:solidFill>
                  <a:srgbClr val="FFC66D"/>
                </a:solidFill>
                <a:effectLst/>
                <a:latin typeface="JetBrains Mono"/>
              </a:rPr>
              <a:t>global</a:t>
            </a:r>
            <a:r>
              <a:rPr kumimoji="0" lang="es-BO" altLang="es-BO" sz="1500" b="0" i="0" u="none" strike="noStrike" cap="none" normalizeH="0" baseline="0" dirty="0">
                <a:ln>
                  <a:noFill/>
                </a:ln>
                <a:solidFill>
                  <a:srgbClr val="A9B7C6"/>
                </a:solidFill>
                <a:effectLst/>
                <a:latin typeface="JetBrains Mono"/>
              </a:rPr>
              <a:t>()</a:t>
            </a:r>
            <a:br>
              <a:rPr kumimoji="0" lang="es-BO" altLang="es-BO" sz="1500" b="0" i="0" u="none" strike="noStrike" cap="none" normalizeH="0" baseline="0" dirty="0">
                <a:ln>
                  <a:noFill/>
                </a:ln>
                <a:solidFill>
                  <a:srgbClr val="A9B7C6"/>
                </a:solidFill>
                <a:effectLst/>
                <a:latin typeface="JetBrains Mono"/>
              </a:rPr>
            </a:br>
            <a:r>
              <a:rPr kumimoji="0" lang="es-BO" altLang="es-BO" sz="1500" b="0" i="0" u="none" strike="noStrike" cap="none" normalizeH="0" baseline="0" dirty="0" err="1">
                <a:ln>
                  <a:noFill/>
                </a:ln>
                <a:solidFill>
                  <a:srgbClr val="CC7832"/>
                </a:solidFill>
                <a:effectLst/>
                <a:latin typeface="JetBrains Mono"/>
              </a:rPr>
              <a:t>returns</a:t>
            </a:r>
            <a:r>
              <a:rPr kumimoji="0" lang="es-BO" altLang="es-BO" sz="1500" b="0" i="0" u="none" strike="noStrike" cap="none" normalizeH="0" baseline="0" dirty="0">
                <a:ln>
                  <a:noFill/>
                </a:ln>
                <a:solidFill>
                  <a:srgbClr val="CC7832"/>
                </a:solidFill>
                <a:effectLst/>
                <a:latin typeface="JetBrains Mono"/>
              </a:rPr>
              <a:t> </a:t>
            </a:r>
            <a:r>
              <a:rPr kumimoji="0" lang="es-BO" altLang="es-BO" sz="1500" b="0" i="0" u="none" strike="noStrike" cap="none" normalizeH="0" baseline="0" dirty="0" err="1">
                <a:ln>
                  <a:noFill/>
                </a:ln>
                <a:solidFill>
                  <a:srgbClr val="CC7832"/>
                </a:solidFill>
                <a:effectLst/>
                <a:latin typeface="JetBrains Mono"/>
              </a:rPr>
              <a:t>text</a:t>
            </a:r>
            <a:br>
              <a:rPr kumimoji="0" lang="es-BO" altLang="es-BO" sz="1500" b="0" i="0" u="none" strike="noStrike" cap="none" normalizeH="0" baseline="0" dirty="0">
                <a:ln>
                  <a:noFill/>
                </a:ln>
                <a:solidFill>
                  <a:srgbClr val="CC7832"/>
                </a:solidFill>
                <a:effectLst/>
                <a:latin typeface="JetBrains Mono"/>
              </a:rPr>
            </a:br>
            <a:r>
              <a:rPr kumimoji="0" lang="es-BO" altLang="es-BO" sz="1500" b="0" i="0" u="none" strike="noStrike" cap="none" normalizeH="0" baseline="0" dirty="0" err="1">
                <a:ln>
                  <a:noFill/>
                </a:ln>
                <a:solidFill>
                  <a:srgbClr val="CC7832"/>
                </a:solidFill>
                <a:effectLst/>
                <a:latin typeface="JetBrains Mono"/>
              </a:rPr>
              <a:t>begin</a:t>
            </a:r>
            <a:br>
              <a:rPr kumimoji="0" lang="es-BO" altLang="es-BO" sz="1500" b="0" i="0" u="none" strike="noStrike" cap="none" normalizeH="0" baseline="0" dirty="0">
                <a:ln>
                  <a:noFill/>
                </a:ln>
                <a:solidFill>
                  <a:srgbClr val="CC7832"/>
                </a:solidFill>
                <a:effectLst/>
                <a:latin typeface="JetBrains Mono"/>
              </a:rPr>
            </a:br>
            <a:r>
              <a:rPr kumimoji="0" lang="es-BO" altLang="es-BO" sz="1500" b="0" i="0" u="none" strike="noStrike" cap="none" normalizeH="0" baseline="0" dirty="0">
                <a:ln>
                  <a:noFill/>
                </a:ln>
                <a:solidFill>
                  <a:srgbClr val="CC7832"/>
                </a:solidFill>
                <a:effectLst/>
                <a:latin typeface="JetBrains Mono"/>
              </a:rPr>
              <a:t>    </a:t>
            </a:r>
            <a:r>
              <a:rPr kumimoji="0" lang="es-BO" altLang="es-BO" sz="1500" b="0" i="0" u="none" strike="noStrike" cap="none" normalizeH="0" baseline="0" dirty="0" err="1">
                <a:ln>
                  <a:noFill/>
                </a:ln>
                <a:solidFill>
                  <a:srgbClr val="CC7832"/>
                </a:solidFill>
                <a:effectLst/>
                <a:latin typeface="JetBrains Mono"/>
              </a:rPr>
              <a:t>return</a:t>
            </a:r>
            <a:r>
              <a:rPr kumimoji="0" lang="es-BO" altLang="es-BO" sz="1500" b="0" i="0" u="none" strike="noStrike" cap="none" normalizeH="0" baseline="0" dirty="0">
                <a:ln>
                  <a:noFill/>
                </a:ln>
                <a:solidFill>
                  <a:srgbClr val="CC7832"/>
                </a:solidFill>
                <a:effectLst/>
                <a:latin typeface="JetBrains Mono"/>
              </a:rPr>
              <a:t> </a:t>
            </a:r>
            <a:r>
              <a:rPr kumimoji="0" lang="es-BO" altLang="es-BO" sz="1500" b="0" i="0" u="none" strike="noStrike" cap="none" normalizeH="0" baseline="0" dirty="0">
                <a:ln>
                  <a:noFill/>
                </a:ln>
                <a:solidFill>
                  <a:srgbClr val="A9B7C6"/>
                </a:solidFill>
                <a:effectLst/>
                <a:latin typeface="JetBrains Mono"/>
              </a:rPr>
              <a:t>@userAll</a:t>
            </a:r>
            <a:r>
              <a:rPr kumimoji="0" lang="es-BO" altLang="es-BO" sz="1500" b="0" i="0" u="none" strike="noStrike" cap="none" normalizeH="0" baseline="0" dirty="0">
                <a:ln>
                  <a:noFill/>
                </a:ln>
                <a:solidFill>
                  <a:srgbClr val="CC7832"/>
                </a:solidFill>
                <a:effectLst/>
                <a:latin typeface="JetBrains Mono"/>
              </a:rPr>
              <a:t>;</a:t>
            </a:r>
            <a:br>
              <a:rPr kumimoji="0" lang="es-BO" altLang="es-BO" sz="1500" b="0" i="0" u="none" strike="noStrike" cap="none" normalizeH="0" baseline="0" dirty="0">
                <a:ln>
                  <a:noFill/>
                </a:ln>
                <a:solidFill>
                  <a:srgbClr val="CC7832"/>
                </a:solidFill>
                <a:effectLst/>
                <a:latin typeface="JetBrains Mono"/>
              </a:rPr>
            </a:br>
            <a:r>
              <a:rPr kumimoji="0" lang="es-BO" altLang="es-BO" sz="1500" b="0" i="0" u="none" strike="noStrike" cap="none" normalizeH="0" baseline="0" dirty="0" err="1">
                <a:ln>
                  <a:noFill/>
                </a:ln>
                <a:solidFill>
                  <a:srgbClr val="CC7832"/>
                </a:solidFill>
                <a:effectLst/>
                <a:latin typeface="JetBrains Mono"/>
              </a:rPr>
              <a:t>end</a:t>
            </a:r>
            <a:r>
              <a:rPr kumimoji="0" lang="es-BO" altLang="es-BO" sz="1500" b="0" i="0" u="none" strike="noStrike" cap="none" normalizeH="0" baseline="0" dirty="0">
                <a:ln>
                  <a:noFill/>
                </a:ln>
                <a:solidFill>
                  <a:srgbClr val="CC7832"/>
                </a:solidFill>
                <a:effectLst/>
                <a:latin typeface="JetBrains Mono"/>
              </a:rPr>
              <a:t>;</a:t>
            </a:r>
            <a:br>
              <a:rPr kumimoji="0" lang="es-BO" altLang="es-BO" sz="1500" b="0" i="0" u="none" strike="noStrike" cap="none" normalizeH="0" baseline="0" dirty="0">
                <a:ln>
                  <a:noFill/>
                </a:ln>
                <a:solidFill>
                  <a:srgbClr val="CC7832"/>
                </a:solidFill>
                <a:effectLst/>
                <a:latin typeface="JetBrains Mono"/>
              </a:rPr>
            </a:br>
            <a:br>
              <a:rPr kumimoji="0" lang="es-BO" altLang="es-BO" sz="1500" b="0" i="0" u="none" strike="noStrike" cap="none" normalizeH="0" baseline="0" dirty="0">
                <a:ln>
                  <a:noFill/>
                </a:ln>
                <a:solidFill>
                  <a:srgbClr val="CC7832"/>
                </a:solidFill>
                <a:effectLst/>
                <a:latin typeface="JetBrains Mono"/>
              </a:rPr>
            </a:br>
            <a:r>
              <a:rPr kumimoji="0" lang="es-BO" altLang="es-BO" sz="1500" b="0" i="0" u="none" strike="noStrike" cap="none" normalizeH="0" baseline="0" dirty="0" err="1">
                <a:ln>
                  <a:noFill/>
                </a:ln>
                <a:solidFill>
                  <a:srgbClr val="CC7832"/>
                </a:solidFill>
                <a:effectLst/>
                <a:latin typeface="JetBrains Mono"/>
              </a:rPr>
              <a:t>select</a:t>
            </a:r>
            <a:r>
              <a:rPr kumimoji="0" lang="es-BO" altLang="es-BO" sz="1500" b="0" i="0" u="none" strike="noStrike" cap="none" normalizeH="0" baseline="0" dirty="0">
                <a:ln>
                  <a:noFill/>
                </a:ln>
                <a:solidFill>
                  <a:srgbClr val="CC7832"/>
                </a:solidFill>
                <a:effectLst/>
                <a:latin typeface="JetBrains Mono"/>
              </a:rPr>
              <a:t> </a:t>
            </a:r>
            <a:r>
              <a:rPr kumimoji="0" lang="es-BO" altLang="es-BO" sz="1500" b="0" i="1" u="none" strike="noStrike" cap="none" normalizeH="0" baseline="0" dirty="0">
                <a:ln>
                  <a:noFill/>
                </a:ln>
                <a:solidFill>
                  <a:srgbClr val="FFC66D"/>
                </a:solidFill>
                <a:effectLst/>
                <a:latin typeface="JetBrains Mono"/>
              </a:rPr>
              <a:t>global</a:t>
            </a:r>
            <a:r>
              <a:rPr kumimoji="0" lang="es-BO" altLang="es-BO" sz="1500" b="0" i="0" u="none" strike="noStrike" cap="none" normalizeH="0" baseline="0" dirty="0">
                <a:ln>
                  <a:noFill/>
                </a:ln>
                <a:solidFill>
                  <a:srgbClr val="A9B7C6"/>
                </a:solidFill>
                <a:effectLst/>
                <a:latin typeface="JetBrains Mono"/>
              </a:rPr>
              <a:t>()</a:t>
            </a:r>
            <a:r>
              <a:rPr kumimoji="0" lang="es-BO" altLang="es-BO" sz="1500" b="0" i="0" u="none" strike="noStrike" cap="none" normalizeH="0" baseline="0" dirty="0">
                <a:ln>
                  <a:noFill/>
                </a:ln>
                <a:solidFill>
                  <a:srgbClr val="CC7832"/>
                </a:solidFill>
                <a:effectLst/>
                <a:latin typeface="JetBrains Mono"/>
              </a:rPr>
              <a:t>;</a:t>
            </a:r>
            <a:endParaRPr kumimoji="0" lang="es-BO" altLang="es-BO" sz="15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1A314BD-A42F-7B75-2786-1F8D04F9DA1A}"/>
              </a:ext>
            </a:extLst>
          </p:cNvPr>
          <p:cNvPicPr>
            <a:picLocks noChangeAspect="1"/>
          </p:cNvPicPr>
          <p:nvPr/>
        </p:nvPicPr>
        <p:blipFill rotWithShape="1">
          <a:blip r:embed="rId2"/>
          <a:srcRect l="28295" t="20592" r="52159" b="17156"/>
          <a:stretch/>
        </p:blipFill>
        <p:spPr>
          <a:xfrm>
            <a:off x="7772400" y="1537854"/>
            <a:ext cx="2729345" cy="4887431"/>
          </a:xfrm>
          <a:prstGeom prst="rect">
            <a:avLst/>
          </a:prstGeom>
        </p:spPr>
      </p:pic>
    </p:spTree>
    <p:extLst>
      <p:ext uri="{BB962C8B-B14F-4D97-AF65-F5344CB8AC3E}">
        <p14:creationId xmlns:p14="http://schemas.microsoft.com/office/powerpoint/2010/main" val="78813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759C-71AC-4776-9863-681C34FC5CEE}"/>
              </a:ext>
            </a:extLst>
          </p:cNvPr>
          <p:cNvSpPr>
            <a:spLocks noGrp="1"/>
          </p:cNvSpPr>
          <p:nvPr>
            <p:ph type="title"/>
          </p:nvPr>
        </p:nvSpPr>
        <p:spPr>
          <a:xfrm>
            <a:off x="1801092" y="225642"/>
            <a:ext cx="9601200" cy="1485900"/>
          </a:xfrm>
        </p:spPr>
        <p:txBody>
          <a:bodyPr/>
          <a:lstStyle/>
          <a:p>
            <a:pPr algn="ctr"/>
            <a:r>
              <a:rPr lang="es-MX" dirty="0"/>
              <a:t>Crear una función no recibe parámetros (Utilizar WHILE, REPEAT o LOOP).</a:t>
            </a:r>
            <a:endParaRPr lang="es-BO" dirty="0"/>
          </a:p>
        </p:txBody>
      </p:sp>
      <p:sp>
        <p:nvSpPr>
          <p:cNvPr id="10" name="Rectangle 1">
            <a:extLst>
              <a:ext uri="{FF2B5EF4-FFF2-40B4-BE49-F238E27FC236}">
                <a16:creationId xmlns:a16="http://schemas.microsoft.com/office/drawing/2014/main" id="{59167ADE-3FAD-F569-9CFB-C062700B7B55}"/>
              </a:ext>
            </a:extLst>
          </p:cNvPr>
          <p:cNvSpPr>
            <a:spLocks noGrp="1" noChangeArrowheads="1"/>
          </p:cNvSpPr>
          <p:nvPr>
            <p:ph idx="1"/>
          </p:nvPr>
        </p:nvSpPr>
        <p:spPr bwMode="auto">
          <a:xfrm>
            <a:off x="1170710" y="1618211"/>
            <a:ext cx="5430982"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200" b="0" i="0" u="none" strike="noStrike" cap="none" normalizeH="0" baseline="0" dirty="0">
                <a:ln>
                  <a:noFill/>
                </a:ln>
                <a:solidFill>
                  <a:srgbClr val="CC7832"/>
                </a:solidFill>
                <a:effectLst/>
                <a:latin typeface="JetBrains Mono"/>
              </a:rPr>
              <a:t>CREATE </a:t>
            </a:r>
            <a:r>
              <a:rPr kumimoji="0" lang="es-BO" altLang="es-BO" sz="1200" b="0" i="0" u="none" strike="noStrike" cap="none" normalizeH="0" baseline="0" dirty="0" err="1">
                <a:ln>
                  <a:noFill/>
                </a:ln>
                <a:solidFill>
                  <a:srgbClr val="CC7832"/>
                </a:solidFill>
                <a:effectLst/>
                <a:latin typeface="JetBrains Mono"/>
              </a:rPr>
              <a:t>or</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replace</a:t>
            </a:r>
            <a:r>
              <a:rPr kumimoji="0" lang="es-BO" altLang="es-BO" sz="1200" b="0" i="0" u="none" strike="noStrike" cap="none" normalizeH="0" baseline="0" dirty="0">
                <a:ln>
                  <a:noFill/>
                </a:ln>
                <a:solidFill>
                  <a:srgbClr val="CC7832"/>
                </a:solidFill>
                <a:effectLst/>
                <a:latin typeface="JetBrains Mono"/>
              </a:rPr>
              <a:t> FUNCTION </a:t>
            </a:r>
            <a:r>
              <a:rPr kumimoji="0" lang="es-BO" altLang="es-BO" sz="1200" b="0" i="1" u="none" strike="noStrike" cap="none" normalizeH="0" baseline="0" dirty="0" err="1">
                <a:ln>
                  <a:noFill/>
                </a:ln>
                <a:solidFill>
                  <a:srgbClr val="FFC66D"/>
                </a:solidFill>
                <a:effectLst/>
                <a:latin typeface="JetBrains Mono"/>
              </a:rPr>
              <a:t>min_edad</a:t>
            </a:r>
            <a:r>
              <a:rPr kumimoji="0" lang="es-BO" altLang="es-BO" sz="1200" b="0" i="0" u="none" strike="noStrike" cap="none" normalizeH="0" baseline="0" dirty="0">
                <a:ln>
                  <a:noFill/>
                </a:ln>
                <a:solidFill>
                  <a:srgbClr val="A9B7C6"/>
                </a:solidFill>
                <a:effectLst/>
                <a:latin typeface="JetBrains Mono"/>
              </a:rPr>
              <a:t>(nombres </a:t>
            </a:r>
            <a:r>
              <a:rPr kumimoji="0" lang="es-BO" altLang="es-BO" sz="1200" b="0" i="0" u="none" strike="noStrike" cap="none" normalizeH="0" baseline="0" dirty="0">
                <a:ln>
                  <a:noFill/>
                </a:ln>
                <a:solidFill>
                  <a:srgbClr val="CC7832"/>
                </a:solidFill>
                <a:effectLst/>
                <a:latin typeface="JetBrains Mono"/>
              </a:rPr>
              <a:t>VARCHAR</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20</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apellidos </a:t>
            </a:r>
            <a:r>
              <a:rPr kumimoji="0" lang="es-BO" altLang="es-BO" sz="1200" b="0" i="0" u="none" strike="noStrike" cap="none" normalizeH="0" baseline="0" dirty="0">
                <a:ln>
                  <a:noFill/>
                </a:ln>
                <a:solidFill>
                  <a:srgbClr val="CC7832"/>
                </a:solidFill>
                <a:effectLst/>
                <a:latin typeface="JetBrains Mono"/>
              </a:rPr>
              <a:t>VARCHAR</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20</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a:t>
            </a:r>
            <a:r>
              <a:rPr kumimoji="0" lang="es-BO" altLang="es-BO" sz="1200" b="0" i="0" u="none" strike="noStrike" cap="none" normalizeH="0" baseline="0" dirty="0" err="1">
                <a:ln>
                  <a:noFill/>
                </a:ln>
                <a:solidFill>
                  <a:srgbClr val="A9B7C6"/>
                </a:solidFill>
                <a:effectLst/>
                <a:latin typeface="JetBrains Mono"/>
              </a:rPr>
              <a:t>eda</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integer</a:t>
            </a:r>
            <a:r>
              <a:rPr kumimoji="0" lang="es-BO" altLang="es-BO" sz="1200" b="0" i="0" u="none" strike="noStrike" cap="none" normalizeH="0" baseline="0" dirty="0">
                <a:ln>
                  <a:noFill/>
                </a:ln>
                <a:solidFill>
                  <a:srgbClr val="A9B7C6"/>
                </a:solidFill>
                <a:effectLst/>
                <a:latin typeface="JetBrains Mono"/>
              </a:rPr>
              <a:t>)</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CC7832"/>
                </a:solidFill>
                <a:effectLst/>
                <a:latin typeface="JetBrains Mono"/>
              </a:rPr>
              <a:t>RETURNS INTEGER</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BEGIN</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return</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a:ln>
                  <a:noFill/>
                </a:ln>
                <a:solidFill>
                  <a:srgbClr val="CC7832"/>
                </a:solidFill>
                <a:effectLst/>
                <a:latin typeface="JetBrains Mono"/>
              </a:rPr>
              <a:t>SELECT </a:t>
            </a:r>
            <a:r>
              <a:rPr kumimoji="0" lang="es-BO" altLang="es-BO" sz="1200" b="0" i="0" u="none" strike="noStrike" cap="none" normalizeH="0" baseline="0" dirty="0" err="1">
                <a:ln>
                  <a:noFill/>
                </a:ln>
                <a:solidFill>
                  <a:srgbClr val="FFC66D"/>
                </a:solidFill>
                <a:effectLst/>
                <a:latin typeface="JetBrains Mono"/>
              </a:rPr>
              <a:t>max</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err="1">
                <a:ln>
                  <a:noFill/>
                </a:ln>
                <a:solidFill>
                  <a:srgbClr val="A9B7C6"/>
                </a:solidFill>
                <a:effectLst/>
                <a:latin typeface="JetBrains Mono"/>
              </a:rPr>
              <a:t>est.</a:t>
            </a:r>
            <a:r>
              <a:rPr kumimoji="0" lang="es-BO" altLang="es-BO" sz="1200" b="0" i="0" u="none" strike="noStrike" cap="none" normalizeH="0" baseline="0" dirty="0" err="1">
                <a:ln>
                  <a:noFill/>
                </a:ln>
                <a:solidFill>
                  <a:srgbClr val="9876AA"/>
                </a:solidFill>
                <a:effectLst/>
                <a:latin typeface="JetBrains Mono"/>
              </a:rPr>
              <a:t>edad</a:t>
            </a:r>
            <a:r>
              <a:rPr kumimoji="0" lang="es-BO" altLang="es-BO" sz="1200" b="0" i="0" u="none" strike="noStrike" cap="none" normalizeH="0" baseline="0" dirty="0">
                <a:ln>
                  <a:noFill/>
                </a:ln>
                <a:solidFill>
                  <a:srgbClr val="A9B7C6"/>
                </a:solidFill>
                <a:effectLst/>
                <a:latin typeface="JetBrains Mono"/>
              </a:rPr>
              <a:t>)</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a:ln>
                  <a:noFill/>
                </a:ln>
                <a:solidFill>
                  <a:srgbClr val="CC7832"/>
                </a:solidFill>
                <a:effectLst/>
                <a:latin typeface="JetBrains Mono"/>
              </a:rPr>
              <a:t>FROM </a:t>
            </a:r>
            <a:r>
              <a:rPr kumimoji="0" lang="es-BO" altLang="es-BO" sz="1200" b="0" i="0" u="none" strike="noStrike" cap="none" normalizeH="0" baseline="0" dirty="0">
                <a:ln>
                  <a:noFill/>
                </a:ln>
                <a:solidFill>
                  <a:srgbClr val="A9B7C6"/>
                </a:solidFill>
                <a:effectLst/>
                <a:latin typeface="JetBrains Mono"/>
              </a:rPr>
              <a:t>estudiantes </a:t>
            </a:r>
            <a:r>
              <a:rPr kumimoji="0" lang="es-BO" altLang="es-BO" sz="1200" b="0" i="0" u="none" strike="noStrike" cap="none" normalizeH="0" baseline="0" dirty="0">
                <a:ln>
                  <a:noFill/>
                </a:ln>
                <a:solidFill>
                  <a:srgbClr val="CC7832"/>
                </a:solidFill>
                <a:effectLst/>
                <a:latin typeface="JetBrains Mono"/>
              </a:rPr>
              <a:t>AS </a:t>
            </a:r>
            <a:r>
              <a:rPr kumimoji="0" lang="es-BO" altLang="es-BO" sz="1200" b="0" i="0" u="none" strike="noStrike" cap="none" normalizeH="0" baseline="0" dirty="0" err="1">
                <a:ln>
                  <a:noFill/>
                </a:ln>
                <a:solidFill>
                  <a:srgbClr val="A9B7C6"/>
                </a:solidFill>
                <a:effectLst/>
                <a:latin typeface="JetBrains Mono"/>
              </a:rPr>
              <a:t>est</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where</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est.</a:t>
            </a:r>
            <a:r>
              <a:rPr kumimoji="0" lang="es-BO" altLang="es-BO" sz="1200" b="0" i="0" u="none" strike="noStrike" cap="none" normalizeH="0" baseline="0" dirty="0" err="1">
                <a:ln>
                  <a:noFill/>
                </a:ln>
                <a:solidFill>
                  <a:srgbClr val="9876AA"/>
                </a:solidFill>
                <a:effectLst/>
                <a:latin typeface="JetBrains Mono"/>
              </a:rPr>
              <a:t>nombres</a:t>
            </a:r>
            <a:r>
              <a:rPr kumimoji="0" lang="es-BO" altLang="es-BO" sz="1200" b="0" i="0" u="none" strike="noStrike" cap="none" normalizeH="0" baseline="0" dirty="0">
                <a:ln>
                  <a:noFill/>
                </a:ln>
                <a:solidFill>
                  <a:srgbClr val="9876AA"/>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 nombres </a:t>
            </a:r>
            <a:r>
              <a:rPr kumimoji="0" lang="es-BO" altLang="es-BO" sz="1200" b="0" i="0" u="none" strike="noStrike" cap="none" normalizeH="0" baseline="0" dirty="0">
                <a:ln>
                  <a:noFill/>
                </a:ln>
                <a:solidFill>
                  <a:srgbClr val="CC7832"/>
                </a:solidFill>
                <a:effectLst/>
                <a:latin typeface="JetBrains Mono"/>
              </a:rPr>
              <a:t>AND </a:t>
            </a:r>
            <a:r>
              <a:rPr kumimoji="0" lang="es-BO" altLang="es-BO" sz="1200" b="0" i="0" u="none" strike="noStrike" cap="none" normalizeH="0" baseline="0" dirty="0" err="1">
                <a:ln>
                  <a:noFill/>
                </a:ln>
                <a:solidFill>
                  <a:srgbClr val="A9B7C6"/>
                </a:solidFill>
                <a:effectLst/>
                <a:latin typeface="JetBrains Mono"/>
              </a:rPr>
              <a:t>est.</a:t>
            </a:r>
            <a:r>
              <a:rPr kumimoji="0" lang="es-BO" altLang="es-BO" sz="1200" b="0" i="0" u="none" strike="noStrike" cap="none" normalizeH="0" baseline="0" dirty="0" err="1">
                <a:ln>
                  <a:noFill/>
                </a:ln>
                <a:solidFill>
                  <a:srgbClr val="9876AA"/>
                </a:solidFill>
                <a:effectLst/>
                <a:latin typeface="JetBrains Mono"/>
              </a:rPr>
              <a:t>edad</a:t>
            </a:r>
            <a:r>
              <a:rPr kumimoji="0" lang="es-BO" altLang="es-BO" sz="1200" b="0" i="0" u="none" strike="noStrike" cap="none" normalizeH="0" baseline="0" dirty="0">
                <a:ln>
                  <a:noFill/>
                </a:ln>
                <a:solidFill>
                  <a:srgbClr val="9876AA"/>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&lt; </a:t>
            </a:r>
            <a:r>
              <a:rPr kumimoji="0" lang="es-BO" altLang="es-BO" sz="1200" b="0" i="0" u="none" strike="noStrike" cap="none" normalizeH="0" baseline="0" dirty="0" err="1">
                <a:ln>
                  <a:noFill/>
                </a:ln>
                <a:solidFill>
                  <a:srgbClr val="A9B7C6"/>
                </a:solidFill>
                <a:effectLst/>
                <a:latin typeface="JetBrains Mono"/>
              </a:rPr>
              <a:t>eda</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END;</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CREATE </a:t>
            </a:r>
            <a:r>
              <a:rPr kumimoji="0" lang="es-BO" altLang="es-BO" sz="1200" b="0" i="0" u="none" strike="noStrike" cap="none" normalizeH="0" baseline="0" dirty="0" err="1">
                <a:ln>
                  <a:noFill/>
                </a:ln>
                <a:solidFill>
                  <a:srgbClr val="CC7832"/>
                </a:solidFill>
                <a:effectLst/>
                <a:latin typeface="JetBrains Mono"/>
              </a:rPr>
              <a:t>or</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replace</a:t>
            </a:r>
            <a:r>
              <a:rPr kumimoji="0" lang="es-BO" altLang="es-BO" sz="1200" b="0" i="0" u="none" strike="noStrike" cap="none" normalizeH="0" baseline="0" dirty="0">
                <a:ln>
                  <a:noFill/>
                </a:ln>
                <a:solidFill>
                  <a:srgbClr val="CC7832"/>
                </a:solidFill>
                <a:effectLst/>
                <a:latin typeface="JetBrains Mono"/>
              </a:rPr>
              <a:t> FUNCTION </a:t>
            </a:r>
            <a:r>
              <a:rPr kumimoji="0" lang="es-BO" altLang="es-BO" sz="1200" b="0" i="1" u="none" strike="noStrike" cap="none" normalizeH="0" baseline="0" dirty="0" err="1">
                <a:ln>
                  <a:noFill/>
                </a:ln>
                <a:solidFill>
                  <a:srgbClr val="FFC66D"/>
                </a:solidFill>
                <a:effectLst/>
                <a:latin typeface="JetBrains Mono"/>
              </a:rPr>
              <a:t>usoDeRepeat</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err="1">
                <a:ln>
                  <a:noFill/>
                </a:ln>
                <a:solidFill>
                  <a:srgbClr val="A9B7C6"/>
                </a:solidFill>
                <a:effectLst/>
                <a:latin typeface="JetBrains Mono"/>
              </a:rPr>
              <a:t>eda</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a:ln>
                  <a:noFill/>
                </a:ln>
                <a:solidFill>
                  <a:srgbClr val="CC7832"/>
                </a:solidFill>
                <a:effectLst/>
                <a:latin typeface="JetBrains Mono"/>
              </a:rPr>
              <a:t>INTEGER</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a:ln>
                  <a:noFill/>
                </a:ln>
                <a:solidFill>
                  <a:srgbClr val="CC7832"/>
                </a:solidFill>
                <a:effectLst/>
                <a:latin typeface="JetBrains Mono"/>
              </a:rPr>
              <a:t>RETURNS TEXT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BEGIN</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DECLARE </a:t>
            </a:r>
            <a:r>
              <a:rPr kumimoji="0" lang="es-BO" altLang="es-BO" sz="1200" b="0" i="0" u="none" strike="noStrike" cap="none" normalizeH="0" baseline="0" dirty="0">
                <a:ln>
                  <a:noFill/>
                </a:ln>
                <a:solidFill>
                  <a:srgbClr val="A9B7C6"/>
                </a:solidFill>
                <a:effectLst/>
                <a:latin typeface="JetBrains Mono"/>
              </a:rPr>
              <a:t>respuesta </a:t>
            </a:r>
            <a:r>
              <a:rPr kumimoji="0" lang="es-BO" altLang="es-BO" sz="1200" b="0" i="0" u="none" strike="noStrike" cap="none" normalizeH="0" baseline="0" dirty="0">
                <a:ln>
                  <a:noFill/>
                </a:ln>
                <a:solidFill>
                  <a:srgbClr val="CC7832"/>
                </a:solidFill>
                <a:effectLst/>
                <a:latin typeface="JetBrains Mono"/>
              </a:rPr>
              <a:t>TEXT DEFAULT </a:t>
            </a:r>
            <a:r>
              <a:rPr kumimoji="0" lang="es-BO" altLang="es-BO" sz="1200" b="0" i="0" u="none" strike="noStrike" cap="none" normalizeH="0" baseline="0" dirty="0">
                <a:ln>
                  <a:noFill/>
                </a:ln>
                <a:solidFill>
                  <a:srgbClr val="6A8759"/>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DECLARE </a:t>
            </a:r>
            <a:r>
              <a:rPr kumimoji="0" lang="es-BO" altLang="es-BO" sz="1200" b="0" i="0" u="none" strike="noStrike" cap="none" normalizeH="0" baseline="0" dirty="0">
                <a:ln>
                  <a:noFill/>
                </a:ln>
                <a:solidFill>
                  <a:srgbClr val="A9B7C6"/>
                </a:solidFill>
                <a:effectLst/>
                <a:latin typeface="JetBrains Mono"/>
              </a:rPr>
              <a:t>x </a:t>
            </a:r>
            <a:r>
              <a:rPr kumimoji="0" lang="es-BO" altLang="es-BO" sz="1200" b="0" i="0" u="none" strike="noStrike" cap="none" normalizeH="0" baseline="0" dirty="0">
                <a:ln>
                  <a:noFill/>
                </a:ln>
                <a:solidFill>
                  <a:srgbClr val="CC7832"/>
                </a:solidFill>
                <a:effectLst/>
                <a:latin typeface="JetBrains Mono"/>
              </a:rPr>
              <a:t>INTEGER DEFAULT </a:t>
            </a:r>
            <a:r>
              <a:rPr kumimoji="0" lang="es-BO" altLang="es-BO" sz="1200" b="0" i="0" u="none" strike="noStrike" cap="none" normalizeH="0" baseline="0" dirty="0" err="1">
                <a:ln>
                  <a:noFill/>
                </a:ln>
                <a:solidFill>
                  <a:srgbClr val="A9B7C6"/>
                </a:solidFill>
                <a:effectLst/>
                <a:latin typeface="JetBrains Mono"/>
              </a:rPr>
              <a:t>eda</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REPEAT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IF </a:t>
            </a:r>
            <a:r>
              <a:rPr kumimoji="0" lang="es-BO" altLang="es-BO" sz="1200" b="0" i="0" u="none" strike="noStrike" cap="none" normalizeH="0" baseline="0" dirty="0">
                <a:ln>
                  <a:noFill/>
                </a:ln>
                <a:solidFill>
                  <a:srgbClr val="A9B7C6"/>
                </a:solidFill>
                <a:effectLst/>
                <a:latin typeface="JetBrains Mono"/>
              </a:rPr>
              <a:t>(x % </a:t>
            </a:r>
            <a:r>
              <a:rPr kumimoji="0" lang="es-BO" altLang="es-BO" sz="1200" b="0" i="0" u="none" strike="noStrike" cap="none" normalizeH="0" baseline="0" dirty="0">
                <a:ln>
                  <a:noFill/>
                </a:ln>
                <a:solidFill>
                  <a:srgbClr val="6897BB"/>
                </a:solidFill>
                <a:effectLst/>
                <a:latin typeface="JetBrains Mono"/>
              </a:rPr>
              <a:t>2 </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a:ln>
                  <a:noFill/>
                </a:ln>
                <a:solidFill>
                  <a:srgbClr val="6897BB"/>
                </a:solidFill>
                <a:effectLst/>
                <a:latin typeface="JetBrains Mono"/>
              </a:rPr>
              <a:t>0</a:t>
            </a:r>
            <a:r>
              <a:rPr kumimoji="0" lang="es-BO" altLang="es-BO" sz="1200" b="0" i="0" u="none" strike="noStrike" cap="none" normalizeH="0" baseline="0" dirty="0">
                <a:ln>
                  <a:noFill/>
                </a:ln>
                <a:solidFill>
                  <a:srgbClr val="A9B7C6"/>
                </a:solidFill>
                <a:effectLst/>
                <a:latin typeface="JetBrains Mono"/>
              </a:rPr>
              <a:t>)</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CC7832"/>
                </a:solidFill>
                <a:effectLst/>
                <a:latin typeface="JetBrains Mono"/>
              </a:rPr>
              <a:t>THEN</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SET </a:t>
            </a:r>
            <a:r>
              <a:rPr kumimoji="0" lang="es-BO" altLang="es-BO" sz="1200" b="0" i="0" u="none" strike="noStrike" cap="none" normalizeH="0" baseline="0" dirty="0">
                <a:ln>
                  <a:noFill/>
                </a:ln>
                <a:solidFill>
                  <a:srgbClr val="A9B7C6"/>
                </a:solidFill>
                <a:effectLst/>
                <a:latin typeface="JetBrains Mono"/>
              </a:rPr>
              <a:t>respuesta = </a:t>
            </a:r>
            <a:r>
              <a:rPr kumimoji="0" lang="es-BO" altLang="es-BO" sz="1200" b="0" i="0" u="none" strike="noStrike" cap="none" normalizeH="0" baseline="0" dirty="0">
                <a:ln>
                  <a:noFill/>
                </a:ln>
                <a:solidFill>
                  <a:srgbClr val="FFC66D"/>
                </a:solidFill>
                <a:effectLst/>
                <a:latin typeface="JetBrains Mono"/>
              </a:rPr>
              <a:t>CONCAT</a:t>
            </a:r>
            <a:r>
              <a:rPr kumimoji="0" lang="es-BO" altLang="es-BO" sz="1200" b="0" i="0" u="none" strike="noStrike" cap="none" normalizeH="0" baseline="0" dirty="0">
                <a:ln>
                  <a:noFill/>
                </a:ln>
                <a:solidFill>
                  <a:srgbClr val="A9B7C6"/>
                </a:solidFill>
                <a:effectLst/>
                <a:latin typeface="JetBrains Mono"/>
              </a:rPr>
              <a:t>(respuesta</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x</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6A8759"/>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ELSE</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SET </a:t>
            </a:r>
            <a:r>
              <a:rPr kumimoji="0" lang="es-BO" altLang="es-BO" sz="1200" b="0" i="0" u="none" strike="noStrike" cap="none" normalizeH="0" baseline="0" dirty="0">
                <a:ln>
                  <a:noFill/>
                </a:ln>
                <a:solidFill>
                  <a:srgbClr val="A9B7C6"/>
                </a:solidFill>
                <a:effectLst/>
                <a:latin typeface="JetBrains Mono"/>
              </a:rPr>
              <a:t>respuesta = </a:t>
            </a:r>
            <a:r>
              <a:rPr kumimoji="0" lang="es-BO" altLang="es-BO" sz="1200" b="0" i="0" u="none" strike="noStrike" cap="none" normalizeH="0" baseline="0" dirty="0">
                <a:ln>
                  <a:noFill/>
                </a:ln>
                <a:solidFill>
                  <a:srgbClr val="FFC66D"/>
                </a:solidFill>
                <a:effectLst/>
                <a:latin typeface="JetBrains Mono"/>
              </a:rPr>
              <a:t>CONCAT</a:t>
            </a:r>
            <a:r>
              <a:rPr kumimoji="0" lang="es-BO" altLang="es-BO" sz="1200" b="0" i="0" u="none" strike="noStrike" cap="none" normalizeH="0" baseline="0" dirty="0">
                <a:ln>
                  <a:noFill/>
                </a:ln>
                <a:solidFill>
                  <a:srgbClr val="A9B7C6"/>
                </a:solidFill>
                <a:effectLst/>
                <a:latin typeface="JetBrains Mono"/>
              </a:rPr>
              <a:t>(respuesta</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x</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6A8759"/>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END IF;</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SET </a:t>
            </a:r>
            <a:r>
              <a:rPr kumimoji="0" lang="es-BO" altLang="es-BO" sz="1200" b="0" i="0" u="none" strike="noStrike" cap="none" normalizeH="0" baseline="0" dirty="0">
                <a:ln>
                  <a:noFill/>
                </a:ln>
                <a:solidFill>
                  <a:srgbClr val="A9B7C6"/>
                </a:solidFill>
                <a:effectLst/>
                <a:latin typeface="JetBrains Mono"/>
              </a:rPr>
              <a:t>x = x - </a:t>
            </a:r>
            <a:r>
              <a:rPr kumimoji="0" lang="es-BO" altLang="es-BO" sz="1200" b="0" i="0" u="none" strike="noStrike" cap="none" normalizeH="0" baseline="0" dirty="0">
                <a:ln>
                  <a:noFill/>
                </a:ln>
                <a:solidFill>
                  <a:srgbClr val="6897BB"/>
                </a:solidFill>
                <a:effectLst/>
                <a:latin typeface="JetBrains Mono"/>
              </a:rPr>
              <a:t>2</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UNTIL </a:t>
            </a:r>
            <a:r>
              <a:rPr kumimoji="0" lang="es-BO" altLang="es-BO" sz="1200" b="0" i="0" u="none" strike="noStrike" cap="none" normalizeH="0" baseline="0" dirty="0">
                <a:ln>
                  <a:noFill/>
                </a:ln>
                <a:solidFill>
                  <a:srgbClr val="A9B7C6"/>
                </a:solidFill>
                <a:effectLst/>
                <a:latin typeface="JetBrains Mono"/>
              </a:rPr>
              <a:t>x &lt;= </a:t>
            </a:r>
            <a:r>
              <a:rPr kumimoji="0" lang="es-BO" altLang="es-BO" sz="1200" b="0" i="0" u="none" strike="noStrike" cap="none" normalizeH="0" baseline="0" dirty="0">
                <a:ln>
                  <a:noFill/>
                </a:ln>
                <a:solidFill>
                  <a:srgbClr val="6897BB"/>
                </a:solidFill>
                <a:effectLst/>
                <a:latin typeface="JetBrains Mono"/>
              </a:rPr>
              <a:t>0 </a:t>
            </a:r>
            <a:r>
              <a:rPr kumimoji="0" lang="es-BO" altLang="es-BO" sz="1200" b="0" i="0" u="none" strike="noStrike" cap="none" normalizeH="0" baseline="0" dirty="0">
                <a:ln>
                  <a:noFill/>
                </a:ln>
                <a:solidFill>
                  <a:srgbClr val="CC7832"/>
                </a:solidFill>
                <a:effectLst/>
                <a:latin typeface="JetBrains Mono"/>
              </a:rPr>
              <a:t>END REPEAT ;</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RETURN </a:t>
            </a:r>
            <a:r>
              <a:rPr kumimoji="0" lang="es-BO" altLang="es-BO" sz="1200" b="0" i="0" u="none" strike="noStrike" cap="none" normalizeH="0" baseline="0" dirty="0">
                <a:ln>
                  <a:noFill/>
                </a:ln>
                <a:solidFill>
                  <a:srgbClr val="A9B7C6"/>
                </a:solidFill>
                <a:effectLst/>
                <a:latin typeface="JetBrains Mono"/>
              </a:rPr>
              <a:t>respuesta</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END;</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SELECT </a:t>
            </a:r>
            <a:r>
              <a:rPr kumimoji="0" lang="es-BO" altLang="es-BO" sz="1200" b="0" i="1" u="none" strike="noStrike" cap="none" normalizeH="0" baseline="0" dirty="0" err="1">
                <a:ln>
                  <a:noFill/>
                </a:ln>
                <a:solidFill>
                  <a:srgbClr val="FFC66D"/>
                </a:solidFill>
                <a:effectLst/>
                <a:latin typeface="JetBrains Mono"/>
              </a:rPr>
              <a:t>usoDeRepeat</a:t>
            </a:r>
            <a:r>
              <a:rPr kumimoji="0" lang="es-BO" altLang="es-BO" sz="1200" b="0" i="0" u="none" strike="noStrike" cap="none" normalizeH="0" baseline="0" dirty="0">
                <a:ln>
                  <a:noFill/>
                </a:ln>
                <a:solidFill>
                  <a:srgbClr val="A9B7C6"/>
                </a:solidFill>
                <a:effectLst/>
                <a:latin typeface="JetBrains Mono"/>
              </a:rPr>
              <a:t>(</a:t>
            </a:r>
            <a:r>
              <a:rPr kumimoji="0" lang="es-BO" altLang="es-BO" sz="1200" b="0" i="1" u="none" strike="noStrike" cap="none" normalizeH="0" baseline="0" dirty="0" err="1">
                <a:ln>
                  <a:noFill/>
                </a:ln>
                <a:solidFill>
                  <a:srgbClr val="FFC66D"/>
                </a:solidFill>
                <a:effectLst/>
                <a:latin typeface="JetBrains Mono"/>
              </a:rPr>
              <a:t>min_edad</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A8759"/>
                </a:solidFill>
                <a:effectLst/>
                <a:latin typeface="JetBrains Mono"/>
              </a:rPr>
              <a:t>'</a:t>
            </a:r>
            <a:r>
              <a:rPr kumimoji="0" lang="es-BO" altLang="es-BO" sz="1200" b="0" i="0" u="none" strike="noStrike" cap="none" normalizeH="0" baseline="0" dirty="0" err="1">
                <a:ln>
                  <a:noFill/>
                </a:ln>
                <a:solidFill>
                  <a:srgbClr val="6A8759"/>
                </a:solidFill>
                <a:effectLst/>
                <a:latin typeface="JetBrains Mono"/>
              </a:rPr>
              <a:t>Miguel'</a:t>
            </a:r>
            <a:r>
              <a:rPr kumimoji="0" lang="es-BO" altLang="es-BO" sz="1200" b="0" i="0" u="none" strike="noStrike" cap="none" normalizeH="0" baseline="0" dirty="0" err="1">
                <a:ln>
                  <a:noFill/>
                </a:ln>
                <a:solidFill>
                  <a:srgbClr val="CC7832"/>
                </a:solidFill>
                <a:effectLst/>
                <a:latin typeface="JetBrains Mono"/>
              </a:rPr>
              <a:t>,</a:t>
            </a:r>
            <a:r>
              <a:rPr kumimoji="0" lang="es-BO" altLang="es-BO" sz="1200" b="0" i="0" u="none" strike="noStrike" cap="none" normalizeH="0" baseline="0" dirty="0" err="1">
                <a:ln>
                  <a:noFill/>
                </a:ln>
                <a:solidFill>
                  <a:srgbClr val="6A8759"/>
                </a:solidFill>
                <a:effectLst/>
                <a:latin typeface="JetBrains Mono"/>
              </a:rPr>
              <a:t>'Gonzales</a:t>
            </a:r>
            <a:r>
              <a:rPr kumimoji="0" lang="es-BO" altLang="es-BO" sz="1200" b="0" i="0" u="none" strike="noStrike" cap="none" normalizeH="0" baseline="0" dirty="0">
                <a:ln>
                  <a:noFill/>
                </a:ln>
                <a:solidFill>
                  <a:srgbClr val="6A8759"/>
                </a:solidFill>
                <a:effectLst/>
                <a:latin typeface="JetBrains Mono"/>
              </a:rPr>
              <a:t> Veliz'</a:t>
            </a:r>
            <a:r>
              <a:rPr kumimoji="0" lang="es-BO" altLang="es-BO" sz="1200" b="0" i="0" u="none" strike="noStrike" cap="none" normalizeH="0" baseline="0" dirty="0">
                <a:ln>
                  <a:noFill/>
                </a:ln>
                <a:solidFill>
                  <a:srgbClr val="CC7832"/>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18</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a:t>
            </a:r>
            <a:endParaRPr kumimoji="0" lang="es-BO" altLang="es-BO" sz="12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8E1BAD6C-A87B-09F9-BA35-9C0D80FD4F3A}"/>
              </a:ext>
            </a:extLst>
          </p:cNvPr>
          <p:cNvPicPr>
            <a:picLocks noChangeAspect="1"/>
          </p:cNvPicPr>
          <p:nvPr/>
        </p:nvPicPr>
        <p:blipFill rotWithShape="1">
          <a:blip r:embed="rId2"/>
          <a:srcRect l="30000" t="14528" r="18409" b="15740"/>
          <a:stretch/>
        </p:blipFill>
        <p:spPr>
          <a:xfrm>
            <a:off x="5971310" y="2189017"/>
            <a:ext cx="5473425" cy="4159321"/>
          </a:xfrm>
          <a:prstGeom prst="rect">
            <a:avLst/>
          </a:prstGeom>
        </p:spPr>
      </p:pic>
    </p:spTree>
    <p:extLst>
      <p:ext uri="{BB962C8B-B14F-4D97-AF65-F5344CB8AC3E}">
        <p14:creationId xmlns:p14="http://schemas.microsoft.com/office/powerpoint/2010/main" val="4026647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E497-43C6-4E45-9BA6-9D35BBBFFC2D}"/>
              </a:ext>
            </a:extLst>
          </p:cNvPr>
          <p:cNvSpPr>
            <a:spLocks noGrp="1"/>
          </p:cNvSpPr>
          <p:nvPr>
            <p:ph type="title"/>
          </p:nvPr>
        </p:nvSpPr>
        <p:spPr/>
        <p:txBody>
          <a:bodyPr/>
          <a:lstStyle/>
          <a:p>
            <a:r>
              <a:rPr lang="es-MX" dirty="0"/>
              <a:t>Crear una función que recibe un parámetro INTEGER.</a:t>
            </a:r>
            <a:endParaRPr lang="es-BO" dirty="0"/>
          </a:p>
        </p:txBody>
      </p:sp>
      <p:sp>
        <p:nvSpPr>
          <p:cNvPr id="3" name="Rectangle 1">
            <a:extLst>
              <a:ext uri="{FF2B5EF4-FFF2-40B4-BE49-F238E27FC236}">
                <a16:creationId xmlns:a16="http://schemas.microsoft.com/office/drawing/2014/main" id="{4F28BF15-6891-9660-3C54-D2A4E5C6F88C}"/>
              </a:ext>
            </a:extLst>
          </p:cNvPr>
          <p:cNvSpPr>
            <a:spLocks noGrp="1" noChangeArrowheads="1"/>
          </p:cNvSpPr>
          <p:nvPr>
            <p:ph idx="1"/>
          </p:nvPr>
        </p:nvSpPr>
        <p:spPr bwMode="auto">
          <a:xfrm>
            <a:off x="2479964" y="2682454"/>
            <a:ext cx="5237018"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400" b="0" i="0" u="none" strike="noStrike" cap="none" normalizeH="0" baseline="0" dirty="0">
                <a:ln>
                  <a:noFill/>
                </a:ln>
                <a:solidFill>
                  <a:srgbClr val="CC7832"/>
                </a:solidFill>
                <a:effectLst/>
                <a:latin typeface="JetBrains Mono"/>
              </a:rPr>
              <a:t>CREATE </a:t>
            </a:r>
            <a:r>
              <a:rPr kumimoji="0" lang="es-BO" altLang="es-BO" sz="1400" b="0" i="0" u="none" strike="noStrike" cap="none" normalizeH="0" baseline="0" dirty="0" err="1">
                <a:ln>
                  <a:noFill/>
                </a:ln>
                <a:solidFill>
                  <a:srgbClr val="CC7832"/>
                </a:solidFill>
                <a:effectLst/>
                <a:latin typeface="JetBrains Mono"/>
              </a:rPr>
              <a:t>or</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replace</a:t>
            </a:r>
            <a:r>
              <a:rPr kumimoji="0" lang="es-BO" altLang="es-BO" sz="1400" b="0" i="0" u="none" strike="noStrike" cap="none" normalizeH="0" baseline="0" dirty="0">
                <a:ln>
                  <a:noFill/>
                </a:ln>
                <a:solidFill>
                  <a:srgbClr val="CC7832"/>
                </a:solidFill>
                <a:effectLst/>
                <a:latin typeface="JetBrains Mono"/>
              </a:rPr>
              <a:t> FUNCTION </a:t>
            </a:r>
            <a:r>
              <a:rPr kumimoji="0" lang="es-BO" altLang="es-BO" sz="1400" b="0" i="1" u="none" strike="noStrike" cap="none" normalizeH="0" baseline="0" dirty="0" err="1">
                <a:ln>
                  <a:noFill/>
                </a:ln>
                <a:solidFill>
                  <a:srgbClr val="FFC66D"/>
                </a:solidFill>
                <a:effectLst/>
                <a:latin typeface="JetBrains Mono"/>
              </a:rPr>
              <a:t>usoDeRepeat</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err="1">
                <a:ln>
                  <a:noFill/>
                </a:ln>
                <a:solidFill>
                  <a:srgbClr val="A9B7C6"/>
                </a:solidFill>
                <a:effectLst/>
                <a:latin typeface="JetBrains Mono"/>
              </a:rPr>
              <a:t>credit_number</a:t>
            </a: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a:ln>
                  <a:noFill/>
                </a:ln>
                <a:solidFill>
                  <a:srgbClr val="CC7832"/>
                </a:solidFill>
                <a:effectLst/>
                <a:latin typeface="JetBrains Mono"/>
              </a:rPr>
              <a:t>INTEGER</a:t>
            </a: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a:ln>
                  <a:noFill/>
                </a:ln>
                <a:solidFill>
                  <a:srgbClr val="CC7832"/>
                </a:solidFill>
                <a:effectLst/>
                <a:latin typeface="JetBrains Mono"/>
              </a:rPr>
              <a:t>RETURNS TEXT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BEGIN</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DECLARE </a:t>
            </a:r>
            <a:r>
              <a:rPr kumimoji="0" lang="es-BO" altLang="es-BO" sz="1400" b="0" i="0" u="none" strike="noStrike" cap="none" normalizeH="0" baseline="0" dirty="0" err="1">
                <a:ln>
                  <a:noFill/>
                </a:ln>
                <a:solidFill>
                  <a:srgbClr val="A9B7C6"/>
                </a:solidFill>
                <a:effectLst/>
                <a:latin typeface="JetBrains Mono"/>
              </a:rPr>
              <a:t>creditlimit</a:t>
            </a: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a:ln>
                  <a:noFill/>
                </a:ln>
                <a:solidFill>
                  <a:srgbClr val="CC7832"/>
                </a:solidFill>
                <a:effectLst/>
                <a:latin typeface="JetBrains Mono"/>
              </a:rPr>
              <a:t>INTEGER DEFAULT </a:t>
            </a:r>
            <a:r>
              <a:rPr kumimoji="0" lang="es-BO" altLang="es-BO" sz="1400" b="0" i="0" u="none" strike="noStrike" cap="none" normalizeH="0" baseline="0" dirty="0" err="1">
                <a:ln>
                  <a:noFill/>
                </a:ln>
                <a:solidFill>
                  <a:srgbClr val="A9B7C6"/>
                </a:solidFill>
                <a:effectLst/>
                <a:latin typeface="JetBrains Mono"/>
              </a:rPr>
              <a:t>credit_number</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CASE</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WHEN </a:t>
            </a:r>
            <a:r>
              <a:rPr kumimoji="0" lang="es-BO" altLang="es-BO" sz="1400" b="0" i="0" u="none" strike="noStrike" cap="none" normalizeH="0" baseline="0" dirty="0" err="1">
                <a:ln>
                  <a:noFill/>
                </a:ln>
                <a:solidFill>
                  <a:srgbClr val="A9B7C6"/>
                </a:solidFill>
                <a:effectLst/>
                <a:latin typeface="JetBrains Mono"/>
              </a:rPr>
              <a:t>creditlimit</a:t>
            </a:r>
            <a:r>
              <a:rPr kumimoji="0" lang="es-BO" altLang="es-BO" sz="1400" b="0" i="0" u="none" strike="noStrike" cap="none" normalizeH="0" baseline="0" dirty="0">
                <a:ln>
                  <a:noFill/>
                </a:ln>
                <a:solidFill>
                  <a:srgbClr val="A9B7C6"/>
                </a:solidFill>
                <a:effectLst/>
                <a:latin typeface="JetBrains Mono"/>
              </a:rPr>
              <a:t> &gt; </a:t>
            </a:r>
            <a:r>
              <a:rPr kumimoji="0" lang="es-BO" altLang="es-BO" sz="1400" b="0" i="0" u="none" strike="noStrike" cap="none" normalizeH="0" baseline="0" dirty="0">
                <a:ln>
                  <a:noFill/>
                </a:ln>
                <a:solidFill>
                  <a:srgbClr val="6897BB"/>
                </a:solidFill>
                <a:effectLst/>
                <a:latin typeface="JetBrains Mono"/>
              </a:rPr>
              <a:t>50000 </a:t>
            </a:r>
            <a:r>
              <a:rPr kumimoji="0" lang="es-BO" altLang="es-BO" sz="1400" b="0" i="0" u="none" strike="noStrike" cap="none" normalizeH="0" baseline="0" dirty="0">
                <a:ln>
                  <a:noFill/>
                </a:ln>
                <a:solidFill>
                  <a:srgbClr val="CC7832"/>
                </a:solidFill>
                <a:effectLst/>
                <a:latin typeface="JetBrains Mono"/>
              </a:rPr>
              <a:t>THEN </a:t>
            </a:r>
            <a:r>
              <a:rPr kumimoji="0" lang="es-BO" altLang="es-BO" sz="1400" b="0" i="0" u="none" strike="noStrike" cap="none" normalizeH="0" baseline="0" dirty="0">
                <a:ln>
                  <a:noFill/>
                </a:ln>
                <a:solidFill>
                  <a:srgbClr val="6A8759"/>
                </a:solidFill>
                <a:effectLst/>
                <a:latin typeface="JetBrains Mono"/>
              </a:rPr>
              <a:t>'PLATINIUM'</a:t>
            </a:r>
            <a:br>
              <a:rPr kumimoji="0" lang="es-BO" altLang="es-BO" sz="1400" b="0" i="0" u="none" strike="noStrike" cap="none" normalizeH="0" baseline="0" dirty="0">
                <a:ln>
                  <a:noFill/>
                </a:ln>
                <a:solidFill>
                  <a:srgbClr val="6A8759"/>
                </a:solidFill>
                <a:effectLst/>
                <a:latin typeface="JetBrains Mono"/>
              </a:rPr>
            </a:br>
            <a:r>
              <a:rPr kumimoji="0" lang="es-BO" altLang="es-BO" sz="1400" b="0" i="0" u="none" strike="noStrike" cap="none" normalizeH="0" baseline="0" dirty="0">
                <a:ln>
                  <a:noFill/>
                </a:ln>
                <a:solidFill>
                  <a:srgbClr val="CC7832"/>
                </a:solidFill>
                <a:effectLst/>
                <a:latin typeface="JetBrains Mono"/>
              </a:rPr>
              <a:t>WHEN </a:t>
            </a:r>
            <a:r>
              <a:rPr kumimoji="0" lang="es-BO" altLang="es-BO" sz="1400" b="0" i="0" u="none" strike="noStrike" cap="none" normalizeH="0" baseline="0" dirty="0" err="1">
                <a:ln>
                  <a:noFill/>
                </a:ln>
                <a:solidFill>
                  <a:srgbClr val="A9B7C6"/>
                </a:solidFill>
                <a:effectLst/>
                <a:latin typeface="JetBrains Mono"/>
              </a:rPr>
              <a:t>creditlimit</a:t>
            </a:r>
            <a:r>
              <a:rPr kumimoji="0" lang="es-BO" altLang="es-BO" sz="1400" b="0" i="0" u="none" strike="noStrike" cap="none" normalizeH="0" baseline="0" dirty="0">
                <a:ln>
                  <a:noFill/>
                </a:ln>
                <a:solidFill>
                  <a:srgbClr val="A9B7C6"/>
                </a:solidFill>
                <a:effectLst/>
                <a:latin typeface="JetBrains Mono"/>
              </a:rPr>
              <a:t> &gt;= </a:t>
            </a:r>
            <a:r>
              <a:rPr kumimoji="0" lang="es-BO" altLang="es-BO" sz="1400" b="0" i="0" u="none" strike="noStrike" cap="none" normalizeH="0" baseline="0" dirty="0">
                <a:ln>
                  <a:noFill/>
                </a:ln>
                <a:solidFill>
                  <a:srgbClr val="6897BB"/>
                </a:solidFill>
                <a:effectLst/>
                <a:latin typeface="JetBrains Mono"/>
              </a:rPr>
              <a:t>10000 </a:t>
            </a:r>
            <a:r>
              <a:rPr kumimoji="0" lang="es-BO" altLang="es-BO" sz="1400" b="0" i="0" u="none" strike="noStrike" cap="none" normalizeH="0" baseline="0" dirty="0">
                <a:ln>
                  <a:noFill/>
                </a:ln>
                <a:solidFill>
                  <a:srgbClr val="CC7832"/>
                </a:solidFill>
                <a:effectLst/>
                <a:latin typeface="JetBrains Mono"/>
              </a:rPr>
              <a:t>AND </a:t>
            </a:r>
            <a:r>
              <a:rPr kumimoji="0" lang="es-BO" altLang="es-BO" sz="1400" b="0" i="0" u="none" strike="noStrike" cap="none" normalizeH="0" baseline="0" dirty="0" err="1">
                <a:ln>
                  <a:noFill/>
                </a:ln>
                <a:solidFill>
                  <a:srgbClr val="A9B7C6"/>
                </a:solidFill>
                <a:effectLst/>
                <a:latin typeface="JetBrains Mono"/>
              </a:rPr>
              <a:t>creditlimit</a:t>
            </a:r>
            <a:r>
              <a:rPr kumimoji="0" lang="es-BO" altLang="es-BO" sz="1400" b="0" i="0" u="none" strike="noStrike" cap="none" normalizeH="0" baseline="0" dirty="0">
                <a:ln>
                  <a:noFill/>
                </a:ln>
                <a:solidFill>
                  <a:srgbClr val="A9B7C6"/>
                </a:solidFill>
                <a:effectLst/>
                <a:latin typeface="JetBrains Mono"/>
              </a:rPr>
              <a:t> &lt;= </a:t>
            </a:r>
            <a:r>
              <a:rPr kumimoji="0" lang="es-BO" altLang="es-BO" sz="1400" b="0" i="0" u="none" strike="noStrike" cap="none" normalizeH="0" baseline="0" dirty="0">
                <a:ln>
                  <a:noFill/>
                </a:ln>
                <a:solidFill>
                  <a:srgbClr val="6897BB"/>
                </a:solidFill>
                <a:effectLst/>
                <a:latin typeface="JetBrains Mono"/>
              </a:rPr>
              <a:t>50000  </a:t>
            </a:r>
            <a:r>
              <a:rPr kumimoji="0" lang="es-BO" altLang="es-BO" sz="1400" b="0" i="0" u="none" strike="noStrike" cap="none" normalizeH="0" baseline="0" dirty="0">
                <a:ln>
                  <a:noFill/>
                </a:ln>
                <a:solidFill>
                  <a:srgbClr val="CC7832"/>
                </a:solidFill>
                <a:effectLst/>
                <a:latin typeface="JetBrains Mono"/>
              </a:rPr>
              <a:t>THEN </a:t>
            </a:r>
            <a:r>
              <a:rPr kumimoji="0" lang="es-BO" altLang="es-BO" sz="1400" b="0" i="0" u="none" strike="noStrike" cap="none" normalizeH="0" baseline="0" dirty="0">
                <a:ln>
                  <a:noFill/>
                </a:ln>
                <a:solidFill>
                  <a:srgbClr val="6A8759"/>
                </a:solidFill>
                <a:effectLst/>
                <a:latin typeface="JetBrains Mono"/>
              </a:rPr>
              <a:t>'GOLD'</a:t>
            </a:r>
            <a:br>
              <a:rPr kumimoji="0" lang="es-BO" altLang="es-BO" sz="1400" b="0" i="0" u="none" strike="noStrike" cap="none" normalizeH="0" baseline="0" dirty="0">
                <a:ln>
                  <a:noFill/>
                </a:ln>
                <a:solidFill>
                  <a:srgbClr val="6A8759"/>
                </a:solidFill>
                <a:effectLst/>
                <a:latin typeface="JetBrains Mono"/>
              </a:rPr>
            </a:br>
            <a:r>
              <a:rPr kumimoji="0" lang="es-BO" altLang="es-BO" sz="1400" b="0" i="0" u="none" strike="noStrike" cap="none" normalizeH="0" baseline="0" dirty="0">
                <a:ln>
                  <a:noFill/>
                </a:ln>
                <a:solidFill>
                  <a:srgbClr val="CC7832"/>
                </a:solidFill>
                <a:effectLst/>
                <a:latin typeface="JetBrains Mono"/>
              </a:rPr>
              <a:t>WHEN </a:t>
            </a:r>
            <a:r>
              <a:rPr kumimoji="0" lang="es-BO" altLang="es-BO" sz="1400" b="0" i="0" u="none" strike="noStrike" cap="none" normalizeH="0" baseline="0" dirty="0" err="1">
                <a:ln>
                  <a:noFill/>
                </a:ln>
                <a:solidFill>
                  <a:srgbClr val="A9B7C6"/>
                </a:solidFill>
                <a:effectLst/>
                <a:latin typeface="JetBrains Mono"/>
              </a:rPr>
              <a:t>creditlimit</a:t>
            </a:r>
            <a:r>
              <a:rPr kumimoji="0" lang="es-BO" altLang="es-BO" sz="1400" b="0" i="0" u="none" strike="noStrike" cap="none" normalizeH="0" baseline="0" dirty="0">
                <a:ln>
                  <a:noFill/>
                </a:ln>
                <a:solidFill>
                  <a:srgbClr val="A9B7C6"/>
                </a:solidFill>
                <a:effectLst/>
                <a:latin typeface="JetBrains Mono"/>
              </a:rPr>
              <a:t> &lt; </a:t>
            </a:r>
            <a:r>
              <a:rPr kumimoji="0" lang="es-BO" altLang="es-BO" sz="1400" b="0" i="0" u="none" strike="noStrike" cap="none" normalizeH="0" baseline="0" dirty="0">
                <a:ln>
                  <a:noFill/>
                </a:ln>
                <a:solidFill>
                  <a:srgbClr val="6897BB"/>
                </a:solidFill>
                <a:effectLst/>
                <a:latin typeface="JetBrains Mono"/>
              </a:rPr>
              <a:t>10000 </a:t>
            </a:r>
            <a:r>
              <a:rPr kumimoji="0" lang="es-BO" altLang="es-BO" sz="1400" b="0" i="0" u="none" strike="noStrike" cap="none" normalizeH="0" baseline="0" dirty="0">
                <a:ln>
                  <a:noFill/>
                </a:ln>
                <a:solidFill>
                  <a:srgbClr val="CC7832"/>
                </a:solidFill>
                <a:effectLst/>
                <a:latin typeface="JetBrains Mono"/>
              </a:rPr>
              <a:t>THEN </a:t>
            </a:r>
            <a:r>
              <a:rPr kumimoji="0" lang="es-BO" altLang="es-BO" sz="1400" b="0" i="0" u="none" strike="noStrike" cap="none" normalizeH="0" baseline="0" dirty="0">
                <a:ln>
                  <a:noFill/>
                </a:ln>
                <a:solidFill>
                  <a:srgbClr val="6A8759"/>
                </a:solidFill>
                <a:effectLst/>
                <a:latin typeface="JetBrains Mono"/>
              </a:rPr>
              <a:t>'SILVER'</a:t>
            </a:r>
            <a:br>
              <a:rPr kumimoji="0" lang="es-BO" altLang="es-BO" sz="1400" b="0" i="0" u="none" strike="noStrike" cap="none" normalizeH="0" baseline="0" dirty="0">
                <a:ln>
                  <a:noFill/>
                </a:ln>
                <a:solidFill>
                  <a:srgbClr val="6A8759"/>
                </a:solidFill>
                <a:effectLst/>
                <a:latin typeface="JetBrains Mono"/>
              </a:rPr>
            </a:br>
            <a:r>
              <a:rPr kumimoji="0" lang="es-BO" altLang="es-BO" sz="1400" b="0" i="0" u="none" strike="noStrike" cap="none" normalizeH="0" baseline="0" dirty="0">
                <a:ln>
                  <a:noFill/>
                </a:ln>
                <a:solidFill>
                  <a:srgbClr val="CC7832"/>
                </a:solidFill>
                <a:effectLst/>
                <a:latin typeface="JetBrains Mono"/>
              </a:rPr>
              <a:t>ELSE </a:t>
            </a:r>
            <a:r>
              <a:rPr kumimoji="0" lang="es-BO" altLang="es-BO" sz="1400" b="0" i="0" u="none" strike="noStrike" cap="none" normalizeH="0" baseline="0" dirty="0">
                <a:ln>
                  <a:noFill/>
                </a:ln>
                <a:solidFill>
                  <a:srgbClr val="6A8759"/>
                </a:solidFill>
                <a:effectLst/>
                <a:latin typeface="JetBrains Mono"/>
              </a:rPr>
              <a:t>'SILVER'</a:t>
            </a:r>
            <a:br>
              <a:rPr kumimoji="0" lang="es-BO" altLang="es-BO" sz="1400" b="0" i="0" u="none" strike="noStrike" cap="none" normalizeH="0" baseline="0" dirty="0">
                <a:ln>
                  <a:noFill/>
                </a:ln>
                <a:solidFill>
                  <a:srgbClr val="6A8759"/>
                </a:solidFill>
                <a:effectLst/>
                <a:latin typeface="JetBrains Mono"/>
              </a:rPr>
            </a:br>
            <a:r>
              <a:rPr kumimoji="0" lang="es-BO" altLang="es-BO" sz="1400" b="0" i="0" u="none" strike="noStrike" cap="none" normalizeH="0" baseline="0" dirty="0">
                <a:ln>
                  <a:noFill/>
                </a:ln>
                <a:solidFill>
                  <a:srgbClr val="6A8759"/>
                </a:solidFill>
                <a:effectLst/>
                <a:latin typeface="JetBrains Mono"/>
              </a:rPr>
              <a:t>    </a:t>
            </a:r>
            <a:r>
              <a:rPr kumimoji="0" lang="es-BO" altLang="es-BO" sz="1400" b="0" i="0" u="none" strike="noStrike" cap="none" normalizeH="0" baseline="0" dirty="0">
                <a:ln>
                  <a:noFill/>
                </a:ln>
                <a:solidFill>
                  <a:srgbClr val="CC7832"/>
                </a:solidFill>
                <a:effectLst/>
                <a:latin typeface="JetBrains Mono"/>
              </a:rPr>
              <a:t>END;</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END;</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SELECT </a:t>
            </a:r>
            <a:r>
              <a:rPr kumimoji="0" lang="es-BO" altLang="es-BO" sz="1400" b="0" i="1" u="none" strike="noStrike" cap="none" normalizeH="0" baseline="0" dirty="0" err="1">
                <a:ln>
                  <a:noFill/>
                </a:ln>
                <a:solidFill>
                  <a:srgbClr val="FFC66D"/>
                </a:solidFill>
                <a:effectLst/>
                <a:latin typeface="JetBrains Mono"/>
              </a:rPr>
              <a:t>usoDeRepeat</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10000</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endParaRPr kumimoji="0" lang="es-BO" altLang="es-BO"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339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EB8E-2921-DB00-9954-3BEC223FBD84}"/>
              </a:ext>
            </a:extLst>
          </p:cNvPr>
          <p:cNvSpPr>
            <a:spLocks noGrp="1"/>
          </p:cNvSpPr>
          <p:nvPr>
            <p:ph type="title"/>
          </p:nvPr>
        </p:nvSpPr>
        <p:spPr/>
        <p:txBody>
          <a:bodyPr/>
          <a:lstStyle/>
          <a:p>
            <a:pPr algn="ctr"/>
            <a:r>
              <a:rPr lang="es-MX" dirty="0"/>
              <a:t>Crear una función que reciba un parámetro TEXT</a:t>
            </a:r>
            <a:endParaRPr lang="es-BO" dirty="0"/>
          </a:p>
        </p:txBody>
      </p:sp>
      <p:sp>
        <p:nvSpPr>
          <p:cNvPr id="4" name="Rectangle 1">
            <a:extLst>
              <a:ext uri="{FF2B5EF4-FFF2-40B4-BE49-F238E27FC236}">
                <a16:creationId xmlns:a16="http://schemas.microsoft.com/office/drawing/2014/main" id="{769EE3C5-F66A-3751-A982-8405EEE9056E}"/>
              </a:ext>
            </a:extLst>
          </p:cNvPr>
          <p:cNvSpPr>
            <a:spLocks noGrp="1" noChangeArrowheads="1"/>
          </p:cNvSpPr>
          <p:nvPr>
            <p:ph idx="1"/>
          </p:nvPr>
        </p:nvSpPr>
        <p:spPr bwMode="auto">
          <a:xfrm>
            <a:off x="1371600" y="2206070"/>
            <a:ext cx="6082145"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200" b="0" i="0" u="none" strike="noStrike" cap="none" normalizeH="0" baseline="0" dirty="0" err="1">
                <a:ln>
                  <a:noFill/>
                </a:ln>
                <a:solidFill>
                  <a:srgbClr val="CC7832"/>
                </a:solidFill>
                <a:effectLst/>
                <a:latin typeface="JetBrains Mono"/>
              </a:rPr>
              <a:t>create</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or</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replace</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function</a:t>
            </a:r>
            <a:r>
              <a:rPr kumimoji="0" lang="es-BO" altLang="es-BO" sz="1200" b="0" i="0" u="none" strike="noStrike" cap="none" normalizeH="0" baseline="0" dirty="0">
                <a:ln>
                  <a:noFill/>
                </a:ln>
                <a:solidFill>
                  <a:srgbClr val="CC7832"/>
                </a:solidFill>
                <a:effectLst/>
                <a:latin typeface="JetBrains Mono"/>
              </a:rPr>
              <a:t> </a:t>
            </a:r>
            <a:r>
              <a:rPr kumimoji="0" lang="es-BO" altLang="es-BO" sz="1200" b="0" i="1" u="none" strike="noStrike" cap="none" normalizeH="0" baseline="0" dirty="0" err="1">
                <a:ln>
                  <a:noFill/>
                </a:ln>
                <a:solidFill>
                  <a:srgbClr val="FFC66D"/>
                </a:solidFill>
                <a:effectLst/>
                <a:latin typeface="JetBrains Mono"/>
              </a:rPr>
              <a:t>subCadena</a:t>
            </a:r>
            <a:r>
              <a:rPr kumimoji="0" lang="es-BO" altLang="es-BO" sz="1200" b="0" i="0" u="none" strike="noStrike" cap="none" normalizeH="0" baseline="0" dirty="0">
                <a:ln>
                  <a:noFill/>
                </a:ln>
                <a:solidFill>
                  <a:srgbClr val="A9B7C6"/>
                </a:solidFill>
                <a:effectLst/>
                <a:latin typeface="JetBrains Mono"/>
              </a:rPr>
              <a:t>(cadena </a:t>
            </a:r>
            <a:r>
              <a:rPr kumimoji="0" lang="es-BO" altLang="es-BO" sz="1200" b="0" i="0" u="none" strike="noStrike" cap="none" normalizeH="0" baseline="0" dirty="0" err="1">
                <a:ln>
                  <a:noFill/>
                </a:ln>
                <a:solidFill>
                  <a:srgbClr val="CC7832"/>
                </a:solidFill>
                <a:effectLst/>
                <a:latin typeface="JetBrains Mono"/>
              </a:rPr>
              <a:t>varchar</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20</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position </a:t>
            </a:r>
            <a:r>
              <a:rPr kumimoji="0" lang="es-BO" altLang="es-BO" sz="1200" b="0" i="0" u="none" strike="noStrike" cap="none" normalizeH="0" baseline="0" dirty="0" err="1">
                <a:ln>
                  <a:noFill/>
                </a:ln>
                <a:solidFill>
                  <a:srgbClr val="CC7832"/>
                </a:solidFill>
                <a:effectLst/>
                <a:latin typeface="JetBrains Mono"/>
              </a:rPr>
              <a:t>integer</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position2 </a:t>
            </a:r>
            <a:r>
              <a:rPr kumimoji="0" lang="es-BO" altLang="es-BO" sz="1200" b="0" i="0" u="none" strike="noStrike" cap="none" normalizeH="0" baseline="0" dirty="0" err="1">
                <a:ln>
                  <a:noFill/>
                </a:ln>
                <a:solidFill>
                  <a:srgbClr val="CC7832"/>
                </a:solidFill>
                <a:effectLst/>
                <a:latin typeface="JetBrains Mono"/>
              </a:rPr>
              <a:t>integer</a:t>
            </a:r>
            <a:r>
              <a:rPr kumimoji="0" lang="es-BO" altLang="es-BO" sz="1200" b="0" i="0" u="none" strike="noStrike" cap="none" normalizeH="0" baseline="0" dirty="0">
                <a:ln>
                  <a:noFill/>
                </a:ln>
                <a:solidFill>
                  <a:srgbClr val="A9B7C6"/>
                </a:solidFill>
                <a:effectLst/>
                <a:latin typeface="JetBrains Mono"/>
              </a:rPr>
              <a:t>)</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returns</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text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begin</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declare </a:t>
            </a:r>
            <a:r>
              <a:rPr kumimoji="0" lang="es-BO" altLang="es-BO" sz="1200" b="0" i="0" u="none" strike="noStrike" cap="none" normalizeH="0" baseline="0" dirty="0" err="1">
                <a:ln>
                  <a:noFill/>
                </a:ln>
                <a:solidFill>
                  <a:srgbClr val="A9B7C6"/>
                </a:solidFill>
                <a:effectLst/>
                <a:latin typeface="JetBrains Mono"/>
              </a:rPr>
              <a:t>subCadena</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text</a:t>
            </a:r>
            <a:r>
              <a:rPr kumimoji="0" lang="es-BO" altLang="es-BO" sz="1200" b="0" i="0" u="none" strike="noStrike" cap="none" normalizeH="0" baseline="0" dirty="0">
                <a:ln>
                  <a:noFill/>
                </a:ln>
                <a:solidFill>
                  <a:srgbClr val="CC7832"/>
                </a:solidFill>
                <a:effectLst/>
                <a:latin typeface="JetBrains Mono"/>
              </a:rPr>
              <a:t> default </a:t>
            </a:r>
            <a:r>
              <a:rPr kumimoji="0" lang="es-BO" altLang="es-BO" sz="1200" b="0" i="0" u="none" strike="noStrike" cap="none" normalizeH="0" baseline="0" dirty="0">
                <a:ln>
                  <a:noFill/>
                </a:ln>
                <a:solidFill>
                  <a:srgbClr val="6A8759"/>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set </a:t>
            </a:r>
            <a:r>
              <a:rPr kumimoji="0" lang="es-BO" altLang="es-BO" sz="1200" b="0" i="0" u="none" strike="noStrike" cap="none" normalizeH="0" baseline="0" dirty="0" err="1">
                <a:ln>
                  <a:noFill/>
                </a:ln>
                <a:solidFill>
                  <a:srgbClr val="A9B7C6"/>
                </a:solidFill>
                <a:effectLst/>
                <a:latin typeface="JetBrains Mono"/>
              </a:rPr>
              <a:t>subCadena</a:t>
            </a:r>
            <a:r>
              <a:rPr kumimoji="0" lang="es-BO" altLang="es-BO" sz="1200" b="0" i="0" u="none" strike="noStrike" cap="none" normalizeH="0" baseline="0" dirty="0">
                <a:ln>
                  <a:noFill/>
                </a:ln>
                <a:solidFill>
                  <a:srgbClr val="A9B7C6"/>
                </a:solidFill>
                <a:effectLst/>
                <a:latin typeface="JetBrains Mono"/>
              </a:rPr>
              <a:t> = </a:t>
            </a:r>
            <a:r>
              <a:rPr kumimoji="0" lang="es-BO" altLang="es-BO" sz="1200" b="0" i="0" u="none" strike="noStrike" cap="none" normalizeH="0" baseline="0" dirty="0" err="1">
                <a:ln>
                  <a:noFill/>
                </a:ln>
                <a:solidFill>
                  <a:srgbClr val="FFC66D"/>
                </a:solidFill>
                <a:effectLst/>
                <a:latin typeface="JetBrains Mono"/>
              </a:rPr>
              <a:t>substr</a:t>
            </a:r>
            <a:r>
              <a:rPr kumimoji="0" lang="es-BO" altLang="es-BO" sz="1200" b="0" i="0" u="none" strike="noStrike" cap="none" normalizeH="0" baseline="0" dirty="0">
                <a:ln>
                  <a:noFill/>
                </a:ln>
                <a:solidFill>
                  <a:srgbClr val="A9B7C6"/>
                </a:solidFill>
                <a:effectLst/>
                <a:latin typeface="JetBrains Mono"/>
              </a:rPr>
              <a:t>(cadena</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position</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position2)</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set </a:t>
            </a:r>
            <a:r>
              <a:rPr kumimoji="0" lang="es-BO" altLang="es-BO" sz="1200" b="0" i="0" u="none" strike="noStrike" cap="none" normalizeH="0" baseline="0" dirty="0" err="1">
                <a:ln>
                  <a:noFill/>
                </a:ln>
                <a:solidFill>
                  <a:srgbClr val="A9B7C6"/>
                </a:solidFill>
                <a:effectLst/>
                <a:latin typeface="JetBrains Mono"/>
              </a:rPr>
              <a:t>subCadena</a:t>
            </a:r>
            <a:r>
              <a:rPr kumimoji="0" lang="es-BO" altLang="es-BO" sz="1200" b="0" i="0" u="none" strike="noStrike" cap="none" normalizeH="0" baseline="0" dirty="0">
                <a:ln>
                  <a:noFill/>
                </a:ln>
                <a:solidFill>
                  <a:srgbClr val="A9B7C6"/>
                </a:solidFill>
                <a:effectLst/>
                <a:latin typeface="JetBrains Mono"/>
              </a:rPr>
              <a:t> = </a:t>
            </a:r>
            <a:r>
              <a:rPr kumimoji="0" lang="es-BO" altLang="es-BO" sz="1200" b="0" i="0" u="none" strike="noStrike" cap="none" normalizeH="0" baseline="0" dirty="0" err="1">
                <a:ln>
                  <a:noFill/>
                </a:ln>
                <a:solidFill>
                  <a:srgbClr val="FFC66D"/>
                </a:solidFill>
                <a:effectLst/>
                <a:latin typeface="JetBrains Mono"/>
              </a:rPr>
              <a:t>substr</a:t>
            </a:r>
            <a:r>
              <a:rPr kumimoji="0" lang="es-BO" altLang="es-BO" sz="1200" b="0" i="0" u="none" strike="noStrike" cap="none" normalizeH="0" baseline="0" dirty="0">
                <a:ln>
                  <a:noFill/>
                </a:ln>
                <a:solidFill>
                  <a:srgbClr val="A9B7C6"/>
                </a:solidFill>
                <a:effectLst/>
                <a:latin typeface="JetBrains Mono"/>
              </a:rPr>
              <a:t>(cadena</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position</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position2)</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set </a:t>
            </a:r>
            <a:r>
              <a:rPr kumimoji="0" lang="es-BO" altLang="es-BO" sz="1200" b="0" i="0" u="none" strike="noStrike" cap="none" normalizeH="0" baseline="0" dirty="0" err="1">
                <a:ln>
                  <a:noFill/>
                </a:ln>
                <a:solidFill>
                  <a:srgbClr val="A9B7C6"/>
                </a:solidFill>
                <a:effectLst/>
                <a:latin typeface="JetBrains Mono"/>
              </a:rPr>
              <a:t>subCadena</a:t>
            </a:r>
            <a:r>
              <a:rPr kumimoji="0" lang="es-BO" altLang="es-BO" sz="1200" b="0" i="0" u="none" strike="noStrike" cap="none" normalizeH="0" baseline="0" dirty="0">
                <a:ln>
                  <a:noFill/>
                </a:ln>
                <a:solidFill>
                  <a:srgbClr val="A9B7C6"/>
                </a:solidFill>
                <a:effectLst/>
                <a:latin typeface="JetBrains Mono"/>
              </a:rPr>
              <a:t> = </a:t>
            </a:r>
            <a:r>
              <a:rPr kumimoji="0" lang="es-BO" altLang="es-BO" sz="1200" b="0" i="0" u="none" strike="noStrike" cap="none" normalizeH="0" baseline="0" dirty="0" err="1">
                <a:ln>
                  <a:noFill/>
                </a:ln>
                <a:solidFill>
                  <a:srgbClr val="FFC66D"/>
                </a:solidFill>
                <a:effectLst/>
                <a:latin typeface="JetBrains Mono"/>
              </a:rPr>
              <a:t>substr</a:t>
            </a:r>
            <a:r>
              <a:rPr kumimoji="0" lang="es-BO" altLang="es-BO" sz="1200" b="0" i="0" u="none" strike="noStrike" cap="none" normalizeH="0" baseline="0" dirty="0">
                <a:ln>
                  <a:noFill/>
                </a:ln>
                <a:solidFill>
                  <a:srgbClr val="A9B7C6"/>
                </a:solidFill>
                <a:effectLst/>
                <a:latin typeface="JetBrains Mono"/>
              </a:rPr>
              <a:t>(cadena</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position</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position2)</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return</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subCadena</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end</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select</a:t>
            </a:r>
            <a:r>
              <a:rPr kumimoji="0" lang="es-BO" altLang="es-BO" sz="1200" b="0" i="0" u="none" strike="noStrike" cap="none" normalizeH="0" baseline="0" dirty="0">
                <a:ln>
                  <a:noFill/>
                </a:ln>
                <a:solidFill>
                  <a:srgbClr val="CC7832"/>
                </a:solidFill>
                <a:effectLst/>
                <a:latin typeface="JetBrains Mono"/>
              </a:rPr>
              <a:t> </a:t>
            </a:r>
            <a:r>
              <a:rPr kumimoji="0" lang="es-BO" altLang="es-BO" sz="1200" b="0" i="1" u="none" strike="noStrike" cap="none" normalizeH="0" baseline="0" dirty="0" err="1">
                <a:ln>
                  <a:noFill/>
                </a:ln>
                <a:solidFill>
                  <a:srgbClr val="FFC66D"/>
                </a:solidFill>
                <a:effectLst/>
                <a:latin typeface="JetBrains Mono"/>
              </a:rPr>
              <a:t>subCadena</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A8759"/>
                </a:solidFill>
                <a:effectLst/>
                <a:latin typeface="JetBrains Mono"/>
              </a:rPr>
              <a:t>'Ximena Condori Mar'</a:t>
            </a:r>
            <a:r>
              <a:rPr kumimoji="0" lang="es-BO" altLang="es-BO" sz="1200" b="0" i="0" u="none" strike="noStrike" cap="none" normalizeH="0" baseline="0" dirty="0">
                <a:ln>
                  <a:noFill/>
                </a:ln>
                <a:solidFill>
                  <a:srgbClr val="CC7832"/>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1</a:t>
            </a:r>
            <a:r>
              <a:rPr kumimoji="0" lang="es-BO" altLang="es-BO" sz="1200" b="0" i="0" u="none" strike="noStrike" cap="none" normalizeH="0" baseline="0" dirty="0">
                <a:ln>
                  <a:noFill/>
                </a:ln>
                <a:solidFill>
                  <a:srgbClr val="CC7832"/>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7</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1" u="none" strike="noStrike" cap="none" normalizeH="0" baseline="0" dirty="0" err="1">
                <a:ln>
                  <a:noFill/>
                </a:ln>
                <a:solidFill>
                  <a:srgbClr val="FFC66D"/>
                </a:solidFill>
                <a:effectLst/>
                <a:latin typeface="JetBrains Mono"/>
              </a:rPr>
              <a:t>subCadena</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A8759"/>
                </a:solidFill>
                <a:effectLst/>
                <a:latin typeface="JetBrains Mono"/>
              </a:rPr>
              <a:t>'Ximena Condori Mar'</a:t>
            </a:r>
            <a:r>
              <a:rPr kumimoji="0" lang="es-BO" altLang="es-BO" sz="1200" b="0" i="0" u="none" strike="noStrike" cap="none" normalizeH="0" baseline="0" dirty="0">
                <a:ln>
                  <a:noFill/>
                </a:ln>
                <a:solidFill>
                  <a:srgbClr val="CC7832"/>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2</a:t>
            </a:r>
            <a:r>
              <a:rPr kumimoji="0" lang="es-BO" altLang="es-BO" sz="1200" b="0" i="0" u="none" strike="noStrike" cap="none" normalizeH="0" baseline="0" dirty="0">
                <a:ln>
                  <a:noFill/>
                </a:ln>
                <a:solidFill>
                  <a:srgbClr val="CC7832"/>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6</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1" u="none" strike="noStrike" cap="none" normalizeH="0" baseline="0" dirty="0" err="1">
                <a:ln>
                  <a:noFill/>
                </a:ln>
                <a:solidFill>
                  <a:srgbClr val="FFC66D"/>
                </a:solidFill>
                <a:effectLst/>
                <a:latin typeface="JetBrains Mono"/>
              </a:rPr>
              <a:t>subCadena</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A8759"/>
                </a:solidFill>
                <a:effectLst/>
                <a:latin typeface="JetBrains Mono"/>
              </a:rPr>
              <a:t>'Ximena Condori Mar'</a:t>
            </a:r>
            <a:r>
              <a:rPr kumimoji="0" lang="es-BO" altLang="es-BO" sz="1200" b="0" i="0" u="none" strike="noStrike" cap="none" normalizeH="0" baseline="0" dirty="0">
                <a:ln>
                  <a:noFill/>
                </a:ln>
                <a:solidFill>
                  <a:srgbClr val="CC7832"/>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3</a:t>
            </a:r>
            <a:r>
              <a:rPr kumimoji="0" lang="es-BO" altLang="es-BO" sz="1200" b="0" i="0" u="none" strike="noStrike" cap="none" normalizeH="0" baseline="0" dirty="0">
                <a:ln>
                  <a:noFill/>
                </a:ln>
                <a:solidFill>
                  <a:srgbClr val="CC7832"/>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5</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1" u="none" strike="noStrike" cap="none" normalizeH="0" baseline="0" dirty="0" err="1">
                <a:ln>
                  <a:noFill/>
                </a:ln>
                <a:solidFill>
                  <a:srgbClr val="FFC66D"/>
                </a:solidFill>
                <a:effectLst/>
                <a:latin typeface="JetBrains Mono"/>
              </a:rPr>
              <a:t>subCadena</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A8759"/>
                </a:solidFill>
                <a:effectLst/>
                <a:latin typeface="JetBrains Mono"/>
              </a:rPr>
              <a:t>'Ximena Condori Mar'</a:t>
            </a:r>
            <a:r>
              <a:rPr kumimoji="0" lang="es-BO" altLang="es-BO" sz="1200" b="0" i="0" u="none" strike="noStrike" cap="none" normalizeH="0" baseline="0" dirty="0">
                <a:ln>
                  <a:noFill/>
                </a:ln>
                <a:solidFill>
                  <a:srgbClr val="CC7832"/>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4</a:t>
            </a:r>
            <a:r>
              <a:rPr kumimoji="0" lang="es-BO" altLang="es-BO" sz="1200" b="0" i="0" u="none" strike="noStrike" cap="none" normalizeH="0" baseline="0" dirty="0">
                <a:ln>
                  <a:noFill/>
                </a:ln>
                <a:solidFill>
                  <a:srgbClr val="CC7832"/>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4</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CC7832"/>
                </a:solidFill>
                <a:effectLst/>
                <a:latin typeface="JetBrains Mono"/>
              </a:rPr>
              <a:t>;</a:t>
            </a:r>
            <a:endParaRPr kumimoji="0" lang="es-BO" altLang="es-BO" sz="1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1FADBE1-DC20-9A0D-D44B-4EEAFD520EB3}"/>
              </a:ext>
            </a:extLst>
          </p:cNvPr>
          <p:cNvPicPr>
            <a:picLocks noChangeAspect="1"/>
          </p:cNvPicPr>
          <p:nvPr/>
        </p:nvPicPr>
        <p:blipFill rotWithShape="1">
          <a:blip r:embed="rId2"/>
          <a:srcRect l="29886" t="17560" r="11251" b="15539"/>
          <a:stretch/>
        </p:blipFill>
        <p:spPr>
          <a:xfrm>
            <a:off x="5957454" y="2931193"/>
            <a:ext cx="5493328" cy="3510215"/>
          </a:xfrm>
          <a:prstGeom prst="rect">
            <a:avLst/>
          </a:prstGeom>
        </p:spPr>
      </p:pic>
    </p:spTree>
    <p:extLst>
      <p:ext uri="{BB962C8B-B14F-4D97-AF65-F5344CB8AC3E}">
        <p14:creationId xmlns:p14="http://schemas.microsoft.com/office/powerpoint/2010/main" val="275414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8170-7677-42DA-B0E6-93D55FF4E211}"/>
              </a:ext>
            </a:extLst>
          </p:cNvPr>
          <p:cNvSpPr>
            <a:spLocks noGrp="1"/>
          </p:cNvSpPr>
          <p:nvPr>
            <p:ph type="title"/>
          </p:nvPr>
        </p:nvSpPr>
        <p:spPr>
          <a:xfrm>
            <a:off x="1260763" y="1156855"/>
            <a:ext cx="10072255" cy="810491"/>
          </a:xfrm>
        </p:spPr>
        <p:txBody>
          <a:bodyPr>
            <a:normAutofit fontScale="90000"/>
          </a:bodyPr>
          <a:lstStyle/>
          <a:p>
            <a:r>
              <a:rPr lang="es-MX" dirty="0"/>
              <a:t>Defina que es lenguaje procedural en MySQL.</a:t>
            </a:r>
            <a:br>
              <a:rPr lang="es-MX" dirty="0"/>
            </a:br>
            <a:br>
              <a:rPr lang="es-MX" dirty="0"/>
            </a:br>
            <a:endParaRPr lang="es-BO" dirty="0"/>
          </a:p>
        </p:txBody>
      </p:sp>
      <p:sp>
        <p:nvSpPr>
          <p:cNvPr id="3" name="Content Placeholder 2">
            <a:extLst>
              <a:ext uri="{FF2B5EF4-FFF2-40B4-BE49-F238E27FC236}">
                <a16:creationId xmlns:a16="http://schemas.microsoft.com/office/drawing/2014/main" id="{0F6FD68A-93F6-4D63-BDF5-4E853CB1EC6C}"/>
              </a:ext>
            </a:extLst>
          </p:cNvPr>
          <p:cNvSpPr>
            <a:spLocks noGrp="1"/>
          </p:cNvSpPr>
          <p:nvPr>
            <p:ph idx="1"/>
          </p:nvPr>
        </p:nvSpPr>
        <p:spPr/>
        <p:txBody>
          <a:bodyPr/>
          <a:lstStyle/>
          <a:p>
            <a:pPr algn="just"/>
            <a:r>
              <a:rPr lang="es-MX" dirty="0">
                <a:solidFill>
                  <a:srgbClr val="212121"/>
                </a:solidFill>
                <a:latin typeface="Poppins" panose="00000500000000000000" pitchFamily="2" charset="0"/>
              </a:rPr>
              <a:t>Lenguajes procedurales o procedimentales: El usuario da órdenes para que se realicen las tareas pertinentes con el objetico de recuperar los datos requeridos. Es la base del lenguaje de consulta SQL.</a:t>
            </a:r>
          </a:p>
        </p:txBody>
      </p:sp>
    </p:spTree>
    <p:extLst>
      <p:ext uri="{BB962C8B-B14F-4D97-AF65-F5344CB8AC3E}">
        <p14:creationId xmlns:p14="http://schemas.microsoft.com/office/powerpoint/2010/main" val="183117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914C-8039-4027-B30E-0D1AF32FBB8C}"/>
              </a:ext>
            </a:extLst>
          </p:cNvPr>
          <p:cNvSpPr>
            <a:spLocks noGrp="1"/>
          </p:cNvSpPr>
          <p:nvPr>
            <p:ph type="title"/>
          </p:nvPr>
        </p:nvSpPr>
        <p:spPr>
          <a:xfrm>
            <a:off x="1371599" y="685800"/>
            <a:ext cx="9767455" cy="1485900"/>
          </a:xfrm>
        </p:spPr>
        <p:txBody>
          <a:bodyPr/>
          <a:lstStyle/>
          <a:p>
            <a:r>
              <a:rPr lang="es-MX" dirty="0"/>
              <a:t>Defina que es una función en MySQL.</a:t>
            </a:r>
            <a:endParaRPr lang="es-BO" dirty="0"/>
          </a:p>
        </p:txBody>
      </p:sp>
      <p:sp>
        <p:nvSpPr>
          <p:cNvPr id="3" name="Content Placeholder 2">
            <a:extLst>
              <a:ext uri="{FF2B5EF4-FFF2-40B4-BE49-F238E27FC236}">
                <a16:creationId xmlns:a16="http://schemas.microsoft.com/office/drawing/2014/main" id="{B11623B6-BB67-4F69-832D-0CC1CD733EDD}"/>
              </a:ext>
            </a:extLst>
          </p:cNvPr>
          <p:cNvSpPr>
            <a:spLocks noGrp="1"/>
          </p:cNvSpPr>
          <p:nvPr>
            <p:ph idx="1"/>
          </p:nvPr>
        </p:nvSpPr>
        <p:spPr>
          <a:xfrm>
            <a:off x="1607127" y="1963568"/>
            <a:ext cx="8977746" cy="4351338"/>
          </a:xfrm>
        </p:spPr>
        <p:txBody>
          <a:bodyPr/>
          <a:lstStyle/>
          <a:p>
            <a:pPr algn="just" rtl="0"/>
            <a:r>
              <a:rPr lang="es-MX" dirty="0">
                <a:solidFill>
                  <a:srgbClr val="212121"/>
                </a:solidFill>
                <a:latin typeface="Poppins" panose="00000500000000000000" pitchFamily="2" charset="0"/>
              </a:rPr>
              <a:t>Las funciones son piezas de código que reciben datos de entrada, realizan operaciones con ellos y luego devuelven un resultado.</a:t>
            </a:r>
            <a:br>
              <a:rPr lang="es-MX" dirty="0"/>
            </a:br>
            <a:endParaRPr lang="es-BO" dirty="0"/>
          </a:p>
        </p:txBody>
      </p:sp>
    </p:spTree>
    <p:extLst>
      <p:ext uri="{BB962C8B-B14F-4D97-AF65-F5344CB8AC3E}">
        <p14:creationId xmlns:p14="http://schemas.microsoft.com/office/powerpoint/2010/main" val="85321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10E5-BFC1-4D94-89FF-A7627638818A}"/>
              </a:ext>
            </a:extLst>
          </p:cNvPr>
          <p:cNvSpPr>
            <a:spLocks noGrp="1"/>
          </p:cNvSpPr>
          <p:nvPr>
            <p:ph type="title"/>
          </p:nvPr>
        </p:nvSpPr>
        <p:spPr>
          <a:xfrm>
            <a:off x="1371600" y="312039"/>
            <a:ext cx="9601200" cy="1738434"/>
          </a:xfrm>
        </p:spPr>
        <p:txBody>
          <a:bodyPr>
            <a:normAutofit fontScale="90000"/>
          </a:bodyPr>
          <a:lstStyle/>
          <a:p>
            <a:pPr algn="ctr"/>
            <a:r>
              <a:rPr lang="es-MX" dirty="0"/>
              <a:t>¿Qué cosas características debe de tener una función? Explique sobre el</a:t>
            </a:r>
            <a:br>
              <a:rPr lang="es-MX" dirty="0"/>
            </a:br>
            <a:r>
              <a:rPr lang="es-MX" dirty="0"/>
              <a:t>nombre, el </a:t>
            </a:r>
            <a:r>
              <a:rPr lang="es-MX" dirty="0" err="1"/>
              <a:t>return</a:t>
            </a:r>
            <a:r>
              <a:rPr lang="es-MX" dirty="0"/>
              <a:t>, </a:t>
            </a:r>
            <a:r>
              <a:rPr lang="es-MX" dirty="0" err="1"/>
              <a:t>parametros</a:t>
            </a:r>
            <a:r>
              <a:rPr lang="es-MX" dirty="0"/>
              <a:t>, etc.</a:t>
            </a:r>
            <a:endParaRPr lang="es-BO" dirty="0"/>
          </a:p>
        </p:txBody>
      </p:sp>
      <p:pic>
        <p:nvPicPr>
          <p:cNvPr id="4" name="Content Placeholder 3">
            <a:extLst>
              <a:ext uri="{FF2B5EF4-FFF2-40B4-BE49-F238E27FC236}">
                <a16:creationId xmlns:a16="http://schemas.microsoft.com/office/drawing/2014/main" id="{73BDD18C-E417-9AEB-92A6-4AB83B621E29}"/>
              </a:ext>
            </a:extLst>
          </p:cNvPr>
          <p:cNvPicPr>
            <a:picLocks noGrp="1" noChangeAspect="1"/>
          </p:cNvPicPr>
          <p:nvPr>
            <p:ph idx="1"/>
          </p:nvPr>
        </p:nvPicPr>
        <p:blipFill rotWithShape="1">
          <a:blip r:embed="rId2"/>
          <a:srcRect l="29112" t="26505" r="14000" b="39582"/>
          <a:stretch/>
        </p:blipFill>
        <p:spPr>
          <a:xfrm>
            <a:off x="1450226" y="2592066"/>
            <a:ext cx="9291548" cy="3114120"/>
          </a:xfrm>
          <a:prstGeom prst="rect">
            <a:avLst/>
          </a:prstGeom>
        </p:spPr>
      </p:pic>
    </p:spTree>
    <p:extLst>
      <p:ext uri="{BB962C8B-B14F-4D97-AF65-F5344CB8AC3E}">
        <p14:creationId xmlns:p14="http://schemas.microsoft.com/office/powerpoint/2010/main" val="68356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C18F-28C1-41C7-8E95-A8B152291003}"/>
              </a:ext>
            </a:extLst>
          </p:cNvPr>
          <p:cNvSpPr>
            <a:spLocks noGrp="1"/>
          </p:cNvSpPr>
          <p:nvPr>
            <p:ph type="title"/>
          </p:nvPr>
        </p:nvSpPr>
        <p:spPr>
          <a:xfrm>
            <a:off x="1177636" y="168202"/>
            <a:ext cx="10709564" cy="1485900"/>
          </a:xfrm>
        </p:spPr>
        <p:txBody>
          <a:bodyPr>
            <a:normAutofit/>
          </a:bodyPr>
          <a:lstStyle/>
          <a:p>
            <a:r>
              <a:rPr lang="es-MX" dirty="0"/>
              <a:t>¿Cómo crear, modificar y cómo eliminar una función? Adjunte un ejemplo de su uso</a:t>
            </a:r>
            <a:endParaRPr lang="es-BO" dirty="0"/>
          </a:p>
        </p:txBody>
      </p:sp>
      <p:pic>
        <p:nvPicPr>
          <p:cNvPr id="4" name="Content Placeholder 3">
            <a:extLst>
              <a:ext uri="{FF2B5EF4-FFF2-40B4-BE49-F238E27FC236}">
                <a16:creationId xmlns:a16="http://schemas.microsoft.com/office/drawing/2014/main" id="{A366B8BE-7EF1-C7DD-1438-E8BB7F81F263}"/>
              </a:ext>
            </a:extLst>
          </p:cNvPr>
          <p:cNvPicPr>
            <a:picLocks noGrp="1" noChangeAspect="1"/>
          </p:cNvPicPr>
          <p:nvPr>
            <p:ph idx="1"/>
          </p:nvPr>
        </p:nvPicPr>
        <p:blipFill rotWithShape="1">
          <a:blip r:embed="rId2"/>
          <a:srcRect l="28827" t="17439" r="35824" b="8881"/>
          <a:stretch/>
        </p:blipFill>
        <p:spPr>
          <a:xfrm>
            <a:off x="3913908" y="1575523"/>
            <a:ext cx="4364183" cy="5114275"/>
          </a:xfrm>
          <a:prstGeom prst="rect">
            <a:avLst/>
          </a:prstGeom>
        </p:spPr>
      </p:pic>
    </p:spTree>
    <p:extLst>
      <p:ext uri="{BB962C8B-B14F-4D97-AF65-F5344CB8AC3E}">
        <p14:creationId xmlns:p14="http://schemas.microsoft.com/office/powerpoint/2010/main" val="78399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757E-FD75-4A94-8316-8A7AADB40A45}"/>
              </a:ext>
            </a:extLst>
          </p:cNvPr>
          <p:cNvSpPr>
            <a:spLocks noGrp="1"/>
          </p:cNvSpPr>
          <p:nvPr>
            <p:ph type="title"/>
          </p:nvPr>
        </p:nvSpPr>
        <p:spPr/>
        <p:txBody>
          <a:bodyPr>
            <a:normAutofit fontScale="90000"/>
          </a:bodyPr>
          <a:lstStyle/>
          <a:p>
            <a:pPr algn="ctr"/>
            <a:r>
              <a:rPr lang="es-MX" dirty="0"/>
              <a:t>Para qué sirve la función CONCAT y como funciona en MYSQL</a:t>
            </a:r>
            <a:br>
              <a:rPr lang="es-MX" dirty="0"/>
            </a:br>
            <a:endParaRPr lang="es-BO" dirty="0"/>
          </a:p>
        </p:txBody>
      </p:sp>
      <p:sp>
        <p:nvSpPr>
          <p:cNvPr id="3" name="Content Placeholder 2">
            <a:extLst>
              <a:ext uri="{FF2B5EF4-FFF2-40B4-BE49-F238E27FC236}">
                <a16:creationId xmlns:a16="http://schemas.microsoft.com/office/drawing/2014/main" id="{43F2C97E-10A4-4729-A0DC-7F194FC75DEB}"/>
              </a:ext>
            </a:extLst>
          </p:cNvPr>
          <p:cNvSpPr>
            <a:spLocks noGrp="1"/>
          </p:cNvSpPr>
          <p:nvPr>
            <p:ph idx="1"/>
          </p:nvPr>
        </p:nvSpPr>
        <p:spPr>
          <a:xfrm>
            <a:off x="1648691" y="1957820"/>
            <a:ext cx="9601200" cy="1690255"/>
          </a:xfrm>
        </p:spPr>
        <p:txBody>
          <a:bodyPr>
            <a:normAutofit/>
          </a:bodyPr>
          <a:lstStyle/>
          <a:p>
            <a:pPr algn="just"/>
            <a:r>
              <a:rPr lang="es-MX" dirty="0">
                <a:latin typeface="Poppins" panose="00000500000000000000" pitchFamily="2" charset="0"/>
                <a:cs typeface="Poppins" panose="00000500000000000000" pitchFamily="2" charset="0"/>
              </a:rPr>
              <a:t>La función CONCAT puede concatenar o combinar valores de varias columnas en una sola columna. La sintaxis de la función CONCAT es la siguiente:</a:t>
            </a:r>
            <a:endParaRPr lang="es-BO"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B690133F-259B-6D43-926E-B550B7882E3D}"/>
              </a:ext>
            </a:extLst>
          </p:cNvPr>
          <p:cNvPicPr>
            <a:picLocks noChangeAspect="1"/>
          </p:cNvPicPr>
          <p:nvPr/>
        </p:nvPicPr>
        <p:blipFill rotWithShape="1">
          <a:blip r:embed="rId2"/>
          <a:srcRect l="28708" t="39151" r="31101" b="8085"/>
          <a:stretch/>
        </p:blipFill>
        <p:spPr>
          <a:xfrm>
            <a:off x="3498272" y="2575832"/>
            <a:ext cx="5195455" cy="3834739"/>
          </a:xfrm>
          <a:prstGeom prst="rect">
            <a:avLst/>
          </a:prstGeom>
        </p:spPr>
      </p:pic>
    </p:spTree>
    <p:extLst>
      <p:ext uri="{BB962C8B-B14F-4D97-AF65-F5344CB8AC3E}">
        <p14:creationId xmlns:p14="http://schemas.microsoft.com/office/powerpoint/2010/main" val="245539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65B1-1060-405F-9371-829C58EFDDAB}"/>
              </a:ext>
            </a:extLst>
          </p:cNvPr>
          <p:cNvSpPr>
            <a:spLocks noGrp="1"/>
          </p:cNvSpPr>
          <p:nvPr>
            <p:ph type="title"/>
          </p:nvPr>
        </p:nvSpPr>
        <p:spPr>
          <a:xfrm>
            <a:off x="1413161" y="229353"/>
            <a:ext cx="9836727" cy="1485900"/>
          </a:xfrm>
        </p:spPr>
        <p:txBody>
          <a:bodyPr>
            <a:normAutofit/>
          </a:bodyPr>
          <a:lstStyle/>
          <a:p>
            <a:pPr algn="just"/>
            <a:r>
              <a:rPr lang="es-MX" dirty="0"/>
              <a:t>Para qué sirve la función SUBSTRING y como funciona en MYSQL</a:t>
            </a:r>
          </a:p>
        </p:txBody>
      </p:sp>
      <p:sp>
        <p:nvSpPr>
          <p:cNvPr id="3" name="Content Placeholder 2">
            <a:extLst>
              <a:ext uri="{FF2B5EF4-FFF2-40B4-BE49-F238E27FC236}">
                <a16:creationId xmlns:a16="http://schemas.microsoft.com/office/drawing/2014/main" id="{AEA43AA9-E90A-47AF-B49F-809B3C95E4A7}"/>
              </a:ext>
            </a:extLst>
          </p:cNvPr>
          <p:cNvSpPr>
            <a:spLocks noGrp="1"/>
          </p:cNvSpPr>
          <p:nvPr>
            <p:ph idx="1"/>
          </p:nvPr>
        </p:nvSpPr>
        <p:spPr>
          <a:xfrm>
            <a:off x="1073724" y="1557119"/>
            <a:ext cx="10515600" cy="1485900"/>
          </a:xfrm>
        </p:spPr>
        <p:txBody>
          <a:bodyPr>
            <a:normAutofit/>
          </a:bodyPr>
          <a:lstStyle/>
          <a:p>
            <a:pPr algn="just"/>
            <a:r>
              <a:rPr lang="es-MX" dirty="0">
                <a:latin typeface="Poppins" panose="00000500000000000000" pitchFamily="2" charset="0"/>
                <a:cs typeface="Poppins" panose="00000500000000000000" pitchFamily="2" charset="0"/>
              </a:rPr>
              <a:t>La función de subcadena de MySQL se utiliza para extraer una subcadena o una parte de la cadena contra la cadena de entrada. Como sugiere el nombre, la función Substring opera en una cadena de entrada y devuelve una subcadena más pequeña contra las opciones especificadas.</a:t>
            </a:r>
          </a:p>
        </p:txBody>
      </p:sp>
      <p:pic>
        <p:nvPicPr>
          <p:cNvPr id="4" name="Picture 3">
            <a:extLst>
              <a:ext uri="{FF2B5EF4-FFF2-40B4-BE49-F238E27FC236}">
                <a16:creationId xmlns:a16="http://schemas.microsoft.com/office/drawing/2014/main" id="{BC974C7E-9371-48F9-5538-1FB17471D60F}"/>
              </a:ext>
            </a:extLst>
          </p:cNvPr>
          <p:cNvPicPr>
            <a:picLocks noChangeAspect="1"/>
          </p:cNvPicPr>
          <p:nvPr/>
        </p:nvPicPr>
        <p:blipFill rotWithShape="1">
          <a:blip r:embed="rId2"/>
          <a:srcRect l="26591" t="21400" r="14999" b="16145"/>
          <a:stretch/>
        </p:blipFill>
        <p:spPr>
          <a:xfrm>
            <a:off x="3602182" y="3043019"/>
            <a:ext cx="5950527" cy="3577262"/>
          </a:xfrm>
          <a:prstGeom prst="rect">
            <a:avLst/>
          </a:prstGeom>
        </p:spPr>
      </p:pic>
    </p:spTree>
    <p:extLst>
      <p:ext uri="{BB962C8B-B14F-4D97-AF65-F5344CB8AC3E}">
        <p14:creationId xmlns:p14="http://schemas.microsoft.com/office/powerpoint/2010/main" val="250791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806A-499E-47D3-BB10-A7E95C74617A}"/>
              </a:ext>
            </a:extLst>
          </p:cNvPr>
          <p:cNvSpPr>
            <a:spLocks noGrp="1"/>
          </p:cNvSpPr>
          <p:nvPr>
            <p:ph type="title"/>
          </p:nvPr>
        </p:nvSpPr>
        <p:spPr>
          <a:xfrm>
            <a:off x="1468582" y="287385"/>
            <a:ext cx="9786730" cy="1336866"/>
          </a:xfrm>
        </p:spPr>
        <p:txBody>
          <a:bodyPr>
            <a:normAutofit/>
          </a:bodyPr>
          <a:lstStyle/>
          <a:p>
            <a:pPr algn="ctr"/>
            <a:r>
              <a:rPr lang="es-MX" dirty="0"/>
              <a:t>Para qué sirve la función STRCMP y como funciona en MYSQL</a:t>
            </a:r>
          </a:p>
        </p:txBody>
      </p:sp>
      <p:sp>
        <p:nvSpPr>
          <p:cNvPr id="3" name="Content Placeholder 2">
            <a:extLst>
              <a:ext uri="{FF2B5EF4-FFF2-40B4-BE49-F238E27FC236}">
                <a16:creationId xmlns:a16="http://schemas.microsoft.com/office/drawing/2014/main" id="{C3607202-74E0-4AE9-9E55-38B2C47E3F03}"/>
              </a:ext>
            </a:extLst>
          </p:cNvPr>
          <p:cNvSpPr>
            <a:spLocks noGrp="1"/>
          </p:cNvSpPr>
          <p:nvPr>
            <p:ph idx="1"/>
          </p:nvPr>
        </p:nvSpPr>
        <p:spPr>
          <a:xfrm>
            <a:off x="1270401" y="1624251"/>
            <a:ext cx="10492108" cy="1686985"/>
          </a:xfrm>
        </p:spPr>
        <p:txBody>
          <a:bodyPr>
            <a:normAutofit lnSpcReduction="10000"/>
          </a:bodyPr>
          <a:lstStyle/>
          <a:p>
            <a:pPr algn="just"/>
            <a:r>
              <a:rPr lang="es-MX" sz="2400" dirty="0">
                <a:solidFill>
                  <a:srgbClr val="171717"/>
                </a:solidFill>
                <a:latin typeface="Poppins" panose="00000500000000000000" pitchFamily="2" charset="0"/>
                <a:cs typeface="Poppins" panose="00000500000000000000" pitchFamily="2" charset="0"/>
              </a:rPr>
              <a:t>La función STRCMP() en MySQL se usa para comparar dos </a:t>
            </a:r>
            <a:r>
              <a:rPr lang="es-MX" sz="2400" dirty="0" err="1">
                <a:solidFill>
                  <a:srgbClr val="171717"/>
                </a:solidFill>
                <a:latin typeface="Poppins" panose="00000500000000000000" pitchFamily="2" charset="0"/>
                <a:cs typeface="Poppins" panose="00000500000000000000" pitchFamily="2" charset="0"/>
              </a:rPr>
              <a:t>strings</a:t>
            </a:r>
            <a:r>
              <a:rPr lang="es-MX" sz="2400" dirty="0">
                <a:solidFill>
                  <a:srgbClr val="171717"/>
                </a:solidFill>
                <a:latin typeface="Poppins" panose="00000500000000000000" pitchFamily="2" charset="0"/>
                <a:cs typeface="Poppins" panose="00000500000000000000" pitchFamily="2" charset="0"/>
              </a:rPr>
              <a:t>. Si ambas </a:t>
            </a:r>
            <a:r>
              <a:rPr lang="es-MX" sz="2400" dirty="0" err="1">
                <a:solidFill>
                  <a:srgbClr val="171717"/>
                </a:solidFill>
                <a:latin typeface="Poppins" panose="00000500000000000000" pitchFamily="2" charset="0"/>
                <a:cs typeface="Poppins" panose="00000500000000000000" pitchFamily="2" charset="0"/>
              </a:rPr>
              <a:t>strings</a:t>
            </a:r>
            <a:r>
              <a:rPr lang="es-MX" sz="2400" dirty="0">
                <a:solidFill>
                  <a:srgbClr val="171717"/>
                </a:solidFill>
                <a:latin typeface="Poppins" panose="00000500000000000000" pitchFamily="2" charset="0"/>
                <a:cs typeface="Poppins" panose="00000500000000000000" pitchFamily="2" charset="0"/>
              </a:rPr>
              <a:t> son iguales, devuelve 0, si el primer argumento es más pequeño que el segundo según el orden definido, devuelve -1 y devuelve 1 cuando el segundo es más pequeño que el primero.</a:t>
            </a:r>
            <a:endParaRPr lang="es-BO"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74B78DD5-9C9C-4A65-589F-059F10C34E69}"/>
              </a:ext>
            </a:extLst>
          </p:cNvPr>
          <p:cNvPicPr>
            <a:picLocks noChangeAspect="1"/>
          </p:cNvPicPr>
          <p:nvPr/>
        </p:nvPicPr>
        <p:blipFill rotWithShape="1">
          <a:blip r:embed="rId2"/>
          <a:srcRect l="28637" t="14730" r="19727" b="9880"/>
          <a:stretch/>
        </p:blipFill>
        <p:spPr>
          <a:xfrm>
            <a:off x="5652655" y="3105952"/>
            <a:ext cx="4378036" cy="3593835"/>
          </a:xfrm>
          <a:prstGeom prst="rect">
            <a:avLst/>
          </a:prstGeom>
        </p:spPr>
      </p:pic>
    </p:spTree>
    <p:extLst>
      <p:ext uri="{BB962C8B-B14F-4D97-AF65-F5344CB8AC3E}">
        <p14:creationId xmlns:p14="http://schemas.microsoft.com/office/powerpoint/2010/main" val="141235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37C6-3FAB-4A07-958B-7AA4FD98B847}"/>
              </a:ext>
            </a:extLst>
          </p:cNvPr>
          <p:cNvSpPr>
            <a:spLocks noGrp="1"/>
          </p:cNvSpPr>
          <p:nvPr>
            <p:ph type="title"/>
          </p:nvPr>
        </p:nvSpPr>
        <p:spPr>
          <a:xfrm>
            <a:off x="1371599" y="685800"/>
            <a:ext cx="10238509" cy="907473"/>
          </a:xfrm>
        </p:spPr>
        <p:txBody>
          <a:bodyPr>
            <a:normAutofit fontScale="90000"/>
          </a:bodyPr>
          <a:lstStyle/>
          <a:p>
            <a:pPr algn="ctr"/>
            <a:r>
              <a:rPr lang="es-MX" dirty="0"/>
              <a:t>Para qué sirve la función CHAR_LENGTH y LOCATE y como funciona en MYSQL</a:t>
            </a:r>
            <a:endParaRPr lang="es-BO" dirty="0"/>
          </a:p>
        </p:txBody>
      </p:sp>
      <p:sp>
        <p:nvSpPr>
          <p:cNvPr id="3" name="Content Placeholder 2">
            <a:extLst>
              <a:ext uri="{FF2B5EF4-FFF2-40B4-BE49-F238E27FC236}">
                <a16:creationId xmlns:a16="http://schemas.microsoft.com/office/drawing/2014/main" id="{092676ED-EE94-4433-97EF-D00AFC28F19B}"/>
              </a:ext>
            </a:extLst>
          </p:cNvPr>
          <p:cNvSpPr>
            <a:spLocks noGrp="1"/>
          </p:cNvSpPr>
          <p:nvPr>
            <p:ph idx="1"/>
          </p:nvPr>
        </p:nvSpPr>
        <p:spPr>
          <a:xfrm>
            <a:off x="1371598" y="1861272"/>
            <a:ext cx="10238509" cy="1717502"/>
          </a:xfrm>
        </p:spPr>
        <p:txBody>
          <a:bodyPr>
            <a:normAutofit fontScale="92500" lnSpcReduction="10000"/>
          </a:bodyPr>
          <a:lstStyle/>
          <a:p>
            <a:pPr algn="just"/>
            <a:r>
              <a:rPr lang="es-MX" dirty="0">
                <a:latin typeface="Poppins" panose="00000500000000000000" pitchFamily="2" charset="0"/>
                <a:cs typeface="Poppins" panose="00000500000000000000" pitchFamily="2" charset="0"/>
              </a:rPr>
              <a:t>La función CHAR_LENGTH() en MySQL se usa para encontrar la longitud de una </a:t>
            </a:r>
            <a:r>
              <a:rPr lang="es-MX" dirty="0" err="1">
                <a:latin typeface="Poppins" panose="00000500000000000000" pitchFamily="2" charset="0"/>
                <a:cs typeface="Poppins" panose="00000500000000000000" pitchFamily="2" charset="0"/>
              </a:rPr>
              <a:t>string</a:t>
            </a:r>
            <a:r>
              <a:rPr lang="es-MX" dirty="0">
                <a:latin typeface="Poppins" panose="00000500000000000000" pitchFamily="2" charset="0"/>
                <a:cs typeface="Poppins" panose="00000500000000000000" pitchFamily="2" charset="0"/>
              </a:rPr>
              <a:t> dada (en caracteres). Cuenta el número de caracteres e ignora si los caracteres son de un solo byte o de varios bytes.</a:t>
            </a:r>
          </a:p>
          <a:p>
            <a:pPr algn="just"/>
            <a:r>
              <a:rPr lang="es-MX" dirty="0">
                <a:latin typeface="Poppins" panose="00000500000000000000" pitchFamily="2" charset="0"/>
                <a:cs typeface="Poppins" panose="00000500000000000000" pitchFamily="2" charset="0"/>
              </a:rPr>
              <a:t>La función LOCATE() en MySQL se usa para encontrar la ubicación de una </a:t>
            </a:r>
            <a:r>
              <a:rPr lang="es-MX" dirty="0" err="1">
                <a:latin typeface="Poppins" panose="00000500000000000000" pitchFamily="2" charset="0"/>
                <a:cs typeface="Poppins" panose="00000500000000000000" pitchFamily="2" charset="0"/>
              </a:rPr>
              <a:t>substring</a:t>
            </a:r>
            <a:r>
              <a:rPr lang="es-MX" dirty="0">
                <a:latin typeface="Poppins" panose="00000500000000000000" pitchFamily="2" charset="0"/>
                <a:cs typeface="Poppins" panose="00000500000000000000" pitchFamily="2" charset="0"/>
              </a:rPr>
              <a:t> en una </a:t>
            </a:r>
            <a:r>
              <a:rPr lang="es-MX" dirty="0" err="1">
                <a:latin typeface="Poppins" panose="00000500000000000000" pitchFamily="2" charset="0"/>
                <a:cs typeface="Poppins" panose="00000500000000000000" pitchFamily="2" charset="0"/>
              </a:rPr>
              <a:t>string</a:t>
            </a:r>
            <a:r>
              <a:rPr lang="es-MX" dirty="0">
                <a:latin typeface="Poppins" panose="00000500000000000000" pitchFamily="2" charset="0"/>
                <a:cs typeface="Poppins" panose="00000500000000000000" pitchFamily="2" charset="0"/>
              </a:rPr>
              <a:t>. Devolverá la ubicación de la primera aparición de la </a:t>
            </a:r>
            <a:r>
              <a:rPr lang="es-MX" dirty="0" err="1">
                <a:latin typeface="Poppins" panose="00000500000000000000" pitchFamily="2" charset="0"/>
                <a:cs typeface="Poppins" panose="00000500000000000000" pitchFamily="2" charset="0"/>
              </a:rPr>
              <a:t>substring</a:t>
            </a:r>
            <a:r>
              <a:rPr lang="es-MX" dirty="0">
                <a:latin typeface="Poppins" panose="00000500000000000000" pitchFamily="2" charset="0"/>
                <a:cs typeface="Poppins" panose="00000500000000000000" pitchFamily="2" charset="0"/>
              </a:rPr>
              <a:t> en la </a:t>
            </a:r>
            <a:r>
              <a:rPr lang="es-MX" dirty="0" err="1">
                <a:latin typeface="Poppins" panose="00000500000000000000" pitchFamily="2" charset="0"/>
                <a:cs typeface="Poppins" panose="00000500000000000000" pitchFamily="2" charset="0"/>
              </a:rPr>
              <a:t>string</a:t>
            </a:r>
            <a:r>
              <a:rPr lang="es-MX" dirty="0">
                <a:latin typeface="Poppins" panose="00000500000000000000" pitchFamily="2" charset="0"/>
                <a:cs typeface="Poppins" panose="00000500000000000000" pitchFamily="2" charset="0"/>
              </a:rPr>
              <a:t>. Si la </a:t>
            </a:r>
            <a:r>
              <a:rPr lang="es-MX" dirty="0" err="1">
                <a:latin typeface="Poppins" panose="00000500000000000000" pitchFamily="2" charset="0"/>
                <a:cs typeface="Poppins" panose="00000500000000000000" pitchFamily="2" charset="0"/>
              </a:rPr>
              <a:t>substring</a:t>
            </a:r>
            <a:r>
              <a:rPr lang="es-MX" dirty="0">
                <a:latin typeface="Poppins" panose="00000500000000000000" pitchFamily="2" charset="0"/>
                <a:cs typeface="Poppins" panose="00000500000000000000" pitchFamily="2" charset="0"/>
              </a:rPr>
              <a:t> no está presente en la </a:t>
            </a:r>
            <a:r>
              <a:rPr lang="es-MX" dirty="0" err="1">
                <a:latin typeface="Poppins" panose="00000500000000000000" pitchFamily="2" charset="0"/>
                <a:cs typeface="Poppins" panose="00000500000000000000" pitchFamily="2" charset="0"/>
              </a:rPr>
              <a:t>string</a:t>
            </a:r>
            <a:r>
              <a:rPr lang="es-MX" dirty="0">
                <a:latin typeface="Poppins" panose="00000500000000000000" pitchFamily="2" charset="0"/>
                <a:cs typeface="Poppins" panose="00000500000000000000" pitchFamily="2" charset="0"/>
              </a:rPr>
              <a:t>, devolverá 0</a:t>
            </a:r>
            <a:endParaRPr lang="es-BO"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9B2502C9-986B-E372-5DA0-9BE2F798B33E}"/>
              </a:ext>
            </a:extLst>
          </p:cNvPr>
          <p:cNvPicPr>
            <a:picLocks noChangeAspect="1"/>
          </p:cNvPicPr>
          <p:nvPr/>
        </p:nvPicPr>
        <p:blipFill rotWithShape="1">
          <a:blip r:embed="rId2"/>
          <a:srcRect l="28636" t="42016" r="45000" b="11901"/>
          <a:stretch/>
        </p:blipFill>
        <p:spPr>
          <a:xfrm>
            <a:off x="2438400" y="3810239"/>
            <a:ext cx="2826327" cy="2777597"/>
          </a:xfrm>
          <a:prstGeom prst="rect">
            <a:avLst/>
          </a:prstGeom>
        </p:spPr>
      </p:pic>
      <p:pic>
        <p:nvPicPr>
          <p:cNvPr id="6" name="Picture 5">
            <a:extLst>
              <a:ext uri="{FF2B5EF4-FFF2-40B4-BE49-F238E27FC236}">
                <a16:creationId xmlns:a16="http://schemas.microsoft.com/office/drawing/2014/main" id="{32B43FF4-9B5D-2214-245B-FC855B74A8B0}"/>
              </a:ext>
            </a:extLst>
          </p:cNvPr>
          <p:cNvPicPr>
            <a:picLocks noChangeAspect="1"/>
          </p:cNvPicPr>
          <p:nvPr/>
        </p:nvPicPr>
        <p:blipFill rotWithShape="1">
          <a:blip r:embed="rId3"/>
          <a:srcRect l="27045" t="21197" r="25000" b="16954"/>
          <a:stretch/>
        </p:blipFill>
        <p:spPr>
          <a:xfrm>
            <a:off x="6644794" y="3560025"/>
            <a:ext cx="4175608" cy="3027811"/>
          </a:xfrm>
          <a:prstGeom prst="rect">
            <a:avLst/>
          </a:prstGeom>
        </p:spPr>
      </p:pic>
    </p:spTree>
    <p:extLst>
      <p:ext uri="{BB962C8B-B14F-4D97-AF65-F5344CB8AC3E}">
        <p14:creationId xmlns:p14="http://schemas.microsoft.com/office/powerpoint/2010/main" val="31438909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744</TotalTime>
  <Words>1106</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 Book</vt:lpstr>
      <vt:lpstr>JetBrains Mono</vt:lpstr>
      <vt:lpstr>Poppins</vt:lpstr>
      <vt:lpstr>Crop</vt:lpstr>
      <vt:lpstr>ACTIVIDAD FINAL HITO 3</vt:lpstr>
      <vt:lpstr>Defina que es lenguaje procedural en MySQL.  </vt:lpstr>
      <vt:lpstr>Defina que es una función en MySQL.</vt:lpstr>
      <vt:lpstr>¿Qué cosas características debe de tener una función? Explique sobre el nombre, el return, parametros, etc.</vt:lpstr>
      <vt:lpstr>¿Cómo crear, modificar y cómo eliminar una función? Adjunte un ejemplo de su uso</vt:lpstr>
      <vt:lpstr>Para qué sirve la función CONCAT y como funciona en MYSQL </vt:lpstr>
      <vt:lpstr>Para qué sirve la función SUBSTRING y como funciona en MYSQL</vt:lpstr>
      <vt:lpstr>Para qué sirve la función STRCMP y como funciona en MYSQL</vt:lpstr>
      <vt:lpstr>Para qué sirve la función CHAR_LENGTH y LOCATE y como funciona en MYSQL</vt:lpstr>
      <vt:lpstr>¿Cual es la diferencia entre las funciones de agresión y funciones creados por el DBA? Es decir funciones creadas por el usuario.</vt:lpstr>
      <vt:lpstr>¿Busque y defina a qué se referirá cuando se habla de parámetros de entrada y salida en MySQL? </vt:lpstr>
      <vt:lpstr>.Crear una función que genere la serie Fibonacci.</vt:lpstr>
      <vt:lpstr>Crear una variable global a nivel BASE DE DATOS.</vt:lpstr>
      <vt:lpstr>Crear una función no recibe parámetros (Utilizar WHILE, REPEAT o LOOP).</vt:lpstr>
      <vt:lpstr>Crear una función que recibe un parámetro INTEGER.</vt:lpstr>
      <vt:lpstr>Crear una función que reciba un parámetro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 Procesual para hito 2</dc:title>
  <dc:creator>ludwing vargas</dc:creator>
  <cp:lastModifiedBy>ludwing vargas</cp:lastModifiedBy>
  <cp:revision>6</cp:revision>
  <dcterms:created xsi:type="dcterms:W3CDTF">2021-09-13T20:24:08Z</dcterms:created>
  <dcterms:modified xsi:type="dcterms:W3CDTF">2022-05-20T04:11:25Z</dcterms:modified>
</cp:coreProperties>
</file>