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DEE4847-E0CF-4CA3-A23D-4A01943FFA3F}" type="datetimeFigureOut">
              <a:rPr lang="es-BO" smtClean="0"/>
              <a:t>4/4/2022</a:t>
            </a:fld>
            <a:endParaRPr lang="es-BO"/>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4CCF167D-C054-43EE-8645-CB84022074F5}" type="slidenum">
              <a:rPr lang="es-BO" smtClean="0"/>
              <a:t>‹#›</a:t>
            </a:fld>
            <a:endParaRPr lang="es-BO"/>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500334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4/4/2022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90081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4/4/2022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17792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EE4847-E0CF-4CA3-A23D-4A01943FFA3F}" type="datetimeFigureOut">
              <a:rPr lang="es-BO" smtClean="0"/>
              <a:t>4/4/2022</a:t>
            </a:fld>
            <a:endParaRPr lang="es-BO"/>
          </a:p>
        </p:txBody>
      </p:sp>
      <p:sp>
        <p:nvSpPr>
          <p:cNvPr id="5" name="Footer Placeholder 4"/>
          <p:cNvSpPr>
            <a:spLocks noGrp="1"/>
          </p:cNvSpPr>
          <p:nvPr>
            <p:ph type="ftr" sz="quarter" idx="11"/>
          </p:nvPr>
        </p:nvSpPr>
        <p:spPr/>
        <p:txBody>
          <a:bodyPr/>
          <a:lstStyle/>
          <a:p>
            <a:endParaRPr lang="es-BO"/>
          </a:p>
        </p:txBody>
      </p:sp>
      <p:sp>
        <p:nvSpPr>
          <p:cNvPr id="6" name="Slide Number Placeholder 5"/>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4960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DEE4847-E0CF-4CA3-A23D-4A01943FFA3F}" type="datetimeFigureOut">
              <a:rPr lang="es-BO" smtClean="0"/>
              <a:t>4/4/2022</a:t>
            </a:fld>
            <a:endParaRPr lang="es-BO"/>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BO"/>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429158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EE4847-E0CF-4CA3-A23D-4A01943FFA3F}" type="datetimeFigureOut">
              <a:rPr lang="es-BO" smtClean="0"/>
              <a:t>4/4/2022</a:t>
            </a:fld>
            <a:endParaRPr lang="es-BO"/>
          </a:p>
        </p:txBody>
      </p:sp>
      <p:sp>
        <p:nvSpPr>
          <p:cNvPr id="6" name="Footer Placeholder 5"/>
          <p:cNvSpPr>
            <a:spLocks noGrp="1"/>
          </p:cNvSpPr>
          <p:nvPr>
            <p:ph type="ftr" sz="quarter" idx="11"/>
          </p:nvPr>
        </p:nvSpPr>
        <p:spPr/>
        <p:txBody>
          <a:bodyPr/>
          <a:lstStyle/>
          <a:p>
            <a:endParaRPr lang="es-BO"/>
          </a:p>
        </p:txBody>
      </p:sp>
      <p:sp>
        <p:nvSpPr>
          <p:cNvPr id="7" name="Slide Number Placeholder 6"/>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201787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EE4847-E0CF-4CA3-A23D-4A01943FFA3F}" type="datetimeFigureOut">
              <a:rPr lang="es-BO" smtClean="0"/>
              <a:t>4/4/2022</a:t>
            </a:fld>
            <a:endParaRPr lang="es-BO"/>
          </a:p>
        </p:txBody>
      </p:sp>
      <p:sp>
        <p:nvSpPr>
          <p:cNvPr id="8" name="Footer Placeholder 7"/>
          <p:cNvSpPr>
            <a:spLocks noGrp="1"/>
          </p:cNvSpPr>
          <p:nvPr>
            <p:ph type="ftr" sz="quarter" idx="11"/>
          </p:nvPr>
        </p:nvSpPr>
        <p:spPr/>
        <p:txBody>
          <a:bodyPr/>
          <a:lstStyle/>
          <a:p>
            <a:endParaRPr lang="es-BO"/>
          </a:p>
        </p:txBody>
      </p:sp>
      <p:sp>
        <p:nvSpPr>
          <p:cNvPr id="9" name="Slide Number Placeholder 8"/>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417866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EE4847-E0CF-4CA3-A23D-4A01943FFA3F}" type="datetimeFigureOut">
              <a:rPr lang="es-BO" smtClean="0"/>
              <a:t>4/4/2022</a:t>
            </a:fld>
            <a:endParaRPr lang="es-BO"/>
          </a:p>
        </p:txBody>
      </p:sp>
      <p:sp>
        <p:nvSpPr>
          <p:cNvPr id="4" name="Footer Placeholder 3"/>
          <p:cNvSpPr>
            <a:spLocks noGrp="1"/>
          </p:cNvSpPr>
          <p:nvPr>
            <p:ph type="ftr" sz="quarter" idx="11"/>
          </p:nvPr>
        </p:nvSpPr>
        <p:spPr/>
        <p:txBody>
          <a:bodyPr/>
          <a:lstStyle/>
          <a:p>
            <a:endParaRPr lang="es-BO"/>
          </a:p>
        </p:txBody>
      </p:sp>
      <p:sp>
        <p:nvSpPr>
          <p:cNvPr id="5" name="Slide Number Placeholder 4"/>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452393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EE4847-E0CF-4CA3-A23D-4A01943FFA3F}" type="datetimeFigureOut">
              <a:rPr lang="es-BO" smtClean="0"/>
              <a:t>4/4/2022</a:t>
            </a:fld>
            <a:endParaRPr lang="es-BO"/>
          </a:p>
        </p:txBody>
      </p:sp>
      <p:sp>
        <p:nvSpPr>
          <p:cNvPr id="3" name="Footer Placeholder 2"/>
          <p:cNvSpPr>
            <a:spLocks noGrp="1"/>
          </p:cNvSpPr>
          <p:nvPr>
            <p:ph type="ftr" sz="quarter" idx="11"/>
          </p:nvPr>
        </p:nvSpPr>
        <p:spPr/>
        <p:txBody>
          <a:bodyPr/>
          <a:lstStyle/>
          <a:p>
            <a:endParaRPr lang="es-BO"/>
          </a:p>
        </p:txBody>
      </p:sp>
      <p:sp>
        <p:nvSpPr>
          <p:cNvPr id="4" name="Slide Number Placeholder 3"/>
          <p:cNvSpPr>
            <a:spLocks noGrp="1"/>
          </p:cNvSpPr>
          <p:nvPr>
            <p:ph type="sldNum" sz="quarter" idx="12"/>
          </p:nvPr>
        </p:nvSpPr>
        <p:spPr/>
        <p:txBody>
          <a:bodyPr/>
          <a:lstStyle/>
          <a:p>
            <a:fld id="{4CCF167D-C054-43EE-8645-CB84022074F5}" type="slidenum">
              <a:rPr lang="es-BO" smtClean="0"/>
              <a:t>‹#›</a:t>
            </a:fld>
            <a:endParaRPr lang="es-BO"/>
          </a:p>
        </p:txBody>
      </p:sp>
    </p:spTree>
    <p:extLst>
      <p:ext uri="{BB962C8B-B14F-4D97-AF65-F5344CB8AC3E}">
        <p14:creationId xmlns:p14="http://schemas.microsoft.com/office/powerpoint/2010/main" val="267428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EE4847-E0CF-4CA3-A23D-4A01943FFA3F}" type="datetimeFigureOut">
              <a:rPr lang="es-BO" smtClean="0"/>
              <a:t>4/4/2022</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85243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DEE4847-E0CF-4CA3-A23D-4A01943FFA3F}" type="datetimeFigureOut">
              <a:rPr lang="es-BO" smtClean="0"/>
              <a:t>4/4/2022</a:t>
            </a:fld>
            <a:endParaRPr lang="es-BO"/>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BO"/>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4CCF167D-C054-43EE-8645-CB84022074F5}" type="slidenum">
              <a:rPr lang="es-BO" smtClean="0"/>
              <a:t>‹#›</a:t>
            </a:fld>
            <a:endParaRPr lang="es-BO"/>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0221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DEE4847-E0CF-4CA3-A23D-4A01943FFA3F}" type="datetimeFigureOut">
              <a:rPr lang="es-BO" smtClean="0"/>
              <a:t>4/4/2022</a:t>
            </a:fld>
            <a:endParaRPr lang="es-BO"/>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BO"/>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4CCF167D-C054-43EE-8645-CB84022074F5}" type="slidenum">
              <a:rPr lang="es-BO" smtClean="0"/>
              <a:t>‹#›</a:t>
            </a:fld>
            <a:endParaRPr lang="es-BO"/>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8188495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DFFFC-2433-4D25-B041-6A371955B870}"/>
              </a:ext>
            </a:extLst>
          </p:cNvPr>
          <p:cNvSpPr>
            <a:spLocks noGrp="1"/>
          </p:cNvSpPr>
          <p:nvPr>
            <p:ph type="ctrTitle"/>
          </p:nvPr>
        </p:nvSpPr>
        <p:spPr/>
        <p:txBody>
          <a:bodyPr/>
          <a:lstStyle/>
          <a:p>
            <a:r>
              <a:rPr lang="es-BO" dirty="0" err="1"/>
              <a:t>Lab</a:t>
            </a:r>
            <a:r>
              <a:rPr lang="es-BO" dirty="0"/>
              <a:t> - Procesual para hito 2</a:t>
            </a:r>
          </a:p>
        </p:txBody>
      </p:sp>
      <p:sp>
        <p:nvSpPr>
          <p:cNvPr id="3" name="Subtitle 2">
            <a:extLst>
              <a:ext uri="{FF2B5EF4-FFF2-40B4-BE49-F238E27FC236}">
                <a16:creationId xmlns:a16="http://schemas.microsoft.com/office/drawing/2014/main" id="{78FA2FD7-642C-4DB2-AB71-EDC5B94167E8}"/>
              </a:ext>
            </a:extLst>
          </p:cNvPr>
          <p:cNvSpPr>
            <a:spLocks noGrp="1"/>
          </p:cNvSpPr>
          <p:nvPr>
            <p:ph type="subTitle" idx="1"/>
          </p:nvPr>
        </p:nvSpPr>
        <p:spPr>
          <a:xfrm>
            <a:off x="569585" y="3886680"/>
            <a:ext cx="11052313" cy="1655762"/>
          </a:xfrm>
        </p:spPr>
        <p:txBody>
          <a:bodyPr>
            <a:normAutofit/>
          </a:bodyPr>
          <a:lstStyle/>
          <a:p>
            <a:pPr algn="ctr">
              <a:lnSpc>
                <a:spcPct val="107000"/>
              </a:lnSpc>
              <a:spcAft>
                <a:spcPts val="800"/>
              </a:spcAft>
            </a:pPr>
            <a:r>
              <a:rPr lang="en-US" sz="1800" dirty="0" err="1">
                <a:solidFill>
                  <a:srgbClr val="FF0000"/>
                </a:solidFill>
                <a:effectLst/>
                <a:latin typeface="Arial" panose="020B0604020202020204" pitchFamily="34" charset="0"/>
                <a:ea typeface="Calibri" panose="020F0502020204030204" pitchFamily="34" charset="0"/>
                <a:cs typeface="Times New Roman" panose="02020603050405020304" pitchFamily="18" charset="0"/>
              </a:rPr>
              <a:t>Docente</a:t>
            </a:r>
            <a:r>
              <a:rPr lang="en-US"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Ing. William Roddy Barra Paredes </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BO"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Nombre completo: </a:t>
            </a:r>
            <a:r>
              <a:rPr lang="es-BO" sz="1800" dirty="0">
                <a:effectLst/>
                <a:latin typeface="Arial" panose="020B0604020202020204" pitchFamily="34" charset="0"/>
                <a:ea typeface="Calibri" panose="020F0502020204030204" pitchFamily="34" charset="0"/>
                <a:cs typeface="Times New Roman" panose="02020603050405020304" pitchFamily="18" charset="0"/>
              </a:rPr>
              <a:t>Ludwing Antoni Vargas Ibarra </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s-BO" sz="1800" dirty="0">
                <a:solidFill>
                  <a:srgbClr val="FF0000"/>
                </a:solidFill>
                <a:effectLst/>
                <a:latin typeface="Arial" panose="020B0604020202020204" pitchFamily="34" charset="0"/>
                <a:ea typeface="Calibri" panose="020F0502020204030204" pitchFamily="34" charset="0"/>
                <a:cs typeface="Times New Roman" panose="02020603050405020304" pitchFamily="18" charset="0"/>
              </a:rPr>
              <a:t>Semestre: </a:t>
            </a:r>
            <a:r>
              <a:rPr lang="es-BO" sz="1800" dirty="0">
                <a:effectLst/>
                <a:latin typeface="Arial" panose="020B0604020202020204" pitchFamily="34" charset="0"/>
                <a:ea typeface="Calibri" panose="020F0502020204030204" pitchFamily="34" charset="0"/>
                <a:cs typeface="Times New Roman" panose="02020603050405020304" pitchFamily="18" charset="0"/>
              </a:rPr>
              <a:t>III/2022</a:t>
            </a:r>
            <a:endParaRPr lang="es-BO"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BO" dirty="0"/>
          </a:p>
        </p:txBody>
      </p:sp>
      <p:pic>
        <p:nvPicPr>
          <p:cNvPr id="4" name="Picture 3">
            <a:extLst>
              <a:ext uri="{FF2B5EF4-FFF2-40B4-BE49-F238E27FC236}">
                <a16:creationId xmlns:a16="http://schemas.microsoft.com/office/drawing/2014/main" id="{DAA63383-0175-47CB-92C9-FF5D866E26EE}"/>
              </a:ext>
            </a:extLst>
          </p:cNvPr>
          <p:cNvPicPr>
            <a:picLocks noChangeAspect="1"/>
          </p:cNvPicPr>
          <p:nvPr/>
        </p:nvPicPr>
        <p:blipFill>
          <a:blip r:embed="rId2"/>
          <a:stretch>
            <a:fillRect/>
          </a:stretch>
        </p:blipFill>
        <p:spPr>
          <a:xfrm>
            <a:off x="5412980" y="319191"/>
            <a:ext cx="3115326" cy="1469263"/>
          </a:xfrm>
          <a:prstGeom prst="rect">
            <a:avLst/>
          </a:prstGeom>
        </p:spPr>
      </p:pic>
    </p:spTree>
    <p:extLst>
      <p:ext uri="{BB962C8B-B14F-4D97-AF65-F5344CB8AC3E}">
        <p14:creationId xmlns:p14="http://schemas.microsoft.com/office/powerpoint/2010/main" val="2072058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1D32-2912-4AB4-93DF-84E5C8B38DB9}"/>
              </a:ext>
            </a:extLst>
          </p:cNvPr>
          <p:cNvSpPr>
            <a:spLocks noGrp="1"/>
          </p:cNvSpPr>
          <p:nvPr>
            <p:ph type="title"/>
          </p:nvPr>
        </p:nvSpPr>
        <p:spPr>
          <a:xfrm>
            <a:off x="1219200" y="685799"/>
            <a:ext cx="9947564" cy="1724891"/>
          </a:xfrm>
        </p:spPr>
        <p:txBody>
          <a:bodyPr>
            <a:normAutofit fontScale="90000"/>
          </a:bodyPr>
          <a:lstStyle/>
          <a:p>
            <a:pPr algn="just"/>
            <a:r>
              <a:rPr lang="es-MX" dirty="0"/>
              <a:t>¿Qué cosas características debe de tener una función? Explique sobre el nombre, el return, parámetros, etc.</a:t>
            </a:r>
            <a:endParaRPr lang="es-BO" dirty="0"/>
          </a:p>
        </p:txBody>
      </p:sp>
      <p:sp>
        <p:nvSpPr>
          <p:cNvPr id="3" name="Content Placeholder 2">
            <a:extLst>
              <a:ext uri="{FF2B5EF4-FFF2-40B4-BE49-F238E27FC236}">
                <a16:creationId xmlns:a16="http://schemas.microsoft.com/office/drawing/2014/main" id="{AF9AF1D0-A3B4-4524-80DB-E2FE3DBCDD68}"/>
              </a:ext>
            </a:extLst>
          </p:cNvPr>
          <p:cNvSpPr>
            <a:spLocks noGrp="1"/>
          </p:cNvSpPr>
          <p:nvPr>
            <p:ph idx="1"/>
          </p:nvPr>
        </p:nvSpPr>
        <p:spPr>
          <a:xfrm>
            <a:off x="1295400" y="2590800"/>
            <a:ext cx="9601200" cy="1482436"/>
          </a:xfrm>
        </p:spPr>
        <p:txBody>
          <a:bodyPr>
            <a:normAutofit lnSpcReduction="10000"/>
          </a:bodyPr>
          <a:lstStyle/>
          <a:p>
            <a:pPr algn="just"/>
            <a:r>
              <a:rPr lang="es-MX" b="0" i="0" dirty="0">
                <a:solidFill>
                  <a:srgbClr val="000000"/>
                </a:solidFill>
                <a:effectLst/>
                <a:latin typeface="Poppins" panose="00000500000000000000" pitchFamily="2" charset="0"/>
                <a:cs typeface="Poppins" panose="00000500000000000000" pitchFamily="2" charset="0"/>
              </a:rPr>
              <a:t>Los parámetros son variables locales a los que se les asigna un valor antes de comenzar la ejecución del cuerpo de una función. Su ámbito de validez, por tanto, es el propio cuerpo de la función. El mecanismo de paso de parámetros a las funciones es fundamental para comprender el comportamiento de los programas en C.</a:t>
            </a:r>
            <a:endParaRPr lang="es-BO"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127602E-0D2E-484A-BEAD-C74849CFA442}"/>
              </a:ext>
            </a:extLst>
          </p:cNvPr>
          <p:cNvPicPr>
            <a:picLocks noChangeAspect="1"/>
          </p:cNvPicPr>
          <p:nvPr/>
        </p:nvPicPr>
        <p:blipFill rotWithShape="1">
          <a:blip r:embed="rId2"/>
          <a:srcRect l="29204" t="23220" r="25796" b="42218"/>
          <a:stretch/>
        </p:blipFill>
        <p:spPr>
          <a:xfrm>
            <a:off x="3449782" y="4052454"/>
            <a:ext cx="5486400" cy="2369127"/>
          </a:xfrm>
          <a:prstGeom prst="rect">
            <a:avLst/>
          </a:prstGeom>
        </p:spPr>
      </p:pic>
    </p:spTree>
    <p:extLst>
      <p:ext uri="{BB962C8B-B14F-4D97-AF65-F5344CB8AC3E}">
        <p14:creationId xmlns:p14="http://schemas.microsoft.com/office/powerpoint/2010/main" val="773303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E84D-2521-428D-8292-1D4A94F30EF6}"/>
              </a:ext>
            </a:extLst>
          </p:cNvPr>
          <p:cNvSpPr>
            <a:spLocks noGrp="1"/>
          </p:cNvSpPr>
          <p:nvPr>
            <p:ph type="title"/>
          </p:nvPr>
        </p:nvSpPr>
        <p:spPr>
          <a:xfrm>
            <a:off x="1027043" y="496956"/>
            <a:ext cx="10515600" cy="1141344"/>
          </a:xfrm>
        </p:spPr>
        <p:txBody>
          <a:bodyPr>
            <a:normAutofit fontScale="90000"/>
          </a:bodyPr>
          <a:lstStyle/>
          <a:p>
            <a:pPr algn="just"/>
            <a:r>
              <a:rPr lang="es-MX" dirty="0"/>
              <a:t>¿Cómo crear, modificar y cómo eliminar una función? </a:t>
            </a:r>
            <a:endParaRPr lang="es-BO" dirty="0"/>
          </a:p>
        </p:txBody>
      </p:sp>
      <p:pic>
        <p:nvPicPr>
          <p:cNvPr id="5" name="Content Placeholder 4">
            <a:extLst>
              <a:ext uri="{FF2B5EF4-FFF2-40B4-BE49-F238E27FC236}">
                <a16:creationId xmlns:a16="http://schemas.microsoft.com/office/drawing/2014/main" id="{4CC41B6D-2158-4E59-86D4-D4794AE26464}"/>
              </a:ext>
            </a:extLst>
          </p:cNvPr>
          <p:cNvPicPr>
            <a:picLocks noGrp="1" noChangeAspect="1"/>
          </p:cNvPicPr>
          <p:nvPr>
            <p:ph idx="1"/>
          </p:nvPr>
        </p:nvPicPr>
        <p:blipFill>
          <a:blip r:embed="rId2"/>
          <a:stretch>
            <a:fillRect/>
          </a:stretch>
        </p:blipFill>
        <p:spPr>
          <a:xfrm>
            <a:off x="4747975" y="2246273"/>
            <a:ext cx="5486876" cy="2365453"/>
          </a:xfrm>
          <a:prstGeom prst="rect">
            <a:avLst/>
          </a:prstGeom>
        </p:spPr>
      </p:pic>
      <p:cxnSp>
        <p:nvCxnSpPr>
          <p:cNvPr id="13" name="Connector: Elbow 12">
            <a:extLst>
              <a:ext uri="{FF2B5EF4-FFF2-40B4-BE49-F238E27FC236}">
                <a16:creationId xmlns:a16="http://schemas.microsoft.com/office/drawing/2014/main" id="{FB1B81AE-88E6-4944-89C5-12C6781FCFA1}"/>
              </a:ext>
            </a:extLst>
          </p:cNvPr>
          <p:cNvCxnSpPr/>
          <p:nvPr/>
        </p:nvCxnSpPr>
        <p:spPr>
          <a:xfrm>
            <a:off x="1957149" y="2026262"/>
            <a:ext cx="2714392" cy="4400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07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27457-1A35-45DA-8705-F1AFAC82301C}"/>
              </a:ext>
            </a:extLst>
          </p:cNvPr>
          <p:cNvSpPr>
            <a:spLocks noGrp="1"/>
          </p:cNvSpPr>
          <p:nvPr>
            <p:ph type="title"/>
          </p:nvPr>
        </p:nvSpPr>
        <p:spPr/>
        <p:txBody>
          <a:bodyPr/>
          <a:lstStyle/>
          <a:p>
            <a:pPr algn="just"/>
            <a:r>
              <a:rPr lang="es-MX" dirty="0"/>
              <a:t>Crear las tablas y 2 registros para cada tabla para el siguiente modelo ER.</a:t>
            </a:r>
            <a:endParaRPr lang="es-BO" dirty="0"/>
          </a:p>
        </p:txBody>
      </p:sp>
      <p:pic>
        <p:nvPicPr>
          <p:cNvPr id="5" name="Content Placeholder 4">
            <a:extLst>
              <a:ext uri="{FF2B5EF4-FFF2-40B4-BE49-F238E27FC236}">
                <a16:creationId xmlns:a16="http://schemas.microsoft.com/office/drawing/2014/main" id="{907E1628-5F7A-425D-B704-381C12BF85BB}"/>
              </a:ext>
            </a:extLst>
          </p:cNvPr>
          <p:cNvPicPr>
            <a:picLocks noGrp="1" noChangeAspect="1"/>
          </p:cNvPicPr>
          <p:nvPr>
            <p:ph idx="1"/>
          </p:nvPr>
        </p:nvPicPr>
        <p:blipFill rotWithShape="1">
          <a:blip r:embed="rId2"/>
          <a:srcRect l="24880" t="15861" r="14005" b="14120"/>
          <a:stretch/>
        </p:blipFill>
        <p:spPr>
          <a:xfrm>
            <a:off x="3037609" y="2171700"/>
            <a:ext cx="6116782" cy="3939991"/>
          </a:xfrm>
          <a:prstGeom prst="rect">
            <a:avLst/>
          </a:prstGeom>
        </p:spPr>
      </p:pic>
    </p:spTree>
    <p:extLst>
      <p:ext uri="{BB962C8B-B14F-4D97-AF65-F5344CB8AC3E}">
        <p14:creationId xmlns:p14="http://schemas.microsoft.com/office/powerpoint/2010/main" val="1737238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91E9-4CA2-480E-98B7-CED980DB7782}"/>
              </a:ext>
            </a:extLst>
          </p:cNvPr>
          <p:cNvSpPr>
            <a:spLocks noGrp="1"/>
          </p:cNvSpPr>
          <p:nvPr>
            <p:ph type="title"/>
          </p:nvPr>
        </p:nvSpPr>
        <p:spPr/>
        <p:txBody>
          <a:bodyPr/>
          <a:lstStyle/>
          <a:p>
            <a:pPr algn="just"/>
            <a:r>
              <a:rPr lang="es-MX" dirty="0"/>
              <a:t>Crear una consulta SQL en base al ejercicio anterior.</a:t>
            </a:r>
            <a:endParaRPr lang="es-BO" dirty="0"/>
          </a:p>
        </p:txBody>
      </p:sp>
      <p:sp>
        <p:nvSpPr>
          <p:cNvPr id="4" name="Rectangle 1">
            <a:extLst>
              <a:ext uri="{FF2B5EF4-FFF2-40B4-BE49-F238E27FC236}">
                <a16:creationId xmlns:a16="http://schemas.microsoft.com/office/drawing/2014/main" id="{7F82BF7B-83F7-44A8-9281-32F9E7644299}"/>
              </a:ext>
            </a:extLst>
          </p:cNvPr>
          <p:cNvSpPr>
            <a:spLocks noGrp="1" noChangeArrowheads="1"/>
          </p:cNvSpPr>
          <p:nvPr>
            <p:ph idx="1"/>
          </p:nvPr>
        </p:nvSpPr>
        <p:spPr bwMode="auto">
          <a:xfrm>
            <a:off x="1371600" y="3168759"/>
            <a:ext cx="8695073" cy="181588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800" b="0" i="0" u="none" strike="noStrike" cap="none" normalizeH="0" baseline="0" dirty="0">
                <a:ln>
                  <a:noFill/>
                </a:ln>
                <a:solidFill>
                  <a:srgbClr val="CC7832"/>
                </a:solidFill>
                <a:effectLst/>
                <a:latin typeface="JetBrains Mono"/>
              </a:rPr>
              <a:t>SELECT </a:t>
            </a:r>
            <a:r>
              <a:rPr kumimoji="0" lang="es-BO" altLang="es-BO" sz="2800" b="0" i="0" u="none" strike="noStrike" cap="none" normalizeH="0" baseline="0" dirty="0" err="1">
                <a:ln>
                  <a:noFill/>
                </a:ln>
                <a:solidFill>
                  <a:srgbClr val="A9B7C6"/>
                </a:solidFill>
                <a:effectLst/>
                <a:latin typeface="JetBrains Mono"/>
              </a:rPr>
              <a:t>cli.</a:t>
            </a:r>
            <a:r>
              <a:rPr kumimoji="0" lang="es-BO" altLang="es-BO" sz="2800" b="0" i="0" u="none" strike="noStrike" cap="none" normalizeH="0" baseline="0" dirty="0" err="1">
                <a:ln>
                  <a:noFill/>
                </a:ln>
                <a:solidFill>
                  <a:srgbClr val="9876AA"/>
                </a:solidFill>
                <a:effectLst/>
                <a:latin typeface="JetBrains Mono"/>
              </a:rPr>
              <a:t>fullname</a:t>
            </a:r>
            <a:r>
              <a:rPr kumimoji="0" lang="es-BO" altLang="es-BO" sz="2800" b="0" i="0" u="none" strike="noStrike" cap="none" normalizeH="0" baseline="0" dirty="0">
                <a:ln>
                  <a:noFill/>
                </a:ln>
                <a:solidFill>
                  <a:srgbClr val="CC7832"/>
                </a:solidFill>
                <a:effectLst/>
                <a:latin typeface="JetBrains Mono"/>
              </a:rPr>
              <a:t>, </a:t>
            </a:r>
            <a:r>
              <a:rPr kumimoji="0" lang="es-BO" altLang="es-BO" sz="2800" b="0" i="0" u="none" strike="noStrike" cap="none" normalizeH="0" baseline="0" dirty="0" err="1">
                <a:ln>
                  <a:noFill/>
                </a:ln>
                <a:solidFill>
                  <a:srgbClr val="A9B7C6"/>
                </a:solidFill>
                <a:effectLst/>
                <a:latin typeface="JetBrains Mono"/>
              </a:rPr>
              <a:t>cli.</a:t>
            </a:r>
            <a:r>
              <a:rPr kumimoji="0" lang="es-BO" altLang="es-BO" sz="2800" b="0" i="0" u="none" strike="noStrike" cap="none" normalizeH="0" baseline="0" dirty="0" err="1">
                <a:ln>
                  <a:noFill/>
                </a:ln>
                <a:solidFill>
                  <a:srgbClr val="9876AA"/>
                </a:solidFill>
                <a:effectLst/>
                <a:latin typeface="JetBrains Mono"/>
              </a:rPr>
              <a:t>lastname</a:t>
            </a:r>
            <a:r>
              <a:rPr kumimoji="0" lang="es-BO" altLang="es-BO" sz="2800" b="0" i="0" u="none" strike="noStrike" cap="none" normalizeH="0" baseline="0" dirty="0">
                <a:ln>
                  <a:noFill/>
                </a:ln>
                <a:solidFill>
                  <a:srgbClr val="CC7832"/>
                </a:solidFill>
                <a:effectLst/>
                <a:latin typeface="JetBrains Mono"/>
              </a:rPr>
              <a:t>, </a:t>
            </a:r>
            <a:r>
              <a:rPr kumimoji="0" lang="es-BO" altLang="es-BO" sz="2800" b="0" i="0" u="none" strike="noStrike" cap="none" normalizeH="0" baseline="0" dirty="0" err="1">
                <a:ln>
                  <a:noFill/>
                </a:ln>
                <a:solidFill>
                  <a:srgbClr val="A9B7C6"/>
                </a:solidFill>
                <a:effectLst/>
                <a:latin typeface="JetBrains Mono"/>
              </a:rPr>
              <a:t>ped.</a:t>
            </a:r>
            <a:r>
              <a:rPr kumimoji="0" lang="es-BO" altLang="es-BO" sz="2800" b="0" i="0" u="none" strike="noStrike" cap="none" normalizeH="0" baseline="0" dirty="0" err="1">
                <a:ln>
                  <a:noFill/>
                </a:ln>
                <a:solidFill>
                  <a:srgbClr val="9876AA"/>
                </a:solidFill>
                <a:effectLst/>
                <a:latin typeface="JetBrains Mono"/>
              </a:rPr>
              <a:t>articulo</a:t>
            </a:r>
            <a:r>
              <a:rPr kumimoji="0" lang="es-BO" altLang="es-BO" sz="2800" b="0" i="0" u="none" strike="noStrike" cap="none" normalizeH="0" baseline="0" dirty="0">
                <a:ln>
                  <a:noFill/>
                </a:ln>
                <a:solidFill>
                  <a:srgbClr val="CC7832"/>
                </a:solidFill>
                <a:effectLst/>
                <a:latin typeface="JetBrains Mono"/>
              </a:rPr>
              <a:t>, </a:t>
            </a:r>
            <a:r>
              <a:rPr kumimoji="0" lang="es-BO" altLang="es-BO" sz="2800" b="0" i="0" u="none" strike="noStrike" cap="none" normalizeH="0" baseline="0" dirty="0" err="1">
                <a:ln>
                  <a:noFill/>
                </a:ln>
                <a:solidFill>
                  <a:srgbClr val="A9B7C6"/>
                </a:solidFill>
                <a:effectLst/>
                <a:latin typeface="JetBrains Mono"/>
              </a:rPr>
              <a:t>ped.</a:t>
            </a:r>
            <a:r>
              <a:rPr kumimoji="0" lang="es-BO" altLang="es-BO" sz="2800" b="0" i="0" u="none" strike="noStrike" cap="none" normalizeH="0" baseline="0" dirty="0" err="1">
                <a:ln>
                  <a:noFill/>
                </a:ln>
                <a:solidFill>
                  <a:srgbClr val="9876AA"/>
                </a:solidFill>
                <a:effectLst/>
                <a:latin typeface="JetBrains Mono"/>
              </a:rPr>
              <a:t>costo</a:t>
            </a:r>
            <a:br>
              <a:rPr kumimoji="0" lang="es-BO" altLang="es-BO" sz="2800" b="0" i="0" u="none" strike="noStrike" cap="none" normalizeH="0" baseline="0" dirty="0">
                <a:ln>
                  <a:noFill/>
                </a:ln>
                <a:solidFill>
                  <a:srgbClr val="9876AA"/>
                </a:solidFill>
                <a:effectLst/>
                <a:latin typeface="JetBrains Mono"/>
              </a:rPr>
            </a:br>
            <a:r>
              <a:rPr kumimoji="0" lang="es-BO" altLang="es-BO" sz="2800" b="0" i="0" u="none" strike="noStrike" cap="none" normalizeH="0" baseline="0" dirty="0">
                <a:ln>
                  <a:noFill/>
                </a:ln>
                <a:solidFill>
                  <a:srgbClr val="CC7832"/>
                </a:solidFill>
                <a:effectLst/>
                <a:latin typeface="JetBrains Mono"/>
              </a:rPr>
              <a:t>FROM </a:t>
            </a:r>
            <a:r>
              <a:rPr kumimoji="0" lang="es-BO" altLang="es-BO" sz="2800" b="0" i="0" u="none" strike="noStrike" cap="none" normalizeH="0" baseline="0" dirty="0">
                <a:ln>
                  <a:noFill/>
                </a:ln>
                <a:solidFill>
                  <a:srgbClr val="A9B7C6"/>
                </a:solidFill>
                <a:effectLst/>
                <a:latin typeface="JetBrains Mono"/>
              </a:rPr>
              <a:t>cliente </a:t>
            </a:r>
            <a:r>
              <a:rPr kumimoji="0" lang="es-BO" altLang="es-BO" sz="2800" b="0" i="0" u="none" strike="noStrike" cap="none" normalizeH="0" baseline="0" dirty="0">
                <a:ln>
                  <a:noFill/>
                </a:ln>
                <a:solidFill>
                  <a:srgbClr val="CC7832"/>
                </a:solidFill>
                <a:effectLst/>
                <a:latin typeface="JetBrains Mono"/>
              </a:rPr>
              <a:t>AS </a:t>
            </a:r>
            <a:r>
              <a:rPr kumimoji="0" lang="es-BO" altLang="es-BO" sz="2800" b="0" i="0" u="none" strike="noStrike" cap="none" normalizeH="0" baseline="0" dirty="0" err="1">
                <a:ln>
                  <a:noFill/>
                </a:ln>
                <a:solidFill>
                  <a:srgbClr val="A9B7C6"/>
                </a:solidFill>
                <a:effectLst/>
                <a:latin typeface="JetBrains Mono"/>
              </a:rPr>
              <a:t>cli</a:t>
            </a:r>
            <a:br>
              <a:rPr kumimoji="0" lang="es-BO" altLang="es-BO" sz="2800" b="0" i="0" u="none" strike="noStrike" cap="none" normalizeH="0" baseline="0" dirty="0">
                <a:ln>
                  <a:noFill/>
                </a:ln>
                <a:solidFill>
                  <a:srgbClr val="A9B7C6"/>
                </a:solidFill>
                <a:effectLst/>
                <a:latin typeface="JetBrains Mono"/>
              </a:rPr>
            </a:br>
            <a:r>
              <a:rPr kumimoji="0" lang="es-BO" altLang="es-BO" sz="2800" b="0" i="0" u="none" strike="noStrike" cap="none" normalizeH="0" baseline="0" dirty="0">
                <a:ln>
                  <a:noFill/>
                </a:ln>
                <a:solidFill>
                  <a:srgbClr val="CC7832"/>
                </a:solidFill>
                <a:effectLst/>
                <a:latin typeface="JetBrains Mono"/>
              </a:rPr>
              <a:t>INNER JOIN </a:t>
            </a:r>
            <a:r>
              <a:rPr kumimoji="0" lang="es-BO" altLang="es-BO" sz="2800" b="0" i="0" u="none" strike="noStrike" cap="none" normalizeH="0" baseline="0" dirty="0">
                <a:ln>
                  <a:noFill/>
                </a:ln>
                <a:solidFill>
                  <a:srgbClr val="A9B7C6"/>
                </a:solidFill>
                <a:effectLst/>
                <a:latin typeface="JetBrains Mono"/>
              </a:rPr>
              <a:t>pedido </a:t>
            </a:r>
            <a:r>
              <a:rPr kumimoji="0" lang="es-BO" altLang="es-BO" sz="2800" b="0" i="0" u="none" strike="noStrike" cap="none" normalizeH="0" baseline="0" dirty="0">
                <a:ln>
                  <a:noFill/>
                </a:ln>
                <a:solidFill>
                  <a:srgbClr val="CC7832"/>
                </a:solidFill>
                <a:effectLst/>
                <a:latin typeface="JetBrains Mono"/>
              </a:rPr>
              <a:t>AS </a:t>
            </a:r>
            <a:r>
              <a:rPr kumimoji="0" lang="es-BO" altLang="es-BO" sz="2800" b="0" i="0" u="none" strike="noStrike" cap="none" normalizeH="0" baseline="0" dirty="0" err="1">
                <a:ln>
                  <a:noFill/>
                </a:ln>
                <a:solidFill>
                  <a:srgbClr val="A9B7C6"/>
                </a:solidFill>
                <a:effectLst/>
                <a:latin typeface="JetBrains Mono"/>
              </a:rPr>
              <a:t>ped</a:t>
            </a:r>
            <a:r>
              <a:rPr kumimoji="0" lang="es-BO" altLang="es-BO" sz="2800" b="0" i="0" u="none" strike="noStrike" cap="none" normalizeH="0" baseline="0" dirty="0">
                <a:ln>
                  <a:noFill/>
                </a:ln>
                <a:solidFill>
                  <a:srgbClr val="A9B7C6"/>
                </a:solidFill>
                <a:effectLst/>
                <a:latin typeface="JetBrains Mono"/>
              </a:rPr>
              <a:t> </a:t>
            </a:r>
            <a:r>
              <a:rPr kumimoji="0" lang="es-BO" altLang="es-BO" sz="2800" b="0" i="0" u="none" strike="noStrike" cap="none" normalizeH="0" baseline="0" dirty="0">
                <a:ln>
                  <a:noFill/>
                </a:ln>
                <a:solidFill>
                  <a:srgbClr val="CC7832"/>
                </a:solidFill>
                <a:effectLst/>
                <a:latin typeface="JetBrains Mono"/>
              </a:rPr>
              <a:t>ON </a:t>
            </a:r>
            <a:r>
              <a:rPr kumimoji="0" lang="es-BO" altLang="es-BO" sz="2800" b="0" i="0" u="none" strike="noStrike" cap="none" normalizeH="0" baseline="0" dirty="0" err="1">
                <a:ln>
                  <a:noFill/>
                </a:ln>
                <a:solidFill>
                  <a:srgbClr val="A9B7C6"/>
                </a:solidFill>
                <a:effectLst/>
                <a:latin typeface="JetBrains Mono"/>
              </a:rPr>
              <a:t>cli.</a:t>
            </a:r>
            <a:r>
              <a:rPr kumimoji="0" lang="es-BO" altLang="es-BO" sz="2800" b="0" i="0" u="none" strike="noStrike" cap="none" normalizeH="0" baseline="0" dirty="0" err="1">
                <a:ln>
                  <a:noFill/>
                </a:ln>
                <a:solidFill>
                  <a:srgbClr val="9876AA"/>
                </a:solidFill>
                <a:effectLst/>
                <a:latin typeface="JetBrains Mono"/>
              </a:rPr>
              <a:t>id_cliente</a:t>
            </a:r>
            <a:r>
              <a:rPr kumimoji="0" lang="es-BO" altLang="es-BO" sz="2800" b="0" i="0" u="none" strike="noStrike" cap="none" normalizeH="0" baseline="0" dirty="0">
                <a:ln>
                  <a:noFill/>
                </a:ln>
                <a:solidFill>
                  <a:srgbClr val="9876AA"/>
                </a:solidFill>
                <a:effectLst/>
                <a:latin typeface="JetBrains Mono"/>
              </a:rPr>
              <a:t> </a:t>
            </a:r>
            <a:r>
              <a:rPr kumimoji="0" lang="es-BO" altLang="es-BO" sz="2800" b="0" i="0" u="none" strike="noStrike" cap="none" normalizeH="0" baseline="0" dirty="0">
                <a:ln>
                  <a:noFill/>
                </a:ln>
                <a:solidFill>
                  <a:srgbClr val="A9B7C6"/>
                </a:solidFill>
                <a:effectLst/>
                <a:latin typeface="JetBrains Mono"/>
              </a:rPr>
              <a:t>= </a:t>
            </a:r>
            <a:r>
              <a:rPr kumimoji="0" lang="es-BO" altLang="es-BO" sz="2800" b="0" i="0" u="none" strike="noStrike" cap="none" normalizeH="0" baseline="0" dirty="0" err="1">
                <a:ln>
                  <a:noFill/>
                </a:ln>
                <a:solidFill>
                  <a:srgbClr val="A9B7C6"/>
                </a:solidFill>
                <a:effectLst/>
                <a:latin typeface="JetBrains Mono"/>
              </a:rPr>
              <a:t>cli.</a:t>
            </a:r>
            <a:r>
              <a:rPr kumimoji="0" lang="es-BO" altLang="es-BO" sz="2800" b="0" i="0" u="none" strike="noStrike" cap="none" normalizeH="0" baseline="0" dirty="0" err="1">
                <a:ln>
                  <a:noFill/>
                </a:ln>
                <a:solidFill>
                  <a:srgbClr val="9876AA"/>
                </a:solidFill>
                <a:effectLst/>
                <a:latin typeface="JetBrains Mono"/>
              </a:rPr>
              <a:t>id_cliente</a:t>
            </a:r>
            <a:br>
              <a:rPr kumimoji="0" lang="es-BO" altLang="es-BO" sz="2800" b="0" i="0" u="none" strike="noStrike" cap="none" normalizeH="0" baseline="0" dirty="0">
                <a:ln>
                  <a:noFill/>
                </a:ln>
                <a:solidFill>
                  <a:srgbClr val="9876AA"/>
                </a:solidFill>
                <a:effectLst/>
                <a:latin typeface="JetBrains Mono"/>
              </a:rPr>
            </a:br>
            <a:r>
              <a:rPr kumimoji="0" lang="es-BO" altLang="es-BO" sz="2800" b="0" i="0" u="none" strike="noStrike" cap="none" normalizeH="0" baseline="0" dirty="0">
                <a:ln>
                  <a:noFill/>
                </a:ln>
                <a:solidFill>
                  <a:srgbClr val="CC7832"/>
                </a:solidFill>
                <a:effectLst/>
                <a:latin typeface="JetBrains Mono"/>
              </a:rPr>
              <a:t>WHERE </a:t>
            </a:r>
            <a:r>
              <a:rPr kumimoji="0" lang="es-BO" altLang="es-BO" sz="2800" b="0" i="0" u="none" strike="noStrike" cap="none" normalizeH="0" baseline="0" dirty="0" err="1">
                <a:ln>
                  <a:noFill/>
                </a:ln>
                <a:solidFill>
                  <a:srgbClr val="A9B7C6"/>
                </a:solidFill>
                <a:effectLst/>
                <a:latin typeface="JetBrains Mono"/>
              </a:rPr>
              <a:t>cli.</a:t>
            </a:r>
            <a:r>
              <a:rPr kumimoji="0" lang="es-BO" altLang="es-BO" sz="2800" b="0" i="0" u="none" strike="noStrike" cap="none" normalizeH="0" baseline="0" dirty="0" err="1">
                <a:ln>
                  <a:noFill/>
                </a:ln>
                <a:solidFill>
                  <a:srgbClr val="9876AA"/>
                </a:solidFill>
                <a:effectLst/>
                <a:latin typeface="JetBrains Mono"/>
              </a:rPr>
              <a:t>id_cliente</a:t>
            </a:r>
            <a:r>
              <a:rPr kumimoji="0" lang="es-BO" altLang="es-BO" sz="2800" b="0" i="0" u="none" strike="noStrike" cap="none" normalizeH="0" baseline="0" dirty="0">
                <a:ln>
                  <a:noFill/>
                </a:ln>
                <a:solidFill>
                  <a:srgbClr val="9876AA"/>
                </a:solidFill>
                <a:effectLst/>
                <a:latin typeface="JetBrains Mono"/>
              </a:rPr>
              <a:t> </a:t>
            </a:r>
            <a:r>
              <a:rPr kumimoji="0" lang="es-BO" altLang="es-BO" sz="2800" b="0" i="0" u="none" strike="noStrike" cap="none" normalizeH="0" baseline="0" dirty="0">
                <a:ln>
                  <a:noFill/>
                </a:ln>
                <a:solidFill>
                  <a:srgbClr val="A9B7C6"/>
                </a:solidFill>
                <a:effectLst/>
                <a:latin typeface="JetBrains Mono"/>
              </a:rPr>
              <a:t>= </a:t>
            </a:r>
            <a:r>
              <a:rPr kumimoji="0" lang="es-BO" altLang="es-BO" sz="2800" b="0" i="0" u="none" strike="noStrike" cap="none" normalizeH="0" baseline="0" dirty="0">
                <a:ln>
                  <a:noFill/>
                </a:ln>
                <a:solidFill>
                  <a:srgbClr val="6897BB"/>
                </a:solidFill>
                <a:effectLst/>
                <a:latin typeface="JetBrains Mono"/>
              </a:rPr>
              <a:t>1</a:t>
            </a:r>
            <a:r>
              <a:rPr kumimoji="0" lang="es-BO" altLang="es-BO" sz="2800" b="0" i="0" u="none" strike="noStrike" cap="none" normalizeH="0" baseline="0" dirty="0">
                <a:ln>
                  <a:noFill/>
                </a:ln>
                <a:solidFill>
                  <a:srgbClr val="CC7832"/>
                </a:solidFill>
                <a:effectLst/>
                <a:latin typeface="JetBrains Mono"/>
              </a:rPr>
              <a:t>;</a:t>
            </a:r>
            <a:endParaRPr kumimoji="0" lang="es-BO" altLang="es-BO"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8138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759C-71AC-4776-9863-681C34FC5CEE}"/>
              </a:ext>
            </a:extLst>
          </p:cNvPr>
          <p:cNvSpPr>
            <a:spLocks noGrp="1"/>
          </p:cNvSpPr>
          <p:nvPr>
            <p:ph type="title"/>
          </p:nvPr>
        </p:nvSpPr>
        <p:spPr>
          <a:xfrm>
            <a:off x="1801092" y="225642"/>
            <a:ext cx="9601200" cy="1485900"/>
          </a:xfrm>
        </p:spPr>
        <p:txBody>
          <a:bodyPr/>
          <a:lstStyle/>
          <a:p>
            <a:pPr algn="just"/>
            <a:r>
              <a:rPr lang="es-MX" dirty="0"/>
              <a:t>Crear un función que compare dos códigos de materia.</a:t>
            </a:r>
            <a:endParaRPr lang="es-BO" dirty="0"/>
          </a:p>
        </p:txBody>
      </p:sp>
      <p:pic>
        <p:nvPicPr>
          <p:cNvPr id="4" name="Content Placeholder 3">
            <a:extLst>
              <a:ext uri="{FF2B5EF4-FFF2-40B4-BE49-F238E27FC236}">
                <a16:creationId xmlns:a16="http://schemas.microsoft.com/office/drawing/2014/main" id="{A974CDE6-0A90-4D01-9445-754904E18819}"/>
              </a:ext>
            </a:extLst>
          </p:cNvPr>
          <p:cNvPicPr>
            <a:picLocks noGrp="1" noChangeAspect="1"/>
          </p:cNvPicPr>
          <p:nvPr>
            <p:ph idx="1"/>
          </p:nvPr>
        </p:nvPicPr>
        <p:blipFill rotWithShape="1">
          <a:blip r:embed="rId2"/>
          <a:srcRect l="24189" t="12250" r="36250" b="39961"/>
          <a:stretch/>
        </p:blipFill>
        <p:spPr>
          <a:xfrm>
            <a:off x="1801092" y="1457480"/>
            <a:ext cx="2748589" cy="1866765"/>
          </a:xfrm>
          <a:prstGeom prst="rect">
            <a:avLst/>
          </a:prstGeom>
        </p:spPr>
      </p:pic>
      <p:pic>
        <p:nvPicPr>
          <p:cNvPr id="5" name="Picture 4">
            <a:extLst>
              <a:ext uri="{FF2B5EF4-FFF2-40B4-BE49-F238E27FC236}">
                <a16:creationId xmlns:a16="http://schemas.microsoft.com/office/drawing/2014/main" id="{2633886E-20DB-466C-8F23-56405A74EBFC}"/>
              </a:ext>
            </a:extLst>
          </p:cNvPr>
          <p:cNvPicPr>
            <a:picLocks noChangeAspect="1"/>
          </p:cNvPicPr>
          <p:nvPr/>
        </p:nvPicPr>
        <p:blipFill rotWithShape="1">
          <a:blip r:embed="rId3"/>
          <a:srcRect l="28496" t="15323" r="5376" b="35673"/>
          <a:stretch/>
        </p:blipFill>
        <p:spPr>
          <a:xfrm>
            <a:off x="5158937" y="1431153"/>
            <a:ext cx="4209901" cy="1753983"/>
          </a:xfrm>
          <a:prstGeom prst="rect">
            <a:avLst/>
          </a:prstGeom>
        </p:spPr>
      </p:pic>
      <p:pic>
        <p:nvPicPr>
          <p:cNvPr id="6" name="Picture 5">
            <a:extLst>
              <a:ext uri="{FF2B5EF4-FFF2-40B4-BE49-F238E27FC236}">
                <a16:creationId xmlns:a16="http://schemas.microsoft.com/office/drawing/2014/main" id="{126DEB72-3C4B-4788-A02F-907E6F99F572}"/>
              </a:ext>
            </a:extLst>
          </p:cNvPr>
          <p:cNvPicPr>
            <a:picLocks noChangeAspect="1"/>
          </p:cNvPicPr>
          <p:nvPr/>
        </p:nvPicPr>
        <p:blipFill rotWithShape="1">
          <a:blip r:embed="rId4"/>
          <a:srcRect l="29432" t="15016" r="35106" b="36506"/>
          <a:stretch/>
        </p:blipFill>
        <p:spPr>
          <a:xfrm>
            <a:off x="1789931" y="3533755"/>
            <a:ext cx="2720738" cy="2091189"/>
          </a:xfrm>
          <a:prstGeom prst="rect">
            <a:avLst/>
          </a:prstGeom>
        </p:spPr>
      </p:pic>
      <p:pic>
        <p:nvPicPr>
          <p:cNvPr id="7" name="Picture 6">
            <a:extLst>
              <a:ext uri="{FF2B5EF4-FFF2-40B4-BE49-F238E27FC236}">
                <a16:creationId xmlns:a16="http://schemas.microsoft.com/office/drawing/2014/main" id="{6609A74D-02B1-4EC6-85F6-17F09514D8DA}"/>
              </a:ext>
            </a:extLst>
          </p:cNvPr>
          <p:cNvPicPr>
            <a:picLocks noChangeAspect="1"/>
          </p:cNvPicPr>
          <p:nvPr/>
        </p:nvPicPr>
        <p:blipFill rotWithShape="1">
          <a:blip r:embed="rId5"/>
          <a:srcRect l="28910" t="15276" r="12858" b="39305"/>
          <a:stretch/>
        </p:blipFill>
        <p:spPr>
          <a:xfrm>
            <a:off x="4907467" y="3428999"/>
            <a:ext cx="3680694" cy="1614055"/>
          </a:xfrm>
          <a:prstGeom prst="rect">
            <a:avLst/>
          </a:prstGeom>
        </p:spPr>
      </p:pic>
      <p:pic>
        <p:nvPicPr>
          <p:cNvPr id="8" name="Picture 7">
            <a:extLst>
              <a:ext uri="{FF2B5EF4-FFF2-40B4-BE49-F238E27FC236}">
                <a16:creationId xmlns:a16="http://schemas.microsoft.com/office/drawing/2014/main" id="{23CE308D-1052-46D1-84AE-238BE444E5EB}"/>
              </a:ext>
            </a:extLst>
          </p:cNvPr>
          <p:cNvPicPr>
            <a:picLocks noChangeAspect="1"/>
          </p:cNvPicPr>
          <p:nvPr/>
        </p:nvPicPr>
        <p:blipFill rotWithShape="1">
          <a:blip r:embed="rId6"/>
          <a:srcRect l="28889" t="14771" r="12442" b="13743"/>
          <a:stretch/>
        </p:blipFill>
        <p:spPr>
          <a:xfrm>
            <a:off x="8769927" y="4055225"/>
            <a:ext cx="2883987" cy="1975657"/>
          </a:xfrm>
          <a:prstGeom prst="rect">
            <a:avLst/>
          </a:prstGeom>
        </p:spPr>
      </p:pic>
    </p:spTree>
    <p:extLst>
      <p:ext uri="{BB962C8B-B14F-4D97-AF65-F5344CB8AC3E}">
        <p14:creationId xmlns:p14="http://schemas.microsoft.com/office/powerpoint/2010/main" val="4026647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9C72-FD7D-4B63-8F35-1E0E9ABB34D4}"/>
              </a:ext>
            </a:extLst>
          </p:cNvPr>
          <p:cNvSpPr>
            <a:spLocks noGrp="1"/>
          </p:cNvSpPr>
          <p:nvPr>
            <p:ph type="title"/>
          </p:nvPr>
        </p:nvSpPr>
        <p:spPr>
          <a:xfrm>
            <a:off x="1212272" y="270162"/>
            <a:ext cx="9767455" cy="2292927"/>
          </a:xfrm>
        </p:spPr>
        <p:txBody>
          <a:bodyPr>
            <a:normAutofit fontScale="90000"/>
          </a:bodyPr>
          <a:lstStyle/>
          <a:p>
            <a:pPr algn="just"/>
            <a:r>
              <a:rPr lang="es-MX" dirty="0"/>
              <a:t>Crear una función que permita obtener el promedio de las edades del género</a:t>
            </a:r>
            <a:br>
              <a:rPr lang="es-MX" dirty="0"/>
            </a:br>
            <a:r>
              <a:rPr lang="es-MX" dirty="0"/>
              <a:t>masculino o femenino de los estudiantes inscritos en la asignatura ARQ-104.</a:t>
            </a:r>
            <a:endParaRPr lang="es-BO" dirty="0"/>
          </a:p>
        </p:txBody>
      </p:sp>
      <p:sp>
        <p:nvSpPr>
          <p:cNvPr id="4" name="Rectangle 1">
            <a:extLst>
              <a:ext uri="{FF2B5EF4-FFF2-40B4-BE49-F238E27FC236}">
                <a16:creationId xmlns:a16="http://schemas.microsoft.com/office/drawing/2014/main" id="{3805A29C-5D2C-42E3-A72D-05B15DEE4962}"/>
              </a:ext>
            </a:extLst>
          </p:cNvPr>
          <p:cNvSpPr>
            <a:spLocks noChangeArrowheads="1"/>
          </p:cNvSpPr>
          <p:nvPr/>
        </p:nvSpPr>
        <p:spPr bwMode="auto">
          <a:xfrm>
            <a:off x="1530927" y="2870865"/>
            <a:ext cx="7446817" cy="31700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rgbClr val="CC7832"/>
                </a:solidFill>
                <a:effectLst/>
                <a:latin typeface="JetBrains Mono"/>
              </a:rPr>
              <a:t>CREATE FUNCTION </a:t>
            </a:r>
            <a:r>
              <a:rPr kumimoji="0" lang="es-BO" altLang="es-BO" sz="2000" b="0" i="1" u="none" strike="noStrike" cap="none" normalizeH="0" baseline="0" dirty="0" err="1">
                <a:ln>
                  <a:noFill/>
                </a:ln>
                <a:solidFill>
                  <a:srgbClr val="FFC66D"/>
                </a:solidFill>
                <a:effectLst/>
                <a:latin typeface="JetBrains Mono"/>
              </a:rPr>
              <a:t>promedio_edad_estudianes</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RETURNS </a:t>
            </a:r>
            <a:r>
              <a:rPr kumimoji="0" lang="es-BO" altLang="es-BO" sz="2000" b="0" i="0" u="none" strike="noStrike" cap="none" normalizeH="0" baseline="0" dirty="0" err="1">
                <a:ln>
                  <a:noFill/>
                </a:ln>
                <a:solidFill>
                  <a:srgbClr val="CC7832"/>
                </a:solidFill>
                <a:effectLst/>
                <a:latin typeface="JetBrains Mono"/>
              </a:rPr>
              <a:t>int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BEGIN</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return</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SELECT </a:t>
            </a:r>
            <a:r>
              <a:rPr kumimoji="0" lang="es-BO" altLang="es-BO" sz="2000" b="0" i="0" u="none" strike="noStrike" cap="none" normalizeH="0" baseline="0" dirty="0" err="1">
                <a:ln>
                  <a:noFill/>
                </a:ln>
                <a:solidFill>
                  <a:srgbClr val="FFC66D"/>
                </a:solidFill>
                <a:effectLst/>
                <a:latin typeface="JetBrains Mono"/>
              </a:rPr>
              <a:t>avg</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err="1">
                <a:ln>
                  <a:noFill/>
                </a:ln>
                <a:solidFill>
                  <a:srgbClr val="A9B7C6"/>
                </a:solidFill>
                <a:effectLst/>
                <a:latin typeface="JetBrains Mono"/>
              </a:rPr>
              <a:t>est.</a:t>
            </a:r>
            <a:r>
              <a:rPr kumimoji="0" lang="es-BO" altLang="es-BO" sz="2000" b="0" i="0" u="none" strike="noStrike" cap="none" normalizeH="0" baseline="0" dirty="0" err="1">
                <a:ln>
                  <a:noFill/>
                </a:ln>
                <a:solidFill>
                  <a:srgbClr val="9876AA"/>
                </a:solidFill>
                <a:effectLst/>
                <a:latin typeface="JetBrains Mono"/>
              </a:rPr>
              <a:t>edad</a:t>
            </a:r>
            <a:r>
              <a:rPr kumimoji="0" lang="es-BO" altLang="es-BO" sz="2000" b="0" i="0" u="none" strike="noStrike" cap="none" normalizeH="0" baseline="0" dirty="0">
                <a:ln>
                  <a:noFill/>
                </a:ln>
                <a:solidFill>
                  <a:srgbClr val="A9B7C6"/>
                </a:solidFill>
                <a:effectLst/>
                <a:latin typeface="JetBrains Mono"/>
              </a:rPr>
              <a: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FROM </a:t>
            </a:r>
            <a:r>
              <a:rPr kumimoji="0" lang="es-BO" altLang="es-BO" sz="2000" b="0" i="0" u="none" strike="noStrike" cap="none" normalizeH="0" baseline="0" dirty="0">
                <a:ln>
                  <a:noFill/>
                </a:ln>
                <a:solidFill>
                  <a:srgbClr val="A9B7C6"/>
                </a:solidFill>
                <a:effectLst/>
                <a:latin typeface="JetBrains Mono"/>
              </a:rPr>
              <a:t>estudiantes </a:t>
            </a:r>
            <a:r>
              <a:rPr kumimoji="0" lang="es-BO" altLang="es-BO" sz="2000" b="0" i="0" u="none" strike="noStrike" cap="none" normalizeH="0" baseline="0" dirty="0">
                <a:ln>
                  <a:noFill/>
                </a:ln>
                <a:solidFill>
                  <a:srgbClr val="CC7832"/>
                </a:solidFill>
                <a:effectLst/>
                <a:latin typeface="JetBrains Mono"/>
              </a:rPr>
              <a:t>AS </a:t>
            </a:r>
            <a:r>
              <a:rPr kumimoji="0" lang="es-BO" altLang="es-BO" sz="2000" b="0" i="0" u="none" strike="noStrike" cap="none" normalizeH="0" baseline="0" dirty="0" err="1">
                <a:ln>
                  <a:noFill/>
                </a:ln>
                <a:solidFill>
                  <a:srgbClr val="A9B7C6"/>
                </a:solidFill>
                <a:effectLst/>
                <a:latin typeface="JetBrains Mono"/>
              </a:rPr>
              <a:t>est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END;</a:t>
            </a:r>
            <a:br>
              <a:rPr kumimoji="0" lang="es-BO" altLang="es-BO" sz="2000" b="0" i="0" u="none" strike="noStrike" cap="none" normalizeH="0" baseline="0" dirty="0">
                <a:ln>
                  <a:noFill/>
                </a:ln>
                <a:solidFill>
                  <a:srgbClr val="CC7832"/>
                </a:solidFill>
                <a:effectLst/>
                <a:latin typeface="JetBrains Mono"/>
              </a:rPr>
            </a:b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SELECT </a:t>
            </a:r>
            <a:r>
              <a:rPr kumimoji="0" lang="es-BO" altLang="es-BO" sz="2000" b="0" i="1" u="none" strike="noStrike" cap="none" normalizeH="0" baseline="0" dirty="0" err="1">
                <a:ln>
                  <a:noFill/>
                </a:ln>
                <a:solidFill>
                  <a:srgbClr val="FFC66D"/>
                </a:solidFill>
                <a:effectLst/>
                <a:latin typeface="JetBrains Mono"/>
              </a:rPr>
              <a:t>promedio_edad_estudianes</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as </a:t>
            </a:r>
            <a:r>
              <a:rPr kumimoji="0" lang="es-BO" altLang="es-BO" sz="2000" b="0" i="0" u="none" strike="noStrike" cap="none" normalizeH="0" baseline="0" dirty="0" err="1">
                <a:ln>
                  <a:noFill/>
                </a:ln>
                <a:solidFill>
                  <a:srgbClr val="A9B7C6"/>
                </a:solidFill>
                <a:effectLst/>
                <a:latin typeface="JetBrains Mono"/>
              </a:rPr>
              <a:t>promedioEdad</a:t>
            </a:r>
            <a:r>
              <a:rPr kumimoji="0" lang="es-BO" altLang="es-BO" sz="2000" b="0" i="0" u="none" strike="noStrike" cap="none" normalizeH="0" baseline="0" dirty="0">
                <a:ln>
                  <a:noFill/>
                </a:ln>
                <a:solidFill>
                  <a:srgbClr val="CC7832"/>
                </a:solidFill>
                <a:effectLst/>
                <a:latin typeface="JetBrains Mono"/>
              </a:rPr>
              <a:t>;</a:t>
            </a:r>
            <a:endParaRPr kumimoji="0" lang="es-BO" altLang="es-B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3542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E497-43C6-4E45-9BA6-9D35BBBFFC2D}"/>
              </a:ext>
            </a:extLst>
          </p:cNvPr>
          <p:cNvSpPr>
            <a:spLocks noGrp="1"/>
          </p:cNvSpPr>
          <p:nvPr>
            <p:ph type="title"/>
          </p:nvPr>
        </p:nvSpPr>
        <p:spPr/>
        <p:txBody>
          <a:bodyPr/>
          <a:lstStyle/>
          <a:p>
            <a:r>
              <a:rPr lang="es-MX" dirty="0"/>
              <a:t>Crear una función que permita concatenar 3 cadenas.</a:t>
            </a:r>
            <a:endParaRPr lang="es-BO" dirty="0"/>
          </a:p>
        </p:txBody>
      </p:sp>
      <p:sp>
        <p:nvSpPr>
          <p:cNvPr id="4" name="Rectangle 1">
            <a:extLst>
              <a:ext uri="{FF2B5EF4-FFF2-40B4-BE49-F238E27FC236}">
                <a16:creationId xmlns:a16="http://schemas.microsoft.com/office/drawing/2014/main" id="{BCF5063F-307E-4353-8C96-749C6B0101AE}"/>
              </a:ext>
            </a:extLst>
          </p:cNvPr>
          <p:cNvSpPr>
            <a:spLocks noGrp="1" noChangeArrowheads="1"/>
          </p:cNvSpPr>
          <p:nvPr>
            <p:ph idx="1"/>
          </p:nvPr>
        </p:nvSpPr>
        <p:spPr bwMode="auto">
          <a:xfrm>
            <a:off x="1371600" y="2183874"/>
            <a:ext cx="9462655"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b="0" i="0" u="none" strike="noStrike" cap="none" normalizeH="0" baseline="0" dirty="0">
                <a:ln>
                  <a:noFill/>
                </a:ln>
                <a:solidFill>
                  <a:srgbClr val="CC7832"/>
                </a:solidFill>
                <a:effectLst/>
                <a:latin typeface="JetBrains Mono"/>
              </a:rPr>
              <a:t>CREATE FUNCTION </a:t>
            </a:r>
            <a:r>
              <a:rPr kumimoji="0" lang="es-BO" altLang="es-BO" b="0" i="1" u="none" strike="noStrike" cap="none" normalizeH="0" baseline="0" dirty="0">
                <a:ln>
                  <a:noFill/>
                </a:ln>
                <a:solidFill>
                  <a:srgbClr val="FFC66D"/>
                </a:solidFill>
                <a:effectLst/>
                <a:latin typeface="JetBrains Mono"/>
              </a:rPr>
              <a:t>max_edad_est_4maculino</a:t>
            </a:r>
            <a:r>
              <a:rPr kumimoji="0" lang="es-BO" altLang="es-BO" b="0" i="0" u="none" strike="noStrike" cap="none" normalizeH="0" baseline="0" dirty="0">
                <a:ln>
                  <a:noFill/>
                </a:ln>
                <a:solidFill>
                  <a:srgbClr val="A9B7C6"/>
                </a:solidFill>
                <a:effectLst/>
                <a:latin typeface="JetBrains Mono"/>
              </a:rPr>
              <a:t>(nombres </a:t>
            </a:r>
            <a:r>
              <a:rPr kumimoji="0" lang="es-BO" altLang="es-BO" b="0" i="0" u="none" strike="noStrike" cap="none" normalizeH="0" baseline="0" dirty="0">
                <a:ln>
                  <a:noFill/>
                </a:ln>
                <a:solidFill>
                  <a:srgbClr val="CC7832"/>
                </a:solidFill>
                <a:effectLst/>
                <a:latin typeface="JetBrains Mono"/>
              </a:rPr>
              <a:t>VARCHAR</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6897BB"/>
                </a:solidFill>
                <a:effectLst/>
                <a:latin typeface="JetBrains Mono"/>
              </a:rPr>
              <a:t>20</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a:ln>
                  <a:noFill/>
                </a:ln>
                <a:solidFill>
                  <a:srgbClr val="A9B7C6"/>
                </a:solidFill>
                <a:effectLst/>
                <a:latin typeface="JetBrains Mono"/>
              </a:rPr>
              <a:t>apellidos </a:t>
            </a:r>
            <a:r>
              <a:rPr kumimoji="0" lang="es-BO" altLang="es-BO" b="0" i="0" u="none" strike="noStrike" cap="none" normalizeH="0" baseline="0" dirty="0">
                <a:ln>
                  <a:noFill/>
                </a:ln>
                <a:solidFill>
                  <a:srgbClr val="CC7832"/>
                </a:solidFill>
                <a:effectLst/>
                <a:latin typeface="JetBrains Mono"/>
              </a:rPr>
              <a:t>VARCHAR</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6897BB"/>
                </a:solidFill>
                <a:effectLst/>
                <a:latin typeface="JetBrains Mono"/>
              </a:rPr>
              <a:t>20</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CC7832"/>
                </a:solidFill>
                <a:effectLst/>
                <a:latin typeface="JetBrains Mono"/>
              </a:rPr>
              <a:t>,</a:t>
            </a:r>
            <a:r>
              <a:rPr kumimoji="0" lang="es-BO" altLang="es-BO" b="0" i="0" u="none" strike="noStrike" cap="none" normalizeH="0" baseline="0" dirty="0" err="1">
                <a:ln>
                  <a:noFill/>
                </a:ln>
                <a:solidFill>
                  <a:srgbClr val="A9B7C6"/>
                </a:solidFill>
                <a:effectLst/>
                <a:latin typeface="JetBrains Mono"/>
              </a:rPr>
              <a:t>eda</a:t>
            </a: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integer</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CC7832"/>
                </a:solidFill>
                <a:effectLst/>
                <a:latin typeface="JetBrains Mono"/>
              </a:rPr>
              <a:t>RETURNS INTEGER</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BEGIN</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return</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SELECT </a:t>
            </a:r>
            <a:r>
              <a:rPr kumimoji="0" lang="es-BO" altLang="es-BO" b="0" i="0" u="none" strike="noStrike" cap="none" normalizeH="0" baseline="0" dirty="0" err="1">
                <a:ln>
                  <a:noFill/>
                </a:ln>
                <a:solidFill>
                  <a:srgbClr val="FFC66D"/>
                </a:solidFill>
                <a:effectLst/>
                <a:latin typeface="JetBrains Mono"/>
              </a:rPr>
              <a:t>max</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edad</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FROM </a:t>
            </a:r>
            <a:r>
              <a:rPr kumimoji="0" lang="es-BO" altLang="es-BO" b="0" i="0" u="none" strike="noStrike" cap="none" normalizeH="0" baseline="0" dirty="0">
                <a:ln>
                  <a:noFill/>
                </a:ln>
                <a:solidFill>
                  <a:srgbClr val="A9B7C6"/>
                </a:solidFill>
                <a:effectLst/>
                <a:latin typeface="JetBrains Mono"/>
              </a:rPr>
              <a:t>estudiantes </a:t>
            </a:r>
            <a:r>
              <a:rPr kumimoji="0" lang="es-BO" altLang="es-BO" b="0" i="0" u="none" strike="noStrike" cap="none" normalizeH="0" baseline="0" dirty="0">
                <a:ln>
                  <a:noFill/>
                </a:ln>
                <a:solidFill>
                  <a:srgbClr val="CC7832"/>
                </a:solidFill>
                <a:effectLst/>
                <a:latin typeface="JetBrains Mono"/>
              </a:rPr>
              <a:t>AS </a:t>
            </a:r>
            <a:r>
              <a:rPr kumimoji="0" lang="es-BO" altLang="es-BO" b="0" i="0" u="none" strike="noStrike" cap="none" normalizeH="0" baseline="0" dirty="0" err="1">
                <a:ln>
                  <a:noFill/>
                </a:ln>
                <a:solidFill>
                  <a:srgbClr val="A9B7C6"/>
                </a:solidFill>
                <a:effectLst/>
                <a:latin typeface="JetBrains Mono"/>
              </a:rPr>
              <a:t>est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where</a:t>
            </a: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nombres</a:t>
            </a:r>
            <a:r>
              <a:rPr kumimoji="0" lang="es-BO" altLang="es-BO" b="0" i="0" u="none" strike="noStrike" cap="none" normalizeH="0" baseline="0" dirty="0">
                <a:ln>
                  <a:noFill/>
                </a:ln>
                <a:solidFill>
                  <a:srgbClr val="9876AA"/>
                </a:solidFill>
                <a:effectLst/>
                <a:latin typeface="JetBrains Mono"/>
              </a:rPr>
              <a:t> </a:t>
            </a:r>
            <a:r>
              <a:rPr kumimoji="0" lang="es-BO" altLang="es-BO" b="0" i="0" u="none" strike="noStrike" cap="none" normalizeH="0" baseline="0" dirty="0">
                <a:ln>
                  <a:noFill/>
                </a:ln>
                <a:solidFill>
                  <a:srgbClr val="A9B7C6"/>
                </a:solidFill>
                <a:effectLst/>
                <a:latin typeface="JetBrains Mono"/>
              </a:rPr>
              <a:t>= nombres </a:t>
            </a:r>
            <a:r>
              <a:rPr kumimoji="0" lang="es-BO" altLang="es-BO" b="0" i="0" u="none" strike="noStrike" cap="none" normalizeH="0" baseline="0" dirty="0">
                <a:ln>
                  <a:noFill/>
                </a:ln>
                <a:solidFill>
                  <a:srgbClr val="CC7832"/>
                </a:solidFill>
                <a:effectLst/>
                <a:latin typeface="JetBrains Mono"/>
              </a:rPr>
              <a:t>AND </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edad</a:t>
            </a:r>
            <a:r>
              <a:rPr kumimoji="0" lang="es-BO" altLang="es-BO" b="0" i="0" u="none" strike="noStrike" cap="none" normalizeH="0" baseline="0" dirty="0">
                <a:ln>
                  <a:noFill/>
                </a:ln>
                <a:solidFill>
                  <a:srgbClr val="9876AA"/>
                </a:solidFill>
                <a:effectLst/>
                <a:latin typeface="JetBrains Mono"/>
              </a:rPr>
              <a:t> </a:t>
            </a:r>
            <a:r>
              <a:rPr kumimoji="0" lang="es-BO" altLang="es-BO" b="0" i="0" u="none" strike="noStrike" cap="none" normalizeH="0" baseline="0" dirty="0">
                <a:ln>
                  <a:noFill/>
                </a:ln>
                <a:solidFill>
                  <a:srgbClr val="A9B7C6"/>
                </a:solidFill>
                <a:effectLst/>
                <a:latin typeface="JetBrains Mono"/>
              </a:rPr>
              <a:t>&gt; </a:t>
            </a:r>
            <a:r>
              <a:rPr kumimoji="0" lang="es-BO" altLang="es-BO" b="0" i="0" u="none" strike="noStrike" cap="none" normalizeH="0" baseline="0" dirty="0" err="1">
                <a:ln>
                  <a:noFill/>
                </a:ln>
                <a:solidFill>
                  <a:srgbClr val="A9B7C6"/>
                </a:solidFill>
                <a:effectLst/>
                <a:latin typeface="JetBrains Mono"/>
              </a:rPr>
              <a:t>eda</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END;</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err="1">
                <a:ln>
                  <a:noFill/>
                </a:ln>
                <a:solidFill>
                  <a:srgbClr val="CC7832"/>
                </a:solidFill>
                <a:effectLst/>
                <a:latin typeface="JetBrains Mono"/>
              </a:rPr>
              <a:t>select</a:t>
            </a:r>
            <a:r>
              <a:rPr kumimoji="0" lang="es-BO" altLang="es-BO" b="0" i="0" u="none" strike="noStrike" cap="none" normalizeH="0" baseline="0" dirty="0">
                <a:ln>
                  <a:noFill/>
                </a:ln>
                <a:solidFill>
                  <a:srgbClr val="CC7832"/>
                </a:solidFill>
                <a:effectLst/>
                <a:latin typeface="JetBrains Mono"/>
              </a:rPr>
              <a:t> </a:t>
            </a:r>
            <a:r>
              <a:rPr kumimoji="0" lang="es-BO" altLang="es-BO" b="0" i="1" u="none" strike="noStrike" cap="none" normalizeH="0" baseline="0" dirty="0">
                <a:ln>
                  <a:noFill/>
                </a:ln>
                <a:solidFill>
                  <a:srgbClr val="FFC66D"/>
                </a:solidFill>
                <a:effectLst/>
                <a:latin typeface="JetBrains Mono"/>
              </a:rPr>
              <a:t>max_edad_est_4maculino</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6A8759"/>
                </a:solidFill>
                <a:effectLst/>
                <a:latin typeface="JetBrains Mono"/>
              </a:rPr>
              <a:t>'</a:t>
            </a:r>
            <a:r>
              <a:rPr kumimoji="0" lang="es-BO" altLang="es-BO" b="0" i="0" u="none" strike="noStrike" cap="none" normalizeH="0" baseline="0" dirty="0" err="1">
                <a:ln>
                  <a:noFill/>
                </a:ln>
                <a:solidFill>
                  <a:srgbClr val="6A8759"/>
                </a:solidFill>
                <a:effectLst/>
                <a:latin typeface="JetBrains Mono"/>
              </a:rPr>
              <a:t>Miguel'</a:t>
            </a:r>
            <a:r>
              <a:rPr kumimoji="0" lang="es-BO" altLang="es-BO" b="0" i="0" u="none" strike="noStrike" cap="none" normalizeH="0" baseline="0" dirty="0" err="1">
                <a:ln>
                  <a:noFill/>
                </a:ln>
                <a:solidFill>
                  <a:srgbClr val="CC7832"/>
                </a:solidFill>
                <a:effectLst/>
                <a:latin typeface="JetBrains Mono"/>
              </a:rPr>
              <a:t>,</a:t>
            </a:r>
            <a:r>
              <a:rPr kumimoji="0" lang="es-BO" altLang="es-BO" b="0" i="0" u="none" strike="noStrike" cap="none" normalizeH="0" baseline="0" dirty="0" err="1">
                <a:ln>
                  <a:noFill/>
                </a:ln>
                <a:solidFill>
                  <a:srgbClr val="6A8759"/>
                </a:solidFill>
                <a:effectLst/>
                <a:latin typeface="JetBrains Mono"/>
              </a:rPr>
              <a:t>'Gonzales</a:t>
            </a:r>
            <a:r>
              <a:rPr kumimoji="0" lang="es-BO" altLang="es-BO" b="0" i="0" u="none" strike="noStrike" cap="none" normalizeH="0" baseline="0" dirty="0">
                <a:ln>
                  <a:noFill/>
                </a:ln>
                <a:solidFill>
                  <a:srgbClr val="6A8759"/>
                </a:solidFill>
                <a:effectLst/>
                <a:latin typeface="JetBrains Mono"/>
              </a:rPr>
              <a:t> Veliz'</a:t>
            </a:r>
            <a:r>
              <a:rPr kumimoji="0" lang="es-BO" altLang="es-BO" b="0" i="0" u="none" strike="noStrike" cap="none" normalizeH="0" baseline="0" dirty="0">
                <a:ln>
                  <a:noFill/>
                </a:ln>
                <a:solidFill>
                  <a:srgbClr val="CC7832"/>
                </a:solidFill>
                <a:effectLst/>
                <a:latin typeface="JetBrains Mono"/>
              </a:rPr>
              <a:t>,</a:t>
            </a:r>
            <a:r>
              <a:rPr kumimoji="0" lang="es-BO" altLang="es-BO" b="0" i="0" u="none" strike="noStrike" cap="none" normalizeH="0" baseline="0" dirty="0">
                <a:ln>
                  <a:noFill/>
                </a:ln>
                <a:solidFill>
                  <a:srgbClr val="6897BB"/>
                </a:solidFill>
                <a:effectLst/>
                <a:latin typeface="JetBrains Mono"/>
              </a:rPr>
              <a:t>18</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CC7832"/>
                </a:solidFill>
                <a:effectLst/>
                <a:latin typeface="JetBrains Mono"/>
              </a:rPr>
              <a:t>;</a:t>
            </a:r>
            <a:endParaRPr kumimoji="0" lang="es-BO" altLang="es-BO"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86339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7CBD6-0315-4B69-B8A7-C952B5B98EBF}"/>
              </a:ext>
            </a:extLst>
          </p:cNvPr>
          <p:cNvSpPr>
            <a:spLocks noGrp="1"/>
          </p:cNvSpPr>
          <p:nvPr>
            <p:ph type="title"/>
          </p:nvPr>
        </p:nvSpPr>
        <p:spPr/>
        <p:txBody>
          <a:bodyPr/>
          <a:lstStyle/>
          <a:p>
            <a:r>
              <a:rPr lang="es-MX" dirty="0"/>
              <a:t>Crear una función de acuerdo a lo siguiente:</a:t>
            </a:r>
            <a:endParaRPr lang="es-BO" dirty="0"/>
          </a:p>
        </p:txBody>
      </p:sp>
      <p:sp>
        <p:nvSpPr>
          <p:cNvPr id="4" name="Rectangle 1">
            <a:extLst>
              <a:ext uri="{FF2B5EF4-FFF2-40B4-BE49-F238E27FC236}">
                <a16:creationId xmlns:a16="http://schemas.microsoft.com/office/drawing/2014/main" id="{2ED729F3-4B1A-4AE2-83A7-70ED2B17F82B}"/>
              </a:ext>
            </a:extLst>
          </p:cNvPr>
          <p:cNvSpPr>
            <a:spLocks noGrp="1" noChangeArrowheads="1"/>
          </p:cNvSpPr>
          <p:nvPr>
            <p:ph idx="1"/>
          </p:nvPr>
        </p:nvSpPr>
        <p:spPr bwMode="auto">
          <a:xfrm>
            <a:off x="1371600" y="1876098"/>
            <a:ext cx="8880764" cy="440120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b="0" i="0" u="none" strike="noStrike" cap="none" normalizeH="0" baseline="0" dirty="0">
                <a:ln>
                  <a:noFill/>
                </a:ln>
                <a:solidFill>
                  <a:srgbClr val="CC7832"/>
                </a:solidFill>
                <a:effectLst/>
                <a:latin typeface="JetBrains Mono"/>
              </a:rPr>
              <a:t>CREATE </a:t>
            </a:r>
            <a:r>
              <a:rPr kumimoji="0" lang="es-BO" altLang="es-BO" b="0" i="0" u="none" strike="noStrike" cap="none" normalizeH="0" baseline="0" dirty="0" err="1">
                <a:ln>
                  <a:noFill/>
                </a:ln>
                <a:solidFill>
                  <a:srgbClr val="CC7832"/>
                </a:solidFill>
                <a:effectLst/>
                <a:latin typeface="JetBrains Mono"/>
              </a:rPr>
              <a:t>or</a:t>
            </a: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replace</a:t>
            </a:r>
            <a:r>
              <a:rPr kumimoji="0" lang="es-BO" altLang="es-BO" b="0" i="0" u="none" strike="noStrike" cap="none" normalizeH="0" baseline="0" dirty="0">
                <a:ln>
                  <a:noFill/>
                </a:ln>
                <a:solidFill>
                  <a:srgbClr val="CC7832"/>
                </a:solidFill>
                <a:effectLst/>
                <a:latin typeface="JetBrains Mono"/>
              </a:rPr>
              <a:t> FUNCTION </a:t>
            </a:r>
            <a:r>
              <a:rPr kumimoji="0" lang="es-BO" altLang="es-BO" b="0" i="1" u="none" strike="noStrike" cap="none" normalizeH="0" baseline="0" dirty="0" err="1">
                <a:ln>
                  <a:noFill/>
                </a:ln>
                <a:solidFill>
                  <a:srgbClr val="FFC66D"/>
                </a:solidFill>
                <a:effectLst/>
                <a:latin typeface="JetBrains Mono"/>
              </a:rPr>
              <a:t>SUM_edad</a:t>
            </a:r>
            <a:r>
              <a:rPr kumimoji="0" lang="es-BO" altLang="es-BO" b="0" i="1" u="none" strike="noStrike" cap="none" normalizeH="0" baseline="0" dirty="0">
                <a:ln>
                  <a:noFill/>
                </a:ln>
                <a:solidFill>
                  <a:srgbClr val="FFC66D"/>
                </a:solidFill>
                <a:effectLst/>
                <a:latin typeface="JetBrains Mono"/>
              </a:rPr>
              <a:t> </a:t>
            </a:r>
            <a:r>
              <a:rPr kumimoji="0" lang="es-BO" altLang="es-BO" b="0" i="0" u="none" strike="noStrike" cap="none" normalizeH="0" baseline="0" dirty="0">
                <a:ln>
                  <a:noFill/>
                </a:ln>
                <a:solidFill>
                  <a:srgbClr val="A9B7C6"/>
                </a:solidFill>
                <a:effectLst/>
                <a:latin typeface="JetBrains Mono"/>
              </a:rPr>
              <a:t>(genero </a:t>
            </a:r>
            <a:r>
              <a:rPr kumimoji="0" lang="es-BO" altLang="es-BO" b="0" i="0" u="none" strike="noStrike" cap="none" normalizeH="0" baseline="0" dirty="0" err="1">
                <a:ln>
                  <a:noFill/>
                </a:ln>
                <a:solidFill>
                  <a:srgbClr val="CC7832"/>
                </a:solidFill>
                <a:effectLst/>
                <a:latin typeface="JetBrains Mono"/>
              </a:rPr>
              <a:t>varchar</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6897BB"/>
                </a:solidFill>
                <a:effectLst/>
                <a:latin typeface="JetBrains Mono"/>
              </a:rPr>
              <a:t>20</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CC7832"/>
                </a:solidFill>
                <a:effectLst/>
                <a:latin typeface="JetBrains Mono"/>
              </a:rPr>
              <a:t>RETURNS INTEGER</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BEGIN</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return</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       </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SELECT </a:t>
            </a:r>
            <a:r>
              <a:rPr kumimoji="0" lang="es-BO" altLang="es-BO" b="0" i="0" u="none" strike="noStrike" cap="none" normalizeH="0" baseline="0" dirty="0">
                <a:ln>
                  <a:noFill/>
                </a:ln>
                <a:solidFill>
                  <a:srgbClr val="FFC66D"/>
                </a:solidFill>
                <a:effectLst/>
                <a:latin typeface="JetBrains Mono"/>
              </a:rPr>
              <a:t>SUM</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edad</a:t>
            </a:r>
            <a:r>
              <a:rPr kumimoji="0" lang="es-BO" altLang="es-BO" b="0" i="0" u="none" strike="noStrike" cap="none" normalizeH="0" baseline="0" dirty="0">
                <a:ln>
                  <a:noFill/>
                </a:ln>
                <a:solidFill>
                  <a:srgbClr val="A9B7C6"/>
                </a:solidFill>
                <a:effectLst/>
                <a:latin typeface="JetBrains Mono"/>
              </a:rPr>
              <a: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FROM </a:t>
            </a:r>
            <a:r>
              <a:rPr kumimoji="0" lang="es-BO" altLang="es-BO" b="0" i="0" u="none" strike="noStrike" cap="none" normalizeH="0" baseline="0" dirty="0">
                <a:ln>
                  <a:noFill/>
                </a:ln>
                <a:solidFill>
                  <a:srgbClr val="A9B7C6"/>
                </a:solidFill>
                <a:effectLst/>
                <a:latin typeface="JetBrains Mono"/>
              </a:rPr>
              <a:t>estudiantes </a:t>
            </a:r>
            <a:r>
              <a:rPr kumimoji="0" lang="es-BO" altLang="es-BO" b="0" i="0" u="none" strike="noStrike" cap="none" normalizeH="0" baseline="0" dirty="0">
                <a:ln>
                  <a:noFill/>
                </a:ln>
                <a:solidFill>
                  <a:srgbClr val="CC7832"/>
                </a:solidFill>
                <a:effectLst/>
                <a:latin typeface="JetBrains Mono"/>
              </a:rPr>
              <a:t>AS </a:t>
            </a:r>
            <a:r>
              <a:rPr kumimoji="0" lang="es-BO" altLang="es-BO" b="0" i="0" u="none" strike="noStrike" cap="none" normalizeH="0" baseline="0" dirty="0" err="1">
                <a:ln>
                  <a:noFill/>
                </a:ln>
                <a:solidFill>
                  <a:srgbClr val="A9B7C6"/>
                </a:solidFill>
                <a:effectLst/>
                <a:latin typeface="JetBrains Mono"/>
              </a:rPr>
              <a:t>est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WHERE </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sexo</a:t>
            </a:r>
            <a:r>
              <a:rPr kumimoji="0" lang="es-BO" altLang="es-BO" b="0" i="0" u="none" strike="noStrike" cap="none" normalizeH="0" baseline="0" dirty="0">
                <a:ln>
                  <a:noFill/>
                </a:ln>
                <a:solidFill>
                  <a:srgbClr val="9876AA"/>
                </a:solidFill>
                <a:effectLst/>
                <a:latin typeface="JetBrains Mono"/>
              </a:rPr>
              <a:t> </a:t>
            </a:r>
            <a:r>
              <a:rPr kumimoji="0" lang="es-BO" altLang="es-BO" b="0" i="0" u="none" strike="noStrike" cap="none" normalizeH="0" baseline="0" dirty="0">
                <a:ln>
                  <a:noFill/>
                </a:ln>
                <a:solidFill>
                  <a:srgbClr val="A9B7C6"/>
                </a:solidFill>
                <a:effectLst/>
                <a:latin typeface="JetBrains Mono"/>
              </a:rPr>
              <a:t>= genero</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CC7832"/>
                </a:solidFill>
                <a:effectLst/>
                <a:latin typeface="JetBrains Mono"/>
              </a:rPr>
              <a:t>;</a:t>
            </a: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END;</a:t>
            </a:r>
            <a:br>
              <a:rPr kumimoji="0" lang="es-BO" altLang="es-BO" b="0" i="0" u="none" strike="noStrike" cap="none" normalizeH="0" baseline="0" dirty="0">
                <a:ln>
                  <a:noFill/>
                </a:ln>
                <a:solidFill>
                  <a:srgbClr val="CC7832"/>
                </a:solidFill>
                <a:effectLst/>
                <a:latin typeface="JetBrains Mono"/>
              </a:rPr>
            </a:br>
            <a:br>
              <a:rPr kumimoji="0" lang="es-BO" altLang="es-BO" b="0" i="0" u="none" strike="noStrike" cap="none" normalizeH="0" baseline="0" dirty="0">
                <a:ln>
                  <a:noFill/>
                </a:ln>
                <a:solidFill>
                  <a:srgbClr val="CC7832"/>
                </a:solidFill>
                <a:effectLst/>
                <a:latin typeface="JetBrains Mono"/>
              </a:rPr>
            </a:br>
            <a:r>
              <a:rPr kumimoji="0" lang="es-BO" altLang="es-BO" b="0" i="0" u="none" strike="noStrike" cap="none" normalizeH="0" baseline="0" dirty="0">
                <a:ln>
                  <a:noFill/>
                </a:ln>
                <a:solidFill>
                  <a:srgbClr val="CC7832"/>
                </a:solidFill>
                <a:effectLst/>
                <a:latin typeface="JetBrains Mono"/>
              </a:rPr>
              <a:t>SELECT </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nombres</a:t>
            </a:r>
            <a:r>
              <a:rPr kumimoji="0" lang="es-BO" altLang="es-BO" b="0" i="0" u="none" strike="noStrike" cap="none" normalizeH="0" baseline="0" dirty="0" err="1">
                <a:ln>
                  <a:noFill/>
                </a:ln>
                <a:solidFill>
                  <a:srgbClr val="CC7832"/>
                </a:solidFill>
                <a:effectLst/>
                <a:latin typeface="JetBrains Mono"/>
              </a:rPr>
              <a:t>,</a:t>
            </a:r>
            <a:r>
              <a:rPr kumimoji="0" lang="es-BO" altLang="es-BO" b="0" i="0" u="none" strike="noStrike" cap="none" normalizeH="0" baseline="0" dirty="0" err="1">
                <a:ln>
                  <a:noFill/>
                </a:ln>
                <a:solidFill>
                  <a:srgbClr val="A9B7C6"/>
                </a:solidFill>
                <a:effectLst/>
                <a:latin typeface="JetBrains Mono"/>
              </a:rPr>
              <a:t>est.</a:t>
            </a:r>
            <a:r>
              <a:rPr kumimoji="0" lang="es-BO" altLang="es-BO" b="0" i="0" u="none" strike="noStrike" cap="none" normalizeH="0" baseline="0" dirty="0" err="1">
                <a:ln>
                  <a:noFill/>
                </a:ln>
                <a:solidFill>
                  <a:srgbClr val="9876AA"/>
                </a:solidFill>
                <a:effectLst/>
                <a:latin typeface="JetBrains Mono"/>
              </a:rPr>
              <a:t>apellidos</a:t>
            </a:r>
            <a:br>
              <a:rPr kumimoji="0" lang="es-BO" altLang="es-BO" b="0" i="0" u="none" strike="noStrike" cap="none" normalizeH="0" baseline="0" dirty="0">
                <a:ln>
                  <a:noFill/>
                </a:ln>
                <a:solidFill>
                  <a:srgbClr val="9876AA"/>
                </a:solidFill>
                <a:effectLst/>
                <a:latin typeface="JetBrains Mono"/>
              </a:rPr>
            </a:br>
            <a:r>
              <a:rPr kumimoji="0" lang="es-BO" altLang="es-BO" b="0" i="0" u="none" strike="noStrike" cap="none" normalizeH="0" baseline="0" dirty="0">
                <a:ln>
                  <a:noFill/>
                </a:ln>
                <a:solidFill>
                  <a:srgbClr val="9876AA"/>
                </a:solidFill>
                <a:effectLst/>
                <a:latin typeface="JetBrains Mono"/>
              </a:rPr>
              <a:t>         </a:t>
            </a:r>
            <a:r>
              <a:rPr kumimoji="0" lang="es-BO" altLang="es-BO" b="0" i="0" u="none" strike="noStrike" cap="none" normalizeH="0" baseline="0" dirty="0">
                <a:ln>
                  <a:noFill/>
                </a:ln>
                <a:solidFill>
                  <a:srgbClr val="CC7832"/>
                </a:solidFill>
                <a:effectLst/>
                <a:latin typeface="JetBrains Mono"/>
              </a:rPr>
              <a:t>FROM </a:t>
            </a:r>
            <a:r>
              <a:rPr kumimoji="0" lang="es-BO" altLang="es-BO" b="0" i="0" u="none" strike="noStrike" cap="none" normalizeH="0" baseline="0" dirty="0">
                <a:ln>
                  <a:noFill/>
                </a:ln>
                <a:solidFill>
                  <a:srgbClr val="A9B7C6"/>
                </a:solidFill>
                <a:effectLst/>
                <a:latin typeface="JetBrains Mono"/>
              </a:rPr>
              <a:t>estudiantes </a:t>
            </a:r>
            <a:r>
              <a:rPr kumimoji="0" lang="es-BO" altLang="es-BO" b="0" i="0" u="none" strike="noStrike" cap="none" normalizeH="0" baseline="0" dirty="0">
                <a:ln>
                  <a:noFill/>
                </a:ln>
                <a:solidFill>
                  <a:srgbClr val="CC7832"/>
                </a:solidFill>
                <a:effectLst/>
                <a:latin typeface="JetBrains Mono"/>
              </a:rPr>
              <a:t>AS </a:t>
            </a:r>
            <a:r>
              <a:rPr kumimoji="0" lang="es-BO" altLang="es-BO" b="0" i="0" u="none" strike="noStrike" cap="none" normalizeH="0" baseline="0" dirty="0" err="1">
                <a:ln>
                  <a:noFill/>
                </a:ln>
                <a:solidFill>
                  <a:srgbClr val="A9B7C6"/>
                </a:solidFill>
                <a:effectLst/>
                <a:latin typeface="JetBrains Mono"/>
              </a:rPr>
              <a:t>est</a:t>
            </a:r>
            <a:br>
              <a:rPr kumimoji="0" lang="es-BO" altLang="es-BO" b="0" i="0" u="none" strike="noStrike" cap="none" normalizeH="0" baseline="0" dirty="0">
                <a:ln>
                  <a:noFill/>
                </a:ln>
                <a:solidFill>
                  <a:srgbClr val="A9B7C6"/>
                </a:solidFill>
                <a:effectLst/>
                <a:latin typeface="JetBrains Mono"/>
              </a:rPr>
            </a:b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err="1">
                <a:ln>
                  <a:noFill/>
                </a:ln>
                <a:solidFill>
                  <a:srgbClr val="CC7832"/>
                </a:solidFill>
                <a:effectLst/>
                <a:latin typeface="JetBrains Mono"/>
              </a:rPr>
              <a:t>where</a:t>
            </a:r>
            <a:r>
              <a:rPr kumimoji="0" lang="es-BO" altLang="es-BO" b="0" i="0" u="none" strike="noStrike" cap="none" normalizeH="0" baseline="0" dirty="0">
                <a:ln>
                  <a:noFill/>
                </a:ln>
                <a:solidFill>
                  <a:srgbClr val="CC7832"/>
                </a:solidFill>
                <a:effectLst/>
                <a:latin typeface="JetBrains Mono"/>
              </a:rPr>
              <a:t> </a:t>
            </a:r>
            <a:r>
              <a:rPr kumimoji="0" lang="es-BO" altLang="es-BO" b="0" i="1" u="none" strike="noStrike" cap="none" normalizeH="0" baseline="0" dirty="0" err="1">
                <a:ln>
                  <a:noFill/>
                </a:ln>
                <a:solidFill>
                  <a:srgbClr val="FFC66D"/>
                </a:solidFill>
                <a:effectLst/>
                <a:latin typeface="JetBrains Mono"/>
              </a:rPr>
              <a:t>SUM_edad</a:t>
            </a:r>
            <a:r>
              <a:rPr kumimoji="0" lang="es-BO" altLang="es-BO" b="0" i="0" u="none" strike="noStrike" cap="none" normalizeH="0" baseline="0" dirty="0">
                <a:ln>
                  <a:noFill/>
                </a:ln>
                <a:solidFill>
                  <a:srgbClr val="A9B7C6"/>
                </a:solidFill>
                <a:effectLst/>
                <a:latin typeface="JetBrains Mono"/>
              </a:rPr>
              <a:t>(</a:t>
            </a:r>
            <a:r>
              <a:rPr kumimoji="0" lang="es-BO" altLang="es-BO" b="0" i="0" u="none" strike="noStrike" cap="none" normalizeH="0" baseline="0" dirty="0">
                <a:ln>
                  <a:noFill/>
                </a:ln>
                <a:solidFill>
                  <a:srgbClr val="6A8759"/>
                </a:solidFill>
                <a:effectLst/>
                <a:latin typeface="JetBrains Mono"/>
              </a:rPr>
              <a:t>'masculino'</a:t>
            </a:r>
            <a:r>
              <a:rPr kumimoji="0" lang="es-BO" altLang="es-BO" b="0" i="0" u="none" strike="noStrike" cap="none" normalizeH="0" baseline="0" dirty="0">
                <a:ln>
                  <a:noFill/>
                </a:ln>
                <a:solidFill>
                  <a:srgbClr val="A9B7C6"/>
                </a:solidFill>
                <a:effectLst/>
                <a:latin typeface="JetBrains Mono"/>
              </a:rPr>
              <a:t>) % </a:t>
            </a:r>
            <a:r>
              <a:rPr kumimoji="0" lang="es-BO" altLang="es-BO" b="0" i="0" u="none" strike="noStrike" cap="none" normalizeH="0" baseline="0" dirty="0">
                <a:ln>
                  <a:noFill/>
                </a:ln>
                <a:solidFill>
                  <a:srgbClr val="6897BB"/>
                </a:solidFill>
                <a:effectLst/>
                <a:latin typeface="JetBrains Mono"/>
              </a:rPr>
              <a:t>2 </a:t>
            </a:r>
            <a:r>
              <a:rPr kumimoji="0" lang="es-BO" altLang="es-BO" b="0" i="0" u="none" strike="noStrike" cap="none" normalizeH="0" baseline="0" dirty="0">
                <a:ln>
                  <a:noFill/>
                </a:ln>
                <a:solidFill>
                  <a:srgbClr val="A9B7C6"/>
                </a:solidFill>
                <a:effectLst/>
                <a:latin typeface="JetBrains Mono"/>
              </a:rPr>
              <a:t>= </a:t>
            </a:r>
            <a:r>
              <a:rPr kumimoji="0" lang="es-BO" altLang="es-BO" b="0" i="0" u="none" strike="noStrike" cap="none" normalizeH="0" baseline="0" dirty="0">
                <a:ln>
                  <a:noFill/>
                </a:ln>
                <a:solidFill>
                  <a:srgbClr val="6897BB"/>
                </a:solidFill>
                <a:effectLst/>
                <a:latin typeface="JetBrains Mono"/>
              </a:rPr>
              <a:t>0</a:t>
            </a:r>
            <a:r>
              <a:rPr kumimoji="0" lang="es-BO" altLang="es-BO" b="0" i="0" u="none" strike="noStrike" cap="none" normalizeH="0" baseline="0" dirty="0">
                <a:ln>
                  <a:noFill/>
                </a:ln>
                <a:solidFill>
                  <a:srgbClr val="CC7832"/>
                </a:solidFill>
                <a:effectLst/>
                <a:latin typeface="JetBrains Mono"/>
              </a:rPr>
              <a:t>;</a:t>
            </a:r>
            <a:endParaRPr kumimoji="0" lang="es-BO" altLang="es-BO"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4911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5953F-AD18-46AA-A85F-91EEBC2E72F2}"/>
              </a:ext>
            </a:extLst>
          </p:cNvPr>
          <p:cNvSpPr>
            <a:spLocks noGrp="1"/>
          </p:cNvSpPr>
          <p:nvPr>
            <p:ph type="title"/>
          </p:nvPr>
        </p:nvSpPr>
        <p:spPr/>
        <p:txBody>
          <a:bodyPr/>
          <a:lstStyle/>
          <a:p>
            <a:r>
              <a:rPr lang="es-MX" dirty="0"/>
              <a:t>Crear una función de acuerdo a lo siguiente: </a:t>
            </a:r>
            <a:endParaRPr lang="es-BO" dirty="0"/>
          </a:p>
        </p:txBody>
      </p:sp>
      <p:sp>
        <p:nvSpPr>
          <p:cNvPr id="5" name="Rectangle 2">
            <a:extLst>
              <a:ext uri="{FF2B5EF4-FFF2-40B4-BE49-F238E27FC236}">
                <a16:creationId xmlns:a16="http://schemas.microsoft.com/office/drawing/2014/main" id="{1A4CC9C5-1251-4B4C-A651-316662CE7303}"/>
              </a:ext>
            </a:extLst>
          </p:cNvPr>
          <p:cNvSpPr>
            <a:spLocks noChangeArrowheads="1"/>
          </p:cNvSpPr>
          <p:nvPr/>
        </p:nvSpPr>
        <p:spPr bwMode="auto">
          <a:xfrm>
            <a:off x="1599993" y="2171700"/>
            <a:ext cx="8992013"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BO" altLang="es-BO" sz="2000" b="0" i="0" u="none" strike="noStrike" cap="none" normalizeH="0" baseline="0" dirty="0">
                <a:ln>
                  <a:noFill/>
                </a:ln>
                <a:solidFill>
                  <a:srgbClr val="CC7832"/>
                </a:solidFill>
                <a:effectLst/>
                <a:latin typeface="JetBrains Mono"/>
              </a:rPr>
              <a:t>CREATE FUNCTION </a:t>
            </a:r>
            <a:r>
              <a:rPr kumimoji="0" lang="es-BO" altLang="es-BO" sz="2000" b="0" i="1" u="none" strike="noStrike" cap="none" normalizeH="0" baseline="0" dirty="0" err="1">
                <a:ln>
                  <a:noFill/>
                </a:ln>
                <a:solidFill>
                  <a:srgbClr val="FFC66D"/>
                </a:solidFill>
                <a:effectLst/>
                <a:latin typeface="JetBrains Mono"/>
              </a:rPr>
              <a:t>comparaNombre</a:t>
            </a:r>
            <a:r>
              <a:rPr kumimoji="0" lang="es-BO" altLang="es-BO" sz="2000" b="0" i="0" u="none" strike="noStrike" cap="none" normalizeH="0" baseline="0" dirty="0">
                <a:ln>
                  <a:noFill/>
                </a:ln>
                <a:solidFill>
                  <a:srgbClr val="A9B7C6"/>
                </a:solidFill>
                <a:effectLst/>
                <a:latin typeface="JetBrains Mono"/>
              </a:rPr>
              <a:t>(nombres </a:t>
            </a:r>
            <a:r>
              <a:rPr kumimoji="0" lang="es-BO" altLang="es-BO" sz="2000" b="0" i="0" u="none" strike="noStrike" cap="none" normalizeH="0" baseline="0" dirty="0">
                <a:ln>
                  <a:noFill/>
                </a:ln>
                <a:solidFill>
                  <a:srgbClr val="CC7832"/>
                </a:solidFill>
                <a:effectLst/>
                <a:latin typeface="JetBrains Mono"/>
              </a:rPr>
              <a:t>VARCHAR</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6897BB"/>
                </a:solidFill>
                <a:effectLst/>
                <a:latin typeface="JetBrains Mono"/>
              </a:rPr>
              <a:t>50</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CC7832"/>
                </a:solidFill>
                <a:effectLst/>
                <a:latin typeface="JetBrains Mono"/>
              </a:rPr>
              <a:t>,</a:t>
            </a:r>
            <a:r>
              <a:rPr kumimoji="0" lang="es-BO" altLang="es-BO" sz="2000" b="0" i="0" u="none" strike="noStrike" cap="none" normalizeH="0" baseline="0" dirty="0">
                <a:ln>
                  <a:noFill/>
                </a:ln>
                <a:solidFill>
                  <a:srgbClr val="A9B7C6"/>
                </a:solidFill>
                <a:effectLst/>
                <a:latin typeface="JetBrains Mono"/>
              </a:rPr>
              <a:t>apellidos </a:t>
            </a:r>
            <a:r>
              <a:rPr kumimoji="0" lang="es-BO" altLang="es-BO" sz="2000" b="0" i="0" u="none" strike="noStrike" cap="none" normalizeH="0" baseline="0" dirty="0">
                <a:ln>
                  <a:noFill/>
                </a:ln>
                <a:solidFill>
                  <a:srgbClr val="CC7832"/>
                </a:solidFill>
                <a:effectLst/>
                <a:latin typeface="JetBrains Mono"/>
              </a:rPr>
              <a:t>VARCHAR</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6897BB"/>
                </a:solidFill>
                <a:effectLst/>
                <a:latin typeface="JetBrains Mono"/>
              </a:rPr>
              <a:t>50</a:t>
            </a:r>
            <a:r>
              <a:rPr kumimoji="0" lang="es-BO" altLang="es-BO" sz="2000" b="0" i="0" u="none" strike="noStrike" cap="none" normalizeH="0" baseline="0" dirty="0">
                <a:ln>
                  <a:noFill/>
                </a:ln>
                <a:solidFill>
                  <a:srgbClr val="A9B7C6"/>
                </a:solidFill>
                <a:effectLst/>
                <a:latin typeface="JetBrains Mono"/>
              </a:rPr>
              <a: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CC7832"/>
                </a:solidFill>
                <a:effectLst/>
                <a:latin typeface="JetBrains Mono"/>
              </a:rPr>
              <a:t>RETURNS INTEGER</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BEGIN</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return</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select</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err="1">
                <a:ln>
                  <a:noFill/>
                </a:ln>
                <a:solidFill>
                  <a:srgbClr val="A9B7C6"/>
                </a:solidFill>
                <a:effectLst/>
                <a:latin typeface="JetBrains Mono"/>
              </a:rPr>
              <a:t>est.</a:t>
            </a:r>
            <a:r>
              <a:rPr kumimoji="0" lang="es-BO" altLang="es-BO" sz="2000" b="0" i="0" u="none" strike="noStrike" cap="none" normalizeH="0" baseline="0" dirty="0" err="1">
                <a:ln>
                  <a:noFill/>
                </a:ln>
                <a:solidFill>
                  <a:srgbClr val="9876AA"/>
                </a:solidFill>
                <a:effectLst/>
                <a:latin typeface="JetBrains Mono"/>
              </a:rPr>
              <a:t>nombres</a:t>
            </a:r>
            <a:r>
              <a:rPr kumimoji="0" lang="es-BO" altLang="es-BO" sz="2000" b="0" i="0" u="none" strike="noStrike" cap="none" normalizeH="0" baseline="0" dirty="0">
                <a:ln>
                  <a:noFill/>
                </a:ln>
                <a:solidFill>
                  <a:srgbClr val="A9B7C6"/>
                </a:solidFill>
                <a:effectLst/>
                <a:latin typeface="JetBrains Mono"/>
              </a:rPr>
              <a: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from</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estudiantes </a:t>
            </a:r>
            <a:r>
              <a:rPr kumimoji="0" lang="es-BO" altLang="es-BO" sz="2000" b="0" i="0" u="none" strike="noStrike" cap="none" normalizeH="0" baseline="0" dirty="0">
                <a:ln>
                  <a:noFill/>
                </a:ln>
                <a:solidFill>
                  <a:srgbClr val="CC7832"/>
                </a:solidFill>
                <a:effectLst/>
                <a:latin typeface="JetBrains Mono"/>
              </a:rPr>
              <a:t>as </a:t>
            </a:r>
            <a:r>
              <a:rPr kumimoji="0" lang="es-BO" altLang="es-BO" sz="2000" b="0" i="0" u="none" strike="noStrike" cap="none" normalizeH="0" baseline="0" dirty="0" err="1">
                <a:ln>
                  <a:noFill/>
                </a:ln>
                <a:solidFill>
                  <a:srgbClr val="A9B7C6"/>
                </a:solidFill>
                <a:effectLst/>
                <a:latin typeface="JetBrains Mono"/>
              </a:rPr>
              <a:t>est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where</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err="1">
                <a:ln>
                  <a:noFill/>
                </a:ln>
                <a:solidFill>
                  <a:srgbClr val="A9B7C6"/>
                </a:solidFill>
                <a:effectLst/>
                <a:latin typeface="JetBrains Mono"/>
              </a:rPr>
              <a:t>est.</a:t>
            </a:r>
            <a:r>
              <a:rPr kumimoji="0" lang="es-BO" altLang="es-BO" sz="2000" b="0" i="0" u="none" strike="noStrike" cap="none" normalizeH="0" baseline="0" dirty="0" err="1">
                <a:ln>
                  <a:noFill/>
                </a:ln>
                <a:solidFill>
                  <a:srgbClr val="9876AA"/>
                </a:solidFill>
                <a:effectLst/>
                <a:latin typeface="JetBrains Mono"/>
              </a:rPr>
              <a:t>nombres</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6A8759"/>
                </a:solidFill>
                <a:effectLst/>
                <a:latin typeface="JetBrains Mono"/>
              </a:rPr>
              <a:t>'Miguel' </a:t>
            </a:r>
            <a:r>
              <a:rPr kumimoji="0" lang="es-BO" altLang="es-BO" sz="2000" b="0" i="0" u="none" strike="noStrike" cap="none" normalizeH="0" baseline="0" dirty="0">
                <a:ln>
                  <a:noFill/>
                </a:ln>
                <a:solidFill>
                  <a:srgbClr val="CC7832"/>
                </a:solidFill>
                <a:effectLst/>
                <a:latin typeface="JetBrains Mono"/>
              </a:rPr>
              <a:t>and </a:t>
            </a:r>
            <a:r>
              <a:rPr kumimoji="0" lang="es-BO" altLang="es-BO" sz="2000" b="0" i="0" u="none" strike="noStrike" cap="none" normalizeH="0" baseline="0" dirty="0" err="1">
                <a:ln>
                  <a:noFill/>
                </a:ln>
                <a:solidFill>
                  <a:srgbClr val="A9B7C6"/>
                </a:solidFill>
                <a:effectLst/>
                <a:latin typeface="JetBrains Mono"/>
              </a:rPr>
              <a:t>est.</a:t>
            </a:r>
            <a:r>
              <a:rPr kumimoji="0" lang="es-BO" altLang="es-BO" sz="2000" b="0" i="0" u="none" strike="noStrike" cap="none" normalizeH="0" baseline="0" dirty="0" err="1">
                <a:ln>
                  <a:noFill/>
                </a:ln>
                <a:solidFill>
                  <a:srgbClr val="9876AA"/>
                </a:solidFill>
                <a:effectLst/>
                <a:latin typeface="JetBrains Mono"/>
              </a:rPr>
              <a:t>apellidos</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6A8759"/>
                </a:solidFill>
                <a:effectLst/>
                <a:latin typeface="JetBrains Mono"/>
              </a:rPr>
              <a:t>'Gonzales Veliz'</a:t>
            </a:r>
            <a:br>
              <a:rPr kumimoji="0" lang="es-BO" altLang="es-BO" sz="2000" b="0" i="0" u="none" strike="noStrike" cap="none" normalizeH="0" baseline="0" dirty="0">
                <a:ln>
                  <a:noFill/>
                </a:ln>
                <a:solidFill>
                  <a:srgbClr val="6A8759"/>
                </a:solidFill>
                <a:effectLst/>
                <a:latin typeface="JetBrains Mono"/>
              </a:rPr>
            </a:br>
            <a:r>
              <a:rPr kumimoji="0" lang="es-BO" altLang="es-BO" sz="2000" b="0" i="0" u="none" strike="noStrike" cap="none" normalizeH="0" baseline="0" dirty="0">
                <a:ln>
                  <a:noFill/>
                </a:ln>
                <a:solidFill>
                  <a:srgbClr val="6A8759"/>
                </a:solidFill>
                <a:effectLst/>
                <a:latin typeface="JetBrains Mono"/>
              </a:rPr>
              <a:t>        </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err="1">
                <a:ln>
                  <a:noFill/>
                </a:ln>
                <a:solidFill>
                  <a:srgbClr val="CC7832"/>
                </a:solidFill>
                <a:effectLst/>
                <a:latin typeface="JetBrains Mono"/>
              </a:rPr>
              <a:t>end</a:t>
            </a:r>
            <a:r>
              <a:rPr kumimoji="0" lang="es-BO" altLang="es-BO" sz="2000" b="0" i="0" u="none" strike="noStrike" cap="none" normalizeH="0" baseline="0" dirty="0">
                <a:ln>
                  <a:noFill/>
                </a:ln>
                <a:solidFill>
                  <a:srgbClr val="CC7832"/>
                </a:solidFill>
                <a:effectLst/>
                <a:latin typeface="JetBrains Mono"/>
              </a:rPr>
              <a:t>;</a:t>
            </a:r>
            <a:br>
              <a:rPr kumimoji="0" lang="es-BO" altLang="es-BO" sz="2000" b="0" i="0" u="none" strike="noStrike" cap="none" normalizeH="0" baseline="0" dirty="0">
                <a:ln>
                  <a:noFill/>
                </a:ln>
                <a:solidFill>
                  <a:srgbClr val="CC7832"/>
                </a:solidFill>
                <a:effectLst/>
                <a:latin typeface="JetBrains Mono"/>
              </a:rPr>
            </a:br>
            <a:br>
              <a:rPr kumimoji="0" lang="es-BO" altLang="es-BO" sz="2000" b="0" i="0" u="none" strike="noStrike" cap="none" normalizeH="0" baseline="0" dirty="0">
                <a:ln>
                  <a:noFill/>
                </a:ln>
                <a:solidFill>
                  <a:srgbClr val="CC7832"/>
                </a:solidFill>
                <a:effectLst/>
                <a:latin typeface="JetBrains Mono"/>
              </a:rPr>
            </a:br>
            <a:r>
              <a:rPr kumimoji="0" lang="es-BO" altLang="es-BO" sz="2000" b="0" i="0" u="none" strike="noStrike" cap="none" normalizeH="0" baseline="0" dirty="0">
                <a:ln>
                  <a:noFill/>
                </a:ln>
                <a:solidFill>
                  <a:srgbClr val="CC7832"/>
                </a:solidFill>
                <a:effectLst/>
                <a:latin typeface="JetBrains Mono"/>
              </a:rPr>
              <a:t>SELECT </a:t>
            </a:r>
            <a:r>
              <a:rPr kumimoji="0" lang="es-BO" altLang="es-BO" sz="2000" b="0" i="0" u="none" strike="noStrike" cap="none" normalizeH="0" baseline="0" dirty="0">
                <a:ln>
                  <a:noFill/>
                </a:ln>
                <a:solidFill>
                  <a:srgbClr val="A9B7C6"/>
                </a:solidFill>
                <a:effectLst/>
                <a:latin typeface="JetBrains Mono"/>
              </a:rPr>
              <a:t>est.*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CC7832"/>
                </a:solidFill>
                <a:effectLst/>
                <a:latin typeface="JetBrains Mono"/>
              </a:rPr>
              <a:t>FROM </a:t>
            </a:r>
            <a:r>
              <a:rPr kumimoji="0" lang="es-BO" altLang="es-BO" sz="2000" b="0" i="0" u="none" strike="noStrike" cap="none" normalizeH="0" baseline="0" dirty="0">
                <a:ln>
                  <a:noFill/>
                </a:ln>
                <a:solidFill>
                  <a:srgbClr val="A9B7C6"/>
                </a:solidFill>
                <a:effectLst/>
                <a:latin typeface="JetBrains Mono"/>
              </a:rPr>
              <a:t>estudiantes </a:t>
            </a:r>
            <a:r>
              <a:rPr kumimoji="0" lang="es-BO" altLang="es-BO" sz="2000" b="0" i="0" u="none" strike="noStrike" cap="none" normalizeH="0" baseline="0" dirty="0">
                <a:ln>
                  <a:noFill/>
                </a:ln>
                <a:solidFill>
                  <a:srgbClr val="CC7832"/>
                </a:solidFill>
                <a:effectLst/>
                <a:latin typeface="JetBrains Mono"/>
              </a:rPr>
              <a:t>AS </a:t>
            </a:r>
            <a:r>
              <a:rPr kumimoji="0" lang="es-BO" altLang="es-BO" sz="2000" b="0" i="0" u="none" strike="noStrike" cap="none" normalizeH="0" baseline="0" dirty="0" err="1">
                <a:ln>
                  <a:noFill/>
                </a:ln>
                <a:solidFill>
                  <a:srgbClr val="A9B7C6"/>
                </a:solidFill>
                <a:effectLst/>
                <a:latin typeface="JetBrains Mono"/>
              </a:rPr>
              <a:t>est</a:t>
            </a:r>
            <a:br>
              <a:rPr kumimoji="0" lang="es-BO" altLang="es-BO" sz="2000" b="0" i="0" u="none" strike="noStrike" cap="none" normalizeH="0" baseline="0" dirty="0">
                <a:ln>
                  <a:noFill/>
                </a:ln>
                <a:solidFill>
                  <a:srgbClr val="A9B7C6"/>
                </a:solidFill>
                <a:effectLst/>
                <a:latin typeface="JetBrains Mono"/>
              </a:rPr>
            </a:b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err="1">
                <a:ln>
                  <a:noFill/>
                </a:ln>
                <a:solidFill>
                  <a:srgbClr val="CC7832"/>
                </a:solidFill>
                <a:effectLst/>
                <a:latin typeface="JetBrains Mono"/>
              </a:rPr>
              <a:t>where</a:t>
            </a:r>
            <a:r>
              <a:rPr kumimoji="0" lang="es-BO" altLang="es-BO" sz="2000" b="0" i="0" u="none" strike="noStrike" cap="none" normalizeH="0" baseline="0" dirty="0">
                <a:ln>
                  <a:noFill/>
                </a:ln>
                <a:solidFill>
                  <a:srgbClr val="CC7832"/>
                </a:solidFill>
                <a:effectLst/>
                <a:latin typeface="JetBrains Mono"/>
              </a:rPr>
              <a:t> </a:t>
            </a:r>
            <a:r>
              <a:rPr kumimoji="0" lang="es-BO" altLang="es-BO" sz="2000" b="0" i="1" u="none" strike="noStrike" cap="none" normalizeH="0" baseline="0" dirty="0" err="1">
                <a:ln>
                  <a:noFill/>
                </a:ln>
                <a:solidFill>
                  <a:srgbClr val="FFC66D"/>
                </a:solidFill>
                <a:effectLst/>
                <a:latin typeface="JetBrains Mono"/>
              </a:rPr>
              <a:t>comparaNombre</a:t>
            </a:r>
            <a:r>
              <a:rPr kumimoji="0" lang="es-BO" altLang="es-BO" sz="2000" b="0" i="0" u="none" strike="noStrike" cap="none" normalizeH="0" baseline="0" dirty="0">
                <a:ln>
                  <a:noFill/>
                </a:ln>
                <a:solidFill>
                  <a:srgbClr val="A9B7C6"/>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'Santos'</a:t>
            </a:r>
            <a:r>
              <a:rPr kumimoji="0" lang="es-BO" altLang="es-BO" sz="2000" b="0" i="0" u="none" strike="noStrike" cap="none" normalizeH="0" baseline="0" dirty="0">
                <a:ln>
                  <a:noFill/>
                </a:ln>
                <a:solidFill>
                  <a:srgbClr val="CC7832"/>
                </a:solidFill>
                <a:effectLst/>
                <a:latin typeface="JetBrains Mono"/>
              </a:rPr>
              <a:t>, </a:t>
            </a:r>
            <a:r>
              <a:rPr kumimoji="0" lang="es-BO" altLang="es-BO" sz="2000" b="0" i="0" u="none" strike="noStrike" cap="none" normalizeH="0" baseline="0" dirty="0">
                <a:ln>
                  <a:noFill/>
                </a:ln>
                <a:solidFill>
                  <a:srgbClr val="6A8759"/>
                </a:solidFill>
                <a:effectLst/>
                <a:latin typeface="JetBrains Mono"/>
              </a:rPr>
              <a:t>'Montes Valenzuela'</a:t>
            </a:r>
            <a:r>
              <a:rPr kumimoji="0" lang="es-BO" altLang="es-BO" sz="2000" b="0" i="0" u="none" strike="noStrike" cap="none" normalizeH="0" baseline="0" dirty="0">
                <a:ln>
                  <a:noFill/>
                </a:ln>
                <a:solidFill>
                  <a:srgbClr val="A9B7C6"/>
                </a:solidFill>
                <a:effectLst/>
                <a:latin typeface="JetBrains Mono"/>
              </a:rPr>
              <a:t>)</a:t>
            </a:r>
            <a:r>
              <a:rPr kumimoji="0" lang="es-BO" altLang="es-BO" sz="2000" b="0" i="0" u="none" strike="noStrike" cap="none" normalizeH="0" baseline="0" dirty="0">
                <a:ln>
                  <a:noFill/>
                </a:ln>
                <a:solidFill>
                  <a:srgbClr val="CC7832"/>
                </a:solidFill>
                <a:effectLst/>
                <a:latin typeface="JetBrains Mono"/>
              </a:rPr>
              <a:t>;</a:t>
            </a:r>
            <a:endParaRPr kumimoji="0" lang="es-BO" altLang="es-BO"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16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8170-7677-42DA-B0E6-93D55FF4E211}"/>
              </a:ext>
            </a:extLst>
          </p:cNvPr>
          <p:cNvSpPr>
            <a:spLocks noGrp="1"/>
          </p:cNvSpPr>
          <p:nvPr>
            <p:ph type="title"/>
          </p:nvPr>
        </p:nvSpPr>
        <p:spPr/>
        <p:txBody>
          <a:bodyPr>
            <a:normAutofit fontScale="90000"/>
          </a:bodyPr>
          <a:lstStyle/>
          <a:p>
            <a:r>
              <a:rPr lang="es-MX" dirty="0"/>
              <a:t>¿A que se refiere cuando se habla de bases de datos relacionales?</a:t>
            </a:r>
            <a:br>
              <a:rPr lang="es-MX" dirty="0"/>
            </a:br>
            <a:endParaRPr lang="es-BO" dirty="0"/>
          </a:p>
        </p:txBody>
      </p:sp>
      <p:sp>
        <p:nvSpPr>
          <p:cNvPr id="3" name="Content Placeholder 2">
            <a:extLst>
              <a:ext uri="{FF2B5EF4-FFF2-40B4-BE49-F238E27FC236}">
                <a16:creationId xmlns:a16="http://schemas.microsoft.com/office/drawing/2014/main" id="{0F6FD68A-93F6-4D63-BDF5-4E853CB1EC6C}"/>
              </a:ext>
            </a:extLst>
          </p:cNvPr>
          <p:cNvSpPr>
            <a:spLocks noGrp="1"/>
          </p:cNvSpPr>
          <p:nvPr>
            <p:ph idx="1"/>
          </p:nvPr>
        </p:nvSpPr>
        <p:spPr/>
        <p:txBody>
          <a:bodyPr/>
          <a:lstStyle/>
          <a:p>
            <a:pPr algn="just"/>
            <a:r>
              <a:rPr lang="es-MX" dirty="0">
                <a:solidFill>
                  <a:srgbClr val="212121"/>
                </a:solidFill>
                <a:latin typeface="Poppins" panose="00000500000000000000" pitchFamily="2" charset="0"/>
              </a:rPr>
              <a:t>Es un conjunto de tablas (relacionadas bidimensionalmente), similares a las tablas de una hoja de calculo, formadas por filas (registros) y columnas (campos)</a:t>
            </a:r>
          </a:p>
          <a:p>
            <a:pPr algn="just"/>
            <a:r>
              <a:rPr lang="es-MX" dirty="0">
                <a:solidFill>
                  <a:srgbClr val="212121"/>
                </a:solidFill>
                <a:latin typeface="Poppins" panose="00000500000000000000" pitchFamily="2" charset="0"/>
              </a:rPr>
              <a:t>Ejemplo:</a:t>
            </a:r>
          </a:p>
          <a:p>
            <a:endParaRPr lang="es-BO" dirty="0"/>
          </a:p>
        </p:txBody>
      </p:sp>
      <p:pic>
        <p:nvPicPr>
          <p:cNvPr id="5" name="Picture 4">
            <a:extLst>
              <a:ext uri="{FF2B5EF4-FFF2-40B4-BE49-F238E27FC236}">
                <a16:creationId xmlns:a16="http://schemas.microsoft.com/office/drawing/2014/main" id="{9BDEC74F-D75B-4344-8CA3-914A34396738}"/>
              </a:ext>
            </a:extLst>
          </p:cNvPr>
          <p:cNvPicPr>
            <a:picLocks noChangeAspect="1"/>
          </p:cNvPicPr>
          <p:nvPr/>
        </p:nvPicPr>
        <p:blipFill>
          <a:blip r:embed="rId2"/>
          <a:stretch>
            <a:fillRect/>
          </a:stretch>
        </p:blipFill>
        <p:spPr>
          <a:xfrm>
            <a:off x="4142509" y="3429000"/>
            <a:ext cx="4582712" cy="2689173"/>
          </a:xfrm>
          <a:prstGeom prst="rect">
            <a:avLst/>
          </a:prstGeom>
        </p:spPr>
      </p:pic>
    </p:spTree>
    <p:extLst>
      <p:ext uri="{BB962C8B-B14F-4D97-AF65-F5344CB8AC3E}">
        <p14:creationId xmlns:p14="http://schemas.microsoft.com/office/powerpoint/2010/main" val="1831178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4914C-8039-4027-B30E-0D1AF32FBB8C}"/>
              </a:ext>
            </a:extLst>
          </p:cNvPr>
          <p:cNvSpPr>
            <a:spLocks noGrp="1"/>
          </p:cNvSpPr>
          <p:nvPr>
            <p:ph type="title"/>
          </p:nvPr>
        </p:nvSpPr>
        <p:spPr/>
        <p:txBody>
          <a:bodyPr/>
          <a:lstStyle/>
          <a:p>
            <a:r>
              <a:rPr lang="es-MX" dirty="0"/>
              <a:t>¿A que se refiere cuando se habla de bases de datos no relacionales?</a:t>
            </a:r>
            <a:endParaRPr lang="es-BO" dirty="0"/>
          </a:p>
        </p:txBody>
      </p:sp>
      <p:sp>
        <p:nvSpPr>
          <p:cNvPr id="3" name="Content Placeholder 2">
            <a:extLst>
              <a:ext uri="{FF2B5EF4-FFF2-40B4-BE49-F238E27FC236}">
                <a16:creationId xmlns:a16="http://schemas.microsoft.com/office/drawing/2014/main" id="{B11623B6-BB67-4F69-832D-0CC1CD733EDD}"/>
              </a:ext>
            </a:extLst>
          </p:cNvPr>
          <p:cNvSpPr>
            <a:spLocks noGrp="1"/>
          </p:cNvSpPr>
          <p:nvPr>
            <p:ph idx="1"/>
          </p:nvPr>
        </p:nvSpPr>
        <p:spPr>
          <a:xfrm>
            <a:off x="838200" y="1838877"/>
            <a:ext cx="10515600" cy="4351338"/>
          </a:xfrm>
        </p:spPr>
        <p:txBody>
          <a:bodyPr/>
          <a:lstStyle/>
          <a:p>
            <a:pPr algn="just" rtl="0"/>
            <a:r>
              <a:rPr lang="es-MX" dirty="0">
                <a:solidFill>
                  <a:srgbClr val="212121"/>
                </a:solidFill>
                <a:latin typeface="Poppins" panose="00000500000000000000" pitchFamily="2" charset="0"/>
              </a:rPr>
              <a:t>Es una amplia clase de sistemas facilitando un crecimiento horizontal, enfocándose en rendimiento mas que gestión de datos.</a:t>
            </a:r>
            <a:endParaRPr lang="es-MX" b="0" i="0" dirty="0">
              <a:solidFill>
                <a:srgbClr val="212121"/>
              </a:solidFill>
              <a:effectLst/>
              <a:latin typeface="Poppins" panose="00000500000000000000" pitchFamily="2" charset="0"/>
            </a:endParaRPr>
          </a:p>
          <a:p>
            <a:r>
              <a:rPr lang="es-MX" dirty="0"/>
              <a:t>Ejemplo:</a:t>
            </a:r>
            <a:br>
              <a:rPr lang="es-MX" dirty="0"/>
            </a:br>
            <a:endParaRPr lang="es-BO" dirty="0"/>
          </a:p>
        </p:txBody>
      </p:sp>
      <p:pic>
        <p:nvPicPr>
          <p:cNvPr id="5" name="Picture 4">
            <a:extLst>
              <a:ext uri="{FF2B5EF4-FFF2-40B4-BE49-F238E27FC236}">
                <a16:creationId xmlns:a16="http://schemas.microsoft.com/office/drawing/2014/main" id="{2A510878-066D-4ABA-A43A-9E85BBB87062}"/>
              </a:ext>
            </a:extLst>
          </p:cNvPr>
          <p:cNvPicPr>
            <a:picLocks noChangeAspect="1"/>
          </p:cNvPicPr>
          <p:nvPr/>
        </p:nvPicPr>
        <p:blipFill>
          <a:blip r:embed="rId2"/>
          <a:stretch>
            <a:fillRect/>
          </a:stretch>
        </p:blipFill>
        <p:spPr>
          <a:xfrm>
            <a:off x="1589376" y="3126382"/>
            <a:ext cx="9013248" cy="2509819"/>
          </a:xfrm>
          <a:prstGeom prst="rect">
            <a:avLst/>
          </a:prstGeom>
        </p:spPr>
      </p:pic>
    </p:spTree>
    <p:extLst>
      <p:ext uri="{BB962C8B-B14F-4D97-AF65-F5344CB8AC3E}">
        <p14:creationId xmlns:p14="http://schemas.microsoft.com/office/powerpoint/2010/main" val="85321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10E5-BFC1-4D94-89FF-A7627638818A}"/>
              </a:ext>
            </a:extLst>
          </p:cNvPr>
          <p:cNvSpPr>
            <a:spLocks noGrp="1"/>
          </p:cNvSpPr>
          <p:nvPr>
            <p:ph type="title"/>
          </p:nvPr>
        </p:nvSpPr>
        <p:spPr>
          <a:xfrm>
            <a:off x="1371600" y="312039"/>
            <a:ext cx="9601200" cy="1485900"/>
          </a:xfrm>
        </p:spPr>
        <p:txBody>
          <a:bodyPr/>
          <a:lstStyle/>
          <a:p>
            <a:pPr algn="ctr"/>
            <a:r>
              <a:rPr lang="es-MX" dirty="0"/>
              <a:t>¿Qué es MySQL y MariaDB?. Explique si existen diferencias o son iguales, etc.</a:t>
            </a:r>
            <a:endParaRPr lang="es-BO" dirty="0"/>
          </a:p>
        </p:txBody>
      </p:sp>
      <p:sp>
        <p:nvSpPr>
          <p:cNvPr id="3" name="Content Placeholder 2">
            <a:extLst>
              <a:ext uri="{FF2B5EF4-FFF2-40B4-BE49-F238E27FC236}">
                <a16:creationId xmlns:a16="http://schemas.microsoft.com/office/drawing/2014/main" id="{96EC44EB-43F1-48EF-9ACB-54335673E3FC}"/>
              </a:ext>
            </a:extLst>
          </p:cNvPr>
          <p:cNvSpPr>
            <a:spLocks noGrp="1"/>
          </p:cNvSpPr>
          <p:nvPr>
            <p:ph idx="1"/>
          </p:nvPr>
        </p:nvSpPr>
        <p:spPr>
          <a:xfrm>
            <a:off x="1295400" y="1797939"/>
            <a:ext cx="9601200" cy="4533588"/>
          </a:xfrm>
        </p:spPr>
        <p:txBody>
          <a:bodyPr/>
          <a:lstStyle/>
          <a:p>
            <a:pPr algn="just"/>
            <a:r>
              <a:rPr lang="es-MX" dirty="0">
                <a:solidFill>
                  <a:srgbClr val="212121"/>
                </a:solidFill>
                <a:latin typeface="Poppins" panose="00000500000000000000" pitchFamily="2" charset="0"/>
              </a:rPr>
              <a:t>MySQL es un sistema de gestión de base de datos relacional de código abierto, multihilo y multiusuario.</a:t>
            </a:r>
            <a:endParaRPr lang="es-MX" sz="2000" b="0" i="0" dirty="0">
              <a:solidFill>
                <a:srgbClr val="212121"/>
              </a:solidFill>
              <a:effectLst/>
              <a:latin typeface="Poppins" panose="00000500000000000000" pitchFamily="2" charset="0"/>
            </a:endParaRPr>
          </a:p>
          <a:p>
            <a:pPr algn="just"/>
            <a:endParaRPr lang="es-MX" b="0" i="0" dirty="0">
              <a:solidFill>
                <a:srgbClr val="212121"/>
              </a:solidFill>
              <a:effectLst/>
              <a:latin typeface="Poppins" panose="00000500000000000000" pitchFamily="2" charset="0"/>
            </a:endParaRPr>
          </a:p>
          <a:p>
            <a:pPr algn="just"/>
            <a:endParaRPr lang="es-MX" b="0" i="0" dirty="0">
              <a:solidFill>
                <a:srgbClr val="212121"/>
              </a:solidFill>
              <a:effectLst/>
              <a:latin typeface="Poppins" panose="00000500000000000000" pitchFamily="2" charset="0"/>
            </a:endParaRPr>
          </a:p>
          <a:p>
            <a:pPr algn="just"/>
            <a:endParaRPr lang="es-MX" b="0" i="0" dirty="0">
              <a:solidFill>
                <a:srgbClr val="212121"/>
              </a:solidFill>
              <a:effectLst/>
              <a:latin typeface="Poppins" panose="00000500000000000000" pitchFamily="2" charset="0"/>
            </a:endParaRPr>
          </a:p>
          <a:p>
            <a:pPr marL="0" indent="0" algn="just">
              <a:buNone/>
            </a:pPr>
            <a:endParaRPr lang="es-MX" sz="2000" b="0" i="0" dirty="0">
              <a:solidFill>
                <a:srgbClr val="212121"/>
              </a:solidFill>
              <a:effectLst/>
              <a:latin typeface="Poppins" panose="00000500000000000000" pitchFamily="2" charset="0"/>
            </a:endParaRPr>
          </a:p>
          <a:p>
            <a:pPr algn="just"/>
            <a:r>
              <a:rPr lang="es-MX" dirty="0">
                <a:solidFill>
                  <a:srgbClr val="212121"/>
                </a:solidFill>
                <a:latin typeface="Poppins" panose="00000500000000000000" pitchFamily="2" charset="0"/>
              </a:rPr>
              <a:t>MariaDB es un potente sistema de base de datos objeto-relacional de código abierto.</a:t>
            </a:r>
            <a:endParaRPr lang="es-BO" sz="2000" dirty="0"/>
          </a:p>
        </p:txBody>
      </p:sp>
      <p:pic>
        <p:nvPicPr>
          <p:cNvPr id="5" name="Picture 4">
            <a:extLst>
              <a:ext uri="{FF2B5EF4-FFF2-40B4-BE49-F238E27FC236}">
                <a16:creationId xmlns:a16="http://schemas.microsoft.com/office/drawing/2014/main" id="{F3B9860C-F02F-403B-9B6E-0DEFFF3A5450}"/>
              </a:ext>
            </a:extLst>
          </p:cNvPr>
          <p:cNvPicPr>
            <a:picLocks noChangeAspect="1"/>
          </p:cNvPicPr>
          <p:nvPr/>
        </p:nvPicPr>
        <p:blipFill>
          <a:blip r:embed="rId2"/>
          <a:stretch>
            <a:fillRect/>
          </a:stretch>
        </p:blipFill>
        <p:spPr>
          <a:xfrm>
            <a:off x="4830642" y="2536984"/>
            <a:ext cx="2530715" cy="1493710"/>
          </a:xfrm>
          <a:prstGeom prst="rect">
            <a:avLst/>
          </a:prstGeom>
        </p:spPr>
      </p:pic>
      <p:pic>
        <p:nvPicPr>
          <p:cNvPr id="6" name="Picture 5">
            <a:extLst>
              <a:ext uri="{FF2B5EF4-FFF2-40B4-BE49-F238E27FC236}">
                <a16:creationId xmlns:a16="http://schemas.microsoft.com/office/drawing/2014/main" id="{9422D7E1-4977-4E58-9A7E-FD286CC705B9}"/>
              </a:ext>
            </a:extLst>
          </p:cNvPr>
          <p:cNvPicPr>
            <a:picLocks noChangeAspect="1"/>
          </p:cNvPicPr>
          <p:nvPr/>
        </p:nvPicPr>
        <p:blipFill>
          <a:blip r:embed="rId3"/>
          <a:stretch>
            <a:fillRect/>
          </a:stretch>
        </p:blipFill>
        <p:spPr>
          <a:xfrm>
            <a:off x="5034396" y="4844243"/>
            <a:ext cx="2123208" cy="1597714"/>
          </a:xfrm>
          <a:prstGeom prst="rect">
            <a:avLst/>
          </a:prstGeom>
        </p:spPr>
      </p:pic>
    </p:spTree>
    <p:extLst>
      <p:ext uri="{BB962C8B-B14F-4D97-AF65-F5344CB8AC3E}">
        <p14:creationId xmlns:p14="http://schemas.microsoft.com/office/powerpoint/2010/main" val="68356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C18F-28C1-41C7-8E95-A8B152291003}"/>
              </a:ext>
            </a:extLst>
          </p:cNvPr>
          <p:cNvSpPr>
            <a:spLocks noGrp="1"/>
          </p:cNvSpPr>
          <p:nvPr>
            <p:ph type="title"/>
          </p:nvPr>
        </p:nvSpPr>
        <p:spPr/>
        <p:txBody>
          <a:bodyPr/>
          <a:lstStyle/>
          <a:p>
            <a:r>
              <a:rPr lang="es-MX" dirty="0"/>
              <a:t>¿Qué son las funciones de agregación? </a:t>
            </a:r>
            <a:endParaRPr lang="es-BO" dirty="0"/>
          </a:p>
        </p:txBody>
      </p:sp>
      <p:sp>
        <p:nvSpPr>
          <p:cNvPr id="3" name="Content Placeholder 2">
            <a:extLst>
              <a:ext uri="{FF2B5EF4-FFF2-40B4-BE49-F238E27FC236}">
                <a16:creationId xmlns:a16="http://schemas.microsoft.com/office/drawing/2014/main" id="{714FE5E7-8E34-44A2-91CB-4A6A9A7B3ACD}"/>
              </a:ext>
            </a:extLst>
          </p:cNvPr>
          <p:cNvSpPr>
            <a:spLocks noGrp="1"/>
          </p:cNvSpPr>
          <p:nvPr>
            <p:ph idx="1"/>
          </p:nvPr>
        </p:nvSpPr>
        <p:spPr>
          <a:xfrm>
            <a:off x="1371600" y="1638300"/>
            <a:ext cx="9601200" cy="1485900"/>
          </a:xfrm>
        </p:spPr>
        <p:txBody>
          <a:bodyPr/>
          <a:lstStyle/>
          <a:p>
            <a:pPr algn="just"/>
            <a:r>
              <a:rPr lang="es-MX" dirty="0">
                <a:latin typeface="Poppins" panose="00000500000000000000" pitchFamily="2" charset="0"/>
                <a:cs typeface="Poppins" panose="00000500000000000000" pitchFamily="2" charset="0"/>
              </a:rPr>
              <a:t>Las funciones de agregación en SQL nos permiten efectuar operaciones sobre un conjunto de resultados, pero devolviendo un único valor agregado para todos ellos. Es decir, nos permiten obtener medias, máximos, etc... sobre un conjunto de valores.</a:t>
            </a:r>
            <a:endParaRPr lang="es-BO"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D07E2967-BE09-4EC7-8D7C-34E9E2356F72}"/>
              </a:ext>
            </a:extLst>
          </p:cNvPr>
          <p:cNvPicPr>
            <a:picLocks noChangeAspect="1"/>
          </p:cNvPicPr>
          <p:nvPr/>
        </p:nvPicPr>
        <p:blipFill>
          <a:blip r:embed="rId2"/>
          <a:stretch>
            <a:fillRect/>
          </a:stretch>
        </p:blipFill>
        <p:spPr>
          <a:xfrm>
            <a:off x="2600325" y="3124200"/>
            <a:ext cx="7143750" cy="2857500"/>
          </a:xfrm>
          <a:prstGeom prst="rect">
            <a:avLst/>
          </a:prstGeom>
        </p:spPr>
      </p:pic>
    </p:spTree>
    <p:extLst>
      <p:ext uri="{BB962C8B-B14F-4D97-AF65-F5344CB8AC3E}">
        <p14:creationId xmlns:p14="http://schemas.microsoft.com/office/powerpoint/2010/main" val="783991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2757E-FD75-4A94-8316-8A7AADB40A45}"/>
              </a:ext>
            </a:extLst>
          </p:cNvPr>
          <p:cNvSpPr>
            <a:spLocks noGrp="1"/>
          </p:cNvSpPr>
          <p:nvPr>
            <p:ph type="title"/>
          </p:nvPr>
        </p:nvSpPr>
        <p:spPr/>
        <p:txBody>
          <a:bodyPr/>
          <a:lstStyle/>
          <a:p>
            <a:pPr algn="ctr"/>
            <a:r>
              <a:rPr lang="es-MX" dirty="0"/>
              <a:t>¿Qué llegaría a ser XAMPP?</a:t>
            </a:r>
            <a:endParaRPr lang="es-BO" dirty="0"/>
          </a:p>
        </p:txBody>
      </p:sp>
      <p:sp>
        <p:nvSpPr>
          <p:cNvPr id="3" name="Content Placeholder 2">
            <a:extLst>
              <a:ext uri="{FF2B5EF4-FFF2-40B4-BE49-F238E27FC236}">
                <a16:creationId xmlns:a16="http://schemas.microsoft.com/office/drawing/2014/main" id="{43F2C97E-10A4-4729-A0DC-7F194FC75DEB}"/>
              </a:ext>
            </a:extLst>
          </p:cNvPr>
          <p:cNvSpPr>
            <a:spLocks noGrp="1"/>
          </p:cNvSpPr>
          <p:nvPr>
            <p:ph idx="1"/>
          </p:nvPr>
        </p:nvSpPr>
        <p:spPr>
          <a:xfrm>
            <a:off x="1648691" y="1611457"/>
            <a:ext cx="9601200" cy="1690255"/>
          </a:xfrm>
        </p:spPr>
        <p:txBody>
          <a:bodyPr>
            <a:normAutofit/>
          </a:bodyPr>
          <a:lstStyle/>
          <a:p>
            <a:pPr algn="just"/>
            <a:r>
              <a:rPr lang="es-MX" dirty="0">
                <a:latin typeface="Poppins" panose="00000500000000000000" pitchFamily="2" charset="0"/>
                <a:cs typeface="Poppins" panose="00000500000000000000" pitchFamily="2" charset="0"/>
              </a:rPr>
              <a:t>XAMPP es un paquete formado por un servidor web Apache, una base de datos MySQL y los intérpretes para los lenguajes PHP y Perl. De hecho su nombre viene de hay, X (para cualquier sistema operativo), A (Apache), M (MySQL), P (PHP) y P (Perl). XAMPP es independiente de plataforma y tiene licencia GNU GPL.</a:t>
            </a:r>
            <a:endParaRPr lang="es-BO"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B0D2BAF0-48F0-48D3-9DA0-571BD2BFA3F4}"/>
              </a:ext>
            </a:extLst>
          </p:cNvPr>
          <p:cNvPicPr>
            <a:picLocks noChangeAspect="1"/>
          </p:cNvPicPr>
          <p:nvPr/>
        </p:nvPicPr>
        <p:blipFill>
          <a:blip r:embed="rId2"/>
          <a:stretch>
            <a:fillRect/>
          </a:stretch>
        </p:blipFill>
        <p:spPr>
          <a:xfrm>
            <a:off x="3729225" y="3301712"/>
            <a:ext cx="4885950" cy="3174405"/>
          </a:xfrm>
          <a:prstGeom prst="rect">
            <a:avLst/>
          </a:prstGeom>
        </p:spPr>
      </p:pic>
    </p:spTree>
    <p:extLst>
      <p:ext uri="{BB962C8B-B14F-4D97-AF65-F5344CB8AC3E}">
        <p14:creationId xmlns:p14="http://schemas.microsoft.com/office/powerpoint/2010/main" val="245539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65B1-1060-405F-9371-829C58EFDDAB}"/>
              </a:ext>
            </a:extLst>
          </p:cNvPr>
          <p:cNvSpPr>
            <a:spLocks noGrp="1"/>
          </p:cNvSpPr>
          <p:nvPr>
            <p:ph type="title"/>
          </p:nvPr>
        </p:nvSpPr>
        <p:spPr>
          <a:xfrm>
            <a:off x="1371599" y="685800"/>
            <a:ext cx="9836727" cy="1485900"/>
          </a:xfrm>
        </p:spPr>
        <p:txBody>
          <a:bodyPr>
            <a:normAutofit fontScale="90000"/>
          </a:bodyPr>
          <a:lstStyle/>
          <a:p>
            <a:pPr algn="just"/>
            <a:r>
              <a:rPr lang="es-MX" dirty="0"/>
              <a:t>¿Cual es la diferencia entre las funciones de agresión y funciones creados por el DBA? Es decir funciones creadas por el usuario.</a:t>
            </a:r>
            <a:endParaRPr lang="es-BO" dirty="0"/>
          </a:p>
        </p:txBody>
      </p:sp>
      <p:sp>
        <p:nvSpPr>
          <p:cNvPr id="3" name="Content Placeholder 2">
            <a:extLst>
              <a:ext uri="{FF2B5EF4-FFF2-40B4-BE49-F238E27FC236}">
                <a16:creationId xmlns:a16="http://schemas.microsoft.com/office/drawing/2014/main" id="{AEA43AA9-E90A-47AF-B49F-809B3C95E4A7}"/>
              </a:ext>
            </a:extLst>
          </p:cNvPr>
          <p:cNvSpPr>
            <a:spLocks noGrp="1"/>
          </p:cNvSpPr>
          <p:nvPr>
            <p:ph idx="1"/>
          </p:nvPr>
        </p:nvSpPr>
        <p:spPr>
          <a:xfrm>
            <a:off x="838200" y="2551182"/>
            <a:ext cx="10515600" cy="3503254"/>
          </a:xfrm>
        </p:spPr>
        <p:txBody>
          <a:bodyPr>
            <a:normAutofit/>
          </a:bodyPr>
          <a:lstStyle/>
          <a:p>
            <a:pPr algn="just"/>
            <a:r>
              <a:rPr lang="es-MX" dirty="0">
                <a:latin typeface="Poppins" panose="00000500000000000000" pitchFamily="2" charset="0"/>
                <a:cs typeface="Poppins" panose="00000500000000000000" pitchFamily="2" charset="0"/>
              </a:rPr>
              <a:t>Las funciones de agregación en SQL nos permiten efectuar operaciones sobre un conjunto de resultados, pero devolviendo un único valor agregado para todos ellos.</a:t>
            </a:r>
          </a:p>
          <a:p>
            <a:pPr algn="just"/>
            <a:r>
              <a:rPr lang="es-MX" dirty="0">
                <a:latin typeface="Poppins" panose="00000500000000000000" pitchFamily="2" charset="0"/>
                <a:cs typeface="Poppins" panose="00000500000000000000" pitchFamily="2" charset="0"/>
              </a:rPr>
              <a:t>Garantizar y optimizar la seguridad, integridad y estabilidad de las bases de datos, que administran la información de las operaciones del negocio, para que siempre estén disponibles, según las necesidades de las diferentes áreas de la compañía.</a:t>
            </a:r>
          </a:p>
        </p:txBody>
      </p:sp>
    </p:spTree>
    <p:extLst>
      <p:ext uri="{BB962C8B-B14F-4D97-AF65-F5344CB8AC3E}">
        <p14:creationId xmlns:p14="http://schemas.microsoft.com/office/powerpoint/2010/main" val="2507918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806A-499E-47D3-BB10-A7E95C74617A}"/>
              </a:ext>
            </a:extLst>
          </p:cNvPr>
          <p:cNvSpPr>
            <a:spLocks noGrp="1"/>
          </p:cNvSpPr>
          <p:nvPr>
            <p:ph type="title"/>
          </p:nvPr>
        </p:nvSpPr>
        <p:spPr>
          <a:xfrm>
            <a:off x="1371600" y="536766"/>
            <a:ext cx="9786730" cy="834834"/>
          </a:xfrm>
        </p:spPr>
        <p:txBody>
          <a:bodyPr>
            <a:normAutofit/>
          </a:bodyPr>
          <a:lstStyle/>
          <a:p>
            <a:pPr algn="ctr"/>
            <a:r>
              <a:rPr lang="es-MX" dirty="0"/>
              <a:t>¿Para qué sirve el comando USE?</a:t>
            </a:r>
            <a:endParaRPr lang="es-BO" dirty="0"/>
          </a:p>
        </p:txBody>
      </p:sp>
      <p:sp>
        <p:nvSpPr>
          <p:cNvPr id="3" name="Content Placeholder 2">
            <a:extLst>
              <a:ext uri="{FF2B5EF4-FFF2-40B4-BE49-F238E27FC236}">
                <a16:creationId xmlns:a16="http://schemas.microsoft.com/office/drawing/2014/main" id="{C3607202-74E0-4AE9-9E55-38B2C47E3F03}"/>
              </a:ext>
            </a:extLst>
          </p:cNvPr>
          <p:cNvSpPr>
            <a:spLocks noGrp="1"/>
          </p:cNvSpPr>
          <p:nvPr>
            <p:ph idx="1"/>
          </p:nvPr>
        </p:nvSpPr>
        <p:spPr>
          <a:xfrm>
            <a:off x="1371600" y="2022666"/>
            <a:ext cx="9601200" cy="834834"/>
          </a:xfrm>
        </p:spPr>
        <p:txBody>
          <a:bodyPr/>
          <a:lstStyle/>
          <a:p>
            <a:pPr algn="just"/>
            <a:r>
              <a:rPr lang="es-MX" sz="2400" dirty="0">
                <a:solidFill>
                  <a:srgbClr val="171717"/>
                </a:solidFill>
                <a:latin typeface="Poppins" panose="00000500000000000000" pitchFamily="2" charset="0"/>
                <a:cs typeface="Poppins" panose="00000500000000000000" pitchFamily="2" charset="0"/>
              </a:rPr>
              <a:t>Hacer que una base de datos determinada o creada sea actualmente la que estará en uso.</a:t>
            </a:r>
            <a:endParaRPr lang="es-BO"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8DFEB07B-7AED-469A-B077-2BA60D2550A5}"/>
              </a:ext>
            </a:extLst>
          </p:cNvPr>
          <p:cNvPicPr>
            <a:picLocks noChangeAspect="1"/>
          </p:cNvPicPr>
          <p:nvPr/>
        </p:nvPicPr>
        <p:blipFill>
          <a:blip r:embed="rId2"/>
          <a:stretch>
            <a:fillRect/>
          </a:stretch>
        </p:blipFill>
        <p:spPr>
          <a:xfrm>
            <a:off x="2631177" y="3006534"/>
            <a:ext cx="7267575" cy="3314700"/>
          </a:xfrm>
          <a:prstGeom prst="rect">
            <a:avLst/>
          </a:prstGeom>
        </p:spPr>
      </p:pic>
    </p:spTree>
    <p:extLst>
      <p:ext uri="{BB962C8B-B14F-4D97-AF65-F5344CB8AC3E}">
        <p14:creationId xmlns:p14="http://schemas.microsoft.com/office/powerpoint/2010/main" val="1412356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137C6-3FAB-4A07-958B-7AA4FD98B847}"/>
              </a:ext>
            </a:extLst>
          </p:cNvPr>
          <p:cNvSpPr>
            <a:spLocks noGrp="1"/>
          </p:cNvSpPr>
          <p:nvPr>
            <p:ph type="title"/>
          </p:nvPr>
        </p:nvSpPr>
        <p:spPr>
          <a:xfrm>
            <a:off x="1371600" y="685800"/>
            <a:ext cx="9601200" cy="907473"/>
          </a:xfrm>
        </p:spPr>
        <p:txBody>
          <a:bodyPr/>
          <a:lstStyle/>
          <a:p>
            <a:pPr algn="ctr"/>
            <a:r>
              <a:rPr lang="es-MX" dirty="0"/>
              <a:t>Que es DML y DDL?</a:t>
            </a:r>
            <a:endParaRPr lang="es-BO" dirty="0"/>
          </a:p>
        </p:txBody>
      </p:sp>
      <p:sp>
        <p:nvSpPr>
          <p:cNvPr id="3" name="Content Placeholder 2">
            <a:extLst>
              <a:ext uri="{FF2B5EF4-FFF2-40B4-BE49-F238E27FC236}">
                <a16:creationId xmlns:a16="http://schemas.microsoft.com/office/drawing/2014/main" id="{092676ED-EE94-4433-97EF-D00AFC28F19B}"/>
              </a:ext>
            </a:extLst>
          </p:cNvPr>
          <p:cNvSpPr>
            <a:spLocks noGrp="1"/>
          </p:cNvSpPr>
          <p:nvPr>
            <p:ph idx="1"/>
          </p:nvPr>
        </p:nvSpPr>
        <p:spPr>
          <a:xfrm>
            <a:off x="1371600" y="1584180"/>
            <a:ext cx="9601200" cy="1704109"/>
          </a:xfrm>
        </p:spPr>
        <p:txBody>
          <a:bodyPr/>
          <a:lstStyle/>
          <a:p>
            <a:pPr algn="just"/>
            <a:r>
              <a:rPr lang="es-MX" dirty="0">
                <a:latin typeface="Poppins" panose="00000500000000000000" pitchFamily="2" charset="0"/>
                <a:cs typeface="Poppins" panose="00000500000000000000" pitchFamily="2" charset="0"/>
              </a:rPr>
              <a:t>Las sentencias DDL se utilizan para describir una base de datos, para definir su estructura, para crear sus objetos y para crear los sub-objetos de la tabla.</a:t>
            </a:r>
          </a:p>
          <a:p>
            <a:pPr algn="just"/>
            <a:r>
              <a:rPr lang="es-MX" b="0" i="0" dirty="0">
                <a:solidFill>
                  <a:srgbClr val="161616"/>
                </a:solidFill>
                <a:effectLst/>
                <a:latin typeface="Poppins" panose="00000500000000000000" pitchFamily="2" charset="0"/>
                <a:cs typeface="Poppins" panose="00000500000000000000" pitchFamily="2" charset="0"/>
              </a:rPr>
              <a:t>Las sentencias DML se utilizan para controlar la información contenida en la base de datos.</a:t>
            </a:r>
            <a:endParaRPr lang="es-BO" dirty="0">
              <a:latin typeface="Poppins" panose="00000500000000000000" pitchFamily="2" charset="0"/>
              <a:cs typeface="Poppins" panose="00000500000000000000" pitchFamily="2" charset="0"/>
            </a:endParaRPr>
          </a:p>
        </p:txBody>
      </p:sp>
      <p:pic>
        <p:nvPicPr>
          <p:cNvPr id="4" name="Picture 3">
            <a:extLst>
              <a:ext uri="{FF2B5EF4-FFF2-40B4-BE49-F238E27FC236}">
                <a16:creationId xmlns:a16="http://schemas.microsoft.com/office/drawing/2014/main" id="{5972B933-2A5F-493E-A998-70DA021A73DF}"/>
              </a:ext>
            </a:extLst>
          </p:cNvPr>
          <p:cNvPicPr>
            <a:picLocks noChangeAspect="1"/>
          </p:cNvPicPr>
          <p:nvPr/>
        </p:nvPicPr>
        <p:blipFill>
          <a:blip r:embed="rId2"/>
          <a:stretch>
            <a:fillRect/>
          </a:stretch>
        </p:blipFill>
        <p:spPr>
          <a:xfrm>
            <a:off x="4330952" y="3288289"/>
            <a:ext cx="3530095" cy="2977818"/>
          </a:xfrm>
          <a:prstGeom prst="rect">
            <a:avLst/>
          </a:prstGeom>
        </p:spPr>
      </p:pic>
    </p:spTree>
    <p:extLst>
      <p:ext uri="{BB962C8B-B14F-4D97-AF65-F5344CB8AC3E}">
        <p14:creationId xmlns:p14="http://schemas.microsoft.com/office/powerpoint/2010/main" val="314389099"/>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TM10001105[[fn=Recorte]]</Template>
  <TotalTime>321</TotalTime>
  <Words>991</Words>
  <Application>Microsoft Office PowerPoint</Application>
  <PresentationFormat>Widescreen</PresentationFormat>
  <Paragraphs>44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Franklin Gothic Book</vt:lpstr>
      <vt:lpstr>JetBrains Mono</vt:lpstr>
      <vt:lpstr>Poppins</vt:lpstr>
      <vt:lpstr>Crop</vt:lpstr>
      <vt:lpstr>Lab - Procesual para hito 2</vt:lpstr>
      <vt:lpstr>¿A que se refiere cuando se habla de bases de datos relacionales? </vt:lpstr>
      <vt:lpstr>¿A que se refiere cuando se habla de bases de datos no relacionales?</vt:lpstr>
      <vt:lpstr>¿Qué es MySQL y MariaDB?. Explique si existen diferencias o son iguales, etc.</vt:lpstr>
      <vt:lpstr>¿Qué son las funciones de agregación? </vt:lpstr>
      <vt:lpstr>¿Qué llegaría a ser XAMPP?</vt:lpstr>
      <vt:lpstr>¿Cual es la diferencia entre las funciones de agresión y funciones creados por el DBA? Es decir funciones creadas por el usuario.</vt:lpstr>
      <vt:lpstr>¿Para qué sirve el comando USE?</vt:lpstr>
      <vt:lpstr>Que es DML y DDL?</vt:lpstr>
      <vt:lpstr>¿Qué cosas características debe de tener una función? Explique sobre el nombre, el return, parámetros, etc.</vt:lpstr>
      <vt:lpstr>¿Cómo crear, modificar y cómo eliminar una función? </vt:lpstr>
      <vt:lpstr>Crear las tablas y 2 registros para cada tabla para el siguiente modelo ER.</vt:lpstr>
      <vt:lpstr>Crear una consulta SQL en base al ejercicio anterior.</vt:lpstr>
      <vt:lpstr>Crear un función que compare dos códigos de materia.</vt:lpstr>
      <vt:lpstr>Crear una función que permita obtener el promedio de las edades del género masculino o femenino de los estudiantes inscritos en la asignatura ARQ-104.</vt:lpstr>
      <vt:lpstr>Crear una función que permita concatenar 3 cadenas.</vt:lpstr>
      <vt:lpstr>Crear una función de acuerdo a lo siguiente:</vt:lpstr>
      <vt:lpstr>Crear una función de acuerdo a lo siguiente: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 Procesual para hito 2</dc:title>
  <dc:creator>ludwing vargas</dc:creator>
  <cp:lastModifiedBy>ludwing vargas</cp:lastModifiedBy>
  <cp:revision>4</cp:revision>
  <dcterms:created xsi:type="dcterms:W3CDTF">2021-09-13T20:24:08Z</dcterms:created>
  <dcterms:modified xsi:type="dcterms:W3CDTF">2022-04-05T04:05:44Z</dcterms:modified>
</cp:coreProperties>
</file>