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x="18288000" cy="10287000"/>
  <p:notesSz cx="6858000" cy="9144000"/>
  <p:embeddedFontLst>
    <p:embeddedFont>
      <p:font typeface="Nunito" charset="1" panose="00000500000000000000"/>
      <p:regular r:id="rId29"/>
    </p:embeddedFont>
    <p:embeddedFont>
      <p:font typeface="Nunito Bold" charset="1" panose="00000800000000000000"/>
      <p:regular r:id="rId30"/>
    </p:embeddedFont>
    <p:embeddedFont>
      <p:font typeface="Open Sans Bold" charset="1" panose="020B0806030504020204"/>
      <p:regular r:id="rId31"/>
    </p:embeddedFont>
    <p:embeddedFont>
      <p:font typeface="Open Sans" charset="1" panose="020B0606030504020204"/>
      <p:regular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bg>
      <p:bgPr>
        <a:solidFill>
          <a:srgbClr val="F9FCF3"/>
        </a:solidFill>
      </p:bgPr>
    </p:bg>
    <p:spTree>
      <p:nvGrpSpPr>
        <p:cNvPr id="1" name=""/>
        <p:cNvGrpSpPr/>
        <p:nvPr/>
      </p:nvGrpSpPr>
      <p:grpSpPr>
        <a:xfrm>
          <a:off x="0" y="0"/>
          <a:ext cx="0" cy="0"/>
          <a:chOff x="0" y="0"/>
          <a:chExt cx="0" cy="0"/>
        </a:xfrm>
      </p:grpSpPr>
      <p:grpSp>
        <p:nvGrpSpPr>
          <p:cNvPr name="Group 2" id="2"/>
          <p:cNvGrpSpPr/>
          <p:nvPr/>
        </p:nvGrpSpPr>
        <p:grpSpPr>
          <a:xfrm rot="0">
            <a:off x="1028700" y="8343900"/>
            <a:ext cx="5306212" cy="914400"/>
            <a:chOff x="0" y="0"/>
            <a:chExt cx="7074949" cy="1219200"/>
          </a:xfrm>
        </p:grpSpPr>
        <p:sp>
          <p:nvSpPr>
            <p:cNvPr name="TextBox 3" id="3"/>
            <p:cNvSpPr txBox="true"/>
            <p:nvPr/>
          </p:nvSpPr>
          <p:spPr>
            <a:xfrm rot="0">
              <a:off x="0" y="628438"/>
              <a:ext cx="7074949" cy="590762"/>
            </a:xfrm>
            <a:prstGeom prst="rect">
              <a:avLst/>
            </a:prstGeom>
          </p:spPr>
          <p:txBody>
            <a:bodyPr anchor="t" rtlCol="false" tIns="0" lIns="0" bIns="0" rIns="0">
              <a:spAutoFit/>
            </a:bodyPr>
            <a:lstStyle/>
            <a:p>
              <a:pPr algn="l">
                <a:lnSpc>
                  <a:spcPts val="3639"/>
                </a:lnSpc>
              </a:pPr>
              <a:r>
                <a:rPr lang="en-US" sz="2799">
                  <a:solidFill>
                    <a:srgbClr val="000000"/>
                  </a:solidFill>
                  <a:latin typeface="Nunito"/>
                  <a:ea typeface="Nunito"/>
                  <a:cs typeface="Nunito"/>
                  <a:sym typeface="Nunito"/>
                </a:rPr>
                <a:t>Scrivi una breve descrizione</a:t>
              </a:r>
            </a:p>
          </p:txBody>
        </p:sp>
        <p:sp>
          <p:nvSpPr>
            <p:cNvPr name="TextBox 4" id="4"/>
            <p:cNvSpPr txBox="true"/>
            <p:nvPr/>
          </p:nvSpPr>
          <p:spPr>
            <a:xfrm rot="0">
              <a:off x="0" y="-28575"/>
              <a:ext cx="7074949" cy="590762"/>
            </a:xfrm>
            <a:prstGeom prst="rect">
              <a:avLst/>
            </a:prstGeom>
          </p:spPr>
          <p:txBody>
            <a:bodyPr anchor="t" rtlCol="false" tIns="0" lIns="0" bIns="0" rIns="0">
              <a:spAutoFit/>
            </a:bodyPr>
            <a:lstStyle/>
            <a:p>
              <a:pPr algn="l">
                <a:lnSpc>
                  <a:spcPts val="3639"/>
                </a:lnSpc>
              </a:pPr>
              <a:r>
                <a:rPr lang="en-US" sz="2799">
                  <a:solidFill>
                    <a:srgbClr val="000000"/>
                  </a:solidFill>
                  <a:latin typeface="Nunito Bold"/>
                  <a:ea typeface="Nunito Bold"/>
                  <a:cs typeface="Nunito Bold"/>
                  <a:sym typeface="Nunito Bold"/>
                </a:rPr>
                <a:t>Luigi Tuccillo</a:t>
              </a:r>
            </a:p>
          </p:txBody>
        </p:sp>
      </p:grpSp>
      <p:sp>
        <p:nvSpPr>
          <p:cNvPr name="TextBox 5" id="5"/>
          <p:cNvSpPr txBox="true"/>
          <p:nvPr/>
        </p:nvSpPr>
        <p:spPr>
          <a:xfrm rot="0">
            <a:off x="8303677" y="8065832"/>
            <a:ext cx="6219828" cy="907415"/>
          </a:xfrm>
          <a:prstGeom prst="rect">
            <a:avLst/>
          </a:prstGeom>
        </p:spPr>
        <p:txBody>
          <a:bodyPr anchor="t" rtlCol="false" tIns="0" lIns="0" bIns="0" rIns="0">
            <a:spAutoFit/>
          </a:bodyPr>
          <a:lstStyle/>
          <a:p>
            <a:pPr algn="l">
              <a:lnSpc>
                <a:spcPts val="3639"/>
              </a:lnSpc>
            </a:pPr>
            <a:r>
              <a:rPr lang="en-US" sz="2799">
                <a:solidFill>
                  <a:srgbClr val="000000"/>
                </a:solidFill>
                <a:latin typeface="Nunito Bold"/>
                <a:ea typeface="Nunito Bold"/>
                <a:cs typeface="Nunito Bold"/>
                <a:sym typeface="Nunito Bold"/>
              </a:rPr>
              <a:t>GDG Basilicata - A GDG is born  05/07/24</a:t>
            </a:r>
          </a:p>
        </p:txBody>
      </p:sp>
      <p:grpSp>
        <p:nvGrpSpPr>
          <p:cNvPr name="Group 6" id="6"/>
          <p:cNvGrpSpPr/>
          <p:nvPr/>
        </p:nvGrpSpPr>
        <p:grpSpPr>
          <a:xfrm rot="0">
            <a:off x="12424634" y="-1593819"/>
            <a:ext cx="8139000" cy="4674633"/>
            <a:chOff x="0" y="0"/>
            <a:chExt cx="10852000" cy="6232844"/>
          </a:xfrm>
        </p:grpSpPr>
        <p:sp>
          <p:nvSpPr>
            <p:cNvPr name="AutoShape 7" id="7"/>
            <p:cNvSpPr/>
            <p:nvPr/>
          </p:nvSpPr>
          <p:spPr>
            <a:xfrm flipH="true" flipV="true">
              <a:off x="66675" y="1106995"/>
              <a:ext cx="8678206" cy="5010365"/>
            </a:xfrm>
            <a:prstGeom prst="line">
              <a:avLst/>
            </a:prstGeom>
            <a:ln cap="flat" w="266700">
              <a:solidFill>
                <a:srgbClr val="EA4335"/>
              </a:solidFill>
              <a:prstDash val="solid"/>
              <a:headEnd type="none" len="sm" w="sm"/>
              <a:tailEnd type="none" len="sm" w="sm"/>
            </a:ln>
          </p:spPr>
        </p:sp>
        <p:sp>
          <p:nvSpPr>
            <p:cNvPr name="AutoShape 8" id="8"/>
            <p:cNvSpPr/>
            <p:nvPr/>
          </p:nvSpPr>
          <p:spPr>
            <a:xfrm flipH="true" flipV="true">
              <a:off x="1273487" y="230969"/>
              <a:ext cx="8678206" cy="5010365"/>
            </a:xfrm>
            <a:prstGeom prst="line">
              <a:avLst/>
            </a:prstGeom>
            <a:ln cap="flat" w="266700">
              <a:solidFill>
                <a:srgbClr val="34A853"/>
              </a:solidFill>
              <a:prstDash val="solid"/>
              <a:headEnd type="none" len="sm" w="sm"/>
              <a:tailEnd type="none" len="sm" w="sm"/>
            </a:ln>
          </p:spPr>
        </p:sp>
        <p:sp>
          <p:nvSpPr>
            <p:cNvPr name="AutoShape 9" id="9"/>
            <p:cNvSpPr/>
            <p:nvPr/>
          </p:nvSpPr>
          <p:spPr>
            <a:xfrm flipH="true" flipV="true">
              <a:off x="1206812" y="991510"/>
              <a:ext cx="8678206" cy="5010365"/>
            </a:xfrm>
            <a:prstGeom prst="line">
              <a:avLst/>
            </a:prstGeom>
            <a:ln cap="flat" w="266700">
              <a:solidFill>
                <a:srgbClr val="F9AB00"/>
              </a:solidFill>
              <a:prstDash val="solid"/>
              <a:headEnd type="none" len="sm" w="sm"/>
              <a:tailEnd type="none" len="sm" w="sm"/>
            </a:ln>
          </p:spPr>
        </p:sp>
        <p:sp>
          <p:nvSpPr>
            <p:cNvPr name="AutoShape 10" id="10"/>
            <p:cNvSpPr/>
            <p:nvPr/>
          </p:nvSpPr>
          <p:spPr>
            <a:xfrm flipH="true" flipV="true">
              <a:off x="2107118" y="115484"/>
              <a:ext cx="8678206" cy="5010365"/>
            </a:xfrm>
            <a:prstGeom prst="line">
              <a:avLst/>
            </a:prstGeom>
            <a:ln cap="flat" w="266700">
              <a:solidFill>
                <a:srgbClr val="4285F4"/>
              </a:solidFill>
              <a:prstDash val="solid"/>
              <a:headEnd type="none" len="sm" w="sm"/>
              <a:tailEnd type="none" len="sm" w="sm"/>
            </a:ln>
          </p:spPr>
        </p:sp>
      </p:grpSp>
      <p:sp>
        <p:nvSpPr>
          <p:cNvPr name="TextBox 11" id="11"/>
          <p:cNvSpPr txBox="true"/>
          <p:nvPr/>
        </p:nvSpPr>
        <p:spPr>
          <a:xfrm rot="0">
            <a:off x="257524" y="3701364"/>
            <a:ext cx="17772952" cy="2741397"/>
          </a:xfrm>
          <a:prstGeom prst="rect">
            <a:avLst/>
          </a:prstGeom>
        </p:spPr>
        <p:txBody>
          <a:bodyPr anchor="t" rtlCol="false" tIns="0" lIns="0" bIns="0" rIns="0">
            <a:spAutoFit/>
          </a:bodyPr>
          <a:lstStyle/>
          <a:p>
            <a:pPr algn="ctr">
              <a:lnSpc>
                <a:spcPts val="11068"/>
              </a:lnSpc>
            </a:pPr>
            <a:r>
              <a:rPr lang="en-US" sz="7905">
                <a:solidFill>
                  <a:srgbClr val="000000"/>
                </a:solidFill>
                <a:latin typeface="Open Sans Bold"/>
                <a:ea typeface="Open Sans Bold"/>
                <a:cs typeface="Open Sans Bold"/>
                <a:sym typeface="Open Sans Bold"/>
              </a:rPr>
              <a:t>Gemini AI: dialoghi intelligenti con i tuoi dati</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9FCF3"/>
        </a:solidFill>
      </p:bgPr>
    </p:bg>
    <p:spTree>
      <p:nvGrpSpPr>
        <p:cNvPr id="1" name=""/>
        <p:cNvGrpSpPr/>
        <p:nvPr/>
      </p:nvGrpSpPr>
      <p:grpSpPr>
        <a:xfrm>
          <a:off x="0" y="0"/>
          <a:ext cx="0" cy="0"/>
          <a:chOff x="0" y="0"/>
          <a:chExt cx="0" cy="0"/>
        </a:xfrm>
      </p:grpSpPr>
      <p:sp>
        <p:nvSpPr>
          <p:cNvPr name="Freeform 2" id="2"/>
          <p:cNvSpPr/>
          <p:nvPr/>
        </p:nvSpPr>
        <p:spPr>
          <a:xfrm flipH="false" flipV="false" rot="0">
            <a:off x="2274255" y="1707917"/>
            <a:ext cx="12704971" cy="7550383"/>
          </a:xfrm>
          <a:custGeom>
            <a:avLst/>
            <a:gdLst/>
            <a:ahLst/>
            <a:cxnLst/>
            <a:rect r="r" b="b" t="t" l="l"/>
            <a:pathLst>
              <a:path h="7550383" w="12704971">
                <a:moveTo>
                  <a:pt x="0" y="0"/>
                </a:moveTo>
                <a:lnTo>
                  <a:pt x="12704971" y="0"/>
                </a:lnTo>
                <a:lnTo>
                  <a:pt x="12704971" y="7550383"/>
                </a:lnTo>
                <a:lnTo>
                  <a:pt x="0" y="7550383"/>
                </a:lnTo>
                <a:lnTo>
                  <a:pt x="0" y="0"/>
                </a:lnTo>
                <a:close/>
              </a:path>
            </a:pathLst>
          </a:custGeom>
          <a:blipFill>
            <a:blip r:embed="rId2"/>
            <a:stretch>
              <a:fillRect l="0" t="0" r="0" b="0"/>
            </a:stretch>
          </a:blipFill>
        </p:spPr>
      </p:sp>
      <p:grpSp>
        <p:nvGrpSpPr>
          <p:cNvPr name="Group 3" id="3"/>
          <p:cNvGrpSpPr/>
          <p:nvPr/>
        </p:nvGrpSpPr>
        <p:grpSpPr>
          <a:xfrm rot="0">
            <a:off x="12424634" y="-1593819"/>
            <a:ext cx="8139000" cy="4674633"/>
            <a:chOff x="0" y="0"/>
            <a:chExt cx="10852000" cy="6232844"/>
          </a:xfrm>
        </p:grpSpPr>
        <p:sp>
          <p:nvSpPr>
            <p:cNvPr name="AutoShape 4" id="4"/>
            <p:cNvSpPr/>
            <p:nvPr/>
          </p:nvSpPr>
          <p:spPr>
            <a:xfrm flipH="true" flipV="true">
              <a:off x="66675" y="1106995"/>
              <a:ext cx="8678206" cy="5010365"/>
            </a:xfrm>
            <a:prstGeom prst="line">
              <a:avLst/>
            </a:prstGeom>
            <a:ln cap="flat" w="266700">
              <a:solidFill>
                <a:srgbClr val="EA4335"/>
              </a:solidFill>
              <a:prstDash val="solid"/>
              <a:headEnd type="none" len="sm" w="sm"/>
              <a:tailEnd type="none" len="sm" w="sm"/>
            </a:ln>
          </p:spPr>
        </p:sp>
        <p:sp>
          <p:nvSpPr>
            <p:cNvPr name="AutoShape 5" id="5"/>
            <p:cNvSpPr/>
            <p:nvPr/>
          </p:nvSpPr>
          <p:spPr>
            <a:xfrm flipH="true" flipV="true">
              <a:off x="1273487" y="230969"/>
              <a:ext cx="8678206" cy="5010365"/>
            </a:xfrm>
            <a:prstGeom prst="line">
              <a:avLst/>
            </a:prstGeom>
            <a:ln cap="flat" w="266700">
              <a:solidFill>
                <a:srgbClr val="34A853"/>
              </a:solidFill>
              <a:prstDash val="solid"/>
              <a:headEnd type="none" len="sm" w="sm"/>
              <a:tailEnd type="none" len="sm" w="sm"/>
            </a:ln>
          </p:spPr>
        </p:sp>
        <p:sp>
          <p:nvSpPr>
            <p:cNvPr name="AutoShape 6" id="6"/>
            <p:cNvSpPr/>
            <p:nvPr/>
          </p:nvSpPr>
          <p:spPr>
            <a:xfrm flipH="true" flipV="true">
              <a:off x="1206812" y="991510"/>
              <a:ext cx="8678206" cy="5010365"/>
            </a:xfrm>
            <a:prstGeom prst="line">
              <a:avLst/>
            </a:prstGeom>
            <a:ln cap="flat" w="266700">
              <a:solidFill>
                <a:srgbClr val="F9AB00"/>
              </a:solidFill>
              <a:prstDash val="solid"/>
              <a:headEnd type="none" len="sm" w="sm"/>
              <a:tailEnd type="none" len="sm" w="sm"/>
            </a:ln>
          </p:spPr>
        </p:sp>
        <p:sp>
          <p:nvSpPr>
            <p:cNvPr name="AutoShape 7" id="7"/>
            <p:cNvSpPr/>
            <p:nvPr/>
          </p:nvSpPr>
          <p:spPr>
            <a:xfrm flipH="true" flipV="true">
              <a:off x="2107118" y="115484"/>
              <a:ext cx="8678206" cy="5010365"/>
            </a:xfrm>
            <a:prstGeom prst="line">
              <a:avLst/>
            </a:prstGeom>
            <a:ln cap="flat" w="266700">
              <a:solidFill>
                <a:srgbClr val="4285F4"/>
              </a:solidFill>
              <a:prstDash val="solid"/>
              <a:headEnd type="none" len="sm" w="sm"/>
              <a:tailEnd type="none" len="sm" w="sm"/>
            </a:ln>
          </p:spPr>
        </p:sp>
      </p:grpSp>
    </p:spTree>
  </p:cSld>
  <p:clrMapOvr>
    <a:masterClrMapping/>
  </p:clrMapOvr>
</p:sld>
</file>

<file path=ppt/slides/slide11.xml><?xml version="1.0" encoding="utf-8"?>
<p:sld xmlns:p="http://schemas.openxmlformats.org/presentationml/2006/main" xmlns:a="http://schemas.openxmlformats.org/drawingml/2006/main">
  <p:cSld>
    <p:bg>
      <p:bgPr>
        <a:solidFill>
          <a:srgbClr val="F9FCF3"/>
        </a:solidFill>
      </p:bgPr>
    </p:bg>
    <p:spTree>
      <p:nvGrpSpPr>
        <p:cNvPr id="1" name=""/>
        <p:cNvGrpSpPr/>
        <p:nvPr/>
      </p:nvGrpSpPr>
      <p:grpSpPr>
        <a:xfrm>
          <a:off x="0" y="0"/>
          <a:ext cx="0" cy="0"/>
          <a:chOff x="0" y="0"/>
          <a:chExt cx="0" cy="0"/>
        </a:xfrm>
      </p:grpSpPr>
      <p:sp>
        <p:nvSpPr>
          <p:cNvPr name="TextBox 2" id="2"/>
          <p:cNvSpPr txBox="true"/>
          <p:nvPr/>
        </p:nvSpPr>
        <p:spPr>
          <a:xfrm rot="0">
            <a:off x="1028700" y="857250"/>
            <a:ext cx="6069568" cy="1566544"/>
          </a:xfrm>
          <a:prstGeom prst="rect">
            <a:avLst/>
          </a:prstGeom>
        </p:spPr>
        <p:txBody>
          <a:bodyPr anchor="t" rtlCol="false" tIns="0" lIns="0" bIns="0" rIns="0">
            <a:spAutoFit/>
          </a:bodyPr>
          <a:lstStyle/>
          <a:p>
            <a:pPr algn="ctr">
              <a:lnSpc>
                <a:spcPts val="12880"/>
              </a:lnSpc>
            </a:pPr>
            <a:r>
              <a:rPr lang="en-US" sz="9200">
                <a:solidFill>
                  <a:srgbClr val="000000"/>
                </a:solidFill>
                <a:latin typeface="Open Sans Bold"/>
                <a:ea typeface="Open Sans Bold"/>
                <a:cs typeface="Open Sans Bold"/>
                <a:sym typeface="Open Sans Bold"/>
              </a:rPr>
              <a:t>Document</a:t>
            </a:r>
          </a:p>
        </p:txBody>
      </p:sp>
      <p:sp>
        <p:nvSpPr>
          <p:cNvPr name="TextBox 3" id="3"/>
          <p:cNvSpPr txBox="true"/>
          <p:nvPr/>
        </p:nvSpPr>
        <p:spPr>
          <a:xfrm rot="0">
            <a:off x="1028700" y="3207944"/>
            <a:ext cx="16230600" cy="2198212"/>
          </a:xfrm>
          <a:prstGeom prst="rect">
            <a:avLst/>
          </a:prstGeom>
        </p:spPr>
        <p:txBody>
          <a:bodyPr anchor="t" rtlCol="false" tIns="0" lIns="0" bIns="0" rIns="0">
            <a:spAutoFit/>
          </a:bodyPr>
          <a:lstStyle/>
          <a:p>
            <a:pPr algn="l">
              <a:lnSpc>
                <a:spcPts val="5888"/>
              </a:lnSpc>
            </a:pPr>
            <a:r>
              <a:rPr lang="en-US" sz="4206">
                <a:solidFill>
                  <a:srgbClr val="000000"/>
                </a:solidFill>
                <a:latin typeface="Open Sans"/>
                <a:ea typeface="Open Sans"/>
                <a:cs typeface="Open Sans"/>
                <a:sym typeface="Open Sans"/>
              </a:rPr>
              <a:t>I dati vengono salvati come coppie:</a:t>
            </a:r>
          </a:p>
          <a:p>
            <a:pPr algn="l">
              <a:lnSpc>
                <a:spcPts val="5888"/>
              </a:lnSpc>
            </a:pPr>
            <a:r>
              <a:rPr lang="en-US" sz="4206">
                <a:solidFill>
                  <a:srgbClr val="000000"/>
                </a:solidFill>
                <a:latin typeface="Open Sans"/>
                <a:ea typeface="Open Sans"/>
                <a:cs typeface="Open Sans"/>
                <a:sym typeface="Open Sans"/>
              </a:rPr>
              <a:t>Page Content: Il contenuto principale da salvare</a:t>
            </a:r>
          </a:p>
          <a:p>
            <a:pPr algn="l">
              <a:lnSpc>
                <a:spcPts val="5888"/>
              </a:lnSpc>
            </a:pPr>
            <a:r>
              <a:rPr lang="en-US" sz="4206">
                <a:solidFill>
                  <a:srgbClr val="000000"/>
                </a:solidFill>
                <a:latin typeface="Open Sans"/>
                <a:ea typeface="Open Sans"/>
                <a:cs typeface="Open Sans"/>
                <a:sym typeface="Open Sans"/>
              </a:rPr>
              <a:t>Metadata: Informazioni aggiuntive (es. numero di pagina, tabella)</a:t>
            </a:r>
          </a:p>
        </p:txBody>
      </p:sp>
      <p:grpSp>
        <p:nvGrpSpPr>
          <p:cNvPr name="Group 4" id="4"/>
          <p:cNvGrpSpPr/>
          <p:nvPr/>
        </p:nvGrpSpPr>
        <p:grpSpPr>
          <a:xfrm rot="0">
            <a:off x="12424634" y="-1593819"/>
            <a:ext cx="8139000" cy="4674633"/>
            <a:chOff x="0" y="0"/>
            <a:chExt cx="10852000" cy="6232844"/>
          </a:xfrm>
        </p:grpSpPr>
        <p:sp>
          <p:nvSpPr>
            <p:cNvPr name="AutoShape 5" id="5"/>
            <p:cNvSpPr/>
            <p:nvPr/>
          </p:nvSpPr>
          <p:spPr>
            <a:xfrm flipH="true" flipV="true">
              <a:off x="66675" y="1106995"/>
              <a:ext cx="8678206" cy="5010365"/>
            </a:xfrm>
            <a:prstGeom prst="line">
              <a:avLst/>
            </a:prstGeom>
            <a:ln cap="flat" w="266700">
              <a:solidFill>
                <a:srgbClr val="EA4335"/>
              </a:solidFill>
              <a:prstDash val="solid"/>
              <a:headEnd type="none" len="sm" w="sm"/>
              <a:tailEnd type="none" len="sm" w="sm"/>
            </a:ln>
          </p:spPr>
        </p:sp>
        <p:sp>
          <p:nvSpPr>
            <p:cNvPr name="AutoShape 6" id="6"/>
            <p:cNvSpPr/>
            <p:nvPr/>
          </p:nvSpPr>
          <p:spPr>
            <a:xfrm flipH="true" flipV="true">
              <a:off x="1273487" y="230969"/>
              <a:ext cx="8678206" cy="5010365"/>
            </a:xfrm>
            <a:prstGeom prst="line">
              <a:avLst/>
            </a:prstGeom>
            <a:ln cap="flat" w="266700">
              <a:solidFill>
                <a:srgbClr val="34A853"/>
              </a:solidFill>
              <a:prstDash val="solid"/>
              <a:headEnd type="none" len="sm" w="sm"/>
              <a:tailEnd type="none" len="sm" w="sm"/>
            </a:ln>
          </p:spPr>
        </p:sp>
        <p:sp>
          <p:nvSpPr>
            <p:cNvPr name="AutoShape 7" id="7"/>
            <p:cNvSpPr/>
            <p:nvPr/>
          </p:nvSpPr>
          <p:spPr>
            <a:xfrm flipH="true" flipV="true">
              <a:off x="1206812" y="991510"/>
              <a:ext cx="8678206" cy="5010365"/>
            </a:xfrm>
            <a:prstGeom prst="line">
              <a:avLst/>
            </a:prstGeom>
            <a:ln cap="flat" w="266700">
              <a:solidFill>
                <a:srgbClr val="F9AB00"/>
              </a:solidFill>
              <a:prstDash val="solid"/>
              <a:headEnd type="none" len="sm" w="sm"/>
              <a:tailEnd type="none" len="sm" w="sm"/>
            </a:ln>
          </p:spPr>
        </p:sp>
        <p:sp>
          <p:nvSpPr>
            <p:cNvPr name="AutoShape 8" id="8"/>
            <p:cNvSpPr/>
            <p:nvPr/>
          </p:nvSpPr>
          <p:spPr>
            <a:xfrm flipH="true" flipV="true">
              <a:off x="2107118" y="115484"/>
              <a:ext cx="8678206" cy="5010365"/>
            </a:xfrm>
            <a:prstGeom prst="line">
              <a:avLst/>
            </a:prstGeom>
            <a:ln cap="flat" w="266700">
              <a:solidFill>
                <a:srgbClr val="4285F4"/>
              </a:solidFill>
              <a:prstDash val="solid"/>
              <a:headEnd type="none" len="sm" w="sm"/>
              <a:tailEnd type="none" len="sm" w="sm"/>
            </a:ln>
          </p:spPr>
        </p:sp>
      </p:gr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9FCF3"/>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5143500"/>
            <a:ext cx="5808822" cy="919303"/>
          </a:xfrm>
          <a:custGeom>
            <a:avLst/>
            <a:gdLst/>
            <a:ahLst/>
            <a:cxnLst/>
            <a:rect r="r" b="b" t="t" l="l"/>
            <a:pathLst>
              <a:path h="919303" w="5808822">
                <a:moveTo>
                  <a:pt x="0" y="0"/>
                </a:moveTo>
                <a:lnTo>
                  <a:pt x="5808822" y="0"/>
                </a:lnTo>
                <a:lnTo>
                  <a:pt x="5808822" y="919303"/>
                </a:lnTo>
                <a:lnTo>
                  <a:pt x="0" y="919303"/>
                </a:lnTo>
                <a:lnTo>
                  <a:pt x="0" y="0"/>
                </a:lnTo>
                <a:close/>
              </a:path>
            </a:pathLst>
          </a:custGeom>
          <a:blipFill>
            <a:blip r:embed="rId2"/>
            <a:stretch>
              <a:fillRect l="0" t="0" r="0" b="0"/>
            </a:stretch>
          </a:blipFill>
        </p:spPr>
      </p:sp>
      <p:sp>
        <p:nvSpPr>
          <p:cNvPr name="Freeform 3" id="3"/>
          <p:cNvSpPr/>
          <p:nvPr/>
        </p:nvSpPr>
        <p:spPr>
          <a:xfrm flipH="false" flipV="false" rot="0">
            <a:off x="1102711" y="3228148"/>
            <a:ext cx="5660799" cy="1110998"/>
          </a:xfrm>
          <a:custGeom>
            <a:avLst/>
            <a:gdLst/>
            <a:ahLst/>
            <a:cxnLst/>
            <a:rect r="r" b="b" t="t" l="l"/>
            <a:pathLst>
              <a:path h="1110998" w="5660799">
                <a:moveTo>
                  <a:pt x="0" y="0"/>
                </a:moveTo>
                <a:lnTo>
                  <a:pt x="5660799" y="0"/>
                </a:lnTo>
                <a:lnTo>
                  <a:pt x="5660799" y="1110998"/>
                </a:lnTo>
                <a:lnTo>
                  <a:pt x="0" y="1110998"/>
                </a:lnTo>
                <a:lnTo>
                  <a:pt x="0" y="0"/>
                </a:lnTo>
                <a:close/>
              </a:path>
            </a:pathLst>
          </a:custGeom>
          <a:blipFill>
            <a:blip r:embed="rId3"/>
            <a:stretch>
              <a:fillRect l="0" t="0" r="0" b="0"/>
            </a:stretch>
          </a:blipFill>
        </p:spPr>
      </p:sp>
      <p:sp>
        <p:nvSpPr>
          <p:cNvPr name="TextBox 4" id="4"/>
          <p:cNvSpPr txBox="true"/>
          <p:nvPr/>
        </p:nvSpPr>
        <p:spPr>
          <a:xfrm rot="0">
            <a:off x="1028700" y="861504"/>
            <a:ext cx="10148649" cy="1566544"/>
          </a:xfrm>
          <a:prstGeom prst="rect">
            <a:avLst/>
          </a:prstGeom>
        </p:spPr>
        <p:txBody>
          <a:bodyPr anchor="t" rtlCol="false" tIns="0" lIns="0" bIns="0" rIns="0">
            <a:spAutoFit/>
          </a:bodyPr>
          <a:lstStyle/>
          <a:p>
            <a:pPr algn="ctr">
              <a:lnSpc>
                <a:spcPts val="12880"/>
              </a:lnSpc>
            </a:pPr>
            <a:r>
              <a:rPr lang="en-US" sz="9200">
                <a:solidFill>
                  <a:srgbClr val="000000"/>
                </a:solidFill>
                <a:latin typeface="Open Sans Bold"/>
                <a:ea typeface="Open Sans Bold"/>
                <a:cs typeface="Open Sans Bold"/>
                <a:sym typeface="Open Sans Bold"/>
              </a:rPr>
              <a:t>Alcune strumenti</a:t>
            </a:r>
          </a:p>
        </p:txBody>
      </p:sp>
      <p:sp>
        <p:nvSpPr>
          <p:cNvPr name="TextBox 5" id="5"/>
          <p:cNvSpPr txBox="true"/>
          <p:nvPr/>
        </p:nvSpPr>
        <p:spPr>
          <a:xfrm rot="0">
            <a:off x="7865409" y="3104323"/>
            <a:ext cx="8884070" cy="4717895"/>
          </a:xfrm>
          <a:prstGeom prst="rect">
            <a:avLst/>
          </a:prstGeom>
        </p:spPr>
        <p:txBody>
          <a:bodyPr anchor="t" rtlCol="false" tIns="0" lIns="0" bIns="0" rIns="0">
            <a:spAutoFit/>
          </a:bodyPr>
          <a:lstStyle/>
          <a:p>
            <a:pPr algn="l" marL="1457393" indent="-728697" lvl="1">
              <a:lnSpc>
                <a:spcPts val="9450"/>
              </a:lnSpc>
              <a:buFont typeface="Arial"/>
              <a:buChar char="•"/>
            </a:pPr>
            <a:r>
              <a:rPr lang="en-US" sz="6750">
                <a:solidFill>
                  <a:srgbClr val="000000"/>
                </a:solidFill>
                <a:latin typeface="Open Sans"/>
                <a:ea typeface="Open Sans"/>
                <a:cs typeface="Open Sans"/>
                <a:sym typeface="Open Sans"/>
              </a:rPr>
              <a:t>Open Source</a:t>
            </a:r>
          </a:p>
          <a:p>
            <a:pPr algn="l" marL="1457393" indent="-728697" lvl="1">
              <a:lnSpc>
                <a:spcPts val="9450"/>
              </a:lnSpc>
              <a:buFont typeface="Arial"/>
              <a:buChar char="•"/>
            </a:pPr>
            <a:r>
              <a:rPr lang="en-US" sz="6750">
                <a:solidFill>
                  <a:srgbClr val="000000"/>
                </a:solidFill>
                <a:latin typeface="Open Sans"/>
                <a:ea typeface="Open Sans"/>
                <a:cs typeface="Open Sans"/>
                <a:sym typeface="Open Sans"/>
              </a:rPr>
              <a:t>Facili da usare</a:t>
            </a:r>
          </a:p>
          <a:p>
            <a:pPr algn="l" marL="1457393" indent="-728697" lvl="1">
              <a:lnSpc>
                <a:spcPts val="9450"/>
              </a:lnSpc>
              <a:buFont typeface="Arial"/>
              <a:buChar char="•"/>
            </a:pPr>
            <a:r>
              <a:rPr lang="en-US" sz="6750">
                <a:solidFill>
                  <a:srgbClr val="000000"/>
                </a:solidFill>
                <a:latin typeface="Open Sans"/>
                <a:ea typeface="Open Sans"/>
                <a:cs typeface="Open Sans"/>
                <a:sym typeface="Open Sans"/>
              </a:rPr>
              <a:t>Ben documentati</a:t>
            </a:r>
          </a:p>
          <a:p>
            <a:pPr algn="l" marL="1457393" indent="-728697" lvl="1">
              <a:lnSpc>
                <a:spcPts val="9450"/>
              </a:lnSpc>
              <a:buFont typeface="Arial"/>
              <a:buChar char="•"/>
            </a:pPr>
            <a:r>
              <a:rPr lang="en-US" sz="6750">
                <a:solidFill>
                  <a:srgbClr val="000000"/>
                </a:solidFill>
                <a:latin typeface="Open Sans"/>
                <a:ea typeface="Open Sans"/>
                <a:cs typeface="Open Sans"/>
                <a:sym typeface="Open Sans"/>
              </a:rPr>
              <a:t>Python - JavaScript</a:t>
            </a:r>
          </a:p>
        </p:txBody>
      </p:sp>
      <p:grpSp>
        <p:nvGrpSpPr>
          <p:cNvPr name="Group 6" id="6"/>
          <p:cNvGrpSpPr/>
          <p:nvPr/>
        </p:nvGrpSpPr>
        <p:grpSpPr>
          <a:xfrm rot="0">
            <a:off x="12424634" y="-1593819"/>
            <a:ext cx="8139000" cy="4674633"/>
            <a:chOff x="0" y="0"/>
            <a:chExt cx="10852000" cy="6232844"/>
          </a:xfrm>
        </p:grpSpPr>
        <p:sp>
          <p:nvSpPr>
            <p:cNvPr name="AutoShape 7" id="7"/>
            <p:cNvSpPr/>
            <p:nvPr/>
          </p:nvSpPr>
          <p:spPr>
            <a:xfrm flipH="true" flipV="true">
              <a:off x="66675" y="1106995"/>
              <a:ext cx="8678206" cy="5010365"/>
            </a:xfrm>
            <a:prstGeom prst="line">
              <a:avLst/>
            </a:prstGeom>
            <a:ln cap="flat" w="266700">
              <a:solidFill>
                <a:srgbClr val="EA4335"/>
              </a:solidFill>
              <a:prstDash val="solid"/>
              <a:headEnd type="none" len="sm" w="sm"/>
              <a:tailEnd type="none" len="sm" w="sm"/>
            </a:ln>
          </p:spPr>
        </p:sp>
        <p:sp>
          <p:nvSpPr>
            <p:cNvPr name="AutoShape 8" id="8"/>
            <p:cNvSpPr/>
            <p:nvPr/>
          </p:nvSpPr>
          <p:spPr>
            <a:xfrm flipH="true" flipV="true">
              <a:off x="1273487" y="230969"/>
              <a:ext cx="8678206" cy="5010365"/>
            </a:xfrm>
            <a:prstGeom prst="line">
              <a:avLst/>
            </a:prstGeom>
            <a:ln cap="flat" w="266700">
              <a:solidFill>
                <a:srgbClr val="34A853"/>
              </a:solidFill>
              <a:prstDash val="solid"/>
              <a:headEnd type="none" len="sm" w="sm"/>
              <a:tailEnd type="none" len="sm" w="sm"/>
            </a:ln>
          </p:spPr>
        </p:sp>
        <p:sp>
          <p:nvSpPr>
            <p:cNvPr name="AutoShape 9" id="9"/>
            <p:cNvSpPr/>
            <p:nvPr/>
          </p:nvSpPr>
          <p:spPr>
            <a:xfrm flipH="true" flipV="true">
              <a:off x="1206812" y="991510"/>
              <a:ext cx="8678206" cy="5010365"/>
            </a:xfrm>
            <a:prstGeom prst="line">
              <a:avLst/>
            </a:prstGeom>
            <a:ln cap="flat" w="266700">
              <a:solidFill>
                <a:srgbClr val="F9AB00"/>
              </a:solidFill>
              <a:prstDash val="solid"/>
              <a:headEnd type="none" len="sm" w="sm"/>
              <a:tailEnd type="none" len="sm" w="sm"/>
            </a:ln>
          </p:spPr>
        </p:sp>
        <p:sp>
          <p:nvSpPr>
            <p:cNvPr name="AutoShape 10" id="10"/>
            <p:cNvSpPr/>
            <p:nvPr/>
          </p:nvSpPr>
          <p:spPr>
            <a:xfrm flipH="true" flipV="true">
              <a:off x="2107118" y="115484"/>
              <a:ext cx="8678206" cy="5010365"/>
            </a:xfrm>
            <a:prstGeom prst="line">
              <a:avLst/>
            </a:prstGeom>
            <a:ln cap="flat" w="266700">
              <a:solidFill>
                <a:srgbClr val="4285F4"/>
              </a:solidFill>
              <a:prstDash val="solid"/>
              <a:headEnd type="none" len="sm" w="sm"/>
              <a:tailEnd type="none" len="sm" w="sm"/>
            </a:ln>
          </p:spPr>
        </p:sp>
      </p:grpSp>
    </p:spTree>
  </p:cSld>
  <p:clrMapOvr>
    <a:masterClrMapping/>
  </p:clrMapOvr>
</p:sld>
</file>

<file path=ppt/slides/slide13.xml><?xml version="1.0" encoding="utf-8"?>
<p:sld xmlns:p="http://schemas.openxmlformats.org/presentationml/2006/main" xmlns:a="http://schemas.openxmlformats.org/drawingml/2006/main">
  <p:cSld>
    <p:bg>
      <p:bgPr>
        <a:solidFill>
          <a:srgbClr val="F9FCF3"/>
        </a:solidFill>
      </p:bgPr>
    </p:bg>
    <p:spTree>
      <p:nvGrpSpPr>
        <p:cNvPr id="1" name=""/>
        <p:cNvGrpSpPr/>
        <p:nvPr/>
      </p:nvGrpSpPr>
      <p:grpSpPr>
        <a:xfrm>
          <a:off x="0" y="0"/>
          <a:ext cx="0" cy="0"/>
          <a:chOff x="0" y="0"/>
          <a:chExt cx="0" cy="0"/>
        </a:xfrm>
      </p:grpSpPr>
      <p:sp>
        <p:nvSpPr>
          <p:cNvPr name="TextBox 2" id="2"/>
          <p:cNvSpPr txBox="true"/>
          <p:nvPr/>
        </p:nvSpPr>
        <p:spPr>
          <a:xfrm rot="0">
            <a:off x="0" y="857250"/>
            <a:ext cx="14570416" cy="1566544"/>
          </a:xfrm>
          <a:prstGeom prst="rect">
            <a:avLst/>
          </a:prstGeom>
        </p:spPr>
        <p:txBody>
          <a:bodyPr anchor="t" rtlCol="false" tIns="0" lIns="0" bIns="0" rIns="0">
            <a:spAutoFit/>
          </a:bodyPr>
          <a:lstStyle/>
          <a:p>
            <a:pPr algn="ctr">
              <a:lnSpc>
                <a:spcPts val="12880"/>
              </a:lnSpc>
            </a:pPr>
            <a:r>
              <a:rPr lang="en-US" sz="9200">
                <a:solidFill>
                  <a:srgbClr val="000000"/>
                </a:solidFill>
                <a:latin typeface="Open Sans Bold"/>
                <a:ea typeface="Open Sans Bold"/>
                <a:cs typeface="Open Sans Bold"/>
                <a:sym typeface="Open Sans Bold"/>
              </a:rPr>
              <a:t>Interfacciarsi con i dati</a:t>
            </a:r>
          </a:p>
        </p:txBody>
      </p:sp>
      <p:sp>
        <p:nvSpPr>
          <p:cNvPr name="TextBox 3" id="3"/>
          <p:cNvSpPr txBox="true"/>
          <p:nvPr/>
        </p:nvSpPr>
        <p:spPr>
          <a:xfrm rot="0">
            <a:off x="1028700" y="2820736"/>
            <a:ext cx="15094085" cy="1811020"/>
          </a:xfrm>
          <a:prstGeom prst="rect">
            <a:avLst/>
          </a:prstGeom>
        </p:spPr>
        <p:txBody>
          <a:bodyPr anchor="t" rtlCol="false" tIns="0" lIns="0" bIns="0" rIns="0">
            <a:spAutoFit/>
          </a:bodyPr>
          <a:lstStyle/>
          <a:p>
            <a:pPr algn="ctr">
              <a:lnSpc>
                <a:spcPts val="7279"/>
              </a:lnSpc>
            </a:pPr>
            <a:r>
              <a:rPr lang="en-US" sz="5199">
                <a:solidFill>
                  <a:srgbClr val="000000"/>
                </a:solidFill>
                <a:latin typeface="Open Sans Bold"/>
                <a:ea typeface="Open Sans Bold"/>
                <a:cs typeface="Open Sans Bold"/>
                <a:sym typeface="Open Sans Bold"/>
              </a:rPr>
              <a:t>È possibile collegarsi con tipologie di dati diverse da quelli testuali?</a:t>
            </a:r>
          </a:p>
        </p:txBody>
      </p:sp>
      <p:sp>
        <p:nvSpPr>
          <p:cNvPr name="TextBox 4" id="4"/>
          <p:cNvSpPr txBox="true"/>
          <p:nvPr/>
        </p:nvSpPr>
        <p:spPr>
          <a:xfrm rot="0">
            <a:off x="1028700" y="6896100"/>
            <a:ext cx="15465434" cy="2362200"/>
          </a:xfrm>
          <a:prstGeom prst="rect">
            <a:avLst/>
          </a:prstGeom>
        </p:spPr>
        <p:txBody>
          <a:bodyPr anchor="t" rtlCol="false" tIns="0" lIns="0" bIns="0" rIns="0">
            <a:spAutoFit/>
          </a:bodyPr>
          <a:lstStyle/>
          <a:p>
            <a:pPr algn="l">
              <a:lnSpc>
                <a:spcPts val="6299"/>
              </a:lnSpc>
            </a:pPr>
            <a:r>
              <a:rPr lang="en-US" sz="4500">
                <a:solidFill>
                  <a:srgbClr val="000000"/>
                </a:solidFill>
                <a:latin typeface="Open Sans Bold"/>
                <a:ea typeface="Open Sans Bold"/>
                <a:cs typeface="Open Sans Bold"/>
                <a:sym typeface="Open Sans Bold"/>
              </a:rPr>
              <a:t>Due modi: </a:t>
            </a:r>
          </a:p>
          <a:p>
            <a:pPr algn="l" marL="971550" indent="-485775" lvl="1">
              <a:lnSpc>
                <a:spcPts val="6299"/>
              </a:lnSpc>
              <a:buFont typeface="Arial"/>
              <a:buChar char="•"/>
            </a:pPr>
            <a:r>
              <a:rPr lang="en-US" sz="4500">
                <a:solidFill>
                  <a:srgbClr val="000000"/>
                </a:solidFill>
                <a:latin typeface="Open Sans Bold"/>
                <a:ea typeface="Open Sans Bold"/>
                <a:cs typeface="Open Sans Bold"/>
                <a:sym typeface="Open Sans Bold"/>
              </a:rPr>
              <a:t>Continuare a usare la RAG</a:t>
            </a:r>
          </a:p>
          <a:p>
            <a:pPr algn="l" marL="971550" indent="-485775" lvl="1">
              <a:lnSpc>
                <a:spcPts val="6299"/>
              </a:lnSpc>
              <a:buFont typeface="Arial"/>
              <a:buChar char="•"/>
            </a:pPr>
            <a:r>
              <a:rPr lang="en-US" sz="4500">
                <a:solidFill>
                  <a:srgbClr val="000000"/>
                </a:solidFill>
                <a:latin typeface="Open Sans Bold"/>
                <a:ea typeface="Open Sans Bold"/>
                <a:cs typeface="Open Sans Bold"/>
                <a:sym typeface="Open Sans Bold"/>
              </a:rPr>
              <a:t>Ricordarci che stiamo utilizzando un potente LLM</a:t>
            </a:r>
          </a:p>
        </p:txBody>
      </p:sp>
      <p:grpSp>
        <p:nvGrpSpPr>
          <p:cNvPr name="Group 5" id="5"/>
          <p:cNvGrpSpPr/>
          <p:nvPr/>
        </p:nvGrpSpPr>
        <p:grpSpPr>
          <a:xfrm rot="0">
            <a:off x="12424634" y="-1593819"/>
            <a:ext cx="8139000" cy="4674633"/>
            <a:chOff x="0" y="0"/>
            <a:chExt cx="10852000" cy="6232844"/>
          </a:xfrm>
        </p:grpSpPr>
        <p:sp>
          <p:nvSpPr>
            <p:cNvPr name="AutoShape 6" id="6"/>
            <p:cNvSpPr/>
            <p:nvPr/>
          </p:nvSpPr>
          <p:spPr>
            <a:xfrm flipH="true" flipV="true">
              <a:off x="66675" y="1106995"/>
              <a:ext cx="8678206" cy="5010365"/>
            </a:xfrm>
            <a:prstGeom prst="line">
              <a:avLst/>
            </a:prstGeom>
            <a:ln cap="flat" w="266700">
              <a:solidFill>
                <a:srgbClr val="EA4335"/>
              </a:solidFill>
              <a:prstDash val="solid"/>
              <a:headEnd type="none" len="sm" w="sm"/>
              <a:tailEnd type="none" len="sm" w="sm"/>
            </a:ln>
          </p:spPr>
        </p:sp>
        <p:sp>
          <p:nvSpPr>
            <p:cNvPr name="AutoShape 7" id="7"/>
            <p:cNvSpPr/>
            <p:nvPr/>
          </p:nvSpPr>
          <p:spPr>
            <a:xfrm flipH="true" flipV="true">
              <a:off x="1273487" y="230969"/>
              <a:ext cx="8678206" cy="5010365"/>
            </a:xfrm>
            <a:prstGeom prst="line">
              <a:avLst/>
            </a:prstGeom>
            <a:ln cap="flat" w="266700">
              <a:solidFill>
                <a:srgbClr val="34A853"/>
              </a:solidFill>
              <a:prstDash val="solid"/>
              <a:headEnd type="none" len="sm" w="sm"/>
              <a:tailEnd type="none" len="sm" w="sm"/>
            </a:ln>
          </p:spPr>
        </p:sp>
        <p:sp>
          <p:nvSpPr>
            <p:cNvPr name="AutoShape 8" id="8"/>
            <p:cNvSpPr/>
            <p:nvPr/>
          </p:nvSpPr>
          <p:spPr>
            <a:xfrm flipH="true" flipV="true">
              <a:off x="1206812" y="991510"/>
              <a:ext cx="8678206" cy="5010365"/>
            </a:xfrm>
            <a:prstGeom prst="line">
              <a:avLst/>
            </a:prstGeom>
            <a:ln cap="flat" w="266700">
              <a:solidFill>
                <a:srgbClr val="F9AB00"/>
              </a:solidFill>
              <a:prstDash val="solid"/>
              <a:headEnd type="none" len="sm" w="sm"/>
              <a:tailEnd type="none" len="sm" w="sm"/>
            </a:ln>
          </p:spPr>
        </p:sp>
        <p:sp>
          <p:nvSpPr>
            <p:cNvPr name="AutoShape 9" id="9"/>
            <p:cNvSpPr/>
            <p:nvPr/>
          </p:nvSpPr>
          <p:spPr>
            <a:xfrm flipH="true" flipV="true">
              <a:off x="2107118" y="115484"/>
              <a:ext cx="8678206" cy="5010365"/>
            </a:xfrm>
            <a:prstGeom prst="line">
              <a:avLst/>
            </a:prstGeom>
            <a:ln cap="flat" w="266700">
              <a:solidFill>
                <a:srgbClr val="4285F4"/>
              </a:solidFill>
              <a:prstDash val="solid"/>
              <a:headEnd type="none" len="sm" w="sm"/>
              <a:tailEnd type="none" len="sm" w="sm"/>
            </a:ln>
          </p:spPr>
        </p:sp>
      </p:grpSp>
      <p:sp>
        <p:nvSpPr>
          <p:cNvPr name="TextBox 10" id="10"/>
          <p:cNvSpPr txBox="true"/>
          <p:nvPr/>
        </p:nvSpPr>
        <p:spPr>
          <a:xfrm rot="0">
            <a:off x="514350" y="4874928"/>
            <a:ext cx="16494134" cy="1749425"/>
          </a:xfrm>
          <a:prstGeom prst="rect">
            <a:avLst/>
          </a:prstGeom>
        </p:spPr>
        <p:txBody>
          <a:bodyPr anchor="t" rtlCol="false" tIns="0" lIns="0" bIns="0" rIns="0">
            <a:spAutoFit/>
          </a:bodyPr>
          <a:lstStyle/>
          <a:p>
            <a:pPr algn="ctr">
              <a:lnSpc>
                <a:spcPts val="7000"/>
              </a:lnSpc>
            </a:pPr>
            <a:r>
              <a:rPr lang="en-US" sz="5000">
                <a:solidFill>
                  <a:srgbClr val="000000"/>
                </a:solidFill>
                <a:latin typeface="Open Sans Bold"/>
                <a:ea typeface="Open Sans Bold"/>
                <a:cs typeface="Open Sans Bold"/>
                <a:sym typeface="Open Sans Bold"/>
              </a:rPr>
              <a:t>Si, possiamo perfino interfacciarci con dati contenuti in file excel o .csv</a:t>
            </a:r>
          </a:p>
        </p:txBody>
      </p:sp>
    </p:spTree>
  </p:cSld>
  <p:clrMapOvr>
    <a:masterClrMapping/>
  </p:clrMapOvr>
</p:sld>
</file>

<file path=ppt/slides/slide14.xml><?xml version="1.0" encoding="utf-8"?>
<p:sld xmlns:p="http://schemas.openxmlformats.org/presentationml/2006/main" xmlns:a="http://schemas.openxmlformats.org/drawingml/2006/main">
  <p:cSld>
    <p:bg>
      <p:bgPr>
        <a:solidFill>
          <a:srgbClr val="F9FCF3"/>
        </a:solidFill>
      </p:bgPr>
    </p:bg>
    <p:spTree>
      <p:nvGrpSpPr>
        <p:cNvPr id="1" name=""/>
        <p:cNvGrpSpPr/>
        <p:nvPr/>
      </p:nvGrpSpPr>
      <p:grpSpPr>
        <a:xfrm>
          <a:off x="0" y="0"/>
          <a:ext cx="0" cy="0"/>
          <a:chOff x="0" y="0"/>
          <a:chExt cx="0" cy="0"/>
        </a:xfrm>
      </p:grpSpPr>
      <p:grpSp>
        <p:nvGrpSpPr>
          <p:cNvPr name="Group 2" id="2"/>
          <p:cNvGrpSpPr/>
          <p:nvPr/>
        </p:nvGrpSpPr>
        <p:grpSpPr>
          <a:xfrm rot="0">
            <a:off x="12424634" y="-1593819"/>
            <a:ext cx="8139000" cy="4674633"/>
            <a:chOff x="0" y="0"/>
            <a:chExt cx="10852000" cy="6232844"/>
          </a:xfrm>
        </p:grpSpPr>
        <p:sp>
          <p:nvSpPr>
            <p:cNvPr name="AutoShape 3" id="3"/>
            <p:cNvSpPr/>
            <p:nvPr/>
          </p:nvSpPr>
          <p:spPr>
            <a:xfrm flipH="true" flipV="true">
              <a:off x="66675" y="1106995"/>
              <a:ext cx="8678206" cy="5010365"/>
            </a:xfrm>
            <a:prstGeom prst="line">
              <a:avLst/>
            </a:prstGeom>
            <a:ln cap="flat" w="266700">
              <a:solidFill>
                <a:srgbClr val="EA4335"/>
              </a:solidFill>
              <a:prstDash val="solid"/>
              <a:headEnd type="none" len="sm" w="sm"/>
              <a:tailEnd type="none" len="sm" w="sm"/>
            </a:ln>
          </p:spPr>
        </p:sp>
        <p:sp>
          <p:nvSpPr>
            <p:cNvPr name="AutoShape 4" id="4"/>
            <p:cNvSpPr/>
            <p:nvPr/>
          </p:nvSpPr>
          <p:spPr>
            <a:xfrm flipH="true" flipV="true">
              <a:off x="1273487" y="230969"/>
              <a:ext cx="8678206" cy="5010365"/>
            </a:xfrm>
            <a:prstGeom prst="line">
              <a:avLst/>
            </a:prstGeom>
            <a:ln cap="flat" w="266700">
              <a:solidFill>
                <a:srgbClr val="34A853"/>
              </a:solidFill>
              <a:prstDash val="solid"/>
              <a:headEnd type="none" len="sm" w="sm"/>
              <a:tailEnd type="none" len="sm" w="sm"/>
            </a:ln>
          </p:spPr>
        </p:sp>
        <p:sp>
          <p:nvSpPr>
            <p:cNvPr name="AutoShape 5" id="5"/>
            <p:cNvSpPr/>
            <p:nvPr/>
          </p:nvSpPr>
          <p:spPr>
            <a:xfrm flipH="true" flipV="true">
              <a:off x="1206812" y="991510"/>
              <a:ext cx="8678206" cy="5010365"/>
            </a:xfrm>
            <a:prstGeom prst="line">
              <a:avLst/>
            </a:prstGeom>
            <a:ln cap="flat" w="266700">
              <a:solidFill>
                <a:srgbClr val="F9AB00"/>
              </a:solidFill>
              <a:prstDash val="solid"/>
              <a:headEnd type="none" len="sm" w="sm"/>
              <a:tailEnd type="none" len="sm" w="sm"/>
            </a:ln>
          </p:spPr>
        </p:sp>
        <p:sp>
          <p:nvSpPr>
            <p:cNvPr name="AutoShape 6" id="6"/>
            <p:cNvSpPr/>
            <p:nvPr/>
          </p:nvSpPr>
          <p:spPr>
            <a:xfrm flipH="true" flipV="true">
              <a:off x="2107118" y="115484"/>
              <a:ext cx="8678206" cy="5010365"/>
            </a:xfrm>
            <a:prstGeom prst="line">
              <a:avLst/>
            </a:prstGeom>
            <a:ln cap="flat" w="266700">
              <a:solidFill>
                <a:srgbClr val="4285F4"/>
              </a:solidFill>
              <a:prstDash val="solid"/>
              <a:headEnd type="none" len="sm" w="sm"/>
              <a:tailEnd type="none" len="sm" w="sm"/>
            </a:ln>
          </p:spPr>
        </p:sp>
      </p:grpSp>
      <p:sp>
        <p:nvSpPr>
          <p:cNvPr name="TextBox 7" id="7"/>
          <p:cNvSpPr txBox="true"/>
          <p:nvPr/>
        </p:nvSpPr>
        <p:spPr>
          <a:xfrm rot="0">
            <a:off x="0" y="857250"/>
            <a:ext cx="9802013" cy="1566544"/>
          </a:xfrm>
          <a:prstGeom prst="rect">
            <a:avLst/>
          </a:prstGeom>
        </p:spPr>
        <p:txBody>
          <a:bodyPr anchor="t" rtlCol="false" tIns="0" lIns="0" bIns="0" rIns="0">
            <a:spAutoFit/>
          </a:bodyPr>
          <a:lstStyle/>
          <a:p>
            <a:pPr algn="ctr">
              <a:lnSpc>
                <a:spcPts val="12880"/>
              </a:lnSpc>
            </a:pPr>
            <a:r>
              <a:rPr lang="en-US" sz="9200">
                <a:solidFill>
                  <a:srgbClr val="000000"/>
                </a:solidFill>
                <a:latin typeface="Open Sans Bold"/>
                <a:ea typeface="Open Sans Bold"/>
                <a:cs typeface="Open Sans Bold"/>
                <a:sym typeface="Open Sans Bold"/>
              </a:rPr>
              <a:t>Usiamo un LLM</a:t>
            </a:r>
          </a:p>
        </p:txBody>
      </p:sp>
      <p:sp>
        <p:nvSpPr>
          <p:cNvPr name="TextBox 8" id="8"/>
          <p:cNvSpPr txBox="true"/>
          <p:nvPr/>
        </p:nvSpPr>
        <p:spPr>
          <a:xfrm rot="0">
            <a:off x="210145" y="3664281"/>
            <a:ext cx="17867709" cy="863600"/>
          </a:xfrm>
          <a:prstGeom prst="rect">
            <a:avLst/>
          </a:prstGeom>
        </p:spPr>
        <p:txBody>
          <a:bodyPr anchor="t" rtlCol="false" tIns="0" lIns="0" bIns="0" rIns="0">
            <a:spAutoFit/>
          </a:bodyPr>
          <a:lstStyle/>
          <a:p>
            <a:pPr algn="ctr">
              <a:lnSpc>
                <a:spcPts val="7000"/>
              </a:lnSpc>
            </a:pPr>
            <a:r>
              <a:rPr lang="en-US" sz="5000">
                <a:solidFill>
                  <a:srgbClr val="000000"/>
                </a:solidFill>
                <a:latin typeface="Open Sans Bold"/>
                <a:ea typeface="Open Sans Bold"/>
                <a:cs typeface="Open Sans Bold"/>
                <a:sym typeface="Open Sans Bold"/>
              </a:rPr>
              <a:t>Impostare correttamente il comportamento del modello</a:t>
            </a:r>
          </a:p>
        </p:txBody>
      </p:sp>
      <p:grpSp>
        <p:nvGrpSpPr>
          <p:cNvPr name="Group 9" id="9"/>
          <p:cNvGrpSpPr/>
          <p:nvPr/>
        </p:nvGrpSpPr>
        <p:grpSpPr>
          <a:xfrm rot="0">
            <a:off x="210145" y="5143500"/>
            <a:ext cx="17867709" cy="2458720"/>
            <a:chOff x="0" y="0"/>
            <a:chExt cx="23823612" cy="3278293"/>
          </a:xfrm>
        </p:grpSpPr>
        <p:sp>
          <p:nvSpPr>
            <p:cNvPr name="TextBox 10" id="10"/>
            <p:cNvSpPr txBox="true"/>
            <p:nvPr/>
          </p:nvSpPr>
          <p:spPr>
            <a:xfrm rot="0">
              <a:off x="0" y="-85725"/>
              <a:ext cx="23823612" cy="1053465"/>
            </a:xfrm>
            <a:prstGeom prst="rect">
              <a:avLst/>
            </a:prstGeom>
          </p:spPr>
          <p:txBody>
            <a:bodyPr anchor="t" rtlCol="false" tIns="0" lIns="0" bIns="0" rIns="0">
              <a:spAutoFit/>
            </a:bodyPr>
            <a:lstStyle/>
            <a:p>
              <a:pPr algn="l">
                <a:lnSpc>
                  <a:spcPts val="6720"/>
                </a:lnSpc>
              </a:pPr>
              <a:r>
                <a:rPr lang="en-US" sz="4800">
                  <a:solidFill>
                    <a:srgbClr val="000000"/>
                  </a:solidFill>
                  <a:latin typeface="Open Sans Bold"/>
                  <a:ea typeface="Open Sans Bold"/>
                  <a:cs typeface="Open Sans Bold"/>
                  <a:sym typeface="Open Sans Bold"/>
                </a:rPr>
                <a:t>Scrivere correttamente il Prompt</a:t>
              </a:r>
            </a:p>
          </p:txBody>
        </p:sp>
        <p:sp>
          <p:nvSpPr>
            <p:cNvPr name="TextBox 11" id="11"/>
            <p:cNvSpPr txBox="true"/>
            <p:nvPr/>
          </p:nvSpPr>
          <p:spPr>
            <a:xfrm rot="0">
              <a:off x="0" y="1697990"/>
              <a:ext cx="3301841" cy="1151043"/>
            </a:xfrm>
            <a:prstGeom prst="rect">
              <a:avLst/>
            </a:prstGeom>
          </p:spPr>
          <p:txBody>
            <a:bodyPr anchor="t" rtlCol="false" tIns="0" lIns="0" bIns="0" rIns="0">
              <a:spAutoFit/>
            </a:bodyPr>
            <a:lstStyle/>
            <a:p>
              <a:pPr algn="ctr">
                <a:lnSpc>
                  <a:spcPts val="7279"/>
                </a:lnSpc>
              </a:pPr>
              <a:r>
                <a:rPr lang="en-US" sz="5199">
                  <a:solidFill>
                    <a:srgbClr val="000000"/>
                  </a:solidFill>
                  <a:latin typeface="Open Sans Bold"/>
                  <a:ea typeface="Open Sans Bold"/>
                  <a:cs typeface="Open Sans Bold"/>
                  <a:sym typeface="Open Sans Bold"/>
                </a:rPr>
                <a:t>Prompt</a:t>
              </a:r>
            </a:p>
          </p:txBody>
        </p:sp>
        <p:sp>
          <p:nvSpPr>
            <p:cNvPr name="AutoShape 12" id="12"/>
            <p:cNvSpPr/>
            <p:nvPr/>
          </p:nvSpPr>
          <p:spPr>
            <a:xfrm flipV="true">
              <a:off x="4958337" y="2308436"/>
              <a:ext cx="2567743" cy="25400"/>
            </a:xfrm>
            <a:prstGeom prst="line">
              <a:avLst/>
            </a:prstGeom>
            <a:ln cap="flat" w="190500">
              <a:solidFill>
                <a:srgbClr val="000000"/>
              </a:solidFill>
              <a:prstDash val="solid"/>
              <a:headEnd type="none" len="sm" w="sm"/>
              <a:tailEnd type="arrow" len="sm" w="med"/>
            </a:ln>
          </p:spPr>
        </p:sp>
        <p:sp>
          <p:nvSpPr>
            <p:cNvPr name="TextBox 13" id="13"/>
            <p:cNvSpPr txBox="true"/>
            <p:nvPr/>
          </p:nvSpPr>
          <p:spPr>
            <a:xfrm rot="0">
              <a:off x="7526080" y="1726565"/>
              <a:ext cx="14033137" cy="1551728"/>
            </a:xfrm>
            <a:prstGeom prst="rect">
              <a:avLst/>
            </a:prstGeom>
          </p:spPr>
          <p:txBody>
            <a:bodyPr anchor="t" rtlCol="false" tIns="0" lIns="0" bIns="0" rIns="0">
              <a:spAutoFit/>
            </a:bodyPr>
            <a:lstStyle/>
            <a:p>
              <a:pPr algn="ctr">
                <a:lnSpc>
                  <a:spcPts val="4759"/>
                </a:lnSpc>
              </a:pPr>
              <a:r>
                <a:rPr lang="en-US" sz="3399">
                  <a:solidFill>
                    <a:srgbClr val="000000"/>
                  </a:solidFill>
                  <a:latin typeface="Open Sans"/>
                  <a:ea typeface="Open Sans"/>
                  <a:cs typeface="Open Sans"/>
                  <a:sym typeface="Open Sans"/>
                </a:rPr>
                <a:t>Le istruzioni che il modello deve seguire per generare la risposta</a:t>
              </a:r>
            </a:p>
          </p:txBody>
        </p:sp>
      </p:grpSp>
    </p:spTree>
  </p:cSld>
  <p:clrMapOvr>
    <a:masterClrMapping/>
  </p:clrMapOvr>
</p:sld>
</file>

<file path=ppt/slides/slide15.xml><?xml version="1.0" encoding="utf-8"?>
<p:sld xmlns:p="http://schemas.openxmlformats.org/presentationml/2006/main" xmlns:a="http://schemas.openxmlformats.org/drawingml/2006/main">
  <p:cSld>
    <p:bg>
      <p:bgPr>
        <a:solidFill>
          <a:srgbClr val="F9FCF3"/>
        </a:solidFill>
      </p:bgPr>
    </p:bg>
    <p:spTree>
      <p:nvGrpSpPr>
        <p:cNvPr id="1" name=""/>
        <p:cNvGrpSpPr/>
        <p:nvPr/>
      </p:nvGrpSpPr>
      <p:grpSpPr>
        <a:xfrm>
          <a:off x="0" y="0"/>
          <a:ext cx="0" cy="0"/>
          <a:chOff x="0" y="0"/>
          <a:chExt cx="0" cy="0"/>
        </a:xfrm>
      </p:grpSpPr>
      <p:sp>
        <p:nvSpPr>
          <p:cNvPr name="TextBox 2" id="2"/>
          <p:cNvSpPr txBox="true"/>
          <p:nvPr/>
        </p:nvSpPr>
        <p:spPr>
          <a:xfrm rot="0">
            <a:off x="627255" y="857250"/>
            <a:ext cx="13315909" cy="1566544"/>
          </a:xfrm>
          <a:prstGeom prst="rect">
            <a:avLst/>
          </a:prstGeom>
        </p:spPr>
        <p:txBody>
          <a:bodyPr anchor="t" rtlCol="false" tIns="0" lIns="0" bIns="0" rIns="0">
            <a:spAutoFit/>
          </a:bodyPr>
          <a:lstStyle/>
          <a:p>
            <a:pPr algn="l">
              <a:lnSpc>
                <a:spcPts val="12880"/>
              </a:lnSpc>
            </a:pPr>
            <a:r>
              <a:rPr lang="en-US" sz="9200">
                <a:solidFill>
                  <a:srgbClr val="000000"/>
                </a:solidFill>
                <a:latin typeface="Open Sans Bold"/>
                <a:ea typeface="Open Sans Bold"/>
                <a:cs typeface="Open Sans Bold"/>
                <a:sym typeface="Open Sans Bold"/>
              </a:rPr>
              <a:t>Agents </a:t>
            </a:r>
          </a:p>
        </p:txBody>
      </p:sp>
      <p:grpSp>
        <p:nvGrpSpPr>
          <p:cNvPr name="Group 3" id="3"/>
          <p:cNvGrpSpPr/>
          <p:nvPr/>
        </p:nvGrpSpPr>
        <p:grpSpPr>
          <a:xfrm rot="0">
            <a:off x="12424634" y="-1593819"/>
            <a:ext cx="8139000" cy="4674633"/>
            <a:chOff x="0" y="0"/>
            <a:chExt cx="10852000" cy="6232844"/>
          </a:xfrm>
        </p:grpSpPr>
        <p:sp>
          <p:nvSpPr>
            <p:cNvPr name="AutoShape 4" id="4"/>
            <p:cNvSpPr/>
            <p:nvPr/>
          </p:nvSpPr>
          <p:spPr>
            <a:xfrm flipH="true" flipV="true">
              <a:off x="66675" y="1106995"/>
              <a:ext cx="8678206" cy="5010365"/>
            </a:xfrm>
            <a:prstGeom prst="line">
              <a:avLst/>
            </a:prstGeom>
            <a:ln cap="flat" w="266700">
              <a:solidFill>
                <a:srgbClr val="EA4335"/>
              </a:solidFill>
              <a:prstDash val="solid"/>
              <a:headEnd type="none" len="sm" w="sm"/>
              <a:tailEnd type="none" len="sm" w="sm"/>
            </a:ln>
          </p:spPr>
        </p:sp>
        <p:sp>
          <p:nvSpPr>
            <p:cNvPr name="AutoShape 5" id="5"/>
            <p:cNvSpPr/>
            <p:nvPr/>
          </p:nvSpPr>
          <p:spPr>
            <a:xfrm flipH="true" flipV="true">
              <a:off x="1273487" y="230969"/>
              <a:ext cx="8678206" cy="5010365"/>
            </a:xfrm>
            <a:prstGeom prst="line">
              <a:avLst/>
            </a:prstGeom>
            <a:ln cap="flat" w="266700">
              <a:solidFill>
                <a:srgbClr val="34A853"/>
              </a:solidFill>
              <a:prstDash val="solid"/>
              <a:headEnd type="none" len="sm" w="sm"/>
              <a:tailEnd type="none" len="sm" w="sm"/>
            </a:ln>
          </p:spPr>
        </p:sp>
        <p:sp>
          <p:nvSpPr>
            <p:cNvPr name="AutoShape 6" id="6"/>
            <p:cNvSpPr/>
            <p:nvPr/>
          </p:nvSpPr>
          <p:spPr>
            <a:xfrm flipH="true" flipV="true">
              <a:off x="1206812" y="991510"/>
              <a:ext cx="8678206" cy="5010365"/>
            </a:xfrm>
            <a:prstGeom prst="line">
              <a:avLst/>
            </a:prstGeom>
            <a:ln cap="flat" w="266700">
              <a:solidFill>
                <a:srgbClr val="F9AB00"/>
              </a:solidFill>
              <a:prstDash val="solid"/>
              <a:headEnd type="none" len="sm" w="sm"/>
              <a:tailEnd type="none" len="sm" w="sm"/>
            </a:ln>
          </p:spPr>
        </p:sp>
        <p:sp>
          <p:nvSpPr>
            <p:cNvPr name="AutoShape 7" id="7"/>
            <p:cNvSpPr/>
            <p:nvPr/>
          </p:nvSpPr>
          <p:spPr>
            <a:xfrm flipH="true" flipV="true">
              <a:off x="2107118" y="115484"/>
              <a:ext cx="8678206" cy="5010365"/>
            </a:xfrm>
            <a:prstGeom prst="line">
              <a:avLst/>
            </a:prstGeom>
            <a:ln cap="flat" w="266700">
              <a:solidFill>
                <a:srgbClr val="4285F4"/>
              </a:solidFill>
              <a:prstDash val="solid"/>
              <a:headEnd type="none" len="sm" w="sm"/>
              <a:tailEnd type="none" len="sm" w="sm"/>
            </a:ln>
          </p:spPr>
        </p:sp>
      </p:grpSp>
      <p:grpSp>
        <p:nvGrpSpPr>
          <p:cNvPr name="Group 8" id="8"/>
          <p:cNvGrpSpPr/>
          <p:nvPr/>
        </p:nvGrpSpPr>
        <p:grpSpPr>
          <a:xfrm rot="0">
            <a:off x="627255" y="3725573"/>
            <a:ext cx="15708551" cy="1113790"/>
            <a:chOff x="0" y="0"/>
            <a:chExt cx="20944734" cy="1485053"/>
          </a:xfrm>
        </p:grpSpPr>
        <p:sp>
          <p:nvSpPr>
            <p:cNvPr name="TextBox 9" id="9"/>
            <p:cNvSpPr txBox="true"/>
            <p:nvPr/>
          </p:nvSpPr>
          <p:spPr>
            <a:xfrm rot="0">
              <a:off x="6423115" y="-66675"/>
              <a:ext cx="14521620" cy="1551728"/>
            </a:xfrm>
            <a:prstGeom prst="rect">
              <a:avLst/>
            </a:prstGeom>
          </p:spPr>
          <p:txBody>
            <a:bodyPr anchor="t" rtlCol="false" tIns="0" lIns="0" bIns="0" rIns="0">
              <a:spAutoFit/>
            </a:bodyPr>
            <a:lstStyle/>
            <a:p>
              <a:pPr algn="ctr">
                <a:lnSpc>
                  <a:spcPts val="4760"/>
                </a:lnSpc>
              </a:pPr>
              <a:r>
                <a:rPr lang="en-US" sz="3400">
                  <a:solidFill>
                    <a:srgbClr val="000000"/>
                  </a:solidFill>
                  <a:latin typeface="Open Sans"/>
                  <a:ea typeface="Open Sans"/>
                  <a:cs typeface="Open Sans"/>
                  <a:sym typeface="Open Sans"/>
                </a:rPr>
                <a:t>Componente che esegue diverse operazioni, per ottenere la risposta.</a:t>
              </a:r>
            </a:p>
          </p:txBody>
        </p:sp>
        <p:sp>
          <p:nvSpPr>
            <p:cNvPr name="TextBox 10" id="10"/>
            <p:cNvSpPr txBox="true"/>
            <p:nvPr/>
          </p:nvSpPr>
          <p:spPr>
            <a:xfrm rot="0">
              <a:off x="0" y="-95250"/>
              <a:ext cx="2586038" cy="1151043"/>
            </a:xfrm>
            <a:prstGeom prst="rect">
              <a:avLst/>
            </a:prstGeom>
          </p:spPr>
          <p:txBody>
            <a:bodyPr anchor="t" rtlCol="false" tIns="0" lIns="0" bIns="0" rIns="0">
              <a:spAutoFit/>
            </a:bodyPr>
            <a:lstStyle/>
            <a:p>
              <a:pPr algn="ctr">
                <a:lnSpc>
                  <a:spcPts val="7279"/>
                </a:lnSpc>
              </a:pPr>
              <a:r>
                <a:rPr lang="en-US" sz="5199">
                  <a:solidFill>
                    <a:srgbClr val="000000"/>
                  </a:solidFill>
                  <a:latin typeface="Open Sans Bold"/>
                  <a:ea typeface="Open Sans Bold"/>
                  <a:cs typeface="Open Sans Bold"/>
                  <a:sym typeface="Open Sans Bold"/>
                </a:rPr>
                <a:t>Agent</a:t>
              </a:r>
            </a:p>
          </p:txBody>
        </p:sp>
        <p:sp>
          <p:nvSpPr>
            <p:cNvPr name="AutoShape 11" id="11"/>
            <p:cNvSpPr/>
            <p:nvPr/>
          </p:nvSpPr>
          <p:spPr>
            <a:xfrm>
              <a:off x="3247229" y="610447"/>
              <a:ext cx="3671715" cy="0"/>
            </a:xfrm>
            <a:prstGeom prst="line">
              <a:avLst/>
            </a:prstGeom>
            <a:ln cap="flat" w="165100">
              <a:solidFill>
                <a:srgbClr val="000000"/>
              </a:solidFill>
              <a:prstDash val="solid"/>
              <a:headEnd type="none" len="sm" w="sm"/>
              <a:tailEnd type="arrow" len="sm" w="med"/>
            </a:ln>
          </p:spPr>
        </p:sp>
      </p:grpSp>
      <p:sp>
        <p:nvSpPr>
          <p:cNvPr name="TextBox 12" id="12"/>
          <p:cNvSpPr txBox="true"/>
          <p:nvPr/>
        </p:nvSpPr>
        <p:spPr>
          <a:xfrm rot="0">
            <a:off x="2348051" y="5391813"/>
            <a:ext cx="13591898" cy="887095"/>
          </a:xfrm>
          <a:prstGeom prst="rect">
            <a:avLst/>
          </a:prstGeom>
        </p:spPr>
        <p:txBody>
          <a:bodyPr anchor="t" rtlCol="false" tIns="0" lIns="0" bIns="0" rIns="0">
            <a:spAutoFit/>
          </a:bodyPr>
          <a:lstStyle/>
          <a:p>
            <a:pPr algn="ctr">
              <a:lnSpc>
                <a:spcPts val="7279"/>
              </a:lnSpc>
            </a:pPr>
            <a:r>
              <a:rPr lang="en-US" sz="5199">
                <a:solidFill>
                  <a:srgbClr val="000000"/>
                </a:solidFill>
                <a:latin typeface="Open Sans Bold"/>
                <a:ea typeface="Open Sans Bold"/>
                <a:cs typeface="Open Sans Bold"/>
                <a:sym typeface="Open Sans Bold"/>
              </a:rPr>
              <a:t>Posso avere Agenti per compiti diversi</a:t>
            </a:r>
          </a:p>
        </p:txBody>
      </p:sp>
      <p:sp>
        <p:nvSpPr>
          <p:cNvPr name="TextBox 13" id="13"/>
          <p:cNvSpPr txBox="true"/>
          <p:nvPr/>
        </p:nvSpPr>
        <p:spPr>
          <a:xfrm rot="0">
            <a:off x="3878797" y="6831358"/>
            <a:ext cx="10530406" cy="1898650"/>
          </a:xfrm>
          <a:prstGeom prst="rect">
            <a:avLst/>
          </a:prstGeom>
        </p:spPr>
        <p:txBody>
          <a:bodyPr anchor="t" rtlCol="false" tIns="0" lIns="0" bIns="0" rIns="0">
            <a:spAutoFit/>
          </a:bodyPr>
          <a:lstStyle/>
          <a:p>
            <a:pPr algn="ctr">
              <a:lnSpc>
                <a:spcPts val="7699"/>
              </a:lnSpc>
            </a:pPr>
            <a:r>
              <a:rPr lang="en-US" sz="5499">
                <a:solidFill>
                  <a:srgbClr val="000000"/>
                </a:solidFill>
                <a:latin typeface="Open Sans Bold"/>
                <a:ea typeface="Open Sans Bold"/>
                <a:cs typeface="Open Sans Bold"/>
                <a:sym typeface="Open Sans Bold"/>
              </a:rPr>
              <a:t>Un Agent è un componente potente e complesso!</a:t>
            </a:r>
          </a:p>
        </p:txBody>
      </p:sp>
    </p:spTree>
  </p:cSld>
  <p:clrMapOvr>
    <a:masterClrMapping/>
  </p:clrMapOvr>
</p:sld>
</file>

<file path=ppt/slides/slide16.xml><?xml version="1.0" encoding="utf-8"?>
<p:sld xmlns:p="http://schemas.openxmlformats.org/presentationml/2006/main" xmlns:a="http://schemas.openxmlformats.org/drawingml/2006/main">
  <p:cSld>
    <p:bg>
      <p:bgPr>
        <a:solidFill>
          <a:srgbClr val="F9FCF3"/>
        </a:solidFill>
      </p:bgPr>
    </p:bg>
    <p:spTree>
      <p:nvGrpSpPr>
        <p:cNvPr id="1" name=""/>
        <p:cNvGrpSpPr/>
        <p:nvPr/>
      </p:nvGrpSpPr>
      <p:grpSpPr>
        <a:xfrm>
          <a:off x="0" y="0"/>
          <a:ext cx="0" cy="0"/>
          <a:chOff x="0" y="0"/>
          <a:chExt cx="0" cy="0"/>
        </a:xfrm>
      </p:grpSpPr>
      <p:sp>
        <p:nvSpPr>
          <p:cNvPr name="TextBox 2" id="2"/>
          <p:cNvSpPr txBox="true"/>
          <p:nvPr/>
        </p:nvSpPr>
        <p:spPr>
          <a:xfrm rot="0">
            <a:off x="1028700" y="857250"/>
            <a:ext cx="13315909" cy="1566544"/>
          </a:xfrm>
          <a:prstGeom prst="rect">
            <a:avLst/>
          </a:prstGeom>
        </p:spPr>
        <p:txBody>
          <a:bodyPr anchor="t" rtlCol="false" tIns="0" lIns="0" bIns="0" rIns="0">
            <a:spAutoFit/>
          </a:bodyPr>
          <a:lstStyle/>
          <a:p>
            <a:pPr algn="l">
              <a:lnSpc>
                <a:spcPts val="12880"/>
              </a:lnSpc>
            </a:pPr>
            <a:r>
              <a:rPr lang="en-US" sz="9200">
                <a:solidFill>
                  <a:srgbClr val="000000"/>
                </a:solidFill>
                <a:latin typeface="Open Sans Bold"/>
                <a:ea typeface="Open Sans Bold"/>
                <a:cs typeface="Open Sans Bold"/>
                <a:sym typeface="Open Sans Bold"/>
              </a:rPr>
              <a:t>Agents</a:t>
            </a:r>
          </a:p>
        </p:txBody>
      </p:sp>
      <p:grpSp>
        <p:nvGrpSpPr>
          <p:cNvPr name="Group 3" id="3"/>
          <p:cNvGrpSpPr/>
          <p:nvPr/>
        </p:nvGrpSpPr>
        <p:grpSpPr>
          <a:xfrm rot="0">
            <a:off x="1002823" y="3194685"/>
            <a:ext cx="16901176" cy="3557346"/>
            <a:chOff x="0" y="0"/>
            <a:chExt cx="22534902" cy="4743128"/>
          </a:xfrm>
        </p:grpSpPr>
        <p:sp>
          <p:nvSpPr>
            <p:cNvPr name="TextBox 4" id="4"/>
            <p:cNvSpPr txBox="true"/>
            <p:nvPr/>
          </p:nvSpPr>
          <p:spPr>
            <a:xfrm rot="0">
              <a:off x="0" y="-95250"/>
              <a:ext cx="15612087" cy="1151043"/>
            </a:xfrm>
            <a:prstGeom prst="rect">
              <a:avLst/>
            </a:prstGeom>
          </p:spPr>
          <p:txBody>
            <a:bodyPr anchor="t" rtlCol="false" tIns="0" lIns="0" bIns="0" rIns="0">
              <a:spAutoFit/>
            </a:bodyPr>
            <a:lstStyle/>
            <a:p>
              <a:pPr algn="ctr">
                <a:lnSpc>
                  <a:spcPts val="7279"/>
                </a:lnSpc>
              </a:pPr>
              <a:r>
                <a:rPr lang="en-US" sz="5199">
                  <a:solidFill>
                    <a:srgbClr val="000000"/>
                  </a:solidFill>
                  <a:latin typeface="Open Sans Bold"/>
                  <a:ea typeface="Open Sans Bold"/>
                  <a:cs typeface="Open Sans Bold"/>
                  <a:sym typeface="Open Sans Bold"/>
                </a:rPr>
                <a:t>Agente usa una Shell di comando</a:t>
              </a:r>
            </a:p>
          </p:txBody>
        </p:sp>
        <p:sp>
          <p:nvSpPr>
            <p:cNvPr name="TextBox 5" id="5"/>
            <p:cNvSpPr txBox="true"/>
            <p:nvPr/>
          </p:nvSpPr>
          <p:spPr>
            <a:xfrm rot="0">
              <a:off x="859599" y="1591199"/>
              <a:ext cx="21675303" cy="3151928"/>
            </a:xfrm>
            <a:prstGeom prst="rect">
              <a:avLst/>
            </a:prstGeom>
          </p:spPr>
          <p:txBody>
            <a:bodyPr anchor="t" rtlCol="false" tIns="0" lIns="0" bIns="0" rIns="0">
              <a:spAutoFit/>
            </a:bodyPr>
            <a:lstStyle/>
            <a:p>
              <a:pPr algn="l" marL="734059" indent="-367030" lvl="1">
                <a:lnSpc>
                  <a:spcPts val="4759"/>
                </a:lnSpc>
                <a:buFont typeface="Arial"/>
                <a:buChar char="•"/>
              </a:pPr>
              <a:r>
                <a:rPr lang="en-US" sz="3399">
                  <a:solidFill>
                    <a:srgbClr val="000000"/>
                  </a:solidFill>
                  <a:latin typeface="Open Sans"/>
                  <a:ea typeface="Open Sans"/>
                  <a:cs typeface="Open Sans"/>
                  <a:sym typeface="Open Sans"/>
                </a:rPr>
                <a:t>L’agent usa il modello per generarsi il codice</a:t>
              </a:r>
            </a:p>
            <a:p>
              <a:pPr algn="l" marL="734059" indent="-367030" lvl="1">
                <a:lnSpc>
                  <a:spcPts val="4759"/>
                </a:lnSpc>
                <a:buFont typeface="Arial"/>
                <a:buChar char="•"/>
              </a:pPr>
              <a:r>
                <a:rPr lang="en-US" sz="3399">
                  <a:solidFill>
                    <a:srgbClr val="000000"/>
                  </a:solidFill>
                  <a:latin typeface="Open Sans"/>
                  <a:ea typeface="Open Sans"/>
                  <a:cs typeface="Open Sans"/>
                  <a:sym typeface="Open Sans"/>
                </a:rPr>
                <a:t>Usa la shell per eseguire il codice</a:t>
              </a:r>
            </a:p>
            <a:p>
              <a:pPr algn="l" marL="734059" indent="-367030" lvl="1">
                <a:lnSpc>
                  <a:spcPts val="4759"/>
                </a:lnSpc>
                <a:buFont typeface="Arial"/>
                <a:buChar char="•"/>
              </a:pPr>
              <a:r>
                <a:rPr lang="en-US" sz="3399">
                  <a:solidFill>
                    <a:srgbClr val="000000"/>
                  </a:solidFill>
                  <a:latin typeface="Open Sans"/>
                  <a:ea typeface="Open Sans"/>
                  <a:cs typeface="Open Sans"/>
                  <a:sym typeface="Open Sans"/>
                </a:rPr>
                <a:t>Utilizza il risultato della shell come contesto per il modello</a:t>
              </a:r>
            </a:p>
            <a:p>
              <a:pPr algn="l" marL="734059" indent="-367030" lvl="1">
                <a:lnSpc>
                  <a:spcPts val="4759"/>
                </a:lnSpc>
                <a:buFont typeface="Arial"/>
                <a:buChar char="•"/>
              </a:pPr>
              <a:r>
                <a:rPr lang="en-US" sz="3399">
                  <a:solidFill>
                    <a:srgbClr val="000000"/>
                  </a:solidFill>
                  <a:latin typeface="Open Sans"/>
                  <a:ea typeface="Open Sans"/>
                  <a:cs typeface="Open Sans"/>
                  <a:sym typeface="Open Sans"/>
                </a:rPr>
                <a:t>Può ripetere le operazioni e correggerle o ritornare il risultato richiesto</a:t>
              </a:r>
            </a:p>
          </p:txBody>
        </p:sp>
      </p:grpSp>
      <p:sp>
        <p:nvSpPr>
          <p:cNvPr name="TextBox 6" id="6"/>
          <p:cNvSpPr txBox="true"/>
          <p:nvPr/>
        </p:nvSpPr>
        <p:spPr>
          <a:xfrm rot="0">
            <a:off x="1647522" y="7433945"/>
            <a:ext cx="14992957" cy="2380615"/>
          </a:xfrm>
          <a:prstGeom prst="rect">
            <a:avLst/>
          </a:prstGeom>
        </p:spPr>
        <p:txBody>
          <a:bodyPr anchor="t" rtlCol="false" tIns="0" lIns="0" bIns="0" rIns="0">
            <a:spAutoFit/>
          </a:bodyPr>
          <a:lstStyle/>
          <a:p>
            <a:pPr algn="ctr">
              <a:lnSpc>
                <a:spcPts val="4759"/>
              </a:lnSpc>
            </a:pPr>
            <a:r>
              <a:rPr lang="en-US" sz="3399">
                <a:solidFill>
                  <a:srgbClr val="000000"/>
                </a:solidFill>
                <a:latin typeface="Open Sans Bold"/>
                <a:ea typeface="Open Sans Bold"/>
                <a:cs typeface="Open Sans Bold"/>
                <a:sym typeface="Open Sans Bold"/>
              </a:rPr>
              <a:t>Possiamo notare come sia un concetto tanto potente</a:t>
            </a:r>
          </a:p>
          <a:p>
            <a:pPr algn="ctr">
              <a:lnSpc>
                <a:spcPts val="4759"/>
              </a:lnSpc>
            </a:pPr>
            <a:r>
              <a:rPr lang="en-US" sz="3399">
                <a:solidFill>
                  <a:srgbClr val="000000"/>
                </a:solidFill>
                <a:latin typeface="Open Sans Bold"/>
                <a:ea typeface="Open Sans Bold"/>
                <a:cs typeface="Open Sans Bold"/>
                <a:sym typeface="Open Sans Bold"/>
              </a:rPr>
              <a:t>quanto PERICOLOSO!</a:t>
            </a:r>
          </a:p>
          <a:p>
            <a:pPr algn="ctr">
              <a:lnSpc>
                <a:spcPts val="4759"/>
              </a:lnSpc>
            </a:pPr>
            <a:r>
              <a:rPr lang="en-US" sz="3399">
                <a:solidFill>
                  <a:srgbClr val="000000"/>
                </a:solidFill>
                <a:latin typeface="Open Sans Bold"/>
                <a:ea typeface="Open Sans Bold"/>
                <a:cs typeface="Open Sans Bold"/>
                <a:sym typeface="Open Sans Bold"/>
              </a:rPr>
              <a:t>Stiamo fornendo accesso a una console senza averne pieno controllo.</a:t>
            </a:r>
          </a:p>
          <a:p>
            <a:pPr algn="ctr">
              <a:lnSpc>
                <a:spcPts val="4759"/>
              </a:lnSpc>
            </a:pPr>
          </a:p>
        </p:txBody>
      </p:sp>
      <p:grpSp>
        <p:nvGrpSpPr>
          <p:cNvPr name="Group 7" id="7"/>
          <p:cNvGrpSpPr/>
          <p:nvPr/>
        </p:nvGrpSpPr>
        <p:grpSpPr>
          <a:xfrm rot="0">
            <a:off x="12424634" y="-1593819"/>
            <a:ext cx="8139000" cy="4674633"/>
            <a:chOff x="0" y="0"/>
            <a:chExt cx="10852000" cy="6232844"/>
          </a:xfrm>
        </p:grpSpPr>
        <p:sp>
          <p:nvSpPr>
            <p:cNvPr name="AutoShape 8" id="8"/>
            <p:cNvSpPr/>
            <p:nvPr/>
          </p:nvSpPr>
          <p:spPr>
            <a:xfrm flipH="true" flipV="true">
              <a:off x="66675" y="1106995"/>
              <a:ext cx="8678206" cy="5010365"/>
            </a:xfrm>
            <a:prstGeom prst="line">
              <a:avLst/>
            </a:prstGeom>
            <a:ln cap="flat" w="266700">
              <a:solidFill>
                <a:srgbClr val="EA4335"/>
              </a:solidFill>
              <a:prstDash val="solid"/>
              <a:headEnd type="none" len="sm" w="sm"/>
              <a:tailEnd type="none" len="sm" w="sm"/>
            </a:ln>
          </p:spPr>
        </p:sp>
        <p:sp>
          <p:nvSpPr>
            <p:cNvPr name="AutoShape 9" id="9"/>
            <p:cNvSpPr/>
            <p:nvPr/>
          </p:nvSpPr>
          <p:spPr>
            <a:xfrm flipH="true" flipV="true">
              <a:off x="1273487" y="230969"/>
              <a:ext cx="8678206" cy="5010365"/>
            </a:xfrm>
            <a:prstGeom prst="line">
              <a:avLst/>
            </a:prstGeom>
            <a:ln cap="flat" w="266700">
              <a:solidFill>
                <a:srgbClr val="34A853"/>
              </a:solidFill>
              <a:prstDash val="solid"/>
              <a:headEnd type="none" len="sm" w="sm"/>
              <a:tailEnd type="none" len="sm" w="sm"/>
            </a:ln>
          </p:spPr>
        </p:sp>
        <p:sp>
          <p:nvSpPr>
            <p:cNvPr name="AutoShape 10" id="10"/>
            <p:cNvSpPr/>
            <p:nvPr/>
          </p:nvSpPr>
          <p:spPr>
            <a:xfrm flipH="true" flipV="true">
              <a:off x="1206812" y="991510"/>
              <a:ext cx="8678206" cy="5010365"/>
            </a:xfrm>
            <a:prstGeom prst="line">
              <a:avLst/>
            </a:prstGeom>
            <a:ln cap="flat" w="266700">
              <a:solidFill>
                <a:srgbClr val="F9AB00"/>
              </a:solidFill>
              <a:prstDash val="solid"/>
              <a:headEnd type="none" len="sm" w="sm"/>
              <a:tailEnd type="none" len="sm" w="sm"/>
            </a:ln>
          </p:spPr>
        </p:sp>
        <p:sp>
          <p:nvSpPr>
            <p:cNvPr name="AutoShape 11" id="11"/>
            <p:cNvSpPr/>
            <p:nvPr/>
          </p:nvSpPr>
          <p:spPr>
            <a:xfrm flipH="true" flipV="true">
              <a:off x="2107118" y="115484"/>
              <a:ext cx="8678206" cy="5010365"/>
            </a:xfrm>
            <a:prstGeom prst="line">
              <a:avLst/>
            </a:prstGeom>
            <a:ln cap="flat" w="266700">
              <a:solidFill>
                <a:srgbClr val="4285F4"/>
              </a:solidFill>
              <a:prstDash val="solid"/>
              <a:headEnd type="none" len="sm" w="sm"/>
              <a:tailEnd type="none" len="sm" w="sm"/>
            </a:ln>
          </p:spPr>
        </p:sp>
      </p:grpSp>
    </p:spTree>
  </p:cSld>
  <p:clrMapOvr>
    <a:masterClrMapping/>
  </p:clrMapOvr>
</p:sld>
</file>

<file path=ppt/slides/slide17.xml><?xml version="1.0" encoding="utf-8"?>
<p:sld xmlns:p="http://schemas.openxmlformats.org/presentationml/2006/main" xmlns:a="http://schemas.openxmlformats.org/drawingml/2006/main">
  <p:cSld>
    <p:bg>
      <p:bgPr>
        <a:solidFill>
          <a:srgbClr val="F9FCF3"/>
        </a:solidFill>
      </p:bgPr>
    </p:bg>
    <p:spTree>
      <p:nvGrpSpPr>
        <p:cNvPr id="1" name=""/>
        <p:cNvGrpSpPr/>
        <p:nvPr/>
      </p:nvGrpSpPr>
      <p:grpSpPr>
        <a:xfrm>
          <a:off x="0" y="0"/>
          <a:ext cx="0" cy="0"/>
          <a:chOff x="0" y="0"/>
          <a:chExt cx="0" cy="0"/>
        </a:xfrm>
      </p:grpSpPr>
      <p:sp>
        <p:nvSpPr>
          <p:cNvPr name="TextBox 2" id="2"/>
          <p:cNvSpPr txBox="true"/>
          <p:nvPr/>
        </p:nvSpPr>
        <p:spPr>
          <a:xfrm rot="0">
            <a:off x="1028700" y="857250"/>
            <a:ext cx="13315909" cy="1566544"/>
          </a:xfrm>
          <a:prstGeom prst="rect">
            <a:avLst/>
          </a:prstGeom>
        </p:spPr>
        <p:txBody>
          <a:bodyPr anchor="t" rtlCol="false" tIns="0" lIns="0" bIns="0" rIns="0">
            <a:spAutoFit/>
          </a:bodyPr>
          <a:lstStyle/>
          <a:p>
            <a:pPr algn="l">
              <a:lnSpc>
                <a:spcPts val="12880"/>
              </a:lnSpc>
            </a:pPr>
            <a:r>
              <a:rPr lang="en-US" sz="9200">
                <a:solidFill>
                  <a:srgbClr val="000000"/>
                </a:solidFill>
                <a:latin typeface="Open Sans Bold"/>
                <a:ea typeface="Open Sans Bold"/>
                <a:cs typeface="Open Sans Bold"/>
                <a:sym typeface="Open Sans Bold"/>
              </a:rPr>
              <a:t>Una soluzione</a:t>
            </a:r>
          </a:p>
        </p:txBody>
      </p:sp>
      <p:sp>
        <p:nvSpPr>
          <p:cNvPr name="TextBox 3" id="3"/>
          <p:cNvSpPr txBox="true"/>
          <p:nvPr/>
        </p:nvSpPr>
        <p:spPr>
          <a:xfrm rot="0">
            <a:off x="1028700" y="2594924"/>
            <a:ext cx="11636037" cy="887095"/>
          </a:xfrm>
          <a:prstGeom prst="rect">
            <a:avLst/>
          </a:prstGeom>
        </p:spPr>
        <p:txBody>
          <a:bodyPr anchor="t" rtlCol="false" tIns="0" lIns="0" bIns="0" rIns="0">
            <a:spAutoFit/>
          </a:bodyPr>
          <a:lstStyle/>
          <a:p>
            <a:pPr algn="l">
              <a:lnSpc>
                <a:spcPts val="7279"/>
              </a:lnSpc>
            </a:pPr>
            <a:r>
              <a:rPr lang="en-US" sz="5199">
                <a:solidFill>
                  <a:srgbClr val="000000"/>
                </a:solidFill>
                <a:latin typeface="Open Sans Bold"/>
                <a:ea typeface="Open Sans Bold"/>
                <a:cs typeface="Open Sans Bold"/>
                <a:sym typeface="Open Sans Bold"/>
              </a:rPr>
              <a:t>Modificare il flusso dell’agent</a:t>
            </a:r>
          </a:p>
        </p:txBody>
      </p:sp>
      <p:sp>
        <p:nvSpPr>
          <p:cNvPr name="TextBox 4" id="4"/>
          <p:cNvSpPr txBox="true"/>
          <p:nvPr/>
        </p:nvSpPr>
        <p:spPr>
          <a:xfrm rot="0">
            <a:off x="1028700" y="3682044"/>
            <a:ext cx="17259300" cy="2380615"/>
          </a:xfrm>
          <a:prstGeom prst="rect">
            <a:avLst/>
          </a:prstGeom>
        </p:spPr>
        <p:txBody>
          <a:bodyPr anchor="t" rtlCol="false" tIns="0" lIns="0" bIns="0" rIns="0">
            <a:spAutoFit/>
          </a:bodyPr>
          <a:lstStyle/>
          <a:p>
            <a:pPr algn="l" marL="734059" indent="-367030" lvl="1">
              <a:lnSpc>
                <a:spcPts val="4759"/>
              </a:lnSpc>
              <a:buFont typeface="Arial"/>
              <a:buChar char="•"/>
            </a:pPr>
            <a:r>
              <a:rPr lang="en-US" sz="3399">
                <a:solidFill>
                  <a:srgbClr val="000000"/>
                </a:solidFill>
                <a:latin typeface="Open Sans"/>
                <a:ea typeface="Open Sans"/>
                <a:cs typeface="Open Sans"/>
                <a:sym typeface="Open Sans"/>
              </a:rPr>
              <a:t>Tramite il prompt forniamo nel migliore dei modi al modello la base su cui stiamo lavorando.</a:t>
            </a:r>
          </a:p>
          <a:p>
            <a:pPr algn="l" marL="734059" indent="-367030" lvl="1">
              <a:lnSpc>
                <a:spcPts val="4759"/>
              </a:lnSpc>
              <a:buFont typeface="Arial"/>
              <a:buChar char="•"/>
            </a:pPr>
            <a:r>
              <a:rPr lang="en-US" sz="3399">
                <a:solidFill>
                  <a:srgbClr val="000000"/>
                </a:solidFill>
                <a:latin typeface="Open Sans"/>
                <a:ea typeface="Open Sans"/>
                <a:cs typeface="Open Sans"/>
                <a:sym typeface="Open Sans"/>
              </a:rPr>
              <a:t>Utilizzare il risultato del modello in un altro modo, funzione/APIrest</a:t>
            </a:r>
          </a:p>
          <a:p>
            <a:pPr algn="l" marL="734059" indent="-367030" lvl="1">
              <a:lnSpc>
                <a:spcPts val="4759"/>
              </a:lnSpc>
              <a:buFont typeface="Arial"/>
              <a:buChar char="•"/>
            </a:pPr>
            <a:r>
              <a:rPr lang="en-US" sz="3399">
                <a:solidFill>
                  <a:srgbClr val="000000"/>
                </a:solidFill>
                <a:latin typeface="Open Sans"/>
                <a:ea typeface="Open Sans"/>
                <a:cs typeface="Open Sans"/>
                <a:sym typeface="Open Sans"/>
              </a:rPr>
              <a:t>Trattare poi il risultato come context da rielaborare in un altro prompt</a:t>
            </a:r>
          </a:p>
        </p:txBody>
      </p:sp>
      <p:sp>
        <p:nvSpPr>
          <p:cNvPr name="TextBox 5" id="5"/>
          <p:cNvSpPr txBox="true"/>
          <p:nvPr/>
        </p:nvSpPr>
        <p:spPr>
          <a:xfrm rot="0">
            <a:off x="1555598" y="6719884"/>
            <a:ext cx="14938536" cy="2380615"/>
          </a:xfrm>
          <a:prstGeom prst="rect">
            <a:avLst/>
          </a:prstGeom>
        </p:spPr>
        <p:txBody>
          <a:bodyPr anchor="t" rtlCol="false" tIns="0" lIns="0" bIns="0" rIns="0">
            <a:spAutoFit/>
          </a:bodyPr>
          <a:lstStyle/>
          <a:p>
            <a:pPr algn="ctr">
              <a:lnSpc>
                <a:spcPts val="4759"/>
              </a:lnSpc>
            </a:pPr>
            <a:r>
              <a:rPr lang="en-US" sz="3399">
                <a:solidFill>
                  <a:srgbClr val="000000"/>
                </a:solidFill>
                <a:latin typeface="Open Sans"/>
                <a:ea typeface="Open Sans"/>
                <a:cs typeface="Open Sans"/>
                <a:sym typeface="Open Sans"/>
              </a:rPr>
              <a:t>Vantaggi: Sappiamo cosa cercare  di aspettarci e cosa potenzialmente verrà eseguito</a:t>
            </a:r>
          </a:p>
          <a:p>
            <a:pPr algn="ctr">
              <a:lnSpc>
                <a:spcPts val="4759"/>
              </a:lnSpc>
            </a:pPr>
            <a:r>
              <a:rPr lang="en-US" sz="3399">
                <a:solidFill>
                  <a:srgbClr val="000000"/>
                </a:solidFill>
                <a:latin typeface="Open Sans"/>
                <a:ea typeface="Open Sans"/>
                <a:cs typeface="Open Sans"/>
                <a:sym typeface="Open Sans"/>
              </a:rPr>
              <a:t>Svantaggio: Bisogna gestire manualmente il giro di operazioni in caso di errori</a:t>
            </a:r>
          </a:p>
        </p:txBody>
      </p:sp>
      <p:grpSp>
        <p:nvGrpSpPr>
          <p:cNvPr name="Group 6" id="6"/>
          <p:cNvGrpSpPr/>
          <p:nvPr/>
        </p:nvGrpSpPr>
        <p:grpSpPr>
          <a:xfrm rot="0">
            <a:off x="12424634" y="-1593819"/>
            <a:ext cx="8139000" cy="4674633"/>
            <a:chOff x="0" y="0"/>
            <a:chExt cx="10852000" cy="6232844"/>
          </a:xfrm>
        </p:grpSpPr>
        <p:sp>
          <p:nvSpPr>
            <p:cNvPr name="AutoShape 7" id="7"/>
            <p:cNvSpPr/>
            <p:nvPr/>
          </p:nvSpPr>
          <p:spPr>
            <a:xfrm flipH="true" flipV="true">
              <a:off x="66675" y="1106995"/>
              <a:ext cx="8678206" cy="5010365"/>
            </a:xfrm>
            <a:prstGeom prst="line">
              <a:avLst/>
            </a:prstGeom>
            <a:ln cap="flat" w="266700">
              <a:solidFill>
                <a:srgbClr val="EA4335"/>
              </a:solidFill>
              <a:prstDash val="solid"/>
              <a:headEnd type="none" len="sm" w="sm"/>
              <a:tailEnd type="none" len="sm" w="sm"/>
            </a:ln>
          </p:spPr>
        </p:sp>
        <p:sp>
          <p:nvSpPr>
            <p:cNvPr name="AutoShape 8" id="8"/>
            <p:cNvSpPr/>
            <p:nvPr/>
          </p:nvSpPr>
          <p:spPr>
            <a:xfrm flipH="true" flipV="true">
              <a:off x="1273487" y="230969"/>
              <a:ext cx="8678206" cy="5010365"/>
            </a:xfrm>
            <a:prstGeom prst="line">
              <a:avLst/>
            </a:prstGeom>
            <a:ln cap="flat" w="266700">
              <a:solidFill>
                <a:srgbClr val="34A853"/>
              </a:solidFill>
              <a:prstDash val="solid"/>
              <a:headEnd type="none" len="sm" w="sm"/>
              <a:tailEnd type="none" len="sm" w="sm"/>
            </a:ln>
          </p:spPr>
        </p:sp>
        <p:sp>
          <p:nvSpPr>
            <p:cNvPr name="AutoShape 9" id="9"/>
            <p:cNvSpPr/>
            <p:nvPr/>
          </p:nvSpPr>
          <p:spPr>
            <a:xfrm flipH="true" flipV="true">
              <a:off x="1206812" y="991510"/>
              <a:ext cx="8678206" cy="5010365"/>
            </a:xfrm>
            <a:prstGeom prst="line">
              <a:avLst/>
            </a:prstGeom>
            <a:ln cap="flat" w="266700">
              <a:solidFill>
                <a:srgbClr val="F9AB00"/>
              </a:solidFill>
              <a:prstDash val="solid"/>
              <a:headEnd type="none" len="sm" w="sm"/>
              <a:tailEnd type="none" len="sm" w="sm"/>
            </a:ln>
          </p:spPr>
        </p:sp>
        <p:sp>
          <p:nvSpPr>
            <p:cNvPr name="AutoShape 10" id="10"/>
            <p:cNvSpPr/>
            <p:nvPr/>
          </p:nvSpPr>
          <p:spPr>
            <a:xfrm flipH="true" flipV="true">
              <a:off x="2107118" y="115484"/>
              <a:ext cx="8678206" cy="5010365"/>
            </a:xfrm>
            <a:prstGeom prst="line">
              <a:avLst/>
            </a:prstGeom>
            <a:ln cap="flat" w="266700">
              <a:solidFill>
                <a:srgbClr val="4285F4"/>
              </a:solidFill>
              <a:prstDash val="solid"/>
              <a:headEnd type="none" len="sm" w="sm"/>
              <a:tailEnd type="none" len="sm" w="sm"/>
            </a:ln>
          </p:spPr>
        </p:sp>
      </p:grpSp>
    </p:spTree>
  </p:cSld>
  <p:clrMapOvr>
    <a:masterClrMapping/>
  </p:clrMapOvr>
</p:sld>
</file>

<file path=ppt/slides/slide18.xml><?xml version="1.0" encoding="utf-8"?>
<p:sld xmlns:p="http://schemas.openxmlformats.org/presentationml/2006/main" xmlns:a="http://schemas.openxmlformats.org/drawingml/2006/main">
  <p:cSld>
    <p:bg>
      <p:bgPr>
        <a:solidFill>
          <a:srgbClr val="F9FCF3"/>
        </a:solidFill>
      </p:bgPr>
    </p:bg>
    <p:spTree>
      <p:nvGrpSpPr>
        <p:cNvPr id="1" name=""/>
        <p:cNvGrpSpPr/>
        <p:nvPr/>
      </p:nvGrpSpPr>
      <p:grpSpPr>
        <a:xfrm>
          <a:off x="0" y="0"/>
          <a:ext cx="0" cy="0"/>
          <a:chOff x="0" y="0"/>
          <a:chExt cx="0" cy="0"/>
        </a:xfrm>
      </p:grpSpPr>
      <p:grpSp>
        <p:nvGrpSpPr>
          <p:cNvPr name="Group 2" id="2"/>
          <p:cNvGrpSpPr/>
          <p:nvPr/>
        </p:nvGrpSpPr>
        <p:grpSpPr>
          <a:xfrm rot="0">
            <a:off x="12424634" y="-1593819"/>
            <a:ext cx="8139000" cy="4674633"/>
            <a:chOff x="0" y="0"/>
            <a:chExt cx="10852000" cy="6232844"/>
          </a:xfrm>
        </p:grpSpPr>
        <p:sp>
          <p:nvSpPr>
            <p:cNvPr name="AutoShape 3" id="3"/>
            <p:cNvSpPr/>
            <p:nvPr/>
          </p:nvSpPr>
          <p:spPr>
            <a:xfrm flipH="true" flipV="true">
              <a:off x="66675" y="1106995"/>
              <a:ext cx="8678206" cy="5010365"/>
            </a:xfrm>
            <a:prstGeom prst="line">
              <a:avLst/>
            </a:prstGeom>
            <a:ln cap="flat" w="266700">
              <a:solidFill>
                <a:srgbClr val="EA4335"/>
              </a:solidFill>
              <a:prstDash val="solid"/>
              <a:headEnd type="none" len="sm" w="sm"/>
              <a:tailEnd type="none" len="sm" w="sm"/>
            </a:ln>
          </p:spPr>
        </p:sp>
        <p:sp>
          <p:nvSpPr>
            <p:cNvPr name="AutoShape 4" id="4"/>
            <p:cNvSpPr/>
            <p:nvPr/>
          </p:nvSpPr>
          <p:spPr>
            <a:xfrm flipH="true" flipV="true">
              <a:off x="1273487" y="230969"/>
              <a:ext cx="8678206" cy="5010365"/>
            </a:xfrm>
            <a:prstGeom prst="line">
              <a:avLst/>
            </a:prstGeom>
            <a:ln cap="flat" w="266700">
              <a:solidFill>
                <a:srgbClr val="34A853"/>
              </a:solidFill>
              <a:prstDash val="solid"/>
              <a:headEnd type="none" len="sm" w="sm"/>
              <a:tailEnd type="none" len="sm" w="sm"/>
            </a:ln>
          </p:spPr>
        </p:sp>
        <p:sp>
          <p:nvSpPr>
            <p:cNvPr name="AutoShape 5" id="5"/>
            <p:cNvSpPr/>
            <p:nvPr/>
          </p:nvSpPr>
          <p:spPr>
            <a:xfrm flipH="true" flipV="true">
              <a:off x="1206812" y="991510"/>
              <a:ext cx="8678206" cy="5010365"/>
            </a:xfrm>
            <a:prstGeom prst="line">
              <a:avLst/>
            </a:prstGeom>
            <a:ln cap="flat" w="266700">
              <a:solidFill>
                <a:srgbClr val="F9AB00"/>
              </a:solidFill>
              <a:prstDash val="solid"/>
              <a:headEnd type="none" len="sm" w="sm"/>
              <a:tailEnd type="none" len="sm" w="sm"/>
            </a:ln>
          </p:spPr>
        </p:sp>
        <p:sp>
          <p:nvSpPr>
            <p:cNvPr name="AutoShape 6" id="6"/>
            <p:cNvSpPr/>
            <p:nvPr/>
          </p:nvSpPr>
          <p:spPr>
            <a:xfrm flipH="true" flipV="true">
              <a:off x="2107118" y="115484"/>
              <a:ext cx="8678206" cy="5010365"/>
            </a:xfrm>
            <a:prstGeom prst="line">
              <a:avLst/>
            </a:prstGeom>
            <a:ln cap="flat" w="266700">
              <a:solidFill>
                <a:srgbClr val="4285F4"/>
              </a:solidFill>
              <a:prstDash val="solid"/>
              <a:headEnd type="none" len="sm" w="sm"/>
              <a:tailEnd type="none" len="sm" w="sm"/>
            </a:ln>
          </p:spPr>
        </p:sp>
      </p:grpSp>
      <p:sp>
        <p:nvSpPr>
          <p:cNvPr name="TextBox 7" id="7"/>
          <p:cNvSpPr txBox="true"/>
          <p:nvPr/>
        </p:nvSpPr>
        <p:spPr>
          <a:xfrm rot="0">
            <a:off x="1028700" y="857250"/>
            <a:ext cx="10853738" cy="1566544"/>
          </a:xfrm>
          <a:prstGeom prst="rect">
            <a:avLst/>
          </a:prstGeom>
        </p:spPr>
        <p:txBody>
          <a:bodyPr anchor="t" rtlCol="false" tIns="0" lIns="0" bIns="0" rIns="0">
            <a:spAutoFit/>
          </a:bodyPr>
          <a:lstStyle/>
          <a:p>
            <a:pPr algn="ctr">
              <a:lnSpc>
                <a:spcPts val="12880"/>
              </a:lnSpc>
            </a:pPr>
            <a:r>
              <a:rPr lang="en-US" sz="9200">
                <a:solidFill>
                  <a:srgbClr val="000000"/>
                </a:solidFill>
                <a:latin typeface="Open Sans Bold"/>
                <a:ea typeface="Open Sans Bold"/>
                <a:cs typeface="Open Sans Bold"/>
                <a:sym typeface="Open Sans Bold"/>
              </a:rPr>
              <a:t>Un’ altra soluzione</a:t>
            </a:r>
          </a:p>
        </p:txBody>
      </p:sp>
      <p:sp>
        <p:nvSpPr>
          <p:cNvPr name="TextBox 8" id="8"/>
          <p:cNvSpPr txBox="true"/>
          <p:nvPr/>
        </p:nvSpPr>
        <p:spPr>
          <a:xfrm rot="0">
            <a:off x="1028700" y="2589641"/>
            <a:ext cx="6272689" cy="887095"/>
          </a:xfrm>
          <a:prstGeom prst="rect">
            <a:avLst/>
          </a:prstGeom>
        </p:spPr>
        <p:txBody>
          <a:bodyPr anchor="t" rtlCol="false" tIns="0" lIns="0" bIns="0" rIns="0">
            <a:spAutoFit/>
          </a:bodyPr>
          <a:lstStyle/>
          <a:p>
            <a:pPr algn="ctr">
              <a:lnSpc>
                <a:spcPts val="7279"/>
              </a:lnSpc>
            </a:pPr>
            <a:r>
              <a:rPr lang="en-US" sz="5199">
                <a:solidFill>
                  <a:srgbClr val="000000"/>
                </a:solidFill>
                <a:latin typeface="Open Sans Bold"/>
                <a:ea typeface="Open Sans Bold"/>
                <a:cs typeface="Open Sans Bold"/>
                <a:sym typeface="Open Sans Bold"/>
              </a:rPr>
              <a:t>Agiamo sul prompt</a:t>
            </a:r>
          </a:p>
        </p:txBody>
      </p:sp>
      <p:sp>
        <p:nvSpPr>
          <p:cNvPr name="TextBox 9" id="9"/>
          <p:cNvSpPr txBox="true"/>
          <p:nvPr/>
        </p:nvSpPr>
        <p:spPr>
          <a:xfrm rot="0">
            <a:off x="1038200" y="3643965"/>
            <a:ext cx="14538957" cy="2380615"/>
          </a:xfrm>
          <a:prstGeom prst="rect">
            <a:avLst/>
          </a:prstGeom>
        </p:spPr>
        <p:txBody>
          <a:bodyPr anchor="t" rtlCol="false" tIns="0" lIns="0" bIns="0" rIns="0">
            <a:spAutoFit/>
          </a:bodyPr>
          <a:lstStyle/>
          <a:p>
            <a:pPr algn="l">
              <a:lnSpc>
                <a:spcPts val="4759"/>
              </a:lnSpc>
            </a:pPr>
            <a:r>
              <a:rPr lang="en-US" sz="3399">
                <a:solidFill>
                  <a:srgbClr val="000000"/>
                </a:solidFill>
                <a:latin typeface="Open Sans"/>
                <a:ea typeface="Open Sans"/>
                <a:cs typeface="Open Sans"/>
                <a:sym typeface="Open Sans"/>
              </a:rPr>
              <a:t>Il nostro obbiettivo diventa:</a:t>
            </a:r>
          </a:p>
          <a:p>
            <a:pPr algn="l">
              <a:lnSpc>
                <a:spcPts val="4759"/>
              </a:lnSpc>
            </a:pPr>
          </a:p>
          <a:p>
            <a:pPr algn="l">
              <a:lnSpc>
                <a:spcPts val="4759"/>
              </a:lnSpc>
            </a:pPr>
            <a:r>
              <a:rPr lang="en-US" sz="3399">
                <a:solidFill>
                  <a:srgbClr val="000000"/>
                </a:solidFill>
                <a:latin typeface="Open Sans"/>
                <a:ea typeface="Open Sans"/>
                <a:cs typeface="Open Sans"/>
                <a:sym typeface="Open Sans"/>
              </a:rPr>
              <a:t>Spiegare al modello con estrema precisione le operazioni che può fare e quelle che non dovrà MAI andare a generare e di conseguenza eseguire</a:t>
            </a:r>
          </a:p>
        </p:txBody>
      </p:sp>
      <p:sp>
        <p:nvSpPr>
          <p:cNvPr name="TextBox 10" id="10"/>
          <p:cNvSpPr txBox="true"/>
          <p:nvPr/>
        </p:nvSpPr>
        <p:spPr>
          <a:xfrm rot="0">
            <a:off x="1038200" y="6186505"/>
            <a:ext cx="11882438" cy="887095"/>
          </a:xfrm>
          <a:prstGeom prst="rect">
            <a:avLst/>
          </a:prstGeom>
        </p:spPr>
        <p:txBody>
          <a:bodyPr anchor="t" rtlCol="false" tIns="0" lIns="0" bIns="0" rIns="0">
            <a:spAutoFit/>
          </a:bodyPr>
          <a:lstStyle/>
          <a:p>
            <a:pPr algn="l">
              <a:lnSpc>
                <a:spcPts val="7279"/>
              </a:lnSpc>
            </a:pPr>
            <a:r>
              <a:rPr lang="en-US" sz="5199">
                <a:solidFill>
                  <a:srgbClr val="000000"/>
                </a:solidFill>
                <a:latin typeface="Open Sans Bold"/>
                <a:ea typeface="Open Sans Bold"/>
                <a:cs typeface="Open Sans Bold"/>
                <a:sym typeface="Open Sans Bold"/>
              </a:rPr>
              <a:t>È questa una soluzione adeguata?</a:t>
            </a:r>
          </a:p>
        </p:txBody>
      </p:sp>
      <p:sp>
        <p:nvSpPr>
          <p:cNvPr name="TextBox 11" id="11"/>
          <p:cNvSpPr txBox="true"/>
          <p:nvPr/>
        </p:nvSpPr>
        <p:spPr>
          <a:xfrm rot="0">
            <a:off x="1038200" y="7245050"/>
            <a:ext cx="9333736" cy="580390"/>
          </a:xfrm>
          <a:prstGeom prst="rect">
            <a:avLst/>
          </a:prstGeom>
        </p:spPr>
        <p:txBody>
          <a:bodyPr anchor="t" rtlCol="false" tIns="0" lIns="0" bIns="0" rIns="0">
            <a:spAutoFit/>
          </a:bodyPr>
          <a:lstStyle/>
          <a:p>
            <a:pPr algn="l">
              <a:lnSpc>
                <a:spcPts val="4759"/>
              </a:lnSpc>
            </a:pPr>
            <a:r>
              <a:rPr lang="en-US" sz="3399">
                <a:solidFill>
                  <a:srgbClr val="000000"/>
                </a:solidFill>
                <a:latin typeface="Open Sans"/>
                <a:ea typeface="Open Sans"/>
                <a:cs typeface="Open Sans"/>
                <a:sym typeface="Open Sans"/>
              </a:rPr>
              <a:t>No, non è  sicuramente la soluzione migliore.</a:t>
            </a:r>
          </a:p>
        </p:txBody>
      </p:sp>
      <p:sp>
        <p:nvSpPr>
          <p:cNvPr name="TextBox 12" id="12"/>
          <p:cNvSpPr txBox="true"/>
          <p:nvPr/>
        </p:nvSpPr>
        <p:spPr>
          <a:xfrm rot="0">
            <a:off x="1028700" y="8077835"/>
            <a:ext cx="10844237" cy="1180465"/>
          </a:xfrm>
          <a:prstGeom prst="rect">
            <a:avLst/>
          </a:prstGeom>
        </p:spPr>
        <p:txBody>
          <a:bodyPr anchor="t" rtlCol="false" tIns="0" lIns="0" bIns="0" rIns="0">
            <a:spAutoFit/>
          </a:bodyPr>
          <a:lstStyle/>
          <a:p>
            <a:pPr algn="l">
              <a:lnSpc>
                <a:spcPts val="4759"/>
              </a:lnSpc>
            </a:pPr>
            <a:r>
              <a:rPr lang="en-US" sz="3399">
                <a:solidFill>
                  <a:srgbClr val="000000"/>
                </a:solidFill>
                <a:latin typeface="Open Sans"/>
                <a:ea typeface="Open Sans"/>
                <a:cs typeface="Open Sans"/>
                <a:sym typeface="Open Sans"/>
              </a:rPr>
              <a:t>Il prompt potrebbe comunque essere aggirato ma in alcuni casi è una soluzione accettabile</a:t>
            </a:r>
          </a:p>
        </p:txBody>
      </p:sp>
    </p:spTree>
  </p:cSld>
  <p:clrMapOvr>
    <a:masterClrMapping/>
  </p:clrMapOvr>
</p:sld>
</file>

<file path=ppt/slides/slide19.xml><?xml version="1.0" encoding="utf-8"?>
<p:sld xmlns:p="http://schemas.openxmlformats.org/presentationml/2006/main" xmlns:a="http://schemas.openxmlformats.org/drawingml/2006/main">
  <p:cSld>
    <p:bg>
      <p:bgPr>
        <a:solidFill>
          <a:srgbClr val="F9FCF3"/>
        </a:solidFill>
      </p:bgPr>
    </p:bg>
    <p:spTree>
      <p:nvGrpSpPr>
        <p:cNvPr id="1" name=""/>
        <p:cNvGrpSpPr/>
        <p:nvPr/>
      </p:nvGrpSpPr>
      <p:grpSpPr>
        <a:xfrm>
          <a:off x="0" y="0"/>
          <a:ext cx="0" cy="0"/>
          <a:chOff x="0" y="0"/>
          <a:chExt cx="0" cy="0"/>
        </a:xfrm>
      </p:grpSpPr>
      <p:grpSp>
        <p:nvGrpSpPr>
          <p:cNvPr name="Group 2" id="2"/>
          <p:cNvGrpSpPr/>
          <p:nvPr/>
        </p:nvGrpSpPr>
        <p:grpSpPr>
          <a:xfrm rot="0">
            <a:off x="12424634" y="-1593819"/>
            <a:ext cx="8139000" cy="4674633"/>
            <a:chOff x="0" y="0"/>
            <a:chExt cx="10852000" cy="6232844"/>
          </a:xfrm>
        </p:grpSpPr>
        <p:sp>
          <p:nvSpPr>
            <p:cNvPr name="AutoShape 3" id="3"/>
            <p:cNvSpPr/>
            <p:nvPr/>
          </p:nvSpPr>
          <p:spPr>
            <a:xfrm flipH="true" flipV="true">
              <a:off x="66675" y="1106995"/>
              <a:ext cx="8678206" cy="5010365"/>
            </a:xfrm>
            <a:prstGeom prst="line">
              <a:avLst/>
            </a:prstGeom>
            <a:ln cap="flat" w="266700">
              <a:solidFill>
                <a:srgbClr val="EA4335"/>
              </a:solidFill>
              <a:prstDash val="solid"/>
              <a:headEnd type="none" len="sm" w="sm"/>
              <a:tailEnd type="none" len="sm" w="sm"/>
            </a:ln>
          </p:spPr>
        </p:sp>
        <p:sp>
          <p:nvSpPr>
            <p:cNvPr name="AutoShape 4" id="4"/>
            <p:cNvSpPr/>
            <p:nvPr/>
          </p:nvSpPr>
          <p:spPr>
            <a:xfrm flipH="true" flipV="true">
              <a:off x="1273487" y="230969"/>
              <a:ext cx="8678206" cy="5010365"/>
            </a:xfrm>
            <a:prstGeom prst="line">
              <a:avLst/>
            </a:prstGeom>
            <a:ln cap="flat" w="266700">
              <a:solidFill>
                <a:srgbClr val="34A853"/>
              </a:solidFill>
              <a:prstDash val="solid"/>
              <a:headEnd type="none" len="sm" w="sm"/>
              <a:tailEnd type="none" len="sm" w="sm"/>
            </a:ln>
          </p:spPr>
        </p:sp>
        <p:sp>
          <p:nvSpPr>
            <p:cNvPr name="AutoShape 5" id="5"/>
            <p:cNvSpPr/>
            <p:nvPr/>
          </p:nvSpPr>
          <p:spPr>
            <a:xfrm flipH="true" flipV="true">
              <a:off x="1206812" y="991510"/>
              <a:ext cx="8678206" cy="5010365"/>
            </a:xfrm>
            <a:prstGeom prst="line">
              <a:avLst/>
            </a:prstGeom>
            <a:ln cap="flat" w="266700">
              <a:solidFill>
                <a:srgbClr val="F9AB00"/>
              </a:solidFill>
              <a:prstDash val="solid"/>
              <a:headEnd type="none" len="sm" w="sm"/>
              <a:tailEnd type="none" len="sm" w="sm"/>
            </a:ln>
          </p:spPr>
        </p:sp>
        <p:sp>
          <p:nvSpPr>
            <p:cNvPr name="AutoShape 6" id="6"/>
            <p:cNvSpPr/>
            <p:nvPr/>
          </p:nvSpPr>
          <p:spPr>
            <a:xfrm flipH="true" flipV="true">
              <a:off x="2107118" y="115484"/>
              <a:ext cx="8678206" cy="5010365"/>
            </a:xfrm>
            <a:prstGeom prst="line">
              <a:avLst/>
            </a:prstGeom>
            <a:ln cap="flat" w="266700">
              <a:solidFill>
                <a:srgbClr val="4285F4"/>
              </a:solidFill>
              <a:prstDash val="solid"/>
              <a:headEnd type="none" len="sm" w="sm"/>
              <a:tailEnd type="none" len="sm" w="sm"/>
            </a:ln>
          </p:spPr>
        </p:sp>
      </p:grpSp>
      <p:sp>
        <p:nvSpPr>
          <p:cNvPr name="TextBox 7" id="7"/>
          <p:cNvSpPr txBox="true"/>
          <p:nvPr/>
        </p:nvSpPr>
        <p:spPr>
          <a:xfrm rot="0">
            <a:off x="1028700" y="3110925"/>
            <a:ext cx="14057591" cy="1566544"/>
          </a:xfrm>
          <a:prstGeom prst="rect">
            <a:avLst/>
          </a:prstGeom>
        </p:spPr>
        <p:txBody>
          <a:bodyPr anchor="t" rtlCol="false" tIns="0" lIns="0" bIns="0" rIns="0">
            <a:spAutoFit/>
          </a:bodyPr>
          <a:lstStyle/>
          <a:p>
            <a:pPr algn="ctr">
              <a:lnSpc>
                <a:spcPts val="12880"/>
              </a:lnSpc>
            </a:pPr>
            <a:r>
              <a:rPr lang="en-US" sz="9200">
                <a:solidFill>
                  <a:srgbClr val="000000"/>
                </a:solidFill>
                <a:latin typeface="Open Sans Bold"/>
                <a:ea typeface="Open Sans Bold"/>
                <a:cs typeface="Open Sans Bold"/>
                <a:sym typeface="Open Sans Bold"/>
              </a:rPr>
              <a:t>É tutto molto bello ma...</a:t>
            </a:r>
          </a:p>
        </p:txBody>
      </p:sp>
      <p:sp>
        <p:nvSpPr>
          <p:cNvPr name="TextBox 8" id="8"/>
          <p:cNvSpPr txBox="true"/>
          <p:nvPr/>
        </p:nvSpPr>
        <p:spPr>
          <a:xfrm rot="0">
            <a:off x="1028700" y="6062981"/>
            <a:ext cx="14057591" cy="3195319"/>
          </a:xfrm>
          <a:prstGeom prst="rect">
            <a:avLst/>
          </a:prstGeom>
        </p:spPr>
        <p:txBody>
          <a:bodyPr anchor="t" rtlCol="false" tIns="0" lIns="0" bIns="0" rIns="0">
            <a:spAutoFit/>
          </a:bodyPr>
          <a:lstStyle/>
          <a:p>
            <a:pPr algn="ctr">
              <a:lnSpc>
                <a:spcPts val="12880"/>
              </a:lnSpc>
            </a:pPr>
            <a:r>
              <a:rPr lang="en-US" sz="9200">
                <a:solidFill>
                  <a:srgbClr val="000000"/>
                </a:solidFill>
                <a:latin typeface="Open Sans Bold"/>
                <a:ea typeface="Open Sans Bold"/>
                <a:cs typeface="Open Sans Bold"/>
                <a:sym typeface="Open Sans Bold"/>
              </a:rPr>
              <a:t>... Dobbiamo ricordarci un paio di cose</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F9FCF3"/>
        </a:solidFill>
      </p:bgPr>
    </p:bg>
    <p:spTree>
      <p:nvGrpSpPr>
        <p:cNvPr id="1" name=""/>
        <p:cNvGrpSpPr/>
        <p:nvPr/>
      </p:nvGrpSpPr>
      <p:grpSpPr>
        <a:xfrm>
          <a:off x="0" y="0"/>
          <a:ext cx="0" cy="0"/>
          <a:chOff x="0" y="0"/>
          <a:chExt cx="0" cy="0"/>
        </a:xfrm>
      </p:grpSpPr>
      <p:grpSp>
        <p:nvGrpSpPr>
          <p:cNvPr name="Group 2" id="2"/>
          <p:cNvGrpSpPr/>
          <p:nvPr/>
        </p:nvGrpSpPr>
        <p:grpSpPr>
          <a:xfrm rot="0">
            <a:off x="12424634" y="-1593819"/>
            <a:ext cx="8139000" cy="4674633"/>
            <a:chOff x="0" y="0"/>
            <a:chExt cx="10852000" cy="6232844"/>
          </a:xfrm>
        </p:grpSpPr>
        <p:sp>
          <p:nvSpPr>
            <p:cNvPr name="AutoShape 3" id="3"/>
            <p:cNvSpPr/>
            <p:nvPr/>
          </p:nvSpPr>
          <p:spPr>
            <a:xfrm flipH="true" flipV="true">
              <a:off x="66675" y="1106995"/>
              <a:ext cx="8678206" cy="5010365"/>
            </a:xfrm>
            <a:prstGeom prst="line">
              <a:avLst/>
            </a:prstGeom>
            <a:ln cap="flat" w="266700">
              <a:solidFill>
                <a:srgbClr val="EA4335"/>
              </a:solidFill>
              <a:prstDash val="solid"/>
              <a:headEnd type="none" len="sm" w="sm"/>
              <a:tailEnd type="none" len="sm" w="sm"/>
            </a:ln>
          </p:spPr>
        </p:sp>
        <p:sp>
          <p:nvSpPr>
            <p:cNvPr name="AutoShape 4" id="4"/>
            <p:cNvSpPr/>
            <p:nvPr/>
          </p:nvSpPr>
          <p:spPr>
            <a:xfrm flipH="true" flipV="true">
              <a:off x="1273487" y="230969"/>
              <a:ext cx="8678206" cy="5010365"/>
            </a:xfrm>
            <a:prstGeom prst="line">
              <a:avLst/>
            </a:prstGeom>
            <a:ln cap="flat" w="266700">
              <a:solidFill>
                <a:srgbClr val="34A853"/>
              </a:solidFill>
              <a:prstDash val="solid"/>
              <a:headEnd type="none" len="sm" w="sm"/>
              <a:tailEnd type="none" len="sm" w="sm"/>
            </a:ln>
          </p:spPr>
        </p:sp>
        <p:sp>
          <p:nvSpPr>
            <p:cNvPr name="AutoShape 5" id="5"/>
            <p:cNvSpPr/>
            <p:nvPr/>
          </p:nvSpPr>
          <p:spPr>
            <a:xfrm flipH="true" flipV="true">
              <a:off x="1206812" y="991510"/>
              <a:ext cx="8678206" cy="5010365"/>
            </a:xfrm>
            <a:prstGeom prst="line">
              <a:avLst/>
            </a:prstGeom>
            <a:ln cap="flat" w="266700">
              <a:solidFill>
                <a:srgbClr val="F9AB00"/>
              </a:solidFill>
              <a:prstDash val="solid"/>
              <a:headEnd type="none" len="sm" w="sm"/>
              <a:tailEnd type="none" len="sm" w="sm"/>
            </a:ln>
          </p:spPr>
        </p:sp>
        <p:sp>
          <p:nvSpPr>
            <p:cNvPr name="AutoShape 6" id="6"/>
            <p:cNvSpPr/>
            <p:nvPr/>
          </p:nvSpPr>
          <p:spPr>
            <a:xfrm flipH="true" flipV="true">
              <a:off x="2107118" y="115484"/>
              <a:ext cx="8678206" cy="5010365"/>
            </a:xfrm>
            <a:prstGeom prst="line">
              <a:avLst/>
            </a:prstGeom>
            <a:ln cap="flat" w="266700">
              <a:solidFill>
                <a:srgbClr val="4285F4"/>
              </a:solidFill>
              <a:prstDash val="solid"/>
              <a:headEnd type="none" len="sm" w="sm"/>
              <a:tailEnd type="none" len="sm" w="sm"/>
            </a:ln>
          </p:spPr>
        </p:sp>
      </p:grpSp>
      <p:sp>
        <p:nvSpPr>
          <p:cNvPr name="TextBox 7" id="7"/>
          <p:cNvSpPr txBox="true"/>
          <p:nvPr/>
        </p:nvSpPr>
        <p:spPr>
          <a:xfrm rot="0">
            <a:off x="0" y="3920139"/>
            <a:ext cx="18288000" cy="2299335"/>
          </a:xfrm>
          <a:prstGeom prst="rect">
            <a:avLst/>
          </a:prstGeom>
        </p:spPr>
        <p:txBody>
          <a:bodyPr anchor="t" rtlCol="false" tIns="0" lIns="0" bIns="0" rIns="0">
            <a:spAutoFit/>
          </a:bodyPr>
          <a:lstStyle/>
          <a:p>
            <a:pPr algn="ctr">
              <a:lnSpc>
                <a:spcPts val="9240"/>
              </a:lnSpc>
            </a:pPr>
            <a:r>
              <a:rPr lang="en-US" sz="6600">
                <a:solidFill>
                  <a:srgbClr val="000000"/>
                </a:solidFill>
                <a:latin typeface="Open Sans Bold"/>
                <a:ea typeface="Open Sans Bold"/>
                <a:cs typeface="Open Sans Bold"/>
                <a:sym typeface="Open Sans Bold"/>
              </a:rPr>
              <a:t>Nessuna IA è stata maltrattata per questa presentazione</a:t>
            </a:r>
          </a:p>
        </p:txBody>
      </p:sp>
    </p:spTree>
  </p:cSld>
  <p:clrMapOvr>
    <a:masterClrMapping/>
  </p:clrMapOvr>
</p:sld>
</file>

<file path=ppt/slides/slide20.xml><?xml version="1.0" encoding="utf-8"?>
<p:sld xmlns:p="http://schemas.openxmlformats.org/presentationml/2006/main" xmlns:a="http://schemas.openxmlformats.org/drawingml/2006/main">
  <p:cSld>
    <p:bg>
      <p:bgPr>
        <a:solidFill>
          <a:srgbClr val="F9FCF3"/>
        </a:solidFill>
      </p:bgPr>
    </p:bg>
    <p:spTree>
      <p:nvGrpSpPr>
        <p:cNvPr id="1" name=""/>
        <p:cNvGrpSpPr/>
        <p:nvPr/>
      </p:nvGrpSpPr>
      <p:grpSpPr>
        <a:xfrm>
          <a:off x="0" y="0"/>
          <a:ext cx="0" cy="0"/>
          <a:chOff x="0" y="0"/>
          <a:chExt cx="0" cy="0"/>
        </a:xfrm>
      </p:grpSpPr>
      <p:grpSp>
        <p:nvGrpSpPr>
          <p:cNvPr name="Group 2" id="2"/>
          <p:cNvGrpSpPr/>
          <p:nvPr/>
        </p:nvGrpSpPr>
        <p:grpSpPr>
          <a:xfrm rot="0">
            <a:off x="12424634" y="-1593819"/>
            <a:ext cx="8139000" cy="4674633"/>
            <a:chOff x="0" y="0"/>
            <a:chExt cx="10852000" cy="6232844"/>
          </a:xfrm>
        </p:grpSpPr>
        <p:sp>
          <p:nvSpPr>
            <p:cNvPr name="AutoShape 3" id="3"/>
            <p:cNvSpPr/>
            <p:nvPr/>
          </p:nvSpPr>
          <p:spPr>
            <a:xfrm flipH="true" flipV="true">
              <a:off x="66675" y="1106995"/>
              <a:ext cx="8678206" cy="5010365"/>
            </a:xfrm>
            <a:prstGeom prst="line">
              <a:avLst/>
            </a:prstGeom>
            <a:ln cap="flat" w="266700">
              <a:solidFill>
                <a:srgbClr val="EA4335"/>
              </a:solidFill>
              <a:prstDash val="solid"/>
              <a:headEnd type="none" len="sm" w="sm"/>
              <a:tailEnd type="none" len="sm" w="sm"/>
            </a:ln>
          </p:spPr>
        </p:sp>
        <p:sp>
          <p:nvSpPr>
            <p:cNvPr name="AutoShape 4" id="4"/>
            <p:cNvSpPr/>
            <p:nvPr/>
          </p:nvSpPr>
          <p:spPr>
            <a:xfrm flipH="true" flipV="true">
              <a:off x="1273487" y="230969"/>
              <a:ext cx="8678206" cy="5010365"/>
            </a:xfrm>
            <a:prstGeom prst="line">
              <a:avLst/>
            </a:prstGeom>
            <a:ln cap="flat" w="266700">
              <a:solidFill>
                <a:srgbClr val="34A853"/>
              </a:solidFill>
              <a:prstDash val="solid"/>
              <a:headEnd type="none" len="sm" w="sm"/>
              <a:tailEnd type="none" len="sm" w="sm"/>
            </a:ln>
          </p:spPr>
        </p:sp>
        <p:sp>
          <p:nvSpPr>
            <p:cNvPr name="AutoShape 5" id="5"/>
            <p:cNvSpPr/>
            <p:nvPr/>
          </p:nvSpPr>
          <p:spPr>
            <a:xfrm flipH="true" flipV="true">
              <a:off x="1206812" y="991510"/>
              <a:ext cx="8678206" cy="5010365"/>
            </a:xfrm>
            <a:prstGeom prst="line">
              <a:avLst/>
            </a:prstGeom>
            <a:ln cap="flat" w="266700">
              <a:solidFill>
                <a:srgbClr val="F9AB00"/>
              </a:solidFill>
              <a:prstDash val="solid"/>
              <a:headEnd type="none" len="sm" w="sm"/>
              <a:tailEnd type="none" len="sm" w="sm"/>
            </a:ln>
          </p:spPr>
        </p:sp>
        <p:sp>
          <p:nvSpPr>
            <p:cNvPr name="AutoShape 6" id="6"/>
            <p:cNvSpPr/>
            <p:nvPr/>
          </p:nvSpPr>
          <p:spPr>
            <a:xfrm flipH="true" flipV="true">
              <a:off x="2107118" y="115484"/>
              <a:ext cx="8678206" cy="5010365"/>
            </a:xfrm>
            <a:prstGeom prst="line">
              <a:avLst/>
            </a:prstGeom>
            <a:ln cap="flat" w="266700">
              <a:solidFill>
                <a:srgbClr val="4285F4"/>
              </a:solidFill>
              <a:prstDash val="solid"/>
              <a:headEnd type="none" len="sm" w="sm"/>
              <a:tailEnd type="none" len="sm" w="sm"/>
            </a:ln>
          </p:spPr>
        </p:sp>
      </p:grpSp>
      <p:sp>
        <p:nvSpPr>
          <p:cNvPr name="TextBox 7" id="7"/>
          <p:cNvSpPr txBox="true"/>
          <p:nvPr/>
        </p:nvSpPr>
        <p:spPr>
          <a:xfrm rot="0">
            <a:off x="1176987" y="2088124"/>
            <a:ext cx="8499039" cy="985371"/>
          </a:xfrm>
          <a:prstGeom prst="rect">
            <a:avLst/>
          </a:prstGeom>
        </p:spPr>
        <p:txBody>
          <a:bodyPr anchor="t" rtlCol="false" tIns="0" lIns="0" bIns="0" rIns="0">
            <a:spAutoFit/>
          </a:bodyPr>
          <a:lstStyle/>
          <a:p>
            <a:pPr algn="just">
              <a:lnSpc>
                <a:spcPts val="8163"/>
              </a:lnSpc>
            </a:pPr>
            <a:r>
              <a:rPr lang="en-US" sz="5830">
                <a:solidFill>
                  <a:srgbClr val="000000"/>
                </a:solidFill>
                <a:latin typeface="Open Sans"/>
                <a:ea typeface="Open Sans"/>
                <a:cs typeface="Open Sans"/>
                <a:sym typeface="Open Sans"/>
              </a:rPr>
              <a:t>1.</a:t>
            </a:r>
            <a:r>
              <a:rPr lang="en-US" sz="5830">
                <a:solidFill>
                  <a:srgbClr val="000000"/>
                </a:solidFill>
                <a:latin typeface="Open Sans Bold"/>
                <a:ea typeface="Open Sans Bold"/>
                <a:cs typeface="Open Sans Bold"/>
                <a:sym typeface="Open Sans Bold"/>
              </a:rPr>
              <a:t> Le IA posso sbagliare</a:t>
            </a:r>
          </a:p>
        </p:txBody>
      </p:sp>
      <p:sp>
        <p:nvSpPr>
          <p:cNvPr name="TextBox 8" id="8"/>
          <p:cNvSpPr txBox="true"/>
          <p:nvPr/>
        </p:nvSpPr>
        <p:spPr>
          <a:xfrm rot="0">
            <a:off x="1176987" y="3500693"/>
            <a:ext cx="15515731" cy="2014093"/>
          </a:xfrm>
          <a:prstGeom prst="rect">
            <a:avLst/>
          </a:prstGeom>
        </p:spPr>
        <p:txBody>
          <a:bodyPr anchor="t" rtlCol="false" tIns="0" lIns="0" bIns="0" rIns="0">
            <a:spAutoFit/>
          </a:bodyPr>
          <a:lstStyle/>
          <a:p>
            <a:pPr algn="l">
              <a:lnSpc>
                <a:spcPts val="8161"/>
              </a:lnSpc>
            </a:pPr>
            <a:r>
              <a:rPr lang="en-US" sz="5829">
                <a:solidFill>
                  <a:srgbClr val="000000"/>
                </a:solidFill>
                <a:latin typeface="Open Sans"/>
                <a:ea typeface="Open Sans"/>
                <a:cs typeface="Open Sans"/>
                <a:sym typeface="Open Sans"/>
              </a:rPr>
              <a:t>2.</a:t>
            </a:r>
            <a:r>
              <a:rPr lang="en-US" sz="5829">
                <a:solidFill>
                  <a:srgbClr val="000000"/>
                </a:solidFill>
                <a:latin typeface="Open Sans Bold"/>
                <a:ea typeface="Open Sans Bold"/>
                <a:cs typeface="Open Sans Bold"/>
                <a:sym typeface="Open Sans Bold"/>
              </a:rPr>
              <a:t> Spesso le focalizziamo su task ben specifici</a:t>
            </a:r>
          </a:p>
        </p:txBody>
      </p:sp>
      <p:sp>
        <p:nvSpPr>
          <p:cNvPr name="TextBox 9" id="9"/>
          <p:cNvSpPr txBox="true"/>
          <p:nvPr/>
        </p:nvSpPr>
        <p:spPr>
          <a:xfrm rot="0">
            <a:off x="1176987" y="5933886"/>
            <a:ext cx="18288000" cy="2014093"/>
          </a:xfrm>
          <a:prstGeom prst="rect">
            <a:avLst/>
          </a:prstGeom>
        </p:spPr>
        <p:txBody>
          <a:bodyPr anchor="t" rtlCol="false" tIns="0" lIns="0" bIns="0" rIns="0">
            <a:spAutoFit/>
          </a:bodyPr>
          <a:lstStyle/>
          <a:p>
            <a:pPr algn="l">
              <a:lnSpc>
                <a:spcPts val="8161"/>
              </a:lnSpc>
            </a:pPr>
            <a:r>
              <a:rPr lang="en-US" sz="5829">
                <a:solidFill>
                  <a:srgbClr val="000000"/>
                </a:solidFill>
                <a:latin typeface="Open Sans"/>
                <a:ea typeface="Open Sans"/>
                <a:cs typeface="Open Sans"/>
                <a:sym typeface="Open Sans"/>
              </a:rPr>
              <a:t>3.</a:t>
            </a:r>
            <a:r>
              <a:rPr lang="en-US" sz="5829">
                <a:solidFill>
                  <a:srgbClr val="000000"/>
                </a:solidFill>
                <a:latin typeface="Open Sans Bold"/>
                <a:ea typeface="Open Sans Bold"/>
                <a:cs typeface="Open Sans Bold"/>
                <a:sym typeface="Open Sans Bold"/>
              </a:rPr>
              <a:t> Le Applicazioni che utilizzano LLM sono complicate da Testare</a:t>
            </a:r>
          </a:p>
        </p:txBody>
      </p:sp>
    </p:spTree>
  </p:cSld>
  <p:clrMapOvr>
    <a:masterClrMapping/>
  </p:clrMapOvr>
</p:sld>
</file>

<file path=ppt/slides/slide21.xml><?xml version="1.0" encoding="utf-8"?>
<p:sld xmlns:p="http://schemas.openxmlformats.org/presentationml/2006/main" xmlns:a="http://schemas.openxmlformats.org/drawingml/2006/main">
  <p:cSld>
    <p:bg>
      <p:bgPr>
        <a:solidFill>
          <a:srgbClr val="F9FCF3"/>
        </a:solidFill>
      </p:bgPr>
    </p:bg>
    <p:spTree>
      <p:nvGrpSpPr>
        <p:cNvPr id="1" name=""/>
        <p:cNvGrpSpPr/>
        <p:nvPr/>
      </p:nvGrpSpPr>
      <p:grpSpPr>
        <a:xfrm>
          <a:off x="0" y="0"/>
          <a:ext cx="0" cy="0"/>
          <a:chOff x="0" y="0"/>
          <a:chExt cx="0" cy="0"/>
        </a:xfrm>
      </p:grpSpPr>
      <p:grpSp>
        <p:nvGrpSpPr>
          <p:cNvPr name="Group 2" id="2"/>
          <p:cNvGrpSpPr/>
          <p:nvPr/>
        </p:nvGrpSpPr>
        <p:grpSpPr>
          <a:xfrm rot="0">
            <a:off x="12424634" y="-1593819"/>
            <a:ext cx="8139000" cy="4674633"/>
            <a:chOff x="0" y="0"/>
            <a:chExt cx="10852000" cy="6232844"/>
          </a:xfrm>
        </p:grpSpPr>
        <p:sp>
          <p:nvSpPr>
            <p:cNvPr name="AutoShape 3" id="3"/>
            <p:cNvSpPr/>
            <p:nvPr/>
          </p:nvSpPr>
          <p:spPr>
            <a:xfrm flipH="true" flipV="true">
              <a:off x="66675" y="1106995"/>
              <a:ext cx="8678206" cy="5010365"/>
            </a:xfrm>
            <a:prstGeom prst="line">
              <a:avLst/>
            </a:prstGeom>
            <a:ln cap="flat" w="266700">
              <a:solidFill>
                <a:srgbClr val="EA4335"/>
              </a:solidFill>
              <a:prstDash val="solid"/>
              <a:headEnd type="none" len="sm" w="sm"/>
              <a:tailEnd type="none" len="sm" w="sm"/>
            </a:ln>
          </p:spPr>
        </p:sp>
        <p:sp>
          <p:nvSpPr>
            <p:cNvPr name="AutoShape 4" id="4"/>
            <p:cNvSpPr/>
            <p:nvPr/>
          </p:nvSpPr>
          <p:spPr>
            <a:xfrm flipH="true" flipV="true">
              <a:off x="1273487" y="230969"/>
              <a:ext cx="8678206" cy="5010365"/>
            </a:xfrm>
            <a:prstGeom prst="line">
              <a:avLst/>
            </a:prstGeom>
            <a:ln cap="flat" w="266700">
              <a:solidFill>
                <a:srgbClr val="34A853"/>
              </a:solidFill>
              <a:prstDash val="solid"/>
              <a:headEnd type="none" len="sm" w="sm"/>
              <a:tailEnd type="none" len="sm" w="sm"/>
            </a:ln>
          </p:spPr>
        </p:sp>
        <p:sp>
          <p:nvSpPr>
            <p:cNvPr name="AutoShape 5" id="5"/>
            <p:cNvSpPr/>
            <p:nvPr/>
          </p:nvSpPr>
          <p:spPr>
            <a:xfrm flipH="true" flipV="true">
              <a:off x="1206812" y="991510"/>
              <a:ext cx="8678206" cy="5010365"/>
            </a:xfrm>
            <a:prstGeom prst="line">
              <a:avLst/>
            </a:prstGeom>
            <a:ln cap="flat" w="266700">
              <a:solidFill>
                <a:srgbClr val="F9AB00"/>
              </a:solidFill>
              <a:prstDash val="solid"/>
              <a:headEnd type="none" len="sm" w="sm"/>
              <a:tailEnd type="none" len="sm" w="sm"/>
            </a:ln>
          </p:spPr>
        </p:sp>
        <p:sp>
          <p:nvSpPr>
            <p:cNvPr name="AutoShape 6" id="6"/>
            <p:cNvSpPr/>
            <p:nvPr/>
          </p:nvSpPr>
          <p:spPr>
            <a:xfrm flipH="true" flipV="true">
              <a:off x="2107118" y="115484"/>
              <a:ext cx="8678206" cy="5010365"/>
            </a:xfrm>
            <a:prstGeom prst="line">
              <a:avLst/>
            </a:prstGeom>
            <a:ln cap="flat" w="266700">
              <a:solidFill>
                <a:srgbClr val="4285F4"/>
              </a:solidFill>
              <a:prstDash val="solid"/>
              <a:headEnd type="none" len="sm" w="sm"/>
              <a:tailEnd type="none" len="sm" w="sm"/>
            </a:ln>
          </p:spPr>
        </p:sp>
      </p:grpSp>
      <p:sp>
        <p:nvSpPr>
          <p:cNvPr name="TextBox 7" id="7"/>
          <p:cNvSpPr txBox="true"/>
          <p:nvPr/>
        </p:nvSpPr>
        <p:spPr>
          <a:xfrm rot="0">
            <a:off x="2395597" y="2211816"/>
            <a:ext cx="13496806" cy="1566544"/>
          </a:xfrm>
          <a:prstGeom prst="rect">
            <a:avLst/>
          </a:prstGeom>
        </p:spPr>
        <p:txBody>
          <a:bodyPr anchor="t" rtlCol="false" tIns="0" lIns="0" bIns="0" rIns="0">
            <a:spAutoFit/>
          </a:bodyPr>
          <a:lstStyle/>
          <a:p>
            <a:pPr algn="ctr">
              <a:lnSpc>
                <a:spcPts val="12880"/>
              </a:lnSpc>
            </a:pPr>
            <a:r>
              <a:rPr lang="en-US" sz="9200">
                <a:solidFill>
                  <a:srgbClr val="000000"/>
                </a:solidFill>
                <a:latin typeface="Open Sans Bold"/>
                <a:ea typeface="Open Sans Bold"/>
                <a:cs typeface="Open Sans Bold"/>
                <a:sym typeface="Open Sans Bold"/>
              </a:rPr>
              <a:t>Grazie per l’attenzione!</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F9FCF3"/>
        </a:solidFill>
      </p:bgPr>
    </p:bg>
    <p:spTree>
      <p:nvGrpSpPr>
        <p:cNvPr id="1" name=""/>
        <p:cNvGrpSpPr/>
        <p:nvPr/>
      </p:nvGrpSpPr>
      <p:grpSpPr>
        <a:xfrm>
          <a:off x="0" y="0"/>
          <a:ext cx="0" cy="0"/>
          <a:chOff x="0" y="0"/>
          <a:chExt cx="0" cy="0"/>
        </a:xfrm>
      </p:grpSpPr>
      <p:grpSp>
        <p:nvGrpSpPr>
          <p:cNvPr name="Group 2" id="2"/>
          <p:cNvGrpSpPr/>
          <p:nvPr/>
        </p:nvGrpSpPr>
        <p:grpSpPr>
          <a:xfrm rot="0">
            <a:off x="12424634" y="-1593819"/>
            <a:ext cx="8139000" cy="4674633"/>
            <a:chOff x="0" y="0"/>
            <a:chExt cx="10852000" cy="6232844"/>
          </a:xfrm>
        </p:grpSpPr>
        <p:sp>
          <p:nvSpPr>
            <p:cNvPr name="AutoShape 3" id="3"/>
            <p:cNvSpPr/>
            <p:nvPr/>
          </p:nvSpPr>
          <p:spPr>
            <a:xfrm flipH="true" flipV="true">
              <a:off x="66675" y="1106995"/>
              <a:ext cx="8678206" cy="5010365"/>
            </a:xfrm>
            <a:prstGeom prst="line">
              <a:avLst/>
            </a:prstGeom>
            <a:ln cap="flat" w="266700">
              <a:solidFill>
                <a:srgbClr val="EA4335"/>
              </a:solidFill>
              <a:prstDash val="solid"/>
              <a:headEnd type="none" len="sm" w="sm"/>
              <a:tailEnd type="none" len="sm" w="sm"/>
            </a:ln>
          </p:spPr>
        </p:sp>
        <p:sp>
          <p:nvSpPr>
            <p:cNvPr name="AutoShape 4" id="4"/>
            <p:cNvSpPr/>
            <p:nvPr/>
          </p:nvSpPr>
          <p:spPr>
            <a:xfrm flipH="true" flipV="true">
              <a:off x="1273487" y="230969"/>
              <a:ext cx="8678206" cy="5010365"/>
            </a:xfrm>
            <a:prstGeom prst="line">
              <a:avLst/>
            </a:prstGeom>
            <a:ln cap="flat" w="266700">
              <a:solidFill>
                <a:srgbClr val="34A853"/>
              </a:solidFill>
              <a:prstDash val="solid"/>
              <a:headEnd type="none" len="sm" w="sm"/>
              <a:tailEnd type="none" len="sm" w="sm"/>
            </a:ln>
          </p:spPr>
        </p:sp>
        <p:sp>
          <p:nvSpPr>
            <p:cNvPr name="AutoShape 5" id="5"/>
            <p:cNvSpPr/>
            <p:nvPr/>
          </p:nvSpPr>
          <p:spPr>
            <a:xfrm flipH="true" flipV="true">
              <a:off x="1206812" y="991510"/>
              <a:ext cx="8678206" cy="5010365"/>
            </a:xfrm>
            <a:prstGeom prst="line">
              <a:avLst/>
            </a:prstGeom>
            <a:ln cap="flat" w="266700">
              <a:solidFill>
                <a:srgbClr val="F9AB00"/>
              </a:solidFill>
              <a:prstDash val="solid"/>
              <a:headEnd type="none" len="sm" w="sm"/>
              <a:tailEnd type="none" len="sm" w="sm"/>
            </a:ln>
          </p:spPr>
        </p:sp>
        <p:sp>
          <p:nvSpPr>
            <p:cNvPr name="AutoShape 6" id="6"/>
            <p:cNvSpPr/>
            <p:nvPr/>
          </p:nvSpPr>
          <p:spPr>
            <a:xfrm flipH="true" flipV="true">
              <a:off x="2107118" y="115484"/>
              <a:ext cx="8678206" cy="5010365"/>
            </a:xfrm>
            <a:prstGeom prst="line">
              <a:avLst/>
            </a:prstGeom>
            <a:ln cap="flat" w="266700">
              <a:solidFill>
                <a:srgbClr val="4285F4"/>
              </a:solidFill>
              <a:prstDash val="solid"/>
              <a:headEnd type="none" len="sm" w="sm"/>
              <a:tailEnd type="none" len="sm" w="sm"/>
            </a:ln>
          </p:spPr>
        </p:sp>
      </p:grpSp>
      <p:sp>
        <p:nvSpPr>
          <p:cNvPr name="Freeform 7" id="7"/>
          <p:cNvSpPr/>
          <p:nvPr/>
        </p:nvSpPr>
        <p:spPr>
          <a:xfrm flipH="false" flipV="false" rot="0">
            <a:off x="5834318" y="1455117"/>
            <a:ext cx="6590316" cy="6590316"/>
          </a:xfrm>
          <a:custGeom>
            <a:avLst/>
            <a:gdLst/>
            <a:ahLst/>
            <a:cxnLst/>
            <a:rect r="r" b="b" t="t" l="l"/>
            <a:pathLst>
              <a:path h="6590316" w="6590316">
                <a:moveTo>
                  <a:pt x="0" y="0"/>
                </a:moveTo>
                <a:lnTo>
                  <a:pt x="6590316" y="0"/>
                </a:lnTo>
                <a:lnTo>
                  <a:pt x="6590316" y="6590316"/>
                </a:lnTo>
                <a:lnTo>
                  <a:pt x="0" y="6590316"/>
                </a:lnTo>
                <a:lnTo>
                  <a:pt x="0" y="0"/>
                </a:lnTo>
                <a:close/>
              </a:path>
            </a:pathLst>
          </a:custGeom>
          <a:blipFill>
            <a:blip r:embed="rId2"/>
            <a:stretch>
              <a:fillRect l="0" t="0" r="0" b="0"/>
            </a:stretch>
          </a:blipFill>
        </p:spPr>
      </p:sp>
      <p:sp>
        <p:nvSpPr>
          <p:cNvPr name="TextBox 8" id="8"/>
          <p:cNvSpPr txBox="true"/>
          <p:nvPr/>
        </p:nvSpPr>
        <p:spPr>
          <a:xfrm rot="0">
            <a:off x="2350026" y="7940658"/>
            <a:ext cx="13587947" cy="1860121"/>
          </a:xfrm>
          <a:prstGeom prst="rect">
            <a:avLst/>
          </a:prstGeom>
        </p:spPr>
        <p:txBody>
          <a:bodyPr anchor="t" rtlCol="false" tIns="0" lIns="0" bIns="0" rIns="0">
            <a:spAutoFit/>
          </a:bodyPr>
          <a:lstStyle/>
          <a:p>
            <a:pPr algn="ctr">
              <a:lnSpc>
                <a:spcPts val="7447"/>
              </a:lnSpc>
            </a:pPr>
            <a:r>
              <a:rPr lang="en-US" sz="5319">
                <a:solidFill>
                  <a:srgbClr val="000000"/>
                </a:solidFill>
                <a:latin typeface="Open Sans Bold"/>
                <a:ea typeface="Open Sans Bold"/>
                <a:cs typeface="Open Sans Bold"/>
                <a:sym typeface="Open Sans Bold"/>
              </a:rPr>
              <a:t>Unisciti anche tu alla famiglia del </a:t>
            </a:r>
          </a:p>
          <a:p>
            <a:pPr algn="ctr">
              <a:lnSpc>
                <a:spcPts val="7447"/>
              </a:lnSpc>
            </a:pPr>
            <a:r>
              <a:rPr lang="en-US" sz="5319">
                <a:solidFill>
                  <a:srgbClr val="000000"/>
                </a:solidFill>
                <a:latin typeface="Open Sans Bold"/>
                <a:ea typeface="Open Sans Bold"/>
                <a:cs typeface="Open Sans Bold"/>
                <a:sym typeface="Open Sans Bold"/>
              </a:rPr>
              <a:t>GDG Basilicata!</a:t>
            </a:r>
          </a:p>
        </p:txBody>
      </p:sp>
    </p:spTree>
  </p:cSld>
  <p:clrMapOvr>
    <a:masterClrMapping/>
  </p:clrMapOvr>
</p:sld>
</file>

<file path=ppt/slides/slide23.xml><?xml version="1.0" encoding="utf-8"?>
<p:sld xmlns:p="http://schemas.openxmlformats.org/presentationml/2006/main" xmlns:a="http://schemas.openxmlformats.org/drawingml/2006/main">
  <p:cSld>
    <p:bg>
      <p:bgPr>
        <a:solidFill>
          <a:srgbClr val="F9FCF3"/>
        </a:solidFill>
      </p:bgPr>
    </p:bg>
    <p:spTree>
      <p:nvGrpSpPr>
        <p:cNvPr id="1" name=""/>
        <p:cNvGrpSpPr/>
        <p:nvPr/>
      </p:nvGrpSpPr>
      <p:grpSpPr>
        <a:xfrm>
          <a:off x="0" y="0"/>
          <a:ext cx="0" cy="0"/>
          <a:chOff x="0" y="0"/>
          <a:chExt cx="0" cy="0"/>
        </a:xfrm>
      </p:grpSpPr>
      <p:grpSp>
        <p:nvGrpSpPr>
          <p:cNvPr name="Group 2" id="2"/>
          <p:cNvGrpSpPr/>
          <p:nvPr/>
        </p:nvGrpSpPr>
        <p:grpSpPr>
          <a:xfrm rot="0">
            <a:off x="12424634" y="-1593819"/>
            <a:ext cx="8139000" cy="4674633"/>
            <a:chOff x="0" y="0"/>
            <a:chExt cx="10852000" cy="6232844"/>
          </a:xfrm>
        </p:grpSpPr>
        <p:sp>
          <p:nvSpPr>
            <p:cNvPr name="AutoShape 3" id="3"/>
            <p:cNvSpPr/>
            <p:nvPr/>
          </p:nvSpPr>
          <p:spPr>
            <a:xfrm flipH="true" flipV="true">
              <a:off x="66675" y="1106995"/>
              <a:ext cx="8678206" cy="5010365"/>
            </a:xfrm>
            <a:prstGeom prst="line">
              <a:avLst/>
            </a:prstGeom>
            <a:ln cap="flat" w="266700">
              <a:solidFill>
                <a:srgbClr val="EA4335"/>
              </a:solidFill>
              <a:prstDash val="solid"/>
              <a:headEnd type="none" len="sm" w="sm"/>
              <a:tailEnd type="none" len="sm" w="sm"/>
            </a:ln>
          </p:spPr>
        </p:sp>
        <p:sp>
          <p:nvSpPr>
            <p:cNvPr name="AutoShape 4" id="4"/>
            <p:cNvSpPr/>
            <p:nvPr/>
          </p:nvSpPr>
          <p:spPr>
            <a:xfrm flipH="true" flipV="true">
              <a:off x="1273487" y="230969"/>
              <a:ext cx="8678206" cy="5010365"/>
            </a:xfrm>
            <a:prstGeom prst="line">
              <a:avLst/>
            </a:prstGeom>
            <a:ln cap="flat" w="266700">
              <a:solidFill>
                <a:srgbClr val="34A853"/>
              </a:solidFill>
              <a:prstDash val="solid"/>
              <a:headEnd type="none" len="sm" w="sm"/>
              <a:tailEnd type="none" len="sm" w="sm"/>
            </a:ln>
          </p:spPr>
        </p:sp>
        <p:sp>
          <p:nvSpPr>
            <p:cNvPr name="AutoShape 5" id="5"/>
            <p:cNvSpPr/>
            <p:nvPr/>
          </p:nvSpPr>
          <p:spPr>
            <a:xfrm flipH="true" flipV="true">
              <a:off x="1206812" y="991510"/>
              <a:ext cx="8678206" cy="5010365"/>
            </a:xfrm>
            <a:prstGeom prst="line">
              <a:avLst/>
            </a:prstGeom>
            <a:ln cap="flat" w="266700">
              <a:solidFill>
                <a:srgbClr val="F9AB00"/>
              </a:solidFill>
              <a:prstDash val="solid"/>
              <a:headEnd type="none" len="sm" w="sm"/>
              <a:tailEnd type="none" len="sm" w="sm"/>
            </a:ln>
          </p:spPr>
        </p:sp>
        <p:sp>
          <p:nvSpPr>
            <p:cNvPr name="AutoShape 6" id="6"/>
            <p:cNvSpPr/>
            <p:nvPr/>
          </p:nvSpPr>
          <p:spPr>
            <a:xfrm flipH="true" flipV="true">
              <a:off x="2107118" y="115484"/>
              <a:ext cx="8678206" cy="5010365"/>
            </a:xfrm>
            <a:prstGeom prst="line">
              <a:avLst/>
            </a:prstGeom>
            <a:ln cap="flat" w="266700">
              <a:solidFill>
                <a:srgbClr val="4285F4"/>
              </a:solidFill>
              <a:prstDash val="solid"/>
              <a:headEnd type="none" len="sm" w="sm"/>
              <a:tailEnd type="none" len="sm" w="sm"/>
            </a:ln>
          </p:spPr>
        </p:sp>
      </p:grpSp>
      <p:sp>
        <p:nvSpPr>
          <p:cNvPr name="TextBox 7" id="7"/>
          <p:cNvSpPr txBox="true"/>
          <p:nvPr/>
        </p:nvSpPr>
        <p:spPr>
          <a:xfrm rot="0">
            <a:off x="6045875" y="4274503"/>
            <a:ext cx="6196251" cy="1566544"/>
          </a:xfrm>
          <a:prstGeom prst="rect">
            <a:avLst/>
          </a:prstGeom>
        </p:spPr>
        <p:txBody>
          <a:bodyPr anchor="t" rtlCol="false" tIns="0" lIns="0" bIns="0" rIns="0">
            <a:spAutoFit/>
          </a:bodyPr>
          <a:lstStyle/>
          <a:p>
            <a:pPr algn="ctr">
              <a:lnSpc>
                <a:spcPts val="12880"/>
              </a:lnSpc>
            </a:pPr>
            <a:r>
              <a:rPr lang="en-US" sz="9200">
                <a:solidFill>
                  <a:srgbClr val="000000"/>
                </a:solidFill>
                <a:latin typeface="Open Sans Bold"/>
                <a:ea typeface="Open Sans Bold"/>
                <a:cs typeface="Open Sans Bold"/>
                <a:sym typeface="Open Sans Bold"/>
              </a:rPr>
              <a:t>Domande?</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F9FCF3"/>
        </a:solidFill>
      </p:bgPr>
    </p:bg>
    <p:spTree>
      <p:nvGrpSpPr>
        <p:cNvPr id="1" name=""/>
        <p:cNvGrpSpPr/>
        <p:nvPr/>
      </p:nvGrpSpPr>
      <p:grpSpPr>
        <a:xfrm>
          <a:off x="0" y="0"/>
          <a:ext cx="0" cy="0"/>
          <a:chOff x="0" y="0"/>
          <a:chExt cx="0" cy="0"/>
        </a:xfrm>
      </p:grpSpPr>
      <p:grpSp>
        <p:nvGrpSpPr>
          <p:cNvPr name="Group 2" id="2"/>
          <p:cNvGrpSpPr/>
          <p:nvPr/>
        </p:nvGrpSpPr>
        <p:grpSpPr>
          <a:xfrm rot="0">
            <a:off x="12424634" y="-1593819"/>
            <a:ext cx="8139000" cy="4674633"/>
            <a:chOff x="0" y="0"/>
            <a:chExt cx="10852000" cy="6232844"/>
          </a:xfrm>
        </p:grpSpPr>
        <p:sp>
          <p:nvSpPr>
            <p:cNvPr name="AutoShape 3" id="3"/>
            <p:cNvSpPr/>
            <p:nvPr/>
          </p:nvSpPr>
          <p:spPr>
            <a:xfrm flipH="true" flipV="true">
              <a:off x="66675" y="1106995"/>
              <a:ext cx="8678206" cy="5010365"/>
            </a:xfrm>
            <a:prstGeom prst="line">
              <a:avLst/>
            </a:prstGeom>
            <a:ln cap="flat" w="266700">
              <a:solidFill>
                <a:srgbClr val="EA4335"/>
              </a:solidFill>
              <a:prstDash val="solid"/>
              <a:headEnd type="none" len="sm" w="sm"/>
              <a:tailEnd type="none" len="sm" w="sm"/>
            </a:ln>
          </p:spPr>
        </p:sp>
        <p:sp>
          <p:nvSpPr>
            <p:cNvPr name="AutoShape 4" id="4"/>
            <p:cNvSpPr/>
            <p:nvPr/>
          </p:nvSpPr>
          <p:spPr>
            <a:xfrm flipH="true" flipV="true">
              <a:off x="1273487" y="230969"/>
              <a:ext cx="8678206" cy="5010365"/>
            </a:xfrm>
            <a:prstGeom prst="line">
              <a:avLst/>
            </a:prstGeom>
            <a:ln cap="flat" w="266700">
              <a:solidFill>
                <a:srgbClr val="34A853"/>
              </a:solidFill>
              <a:prstDash val="solid"/>
              <a:headEnd type="none" len="sm" w="sm"/>
              <a:tailEnd type="none" len="sm" w="sm"/>
            </a:ln>
          </p:spPr>
        </p:sp>
        <p:sp>
          <p:nvSpPr>
            <p:cNvPr name="AutoShape 5" id="5"/>
            <p:cNvSpPr/>
            <p:nvPr/>
          </p:nvSpPr>
          <p:spPr>
            <a:xfrm flipH="true" flipV="true">
              <a:off x="1206812" y="991510"/>
              <a:ext cx="8678206" cy="5010365"/>
            </a:xfrm>
            <a:prstGeom prst="line">
              <a:avLst/>
            </a:prstGeom>
            <a:ln cap="flat" w="266700">
              <a:solidFill>
                <a:srgbClr val="F9AB00"/>
              </a:solidFill>
              <a:prstDash val="solid"/>
              <a:headEnd type="none" len="sm" w="sm"/>
              <a:tailEnd type="none" len="sm" w="sm"/>
            </a:ln>
          </p:spPr>
        </p:sp>
        <p:sp>
          <p:nvSpPr>
            <p:cNvPr name="AutoShape 6" id="6"/>
            <p:cNvSpPr/>
            <p:nvPr/>
          </p:nvSpPr>
          <p:spPr>
            <a:xfrm flipH="true" flipV="true">
              <a:off x="2107118" y="115484"/>
              <a:ext cx="8678206" cy="5010365"/>
            </a:xfrm>
            <a:prstGeom prst="line">
              <a:avLst/>
            </a:prstGeom>
            <a:ln cap="flat" w="266700">
              <a:solidFill>
                <a:srgbClr val="4285F4"/>
              </a:solidFill>
              <a:prstDash val="solid"/>
              <a:headEnd type="none" len="sm" w="sm"/>
              <a:tailEnd type="none" len="sm" w="sm"/>
            </a:ln>
          </p:spPr>
        </p:sp>
      </p:grpSp>
      <p:grpSp>
        <p:nvGrpSpPr>
          <p:cNvPr name="Group 7" id="7"/>
          <p:cNvGrpSpPr/>
          <p:nvPr/>
        </p:nvGrpSpPr>
        <p:grpSpPr>
          <a:xfrm rot="0">
            <a:off x="10284359" y="2118870"/>
            <a:ext cx="5246370" cy="5246370"/>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6A6A6"/>
            </a:solidFill>
            <a:ln w="12700">
              <a:solidFill>
                <a:srgbClr val="000000"/>
              </a:solidFill>
            </a:ln>
          </p:spPr>
        </p:sp>
      </p:grpSp>
      <p:sp>
        <p:nvSpPr>
          <p:cNvPr name="TextBox 9" id="9"/>
          <p:cNvSpPr txBox="true"/>
          <p:nvPr/>
        </p:nvSpPr>
        <p:spPr>
          <a:xfrm rot="0">
            <a:off x="10284359" y="3918143"/>
            <a:ext cx="5246370" cy="1358264"/>
          </a:xfrm>
          <a:prstGeom prst="rect">
            <a:avLst/>
          </a:prstGeom>
        </p:spPr>
        <p:txBody>
          <a:bodyPr anchor="t" rtlCol="false" tIns="0" lIns="0" bIns="0" rIns="0">
            <a:spAutoFit/>
          </a:bodyPr>
          <a:lstStyle/>
          <a:p>
            <a:pPr algn="ctr">
              <a:lnSpc>
                <a:spcPts val="6440"/>
              </a:lnSpc>
            </a:pPr>
            <a:r>
              <a:rPr lang="en-US" sz="4600">
                <a:solidFill>
                  <a:srgbClr val="000000"/>
                </a:solidFill>
                <a:latin typeface="Open Sans Bold"/>
                <a:ea typeface="Open Sans Bold"/>
                <a:cs typeface="Open Sans Bold"/>
                <a:sym typeface="Open Sans Bold"/>
              </a:rPr>
              <a:t>404</a:t>
            </a:r>
          </a:p>
          <a:p>
            <a:pPr algn="ctr">
              <a:lnSpc>
                <a:spcPts val="4480"/>
              </a:lnSpc>
            </a:pPr>
            <a:r>
              <a:rPr lang="en-US" sz="3200">
                <a:solidFill>
                  <a:srgbClr val="000000"/>
                </a:solidFill>
                <a:latin typeface="Open Sans Bold"/>
                <a:ea typeface="Open Sans Bold"/>
                <a:cs typeface="Open Sans Bold"/>
                <a:sym typeface="Open Sans Bold"/>
              </a:rPr>
              <a:t>Foto decenti not found</a:t>
            </a:r>
          </a:p>
        </p:txBody>
      </p:sp>
      <p:sp>
        <p:nvSpPr>
          <p:cNvPr name="TextBox 10" id="10"/>
          <p:cNvSpPr txBox="true"/>
          <p:nvPr/>
        </p:nvSpPr>
        <p:spPr>
          <a:xfrm rot="0">
            <a:off x="1028700" y="1947420"/>
            <a:ext cx="5525334" cy="1566544"/>
          </a:xfrm>
          <a:prstGeom prst="rect">
            <a:avLst/>
          </a:prstGeom>
        </p:spPr>
        <p:txBody>
          <a:bodyPr anchor="t" rtlCol="false" tIns="0" lIns="0" bIns="0" rIns="0">
            <a:spAutoFit/>
          </a:bodyPr>
          <a:lstStyle/>
          <a:p>
            <a:pPr algn="ctr">
              <a:lnSpc>
                <a:spcPts val="12880"/>
              </a:lnSpc>
            </a:pPr>
            <a:r>
              <a:rPr lang="en-US" sz="9200">
                <a:solidFill>
                  <a:srgbClr val="000000"/>
                </a:solidFill>
                <a:latin typeface="Open Sans Bold"/>
                <a:ea typeface="Open Sans Bold"/>
                <a:cs typeface="Open Sans Bold"/>
                <a:sym typeface="Open Sans Bold"/>
              </a:rPr>
              <a:t>Chi sono?</a:t>
            </a:r>
          </a:p>
        </p:txBody>
      </p:sp>
      <p:sp>
        <p:nvSpPr>
          <p:cNvPr name="TextBox 11" id="11"/>
          <p:cNvSpPr txBox="true"/>
          <p:nvPr/>
        </p:nvSpPr>
        <p:spPr>
          <a:xfrm rot="0">
            <a:off x="1659553" y="3854960"/>
            <a:ext cx="4263628" cy="887095"/>
          </a:xfrm>
          <a:prstGeom prst="rect">
            <a:avLst/>
          </a:prstGeom>
        </p:spPr>
        <p:txBody>
          <a:bodyPr anchor="t" rtlCol="false" tIns="0" lIns="0" bIns="0" rIns="0">
            <a:spAutoFit/>
          </a:bodyPr>
          <a:lstStyle/>
          <a:p>
            <a:pPr algn="l">
              <a:lnSpc>
                <a:spcPts val="7279"/>
              </a:lnSpc>
            </a:pPr>
            <a:r>
              <a:rPr lang="en-US" sz="5199">
                <a:solidFill>
                  <a:srgbClr val="000000"/>
                </a:solidFill>
                <a:latin typeface="Open Sans Bold"/>
                <a:ea typeface="Open Sans Bold"/>
                <a:cs typeface="Open Sans Bold"/>
                <a:sym typeface="Open Sans Bold"/>
              </a:rPr>
              <a:t>Luigi Tuccillo</a:t>
            </a:r>
          </a:p>
        </p:txBody>
      </p:sp>
      <p:sp>
        <p:nvSpPr>
          <p:cNvPr name="TextBox 12" id="12"/>
          <p:cNvSpPr txBox="true"/>
          <p:nvPr/>
        </p:nvSpPr>
        <p:spPr>
          <a:xfrm rot="0">
            <a:off x="1659553" y="4952875"/>
            <a:ext cx="3551277" cy="580390"/>
          </a:xfrm>
          <a:prstGeom prst="rect">
            <a:avLst/>
          </a:prstGeom>
        </p:spPr>
        <p:txBody>
          <a:bodyPr anchor="t" rtlCol="false" tIns="0" lIns="0" bIns="0" rIns="0">
            <a:spAutoFit/>
          </a:bodyPr>
          <a:lstStyle/>
          <a:p>
            <a:pPr algn="ctr">
              <a:lnSpc>
                <a:spcPts val="4759"/>
              </a:lnSpc>
            </a:pPr>
            <a:r>
              <a:rPr lang="en-US" sz="3399">
                <a:solidFill>
                  <a:srgbClr val="000000"/>
                </a:solidFill>
                <a:latin typeface="Open Sans"/>
                <a:ea typeface="Open Sans"/>
                <a:cs typeface="Open Sans"/>
                <a:sym typeface="Open Sans"/>
              </a:rPr>
              <a:t>Python developer</a:t>
            </a:r>
          </a:p>
        </p:txBody>
      </p:sp>
      <p:sp>
        <p:nvSpPr>
          <p:cNvPr name="TextBox 13" id="13"/>
          <p:cNvSpPr txBox="true"/>
          <p:nvPr/>
        </p:nvSpPr>
        <p:spPr>
          <a:xfrm rot="0">
            <a:off x="1659553" y="6971540"/>
            <a:ext cx="2804160" cy="1780540"/>
          </a:xfrm>
          <a:prstGeom prst="rect">
            <a:avLst/>
          </a:prstGeom>
        </p:spPr>
        <p:txBody>
          <a:bodyPr anchor="t" rtlCol="false" tIns="0" lIns="0" bIns="0" rIns="0">
            <a:spAutoFit/>
          </a:bodyPr>
          <a:lstStyle/>
          <a:p>
            <a:pPr algn="just">
              <a:lnSpc>
                <a:spcPts val="4759"/>
              </a:lnSpc>
            </a:pPr>
            <a:r>
              <a:rPr lang="en-US" sz="3399">
                <a:solidFill>
                  <a:srgbClr val="000000"/>
                </a:solidFill>
                <a:latin typeface="Open Sans"/>
                <a:ea typeface="Open Sans"/>
                <a:cs typeface="Open Sans"/>
                <a:sym typeface="Open Sans"/>
              </a:rPr>
              <a:t>Membro:</a:t>
            </a:r>
          </a:p>
          <a:p>
            <a:pPr algn="just">
              <a:lnSpc>
                <a:spcPts val="4759"/>
              </a:lnSpc>
            </a:pPr>
            <a:r>
              <a:rPr lang="en-US" sz="3399">
                <a:solidFill>
                  <a:srgbClr val="000000"/>
                </a:solidFill>
                <a:latin typeface="Open Sans"/>
                <a:ea typeface="Open Sans"/>
                <a:cs typeface="Open Sans"/>
                <a:sym typeface="Open Sans"/>
              </a:rPr>
              <a:t>Gdg basilicata</a:t>
            </a:r>
          </a:p>
          <a:p>
            <a:pPr algn="just">
              <a:lnSpc>
                <a:spcPts val="4759"/>
              </a:lnSpc>
            </a:pPr>
            <a:r>
              <a:rPr lang="en-US" sz="3399">
                <a:solidFill>
                  <a:srgbClr val="000000"/>
                </a:solidFill>
                <a:latin typeface="Open Sans"/>
                <a:ea typeface="Open Sans"/>
                <a:cs typeface="Open Sans"/>
                <a:sym typeface="Open Sans"/>
              </a:rPr>
              <a:t>Nerdworks</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F9FCF3"/>
        </a:solidFill>
      </p:bgPr>
    </p:bg>
    <p:spTree>
      <p:nvGrpSpPr>
        <p:cNvPr id="1" name=""/>
        <p:cNvGrpSpPr/>
        <p:nvPr/>
      </p:nvGrpSpPr>
      <p:grpSpPr>
        <a:xfrm>
          <a:off x="0" y="0"/>
          <a:ext cx="0" cy="0"/>
          <a:chOff x="0" y="0"/>
          <a:chExt cx="0" cy="0"/>
        </a:xfrm>
      </p:grpSpPr>
      <p:sp>
        <p:nvSpPr>
          <p:cNvPr name="TextBox 2" id="2"/>
          <p:cNvSpPr txBox="true"/>
          <p:nvPr/>
        </p:nvSpPr>
        <p:spPr>
          <a:xfrm rot="0">
            <a:off x="1028700" y="857250"/>
            <a:ext cx="11110437" cy="1566544"/>
          </a:xfrm>
          <a:prstGeom prst="rect">
            <a:avLst/>
          </a:prstGeom>
        </p:spPr>
        <p:txBody>
          <a:bodyPr anchor="t" rtlCol="false" tIns="0" lIns="0" bIns="0" rIns="0">
            <a:spAutoFit/>
          </a:bodyPr>
          <a:lstStyle/>
          <a:p>
            <a:pPr algn="l">
              <a:lnSpc>
                <a:spcPts val="12880"/>
              </a:lnSpc>
            </a:pPr>
            <a:r>
              <a:rPr lang="en-US" sz="9200">
                <a:solidFill>
                  <a:srgbClr val="000000"/>
                </a:solidFill>
                <a:latin typeface="Open Sans Bold"/>
                <a:ea typeface="Open Sans Bold"/>
                <a:cs typeface="Open Sans Bold"/>
                <a:sym typeface="Open Sans Bold"/>
              </a:rPr>
              <a:t>Di cosa parleremo?</a:t>
            </a:r>
          </a:p>
        </p:txBody>
      </p:sp>
      <p:sp>
        <p:nvSpPr>
          <p:cNvPr name="TextBox 3" id="3"/>
          <p:cNvSpPr txBox="true"/>
          <p:nvPr/>
        </p:nvSpPr>
        <p:spPr>
          <a:xfrm rot="0">
            <a:off x="1028700" y="3132864"/>
            <a:ext cx="3476506" cy="887095"/>
          </a:xfrm>
          <a:prstGeom prst="rect">
            <a:avLst/>
          </a:prstGeom>
        </p:spPr>
        <p:txBody>
          <a:bodyPr anchor="t" rtlCol="false" tIns="0" lIns="0" bIns="0" rIns="0">
            <a:spAutoFit/>
          </a:bodyPr>
          <a:lstStyle/>
          <a:p>
            <a:pPr algn="l" marL="1122681" indent="-561341" lvl="1">
              <a:lnSpc>
                <a:spcPts val="7280"/>
              </a:lnSpc>
              <a:buFont typeface="Arial"/>
              <a:buChar char="•"/>
            </a:pPr>
            <a:r>
              <a:rPr lang="en-US" sz="5200">
                <a:solidFill>
                  <a:srgbClr val="000000"/>
                </a:solidFill>
                <a:latin typeface="Open Sans Bold"/>
                <a:ea typeface="Open Sans Bold"/>
                <a:cs typeface="Open Sans Bold"/>
                <a:sym typeface="Open Sans Bold"/>
              </a:rPr>
              <a:t>Gemini</a:t>
            </a:r>
          </a:p>
        </p:txBody>
      </p:sp>
      <p:grpSp>
        <p:nvGrpSpPr>
          <p:cNvPr name="Group 4" id="4"/>
          <p:cNvGrpSpPr/>
          <p:nvPr/>
        </p:nvGrpSpPr>
        <p:grpSpPr>
          <a:xfrm rot="0">
            <a:off x="12443684" y="-1593819"/>
            <a:ext cx="8139000" cy="4674633"/>
            <a:chOff x="0" y="0"/>
            <a:chExt cx="10852000" cy="6232844"/>
          </a:xfrm>
        </p:grpSpPr>
        <p:sp>
          <p:nvSpPr>
            <p:cNvPr name="AutoShape 5" id="5"/>
            <p:cNvSpPr/>
            <p:nvPr/>
          </p:nvSpPr>
          <p:spPr>
            <a:xfrm flipH="true" flipV="true">
              <a:off x="66675" y="1106995"/>
              <a:ext cx="8678206" cy="5010365"/>
            </a:xfrm>
            <a:prstGeom prst="line">
              <a:avLst/>
            </a:prstGeom>
            <a:ln cap="flat" w="266700">
              <a:solidFill>
                <a:srgbClr val="EA4335"/>
              </a:solidFill>
              <a:prstDash val="solid"/>
              <a:headEnd type="none" len="sm" w="sm"/>
              <a:tailEnd type="none" len="sm" w="sm"/>
            </a:ln>
          </p:spPr>
        </p:sp>
        <p:sp>
          <p:nvSpPr>
            <p:cNvPr name="AutoShape 6" id="6"/>
            <p:cNvSpPr/>
            <p:nvPr/>
          </p:nvSpPr>
          <p:spPr>
            <a:xfrm flipH="true" flipV="true">
              <a:off x="1273487" y="230969"/>
              <a:ext cx="8678206" cy="5010365"/>
            </a:xfrm>
            <a:prstGeom prst="line">
              <a:avLst/>
            </a:prstGeom>
            <a:ln cap="flat" w="266700">
              <a:solidFill>
                <a:srgbClr val="34A853"/>
              </a:solidFill>
              <a:prstDash val="solid"/>
              <a:headEnd type="none" len="sm" w="sm"/>
              <a:tailEnd type="none" len="sm" w="sm"/>
            </a:ln>
          </p:spPr>
        </p:sp>
        <p:sp>
          <p:nvSpPr>
            <p:cNvPr name="AutoShape 7" id="7"/>
            <p:cNvSpPr/>
            <p:nvPr/>
          </p:nvSpPr>
          <p:spPr>
            <a:xfrm flipH="true" flipV="true">
              <a:off x="1206812" y="991510"/>
              <a:ext cx="8678206" cy="5010365"/>
            </a:xfrm>
            <a:prstGeom prst="line">
              <a:avLst/>
            </a:prstGeom>
            <a:ln cap="flat" w="266700">
              <a:solidFill>
                <a:srgbClr val="F9AB00"/>
              </a:solidFill>
              <a:prstDash val="solid"/>
              <a:headEnd type="none" len="sm" w="sm"/>
              <a:tailEnd type="none" len="sm" w="sm"/>
            </a:ln>
          </p:spPr>
        </p:sp>
        <p:sp>
          <p:nvSpPr>
            <p:cNvPr name="AutoShape 8" id="8"/>
            <p:cNvSpPr/>
            <p:nvPr/>
          </p:nvSpPr>
          <p:spPr>
            <a:xfrm flipH="true" flipV="true">
              <a:off x="2107118" y="115484"/>
              <a:ext cx="8678206" cy="5010365"/>
            </a:xfrm>
            <a:prstGeom prst="line">
              <a:avLst/>
            </a:prstGeom>
            <a:ln cap="flat" w="266700">
              <a:solidFill>
                <a:srgbClr val="4285F4"/>
              </a:solidFill>
              <a:prstDash val="solid"/>
              <a:headEnd type="none" len="sm" w="sm"/>
              <a:tailEnd type="none" len="sm" w="sm"/>
            </a:ln>
          </p:spPr>
        </p:sp>
      </p:grpSp>
      <p:sp>
        <p:nvSpPr>
          <p:cNvPr name="TextBox 9" id="9"/>
          <p:cNvSpPr txBox="true"/>
          <p:nvPr/>
        </p:nvSpPr>
        <p:spPr>
          <a:xfrm rot="0">
            <a:off x="1028700" y="4256405"/>
            <a:ext cx="6312337" cy="887095"/>
          </a:xfrm>
          <a:prstGeom prst="rect">
            <a:avLst/>
          </a:prstGeom>
        </p:spPr>
        <p:txBody>
          <a:bodyPr anchor="t" rtlCol="false" tIns="0" lIns="0" bIns="0" rIns="0">
            <a:spAutoFit/>
          </a:bodyPr>
          <a:lstStyle/>
          <a:p>
            <a:pPr algn="l" marL="1122679" indent="-561340" lvl="1">
              <a:lnSpc>
                <a:spcPts val="7279"/>
              </a:lnSpc>
              <a:buFont typeface="Arial"/>
              <a:buChar char="•"/>
            </a:pPr>
            <a:r>
              <a:rPr lang="en-US" sz="5199">
                <a:solidFill>
                  <a:srgbClr val="000000"/>
                </a:solidFill>
                <a:latin typeface="Open Sans Bold"/>
                <a:ea typeface="Open Sans Bold"/>
                <a:cs typeface="Open Sans Bold"/>
                <a:sym typeface="Open Sans Bold"/>
              </a:rPr>
              <a:t>RAG e VectorDB</a:t>
            </a:r>
          </a:p>
        </p:txBody>
      </p:sp>
      <p:sp>
        <p:nvSpPr>
          <p:cNvPr name="TextBox 10" id="10"/>
          <p:cNvSpPr txBox="true"/>
          <p:nvPr/>
        </p:nvSpPr>
        <p:spPr>
          <a:xfrm rot="0">
            <a:off x="1028700" y="5381625"/>
            <a:ext cx="15062359" cy="887095"/>
          </a:xfrm>
          <a:prstGeom prst="rect">
            <a:avLst/>
          </a:prstGeom>
        </p:spPr>
        <p:txBody>
          <a:bodyPr anchor="t" rtlCol="false" tIns="0" lIns="0" bIns="0" rIns="0">
            <a:spAutoFit/>
          </a:bodyPr>
          <a:lstStyle/>
          <a:p>
            <a:pPr algn="l" marL="1122679" indent="-561340" lvl="1">
              <a:lnSpc>
                <a:spcPts val="7279"/>
              </a:lnSpc>
              <a:buFont typeface="Arial"/>
              <a:buChar char="•"/>
            </a:pPr>
            <a:r>
              <a:rPr lang="en-US" sz="5199">
                <a:solidFill>
                  <a:srgbClr val="000000"/>
                </a:solidFill>
                <a:latin typeface="Open Sans Bold"/>
                <a:ea typeface="Open Sans Bold"/>
                <a:cs typeface="Open Sans Bold"/>
                <a:sym typeface="Open Sans Bold"/>
              </a:rPr>
              <a:t>Implementazione rapida di un chatbot</a:t>
            </a:r>
          </a:p>
        </p:txBody>
      </p:sp>
      <p:sp>
        <p:nvSpPr>
          <p:cNvPr name="TextBox 11" id="11"/>
          <p:cNvSpPr txBox="true"/>
          <p:nvPr/>
        </p:nvSpPr>
        <p:spPr>
          <a:xfrm rot="0">
            <a:off x="1028700" y="6506845"/>
            <a:ext cx="10741580" cy="887095"/>
          </a:xfrm>
          <a:prstGeom prst="rect">
            <a:avLst/>
          </a:prstGeom>
        </p:spPr>
        <p:txBody>
          <a:bodyPr anchor="t" rtlCol="false" tIns="0" lIns="0" bIns="0" rIns="0">
            <a:spAutoFit/>
          </a:bodyPr>
          <a:lstStyle/>
          <a:p>
            <a:pPr algn="l" marL="1122679" indent="-561340" lvl="1">
              <a:lnSpc>
                <a:spcPts val="7279"/>
              </a:lnSpc>
              <a:buFont typeface="Arial"/>
              <a:buChar char="•"/>
            </a:pPr>
            <a:r>
              <a:rPr lang="en-US" sz="5199">
                <a:solidFill>
                  <a:srgbClr val="000000"/>
                </a:solidFill>
                <a:latin typeface="Open Sans Bold"/>
                <a:ea typeface="Open Sans Bold"/>
                <a:cs typeface="Open Sans Bold"/>
                <a:sym typeface="Open Sans Bold"/>
              </a:rPr>
              <a:t>Come interfacciarsi con i dati</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F9FCF3"/>
        </a:solidFill>
      </p:bgPr>
    </p:bg>
    <p:spTree>
      <p:nvGrpSpPr>
        <p:cNvPr id="1" name=""/>
        <p:cNvGrpSpPr/>
        <p:nvPr/>
      </p:nvGrpSpPr>
      <p:grpSpPr>
        <a:xfrm>
          <a:off x="0" y="0"/>
          <a:ext cx="0" cy="0"/>
          <a:chOff x="0" y="0"/>
          <a:chExt cx="0" cy="0"/>
        </a:xfrm>
      </p:grpSpPr>
      <p:grpSp>
        <p:nvGrpSpPr>
          <p:cNvPr name="Group 2" id="2"/>
          <p:cNvGrpSpPr/>
          <p:nvPr/>
        </p:nvGrpSpPr>
        <p:grpSpPr>
          <a:xfrm rot="0">
            <a:off x="12443684" y="-1593819"/>
            <a:ext cx="8139000" cy="4674633"/>
            <a:chOff x="0" y="0"/>
            <a:chExt cx="10852000" cy="6232844"/>
          </a:xfrm>
        </p:grpSpPr>
        <p:sp>
          <p:nvSpPr>
            <p:cNvPr name="AutoShape 3" id="3"/>
            <p:cNvSpPr/>
            <p:nvPr/>
          </p:nvSpPr>
          <p:spPr>
            <a:xfrm flipH="true" flipV="true">
              <a:off x="66675" y="1106995"/>
              <a:ext cx="8678206" cy="5010365"/>
            </a:xfrm>
            <a:prstGeom prst="line">
              <a:avLst/>
            </a:prstGeom>
            <a:ln cap="flat" w="266700">
              <a:solidFill>
                <a:srgbClr val="EA4335"/>
              </a:solidFill>
              <a:prstDash val="solid"/>
              <a:headEnd type="none" len="sm" w="sm"/>
              <a:tailEnd type="none" len="sm" w="sm"/>
            </a:ln>
          </p:spPr>
        </p:sp>
        <p:sp>
          <p:nvSpPr>
            <p:cNvPr name="AutoShape 4" id="4"/>
            <p:cNvSpPr/>
            <p:nvPr/>
          </p:nvSpPr>
          <p:spPr>
            <a:xfrm flipH="true" flipV="true">
              <a:off x="1273487" y="230969"/>
              <a:ext cx="8678206" cy="5010365"/>
            </a:xfrm>
            <a:prstGeom prst="line">
              <a:avLst/>
            </a:prstGeom>
            <a:ln cap="flat" w="266700">
              <a:solidFill>
                <a:srgbClr val="34A853"/>
              </a:solidFill>
              <a:prstDash val="solid"/>
              <a:headEnd type="none" len="sm" w="sm"/>
              <a:tailEnd type="none" len="sm" w="sm"/>
            </a:ln>
          </p:spPr>
        </p:sp>
        <p:sp>
          <p:nvSpPr>
            <p:cNvPr name="AutoShape 5" id="5"/>
            <p:cNvSpPr/>
            <p:nvPr/>
          </p:nvSpPr>
          <p:spPr>
            <a:xfrm flipH="true" flipV="true">
              <a:off x="1206812" y="991510"/>
              <a:ext cx="8678206" cy="5010365"/>
            </a:xfrm>
            <a:prstGeom prst="line">
              <a:avLst/>
            </a:prstGeom>
            <a:ln cap="flat" w="266700">
              <a:solidFill>
                <a:srgbClr val="F9AB00"/>
              </a:solidFill>
              <a:prstDash val="solid"/>
              <a:headEnd type="none" len="sm" w="sm"/>
              <a:tailEnd type="none" len="sm" w="sm"/>
            </a:ln>
          </p:spPr>
        </p:sp>
        <p:sp>
          <p:nvSpPr>
            <p:cNvPr name="AutoShape 6" id="6"/>
            <p:cNvSpPr/>
            <p:nvPr/>
          </p:nvSpPr>
          <p:spPr>
            <a:xfrm flipH="true" flipV="true">
              <a:off x="2107118" y="115484"/>
              <a:ext cx="8678206" cy="5010365"/>
            </a:xfrm>
            <a:prstGeom prst="line">
              <a:avLst/>
            </a:prstGeom>
            <a:ln cap="flat" w="266700">
              <a:solidFill>
                <a:srgbClr val="4285F4"/>
              </a:solidFill>
              <a:prstDash val="solid"/>
              <a:headEnd type="none" len="sm" w="sm"/>
              <a:tailEnd type="none" len="sm" w="sm"/>
            </a:ln>
          </p:spPr>
        </p:sp>
      </p:grpSp>
      <p:sp>
        <p:nvSpPr>
          <p:cNvPr name="TextBox 7" id="7"/>
          <p:cNvSpPr txBox="true"/>
          <p:nvPr/>
        </p:nvSpPr>
        <p:spPr>
          <a:xfrm rot="0">
            <a:off x="1028700" y="857250"/>
            <a:ext cx="10352246" cy="1566544"/>
          </a:xfrm>
          <a:prstGeom prst="rect">
            <a:avLst/>
          </a:prstGeom>
        </p:spPr>
        <p:txBody>
          <a:bodyPr anchor="t" rtlCol="false" tIns="0" lIns="0" bIns="0" rIns="0">
            <a:spAutoFit/>
          </a:bodyPr>
          <a:lstStyle/>
          <a:p>
            <a:pPr algn="l">
              <a:lnSpc>
                <a:spcPts val="12880"/>
              </a:lnSpc>
            </a:pPr>
            <a:r>
              <a:rPr lang="en-US" sz="9200">
                <a:solidFill>
                  <a:srgbClr val="000000"/>
                </a:solidFill>
                <a:latin typeface="Open Sans Bold"/>
                <a:ea typeface="Open Sans Bold"/>
                <a:cs typeface="Open Sans Bold"/>
                <a:sym typeface="Open Sans Bold"/>
              </a:rPr>
              <a:t>Gemini</a:t>
            </a:r>
          </a:p>
        </p:txBody>
      </p:sp>
      <p:sp>
        <p:nvSpPr>
          <p:cNvPr name="TextBox 8" id="8"/>
          <p:cNvSpPr txBox="true"/>
          <p:nvPr/>
        </p:nvSpPr>
        <p:spPr>
          <a:xfrm rot="0">
            <a:off x="1329783" y="2825508"/>
            <a:ext cx="8501420" cy="887095"/>
          </a:xfrm>
          <a:prstGeom prst="rect">
            <a:avLst/>
          </a:prstGeom>
        </p:spPr>
        <p:txBody>
          <a:bodyPr anchor="t" rtlCol="false" tIns="0" lIns="0" bIns="0" rIns="0">
            <a:spAutoFit/>
          </a:bodyPr>
          <a:lstStyle/>
          <a:p>
            <a:pPr algn="ctr">
              <a:lnSpc>
                <a:spcPts val="7279"/>
              </a:lnSpc>
            </a:pPr>
            <a:r>
              <a:rPr lang="en-US" sz="5199">
                <a:solidFill>
                  <a:srgbClr val="000000"/>
                </a:solidFill>
                <a:latin typeface="Open Sans Bold"/>
                <a:ea typeface="Open Sans Bold"/>
                <a:cs typeface="Open Sans Bold"/>
                <a:sym typeface="Open Sans Bold"/>
              </a:rPr>
              <a:t>Evoluzione di Google Bard</a:t>
            </a:r>
          </a:p>
        </p:txBody>
      </p:sp>
      <p:sp>
        <p:nvSpPr>
          <p:cNvPr name="TextBox 9" id="9"/>
          <p:cNvSpPr txBox="true"/>
          <p:nvPr/>
        </p:nvSpPr>
        <p:spPr>
          <a:xfrm rot="0">
            <a:off x="1329783" y="3874528"/>
            <a:ext cx="12199382" cy="887095"/>
          </a:xfrm>
          <a:prstGeom prst="rect">
            <a:avLst/>
          </a:prstGeom>
        </p:spPr>
        <p:txBody>
          <a:bodyPr anchor="t" rtlCol="false" tIns="0" lIns="0" bIns="0" rIns="0">
            <a:spAutoFit/>
          </a:bodyPr>
          <a:lstStyle/>
          <a:p>
            <a:pPr algn="ctr">
              <a:lnSpc>
                <a:spcPts val="7279"/>
              </a:lnSpc>
            </a:pPr>
            <a:r>
              <a:rPr lang="en-US" sz="5199">
                <a:solidFill>
                  <a:srgbClr val="000000"/>
                </a:solidFill>
                <a:latin typeface="Open Sans Bold"/>
                <a:ea typeface="Open Sans Bold"/>
                <a:cs typeface="Open Sans Bold"/>
                <a:sym typeface="Open Sans Bold"/>
              </a:rPr>
              <a:t>Gemini è la Famiglia di LLM di Google</a:t>
            </a:r>
          </a:p>
        </p:txBody>
      </p:sp>
      <p:sp>
        <p:nvSpPr>
          <p:cNvPr name="TextBox 10" id="10"/>
          <p:cNvSpPr txBox="true"/>
          <p:nvPr/>
        </p:nvSpPr>
        <p:spPr>
          <a:xfrm rot="0">
            <a:off x="2059754" y="4904499"/>
            <a:ext cx="7041478" cy="3935316"/>
          </a:xfrm>
          <a:prstGeom prst="rect">
            <a:avLst/>
          </a:prstGeom>
        </p:spPr>
        <p:txBody>
          <a:bodyPr anchor="t" rtlCol="false" tIns="0" lIns="0" bIns="0" rIns="0">
            <a:spAutoFit/>
          </a:bodyPr>
          <a:lstStyle/>
          <a:p>
            <a:pPr algn="l" marL="1203769" indent="-601885" lvl="1">
              <a:lnSpc>
                <a:spcPts val="7805"/>
              </a:lnSpc>
              <a:buFont typeface="Arial"/>
              <a:buChar char="•"/>
            </a:pPr>
            <a:r>
              <a:rPr lang="en-US" sz="5575">
                <a:solidFill>
                  <a:srgbClr val="000000"/>
                </a:solidFill>
                <a:latin typeface="Open Sans Bold"/>
                <a:ea typeface="Open Sans Bold"/>
                <a:cs typeface="Open Sans Bold"/>
                <a:sym typeface="Open Sans Bold"/>
              </a:rPr>
              <a:t>Gemini Pro</a:t>
            </a:r>
          </a:p>
          <a:p>
            <a:pPr algn="l" marL="1203769" indent="-601885" lvl="1">
              <a:lnSpc>
                <a:spcPts val="7805"/>
              </a:lnSpc>
              <a:buFont typeface="Arial"/>
              <a:buChar char="•"/>
            </a:pPr>
            <a:r>
              <a:rPr lang="en-US" sz="5575">
                <a:solidFill>
                  <a:srgbClr val="000000"/>
                </a:solidFill>
                <a:latin typeface="Open Sans Bold"/>
                <a:ea typeface="Open Sans Bold"/>
                <a:cs typeface="Open Sans Bold"/>
                <a:sym typeface="Open Sans Bold"/>
              </a:rPr>
              <a:t>Gemini Ultra</a:t>
            </a:r>
          </a:p>
          <a:p>
            <a:pPr algn="l" marL="1203769" indent="-601885" lvl="1">
              <a:lnSpc>
                <a:spcPts val="7805"/>
              </a:lnSpc>
              <a:buFont typeface="Arial"/>
              <a:buChar char="•"/>
            </a:pPr>
            <a:r>
              <a:rPr lang="en-US" sz="5575">
                <a:solidFill>
                  <a:srgbClr val="000000"/>
                </a:solidFill>
                <a:latin typeface="Open Sans Bold"/>
                <a:ea typeface="Open Sans Bold"/>
                <a:cs typeface="Open Sans Bold"/>
                <a:sym typeface="Open Sans Bold"/>
              </a:rPr>
              <a:t>Gemini Flash</a:t>
            </a:r>
          </a:p>
          <a:p>
            <a:pPr algn="l" marL="1203769" indent="-601885" lvl="1">
              <a:lnSpc>
                <a:spcPts val="7805"/>
              </a:lnSpc>
              <a:buFont typeface="Arial"/>
              <a:buChar char="•"/>
            </a:pPr>
            <a:r>
              <a:rPr lang="en-US" sz="5575">
                <a:solidFill>
                  <a:srgbClr val="000000"/>
                </a:solidFill>
                <a:latin typeface="Open Sans Bold"/>
                <a:ea typeface="Open Sans Bold"/>
                <a:cs typeface="Open Sans Bold"/>
                <a:sym typeface="Open Sans Bold"/>
              </a:rPr>
              <a:t>Gemini Nano</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9FCF3"/>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2042385"/>
            <a:ext cx="12503526" cy="7215915"/>
          </a:xfrm>
          <a:custGeom>
            <a:avLst/>
            <a:gdLst/>
            <a:ahLst/>
            <a:cxnLst/>
            <a:rect r="r" b="b" t="t" l="l"/>
            <a:pathLst>
              <a:path h="7215915" w="12503526">
                <a:moveTo>
                  <a:pt x="0" y="0"/>
                </a:moveTo>
                <a:lnTo>
                  <a:pt x="12503526" y="0"/>
                </a:lnTo>
                <a:lnTo>
                  <a:pt x="12503526" y="7215915"/>
                </a:lnTo>
                <a:lnTo>
                  <a:pt x="0" y="7215915"/>
                </a:lnTo>
                <a:lnTo>
                  <a:pt x="0" y="0"/>
                </a:lnTo>
                <a:close/>
              </a:path>
            </a:pathLst>
          </a:custGeom>
          <a:blipFill>
            <a:blip r:embed="rId2"/>
            <a:stretch>
              <a:fillRect l="0" t="0" r="0" b="0"/>
            </a:stretch>
          </a:blipFill>
        </p:spPr>
      </p:sp>
      <p:sp>
        <p:nvSpPr>
          <p:cNvPr name="TextBox 3" id="3"/>
          <p:cNvSpPr txBox="true"/>
          <p:nvPr/>
        </p:nvSpPr>
        <p:spPr>
          <a:xfrm rot="0">
            <a:off x="1028700" y="475841"/>
            <a:ext cx="10442972" cy="1566544"/>
          </a:xfrm>
          <a:prstGeom prst="rect">
            <a:avLst/>
          </a:prstGeom>
        </p:spPr>
        <p:txBody>
          <a:bodyPr anchor="t" rtlCol="false" tIns="0" lIns="0" bIns="0" rIns="0">
            <a:spAutoFit/>
          </a:bodyPr>
          <a:lstStyle/>
          <a:p>
            <a:pPr algn="ctr">
              <a:lnSpc>
                <a:spcPts val="12880"/>
              </a:lnSpc>
            </a:pPr>
            <a:r>
              <a:rPr lang="en-US" sz="9200">
                <a:solidFill>
                  <a:srgbClr val="000000"/>
                </a:solidFill>
                <a:latin typeface="Open Sans Bold"/>
                <a:ea typeface="Open Sans Bold"/>
                <a:cs typeface="Open Sans Bold"/>
                <a:sym typeface="Open Sans Bold"/>
              </a:rPr>
              <a:t>Un paio di numeri</a:t>
            </a:r>
          </a:p>
        </p:txBody>
      </p:sp>
      <p:grpSp>
        <p:nvGrpSpPr>
          <p:cNvPr name="Group 4" id="4"/>
          <p:cNvGrpSpPr/>
          <p:nvPr/>
        </p:nvGrpSpPr>
        <p:grpSpPr>
          <a:xfrm rot="0">
            <a:off x="12443684" y="-1593819"/>
            <a:ext cx="8139000" cy="4674633"/>
            <a:chOff x="0" y="0"/>
            <a:chExt cx="10852000" cy="6232844"/>
          </a:xfrm>
        </p:grpSpPr>
        <p:sp>
          <p:nvSpPr>
            <p:cNvPr name="AutoShape 5" id="5"/>
            <p:cNvSpPr/>
            <p:nvPr/>
          </p:nvSpPr>
          <p:spPr>
            <a:xfrm flipH="true" flipV="true">
              <a:off x="66675" y="1106995"/>
              <a:ext cx="8678206" cy="5010365"/>
            </a:xfrm>
            <a:prstGeom prst="line">
              <a:avLst/>
            </a:prstGeom>
            <a:ln cap="flat" w="266700">
              <a:solidFill>
                <a:srgbClr val="EA4335"/>
              </a:solidFill>
              <a:prstDash val="solid"/>
              <a:headEnd type="none" len="sm" w="sm"/>
              <a:tailEnd type="none" len="sm" w="sm"/>
            </a:ln>
          </p:spPr>
        </p:sp>
        <p:sp>
          <p:nvSpPr>
            <p:cNvPr name="AutoShape 6" id="6"/>
            <p:cNvSpPr/>
            <p:nvPr/>
          </p:nvSpPr>
          <p:spPr>
            <a:xfrm flipH="true" flipV="true">
              <a:off x="1273487" y="230969"/>
              <a:ext cx="8678206" cy="5010365"/>
            </a:xfrm>
            <a:prstGeom prst="line">
              <a:avLst/>
            </a:prstGeom>
            <a:ln cap="flat" w="266700">
              <a:solidFill>
                <a:srgbClr val="34A853"/>
              </a:solidFill>
              <a:prstDash val="solid"/>
              <a:headEnd type="none" len="sm" w="sm"/>
              <a:tailEnd type="none" len="sm" w="sm"/>
            </a:ln>
          </p:spPr>
        </p:sp>
        <p:sp>
          <p:nvSpPr>
            <p:cNvPr name="AutoShape 7" id="7"/>
            <p:cNvSpPr/>
            <p:nvPr/>
          </p:nvSpPr>
          <p:spPr>
            <a:xfrm flipH="true" flipV="true">
              <a:off x="1206812" y="991510"/>
              <a:ext cx="8678206" cy="5010365"/>
            </a:xfrm>
            <a:prstGeom prst="line">
              <a:avLst/>
            </a:prstGeom>
            <a:ln cap="flat" w="266700">
              <a:solidFill>
                <a:srgbClr val="F9AB00"/>
              </a:solidFill>
              <a:prstDash val="solid"/>
              <a:headEnd type="none" len="sm" w="sm"/>
              <a:tailEnd type="none" len="sm" w="sm"/>
            </a:ln>
          </p:spPr>
        </p:sp>
        <p:sp>
          <p:nvSpPr>
            <p:cNvPr name="AutoShape 8" id="8"/>
            <p:cNvSpPr/>
            <p:nvPr/>
          </p:nvSpPr>
          <p:spPr>
            <a:xfrm flipH="true" flipV="true">
              <a:off x="2107118" y="115484"/>
              <a:ext cx="8678206" cy="5010365"/>
            </a:xfrm>
            <a:prstGeom prst="line">
              <a:avLst/>
            </a:prstGeom>
            <a:ln cap="flat" w="266700">
              <a:solidFill>
                <a:srgbClr val="4285F4"/>
              </a:solidFill>
              <a:prstDash val="solid"/>
              <a:headEnd type="none" len="sm" w="sm"/>
              <a:tailEnd type="none" len="sm" w="sm"/>
            </a:ln>
          </p:spPr>
        </p:sp>
      </p:grpSp>
    </p:spTree>
  </p:cSld>
  <p:clrMapOvr>
    <a:masterClrMapping/>
  </p:clrMapOvr>
</p:sld>
</file>

<file path=ppt/slides/slide7.xml><?xml version="1.0" encoding="utf-8"?>
<p:sld xmlns:p="http://schemas.openxmlformats.org/presentationml/2006/main" xmlns:a="http://schemas.openxmlformats.org/drawingml/2006/main">
  <p:cSld>
    <p:bg>
      <p:bgPr>
        <a:solidFill>
          <a:srgbClr val="F9FCF3"/>
        </a:solidFill>
      </p:bgPr>
    </p:bg>
    <p:spTree>
      <p:nvGrpSpPr>
        <p:cNvPr id="1" name=""/>
        <p:cNvGrpSpPr/>
        <p:nvPr/>
      </p:nvGrpSpPr>
      <p:grpSpPr>
        <a:xfrm>
          <a:off x="0" y="0"/>
          <a:ext cx="0" cy="0"/>
          <a:chOff x="0" y="0"/>
          <a:chExt cx="0" cy="0"/>
        </a:xfrm>
      </p:grpSpPr>
      <p:sp>
        <p:nvSpPr>
          <p:cNvPr name="TextBox 2" id="2"/>
          <p:cNvSpPr txBox="true"/>
          <p:nvPr/>
        </p:nvSpPr>
        <p:spPr>
          <a:xfrm rot="0">
            <a:off x="1028700" y="857250"/>
            <a:ext cx="3001259" cy="1566546"/>
          </a:xfrm>
          <a:prstGeom prst="rect">
            <a:avLst/>
          </a:prstGeom>
        </p:spPr>
        <p:txBody>
          <a:bodyPr anchor="t" rtlCol="false" tIns="0" lIns="0" bIns="0" rIns="0">
            <a:spAutoFit/>
          </a:bodyPr>
          <a:lstStyle/>
          <a:p>
            <a:pPr algn="ctr">
              <a:lnSpc>
                <a:spcPts val="12879"/>
              </a:lnSpc>
            </a:pPr>
            <a:r>
              <a:rPr lang="en-US" sz="9199">
                <a:solidFill>
                  <a:srgbClr val="000000"/>
                </a:solidFill>
                <a:latin typeface="Open Sans Bold"/>
                <a:ea typeface="Open Sans Bold"/>
                <a:cs typeface="Open Sans Bold"/>
                <a:sym typeface="Open Sans Bold"/>
              </a:rPr>
              <a:t>RAG</a:t>
            </a:r>
          </a:p>
        </p:txBody>
      </p:sp>
      <p:sp>
        <p:nvSpPr>
          <p:cNvPr name="TextBox 3" id="3"/>
          <p:cNvSpPr txBox="true"/>
          <p:nvPr/>
        </p:nvSpPr>
        <p:spPr>
          <a:xfrm rot="0">
            <a:off x="1028700" y="2588905"/>
            <a:ext cx="10875526" cy="887095"/>
          </a:xfrm>
          <a:prstGeom prst="rect">
            <a:avLst/>
          </a:prstGeom>
        </p:spPr>
        <p:txBody>
          <a:bodyPr anchor="t" rtlCol="false" tIns="0" lIns="0" bIns="0" rIns="0">
            <a:spAutoFit/>
          </a:bodyPr>
          <a:lstStyle/>
          <a:p>
            <a:pPr algn="ctr">
              <a:lnSpc>
                <a:spcPts val="7279"/>
              </a:lnSpc>
            </a:pPr>
            <a:r>
              <a:rPr lang="en-US" sz="5199">
                <a:solidFill>
                  <a:srgbClr val="000000"/>
                </a:solidFill>
                <a:latin typeface="Open Sans Bold"/>
                <a:ea typeface="Open Sans Bold"/>
                <a:cs typeface="Open Sans Bold"/>
                <a:sym typeface="Open Sans Bold"/>
              </a:rPr>
              <a:t>Retrieval Augmented Generation</a:t>
            </a:r>
          </a:p>
        </p:txBody>
      </p:sp>
      <p:sp>
        <p:nvSpPr>
          <p:cNvPr name="TextBox 4" id="4"/>
          <p:cNvSpPr txBox="true"/>
          <p:nvPr/>
        </p:nvSpPr>
        <p:spPr>
          <a:xfrm rot="0">
            <a:off x="1028700" y="4150960"/>
            <a:ext cx="12840079" cy="1918406"/>
          </a:xfrm>
          <a:prstGeom prst="rect">
            <a:avLst/>
          </a:prstGeom>
        </p:spPr>
        <p:txBody>
          <a:bodyPr anchor="t" rtlCol="false" tIns="0" lIns="0" bIns="0" rIns="0">
            <a:spAutoFit/>
          </a:bodyPr>
          <a:lstStyle/>
          <a:p>
            <a:pPr algn="l" marL="793108" indent="-396554" lvl="1">
              <a:lnSpc>
                <a:spcPts val="5142"/>
              </a:lnSpc>
              <a:buFont typeface="Arial"/>
              <a:buChar char="•"/>
            </a:pPr>
            <a:r>
              <a:rPr lang="en-US" sz="3673">
                <a:solidFill>
                  <a:srgbClr val="000000"/>
                </a:solidFill>
                <a:latin typeface="Open Sans"/>
                <a:ea typeface="Open Sans"/>
                <a:cs typeface="Open Sans"/>
                <a:sym typeface="Open Sans"/>
              </a:rPr>
              <a:t>Retrieve Data  from DB or file</a:t>
            </a:r>
          </a:p>
          <a:p>
            <a:pPr algn="l" marL="793108" indent="-396554" lvl="1">
              <a:lnSpc>
                <a:spcPts val="5142"/>
              </a:lnSpc>
              <a:buFont typeface="Arial"/>
              <a:buChar char="•"/>
            </a:pPr>
            <a:r>
              <a:rPr lang="en-US" sz="3673">
                <a:solidFill>
                  <a:srgbClr val="000000"/>
                </a:solidFill>
                <a:latin typeface="Open Sans"/>
                <a:ea typeface="Open Sans"/>
                <a:cs typeface="Open Sans"/>
                <a:sym typeface="Open Sans"/>
              </a:rPr>
              <a:t>Use the retrieved data as context</a:t>
            </a:r>
          </a:p>
          <a:p>
            <a:pPr algn="l" marL="793108" indent="-396554" lvl="1">
              <a:lnSpc>
                <a:spcPts val="5142"/>
              </a:lnSpc>
              <a:buFont typeface="Arial"/>
              <a:buChar char="•"/>
            </a:pPr>
            <a:r>
              <a:rPr lang="en-US" sz="3673">
                <a:solidFill>
                  <a:srgbClr val="000000"/>
                </a:solidFill>
                <a:latin typeface="Open Sans"/>
                <a:ea typeface="Open Sans"/>
                <a:cs typeface="Open Sans"/>
                <a:sym typeface="Open Sans"/>
              </a:rPr>
              <a:t>Use a prompted model to re-elaborate the information </a:t>
            </a:r>
          </a:p>
        </p:txBody>
      </p:sp>
      <p:grpSp>
        <p:nvGrpSpPr>
          <p:cNvPr name="Group 5" id="5"/>
          <p:cNvGrpSpPr/>
          <p:nvPr/>
        </p:nvGrpSpPr>
        <p:grpSpPr>
          <a:xfrm rot="0">
            <a:off x="12424634" y="-1593819"/>
            <a:ext cx="8139000" cy="4674633"/>
            <a:chOff x="0" y="0"/>
            <a:chExt cx="10852000" cy="6232844"/>
          </a:xfrm>
        </p:grpSpPr>
        <p:sp>
          <p:nvSpPr>
            <p:cNvPr name="AutoShape 6" id="6"/>
            <p:cNvSpPr/>
            <p:nvPr/>
          </p:nvSpPr>
          <p:spPr>
            <a:xfrm flipH="true" flipV="true">
              <a:off x="66675" y="1106995"/>
              <a:ext cx="8678206" cy="5010365"/>
            </a:xfrm>
            <a:prstGeom prst="line">
              <a:avLst/>
            </a:prstGeom>
            <a:ln cap="flat" w="266700">
              <a:solidFill>
                <a:srgbClr val="EA4335"/>
              </a:solidFill>
              <a:prstDash val="solid"/>
              <a:headEnd type="none" len="sm" w="sm"/>
              <a:tailEnd type="none" len="sm" w="sm"/>
            </a:ln>
          </p:spPr>
        </p:sp>
        <p:sp>
          <p:nvSpPr>
            <p:cNvPr name="AutoShape 7" id="7"/>
            <p:cNvSpPr/>
            <p:nvPr/>
          </p:nvSpPr>
          <p:spPr>
            <a:xfrm flipH="true" flipV="true">
              <a:off x="1273487" y="230969"/>
              <a:ext cx="8678206" cy="5010365"/>
            </a:xfrm>
            <a:prstGeom prst="line">
              <a:avLst/>
            </a:prstGeom>
            <a:ln cap="flat" w="266700">
              <a:solidFill>
                <a:srgbClr val="34A853"/>
              </a:solidFill>
              <a:prstDash val="solid"/>
              <a:headEnd type="none" len="sm" w="sm"/>
              <a:tailEnd type="none" len="sm" w="sm"/>
            </a:ln>
          </p:spPr>
        </p:sp>
        <p:sp>
          <p:nvSpPr>
            <p:cNvPr name="AutoShape 8" id="8"/>
            <p:cNvSpPr/>
            <p:nvPr/>
          </p:nvSpPr>
          <p:spPr>
            <a:xfrm flipH="true" flipV="true">
              <a:off x="1206812" y="991510"/>
              <a:ext cx="8678206" cy="5010365"/>
            </a:xfrm>
            <a:prstGeom prst="line">
              <a:avLst/>
            </a:prstGeom>
            <a:ln cap="flat" w="266700">
              <a:solidFill>
                <a:srgbClr val="F9AB00"/>
              </a:solidFill>
              <a:prstDash val="solid"/>
              <a:headEnd type="none" len="sm" w="sm"/>
              <a:tailEnd type="none" len="sm" w="sm"/>
            </a:ln>
          </p:spPr>
        </p:sp>
        <p:sp>
          <p:nvSpPr>
            <p:cNvPr name="AutoShape 9" id="9"/>
            <p:cNvSpPr/>
            <p:nvPr/>
          </p:nvSpPr>
          <p:spPr>
            <a:xfrm flipH="true" flipV="true">
              <a:off x="2107118" y="115484"/>
              <a:ext cx="8678206" cy="5010365"/>
            </a:xfrm>
            <a:prstGeom prst="line">
              <a:avLst/>
            </a:prstGeom>
            <a:ln cap="flat" w="266700">
              <a:solidFill>
                <a:srgbClr val="4285F4"/>
              </a:solidFill>
              <a:prstDash val="solid"/>
              <a:headEnd type="none" len="sm" w="sm"/>
              <a:tailEnd type="none" len="sm" w="sm"/>
            </a:ln>
          </p:spPr>
        </p:sp>
      </p:grpSp>
    </p:spTree>
  </p:cSld>
  <p:clrMapOvr>
    <a:masterClrMapping/>
  </p:clrMapOvr>
</p:sld>
</file>

<file path=ppt/slides/slide8.xml><?xml version="1.0" encoding="utf-8"?>
<p:sld xmlns:p="http://schemas.openxmlformats.org/presentationml/2006/main" xmlns:a="http://schemas.openxmlformats.org/drawingml/2006/main">
  <p:cSld>
    <p:bg>
      <p:bgPr>
        <a:solidFill>
          <a:srgbClr val="F9FCF3"/>
        </a:solidFill>
      </p:bgPr>
    </p:bg>
    <p:spTree>
      <p:nvGrpSpPr>
        <p:cNvPr id="1" name=""/>
        <p:cNvGrpSpPr/>
        <p:nvPr/>
      </p:nvGrpSpPr>
      <p:grpSpPr>
        <a:xfrm>
          <a:off x="0" y="0"/>
          <a:ext cx="0" cy="0"/>
          <a:chOff x="0" y="0"/>
          <a:chExt cx="0" cy="0"/>
        </a:xfrm>
      </p:grpSpPr>
      <p:sp>
        <p:nvSpPr>
          <p:cNvPr name="TextBox 2" id="2"/>
          <p:cNvSpPr txBox="true"/>
          <p:nvPr/>
        </p:nvSpPr>
        <p:spPr>
          <a:xfrm rot="0">
            <a:off x="1028700" y="2193718"/>
            <a:ext cx="10129124" cy="887095"/>
          </a:xfrm>
          <a:prstGeom prst="rect">
            <a:avLst/>
          </a:prstGeom>
        </p:spPr>
        <p:txBody>
          <a:bodyPr anchor="t" rtlCol="false" tIns="0" lIns="0" bIns="0" rIns="0">
            <a:spAutoFit/>
          </a:bodyPr>
          <a:lstStyle/>
          <a:p>
            <a:pPr algn="l">
              <a:lnSpc>
                <a:spcPts val="7279"/>
              </a:lnSpc>
            </a:pPr>
            <a:r>
              <a:rPr lang="en-US" sz="5199">
                <a:solidFill>
                  <a:srgbClr val="000000"/>
                </a:solidFill>
                <a:latin typeface="Open Sans Bold"/>
                <a:ea typeface="Open Sans Bold"/>
                <a:cs typeface="Open Sans Bold"/>
                <a:sym typeface="Open Sans Bold"/>
              </a:rPr>
              <a:t>Un Esempio di Prompt per RAG</a:t>
            </a:r>
          </a:p>
        </p:txBody>
      </p:sp>
      <p:grpSp>
        <p:nvGrpSpPr>
          <p:cNvPr name="Group 3" id="3"/>
          <p:cNvGrpSpPr/>
          <p:nvPr/>
        </p:nvGrpSpPr>
        <p:grpSpPr>
          <a:xfrm rot="0">
            <a:off x="12424634" y="-1593819"/>
            <a:ext cx="8139000" cy="4674633"/>
            <a:chOff x="0" y="0"/>
            <a:chExt cx="10852000" cy="6232844"/>
          </a:xfrm>
        </p:grpSpPr>
        <p:sp>
          <p:nvSpPr>
            <p:cNvPr name="AutoShape 4" id="4"/>
            <p:cNvSpPr/>
            <p:nvPr/>
          </p:nvSpPr>
          <p:spPr>
            <a:xfrm flipH="true" flipV="true">
              <a:off x="66675" y="1106995"/>
              <a:ext cx="8678206" cy="5010365"/>
            </a:xfrm>
            <a:prstGeom prst="line">
              <a:avLst/>
            </a:prstGeom>
            <a:ln cap="flat" w="266700">
              <a:solidFill>
                <a:srgbClr val="EA4335"/>
              </a:solidFill>
              <a:prstDash val="solid"/>
              <a:headEnd type="none" len="sm" w="sm"/>
              <a:tailEnd type="none" len="sm" w="sm"/>
            </a:ln>
          </p:spPr>
        </p:sp>
        <p:sp>
          <p:nvSpPr>
            <p:cNvPr name="AutoShape 5" id="5"/>
            <p:cNvSpPr/>
            <p:nvPr/>
          </p:nvSpPr>
          <p:spPr>
            <a:xfrm flipH="true" flipV="true">
              <a:off x="1273487" y="230969"/>
              <a:ext cx="8678206" cy="5010365"/>
            </a:xfrm>
            <a:prstGeom prst="line">
              <a:avLst/>
            </a:prstGeom>
            <a:ln cap="flat" w="266700">
              <a:solidFill>
                <a:srgbClr val="34A853"/>
              </a:solidFill>
              <a:prstDash val="solid"/>
              <a:headEnd type="none" len="sm" w="sm"/>
              <a:tailEnd type="none" len="sm" w="sm"/>
            </a:ln>
          </p:spPr>
        </p:sp>
        <p:sp>
          <p:nvSpPr>
            <p:cNvPr name="AutoShape 6" id="6"/>
            <p:cNvSpPr/>
            <p:nvPr/>
          </p:nvSpPr>
          <p:spPr>
            <a:xfrm flipH="true" flipV="true">
              <a:off x="1206812" y="991510"/>
              <a:ext cx="8678206" cy="5010365"/>
            </a:xfrm>
            <a:prstGeom prst="line">
              <a:avLst/>
            </a:prstGeom>
            <a:ln cap="flat" w="266700">
              <a:solidFill>
                <a:srgbClr val="F9AB00"/>
              </a:solidFill>
              <a:prstDash val="solid"/>
              <a:headEnd type="none" len="sm" w="sm"/>
              <a:tailEnd type="none" len="sm" w="sm"/>
            </a:ln>
          </p:spPr>
        </p:sp>
        <p:sp>
          <p:nvSpPr>
            <p:cNvPr name="AutoShape 7" id="7"/>
            <p:cNvSpPr/>
            <p:nvPr/>
          </p:nvSpPr>
          <p:spPr>
            <a:xfrm flipH="true" flipV="true">
              <a:off x="2107118" y="115484"/>
              <a:ext cx="8678206" cy="5010365"/>
            </a:xfrm>
            <a:prstGeom prst="line">
              <a:avLst/>
            </a:prstGeom>
            <a:ln cap="flat" w="266700">
              <a:solidFill>
                <a:srgbClr val="4285F4"/>
              </a:solidFill>
              <a:prstDash val="solid"/>
              <a:headEnd type="none" len="sm" w="sm"/>
              <a:tailEnd type="none" len="sm" w="sm"/>
            </a:ln>
          </p:spPr>
        </p:sp>
      </p:grpSp>
      <p:sp>
        <p:nvSpPr>
          <p:cNvPr name="TextBox 8" id="8"/>
          <p:cNvSpPr txBox="true"/>
          <p:nvPr/>
        </p:nvSpPr>
        <p:spPr>
          <a:xfrm rot="0">
            <a:off x="1028700" y="3807544"/>
            <a:ext cx="16230600" cy="4241038"/>
          </a:xfrm>
          <a:prstGeom prst="rect">
            <a:avLst/>
          </a:prstGeom>
        </p:spPr>
        <p:txBody>
          <a:bodyPr anchor="t" rtlCol="false" tIns="0" lIns="0" bIns="0" rIns="0">
            <a:spAutoFit/>
          </a:bodyPr>
          <a:lstStyle/>
          <a:p>
            <a:pPr algn="ctr">
              <a:lnSpc>
                <a:spcPts val="4224"/>
              </a:lnSpc>
            </a:pPr>
            <a:r>
              <a:rPr lang="en-US" sz="3017">
                <a:solidFill>
                  <a:srgbClr val="000000"/>
                </a:solidFill>
                <a:latin typeface="Open Sans"/>
                <a:ea typeface="Open Sans"/>
                <a:cs typeface="Open Sans"/>
                <a:sym typeface="Open Sans"/>
              </a:rPr>
              <a:t>"""Use the following pieces of context to answer the question at the end. If you don't know the answer, just say that you don't know, don't try to make up an answer.</a:t>
            </a:r>
          </a:p>
          <a:p>
            <a:pPr algn="ctr">
              <a:lnSpc>
                <a:spcPts val="4224"/>
              </a:lnSpc>
            </a:pPr>
          </a:p>
          <a:p>
            <a:pPr algn="ctr">
              <a:lnSpc>
                <a:spcPts val="4224"/>
              </a:lnSpc>
            </a:pPr>
            <a:r>
              <a:rPr lang="en-US" sz="3017">
                <a:solidFill>
                  <a:srgbClr val="000000"/>
                </a:solidFill>
                <a:latin typeface="Open Sans"/>
                <a:ea typeface="Open Sans"/>
                <a:cs typeface="Open Sans"/>
                <a:sym typeface="Open Sans"/>
              </a:rPr>
              <a:t>{context}</a:t>
            </a:r>
          </a:p>
          <a:p>
            <a:pPr algn="ctr">
              <a:lnSpc>
                <a:spcPts val="4224"/>
              </a:lnSpc>
            </a:pPr>
          </a:p>
          <a:p>
            <a:pPr algn="ctr">
              <a:lnSpc>
                <a:spcPts val="4224"/>
              </a:lnSpc>
            </a:pPr>
            <a:r>
              <a:rPr lang="en-US" sz="3017">
                <a:solidFill>
                  <a:srgbClr val="000000"/>
                </a:solidFill>
                <a:latin typeface="Open Sans"/>
                <a:ea typeface="Open Sans"/>
                <a:cs typeface="Open Sans"/>
                <a:sym typeface="Open Sans"/>
              </a:rPr>
              <a:t>Question: {question}</a:t>
            </a:r>
          </a:p>
          <a:p>
            <a:pPr algn="ctr">
              <a:lnSpc>
                <a:spcPts val="4224"/>
              </a:lnSpc>
            </a:pPr>
            <a:r>
              <a:rPr lang="en-US" sz="3017">
                <a:solidFill>
                  <a:srgbClr val="000000"/>
                </a:solidFill>
                <a:latin typeface="Open Sans"/>
                <a:ea typeface="Open Sans"/>
                <a:cs typeface="Open Sans"/>
                <a:sym typeface="Open Sans"/>
              </a:rPr>
              <a:t>Helpful Answer:"""</a:t>
            </a:r>
          </a:p>
          <a:p>
            <a:pPr algn="ctr">
              <a:lnSpc>
                <a:spcPts val="4224"/>
              </a:lnSpc>
            </a:pP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F9FCF3"/>
        </a:solidFill>
      </p:bgPr>
    </p:bg>
    <p:spTree>
      <p:nvGrpSpPr>
        <p:cNvPr id="1" name=""/>
        <p:cNvGrpSpPr/>
        <p:nvPr/>
      </p:nvGrpSpPr>
      <p:grpSpPr>
        <a:xfrm>
          <a:off x="0" y="0"/>
          <a:ext cx="0" cy="0"/>
          <a:chOff x="0" y="0"/>
          <a:chExt cx="0" cy="0"/>
        </a:xfrm>
      </p:grpSpPr>
      <p:sp>
        <p:nvSpPr>
          <p:cNvPr name="TextBox 2" id="2"/>
          <p:cNvSpPr txBox="true"/>
          <p:nvPr/>
        </p:nvSpPr>
        <p:spPr>
          <a:xfrm rot="0">
            <a:off x="1028700" y="2896552"/>
            <a:ext cx="12683649" cy="887095"/>
          </a:xfrm>
          <a:prstGeom prst="rect">
            <a:avLst/>
          </a:prstGeom>
        </p:spPr>
        <p:txBody>
          <a:bodyPr anchor="t" rtlCol="false" tIns="0" lIns="0" bIns="0" rIns="0">
            <a:spAutoFit/>
          </a:bodyPr>
          <a:lstStyle/>
          <a:p>
            <a:pPr algn="ctr" marL="1122679" indent="-561340" lvl="1">
              <a:lnSpc>
                <a:spcPts val="7279"/>
              </a:lnSpc>
              <a:buFont typeface="Arial"/>
              <a:buChar char="•"/>
            </a:pPr>
            <a:r>
              <a:rPr lang="en-US" sz="5199">
                <a:solidFill>
                  <a:srgbClr val="000000"/>
                </a:solidFill>
                <a:latin typeface="Open Sans Bold"/>
                <a:ea typeface="Open Sans Bold"/>
                <a:cs typeface="Open Sans Bold"/>
                <a:sym typeface="Open Sans Bold"/>
              </a:rPr>
              <a:t>I dati vengono salvati come vettori </a:t>
            </a:r>
          </a:p>
        </p:txBody>
      </p:sp>
      <p:grpSp>
        <p:nvGrpSpPr>
          <p:cNvPr name="Group 3" id="3"/>
          <p:cNvGrpSpPr/>
          <p:nvPr/>
        </p:nvGrpSpPr>
        <p:grpSpPr>
          <a:xfrm rot="0">
            <a:off x="12424634" y="-1593819"/>
            <a:ext cx="8139000" cy="4674633"/>
            <a:chOff x="0" y="0"/>
            <a:chExt cx="10852000" cy="6232844"/>
          </a:xfrm>
        </p:grpSpPr>
        <p:sp>
          <p:nvSpPr>
            <p:cNvPr name="AutoShape 4" id="4"/>
            <p:cNvSpPr/>
            <p:nvPr/>
          </p:nvSpPr>
          <p:spPr>
            <a:xfrm flipH="true" flipV="true">
              <a:off x="66675" y="1106995"/>
              <a:ext cx="8678206" cy="5010365"/>
            </a:xfrm>
            <a:prstGeom prst="line">
              <a:avLst/>
            </a:prstGeom>
            <a:ln cap="flat" w="266700">
              <a:solidFill>
                <a:srgbClr val="EA4335"/>
              </a:solidFill>
              <a:prstDash val="solid"/>
              <a:headEnd type="none" len="sm" w="sm"/>
              <a:tailEnd type="none" len="sm" w="sm"/>
            </a:ln>
          </p:spPr>
        </p:sp>
        <p:sp>
          <p:nvSpPr>
            <p:cNvPr name="AutoShape 5" id="5"/>
            <p:cNvSpPr/>
            <p:nvPr/>
          </p:nvSpPr>
          <p:spPr>
            <a:xfrm flipH="true" flipV="true">
              <a:off x="1273487" y="230969"/>
              <a:ext cx="8678206" cy="5010365"/>
            </a:xfrm>
            <a:prstGeom prst="line">
              <a:avLst/>
            </a:prstGeom>
            <a:ln cap="flat" w="266700">
              <a:solidFill>
                <a:srgbClr val="34A853"/>
              </a:solidFill>
              <a:prstDash val="solid"/>
              <a:headEnd type="none" len="sm" w="sm"/>
              <a:tailEnd type="none" len="sm" w="sm"/>
            </a:ln>
          </p:spPr>
        </p:sp>
        <p:sp>
          <p:nvSpPr>
            <p:cNvPr name="AutoShape 6" id="6"/>
            <p:cNvSpPr/>
            <p:nvPr/>
          </p:nvSpPr>
          <p:spPr>
            <a:xfrm flipH="true" flipV="true">
              <a:off x="1206812" y="991510"/>
              <a:ext cx="8678206" cy="5010365"/>
            </a:xfrm>
            <a:prstGeom prst="line">
              <a:avLst/>
            </a:prstGeom>
            <a:ln cap="flat" w="266700">
              <a:solidFill>
                <a:srgbClr val="F9AB00"/>
              </a:solidFill>
              <a:prstDash val="solid"/>
              <a:headEnd type="none" len="sm" w="sm"/>
              <a:tailEnd type="none" len="sm" w="sm"/>
            </a:ln>
          </p:spPr>
        </p:sp>
        <p:sp>
          <p:nvSpPr>
            <p:cNvPr name="AutoShape 7" id="7"/>
            <p:cNvSpPr/>
            <p:nvPr/>
          </p:nvSpPr>
          <p:spPr>
            <a:xfrm flipH="true" flipV="true">
              <a:off x="2107118" y="115484"/>
              <a:ext cx="8678206" cy="5010365"/>
            </a:xfrm>
            <a:prstGeom prst="line">
              <a:avLst/>
            </a:prstGeom>
            <a:ln cap="flat" w="266700">
              <a:solidFill>
                <a:srgbClr val="4285F4"/>
              </a:solidFill>
              <a:prstDash val="solid"/>
              <a:headEnd type="none" len="sm" w="sm"/>
              <a:tailEnd type="none" len="sm" w="sm"/>
            </a:ln>
          </p:spPr>
        </p:sp>
      </p:grpSp>
      <p:sp>
        <p:nvSpPr>
          <p:cNvPr name="TextBox 8" id="8"/>
          <p:cNvSpPr txBox="true"/>
          <p:nvPr/>
        </p:nvSpPr>
        <p:spPr>
          <a:xfrm rot="0">
            <a:off x="1028700" y="857250"/>
            <a:ext cx="5461397" cy="1566544"/>
          </a:xfrm>
          <a:prstGeom prst="rect">
            <a:avLst/>
          </a:prstGeom>
        </p:spPr>
        <p:txBody>
          <a:bodyPr anchor="t" rtlCol="false" tIns="0" lIns="0" bIns="0" rIns="0">
            <a:spAutoFit/>
          </a:bodyPr>
          <a:lstStyle/>
          <a:p>
            <a:pPr algn="ctr">
              <a:lnSpc>
                <a:spcPts val="12880"/>
              </a:lnSpc>
            </a:pPr>
            <a:r>
              <a:rPr lang="en-US" sz="9200">
                <a:solidFill>
                  <a:srgbClr val="000000"/>
                </a:solidFill>
                <a:latin typeface="Open Sans Bold"/>
                <a:ea typeface="Open Sans Bold"/>
                <a:cs typeface="Open Sans Bold"/>
                <a:sym typeface="Open Sans Bold"/>
              </a:rPr>
              <a:t>VectorDB</a:t>
            </a:r>
          </a:p>
        </p:txBody>
      </p:sp>
      <p:sp>
        <p:nvSpPr>
          <p:cNvPr name="TextBox 9" id="9"/>
          <p:cNvSpPr txBox="true"/>
          <p:nvPr/>
        </p:nvSpPr>
        <p:spPr>
          <a:xfrm rot="0">
            <a:off x="1057275" y="4191794"/>
            <a:ext cx="12592593" cy="1811020"/>
          </a:xfrm>
          <a:prstGeom prst="rect">
            <a:avLst/>
          </a:prstGeom>
        </p:spPr>
        <p:txBody>
          <a:bodyPr anchor="t" rtlCol="false" tIns="0" lIns="0" bIns="0" rIns="0">
            <a:spAutoFit/>
          </a:bodyPr>
          <a:lstStyle/>
          <a:p>
            <a:pPr algn="l" marL="1122679" indent="-561340" lvl="1">
              <a:lnSpc>
                <a:spcPts val="7279"/>
              </a:lnSpc>
              <a:buFont typeface="Arial"/>
              <a:buChar char="•"/>
            </a:pPr>
            <a:r>
              <a:rPr lang="en-US" sz="5199">
                <a:solidFill>
                  <a:srgbClr val="000000"/>
                </a:solidFill>
                <a:latin typeface="Open Sans Bold"/>
                <a:ea typeface="Open Sans Bold"/>
                <a:cs typeface="Open Sans Bold"/>
                <a:sym typeface="Open Sans Bold"/>
              </a:rPr>
              <a:t>Salvataggio efficiente dei dati</a:t>
            </a:r>
          </a:p>
          <a:p>
            <a:pPr algn="l" marL="1122679" indent="-561340" lvl="1">
              <a:lnSpc>
                <a:spcPts val="7279"/>
              </a:lnSpc>
              <a:buFont typeface="Arial"/>
              <a:buChar char="•"/>
            </a:pPr>
            <a:r>
              <a:rPr lang="en-US" sz="5199">
                <a:solidFill>
                  <a:srgbClr val="000000"/>
                </a:solidFill>
                <a:latin typeface="Open Sans Bold"/>
                <a:ea typeface="Open Sans Bold"/>
                <a:cs typeface="Open Sans Bold"/>
                <a:sym typeface="Open Sans Bold"/>
              </a:rPr>
              <a:t>Ricerca migliorata e ottimizzata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DAGJpKfM8Bc</dc:identifier>
  <dcterms:modified xsi:type="dcterms:W3CDTF">2011-08-01T06:04:30Z</dcterms:modified>
  <cp:revision>1</cp:revision>
  <dc:title>RAG</dc:title>
</cp:coreProperties>
</file>