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60"/>
  </p:notesMasterIdLst>
  <p:sldIdLst>
    <p:sldId id="268" r:id="rId5"/>
    <p:sldId id="313" r:id="rId6"/>
    <p:sldId id="323" r:id="rId7"/>
    <p:sldId id="348" r:id="rId8"/>
    <p:sldId id="373" r:id="rId9"/>
    <p:sldId id="374" r:id="rId10"/>
    <p:sldId id="376" r:id="rId11"/>
    <p:sldId id="375" r:id="rId12"/>
    <p:sldId id="377" r:id="rId13"/>
    <p:sldId id="378" r:id="rId14"/>
    <p:sldId id="379" r:id="rId15"/>
    <p:sldId id="380" r:id="rId16"/>
    <p:sldId id="381" r:id="rId17"/>
    <p:sldId id="382" r:id="rId18"/>
    <p:sldId id="383" r:id="rId19"/>
    <p:sldId id="384" r:id="rId20"/>
    <p:sldId id="386" r:id="rId21"/>
    <p:sldId id="388" r:id="rId22"/>
    <p:sldId id="389" r:id="rId23"/>
    <p:sldId id="390" r:id="rId24"/>
    <p:sldId id="391" r:id="rId25"/>
    <p:sldId id="387" r:id="rId26"/>
    <p:sldId id="326" r:id="rId27"/>
    <p:sldId id="417" r:id="rId28"/>
    <p:sldId id="393" r:id="rId29"/>
    <p:sldId id="418" r:id="rId30"/>
    <p:sldId id="396" r:id="rId31"/>
    <p:sldId id="367" r:id="rId32"/>
    <p:sldId id="404" r:id="rId33"/>
    <p:sldId id="419" r:id="rId34"/>
    <p:sldId id="420" r:id="rId35"/>
    <p:sldId id="395" r:id="rId36"/>
    <p:sldId id="397" r:id="rId37"/>
    <p:sldId id="398" r:id="rId38"/>
    <p:sldId id="399" r:id="rId39"/>
    <p:sldId id="401" r:id="rId40"/>
    <p:sldId id="400" r:id="rId41"/>
    <p:sldId id="402" r:id="rId42"/>
    <p:sldId id="403" r:id="rId43"/>
    <p:sldId id="406" r:id="rId44"/>
    <p:sldId id="405" r:id="rId45"/>
    <p:sldId id="407" r:id="rId46"/>
    <p:sldId id="416" r:id="rId47"/>
    <p:sldId id="415" r:id="rId48"/>
    <p:sldId id="256" r:id="rId49"/>
    <p:sldId id="257" r:id="rId50"/>
    <p:sldId id="258" r:id="rId51"/>
    <p:sldId id="259" r:id="rId52"/>
    <p:sldId id="260" r:id="rId53"/>
    <p:sldId id="410" r:id="rId54"/>
    <p:sldId id="409" r:id="rId55"/>
    <p:sldId id="411" r:id="rId56"/>
    <p:sldId id="412" r:id="rId57"/>
    <p:sldId id="413" r:id="rId58"/>
    <p:sldId id="414" r:id="rId5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課程資訊" id="{62847C9D-B0EC-4DF5-BD9A-248A70568B96}">
          <p14:sldIdLst>
            <p14:sldId id="268"/>
            <p14:sldId id="313"/>
          </p14:sldIdLst>
        </p14:section>
        <p14:section name="遞迴的重要性" id="{E005D2FA-52FB-4940-87ED-469BC992499E}">
          <p14:sldIdLst>
            <p14:sldId id="323"/>
            <p14:sldId id="348"/>
            <p14:sldId id="373"/>
            <p14:sldId id="374"/>
            <p14:sldId id="376"/>
            <p14:sldId id="375"/>
            <p14:sldId id="377"/>
            <p14:sldId id="378"/>
            <p14:sldId id="379"/>
            <p14:sldId id="380"/>
            <p14:sldId id="381"/>
            <p14:sldId id="382"/>
            <p14:sldId id="383"/>
            <p14:sldId id="384"/>
            <p14:sldId id="386"/>
            <p14:sldId id="388"/>
            <p14:sldId id="389"/>
            <p14:sldId id="390"/>
            <p14:sldId id="391"/>
            <p14:sldId id="387"/>
          </p14:sldIdLst>
        </p14:section>
        <p14:section name="經典的遞迴函數" id="{C2975F89-F498-496C-8EE3-13CC90DB40D5}">
          <p14:sldIdLst>
            <p14:sldId id="326"/>
            <p14:sldId id="417"/>
            <p14:sldId id="393"/>
            <p14:sldId id="418"/>
            <p14:sldId id="396"/>
            <p14:sldId id="367"/>
            <p14:sldId id="404"/>
            <p14:sldId id="419"/>
            <p14:sldId id="420"/>
            <p14:sldId id="395"/>
            <p14:sldId id="397"/>
            <p14:sldId id="398"/>
            <p14:sldId id="399"/>
            <p14:sldId id="401"/>
            <p14:sldId id="400"/>
            <p14:sldId id="402"/>
            <p14:sldId id="403"/>
            <p14:sldId id="406"/>
            <p14:sldId id="405"/>
            <p14:sldId id="407"/>
          </p14:sldIdLst>
        </p14:section>
        <p14:section name="遞迴解還是迭代解" id="{68A362A0-0E76-4A8D-9E97-79B31CC2AF90}">
          <p14:sldIdLst>
            <p14:sldId id="416"/>
            <p14:sldId id="415"/>
            <p14:sldId id="256"/>
            <p14:sldId id="257"/>
            <p14:sldId id="258"/>
            <p14:sldId id="259"/>
            <p14:sldId id="260"/>
            <p14:sldId id="410"/>
            <p14:sldId id="409"/>
            <p14:sldId id="411"/>
            <p14:sldId id="412"/>
            <p14:sldId id="413"/>
            <p14:sldId id="41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4823"/>
    <a:srgbClr val="EC70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08" autoAdjust="0"/>
    <p:restoredTop sz="94563" autoAdjust="0"/>
  </p:normalViewPr>
  <p:slideViewPr>
    <p:cSldViewPr snapToGrid="0">
      <p:cViewPr varScale="1">
        <p:scale>
          <a:sx n="109" d="100"/>
          <a:sy n="109" d="100"/>
        </p:scale>
        <p:origin x="654" y="84"/>
      </p:cViewPr>
      <p:guideLst/>
    </p:cSldViewPr>
  </p:slideViewPr>
  <p:outlineViewPr>
    <p:cViewPr>
      <p:scale>
        <a:sx n="33" d="100"/>
        <a:sy n="33" d="100"/>
      </p:scale>
      <p:origin x="0" y="-4308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5" Type="http://schemas.openxmlformats.org/officeDocument/2006/relationships/slide" Target="slides/slide1.xml"/><Relationship Id="rId61" Type="http://schemas.openxmlformats.org/officeDocument/2006/relationships/presProps" Target="presProps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tableStyles" Target="tableStyle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37561C-809F-415E-99CA-22798D1E9186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933233-C2A8-4998-A3E2-B025BEEDE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5620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階乘演算法的終止條件為 </a:t>
            </a:r>
            <a:r>
              <a:rPr lang="en-US" altLang="zh-TW" dirty="0"/>
              <a:t>n=0</a:t>
            </a:r>
            <a:r>
              <a:rPr lang="zh-TW" altLang="en-US" dirty="0"/>
              <a:t> 的時候，因為它收斂於整數 </a:t>
            </a:r>
            <a:r>
              <a:rPr lang="en-US" altLang="zh-TW" dirty="0"/>
              <a:t>1</a:t>
            </a:r>
            <a:r>
              <a:rPr lang="zh-TW" altLang="en-US" dirty="0"/>
              <a:t>。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933233-C2A8-4998-A3E2-B025BEEDEF3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8057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階乘演算法的終止條件為 </a:t>
            </a:r>
            <a:r>
              <a:rPr lang="en-US" altLang="zh-TW" dirty="0"/>
              <a:t>n=0</a:t>
            </a:r>
            <a:r>
              <a:rPr lang="zh-TW" altLang="en-US" dirty="0"/>
              <a:t> 的時候，因為它收斂於整數 </a:t>
            </a:r>
            <a:r>
              <a:rPr lang="en-US" altLang="zh-TW" dirty="0"/>
              <a:t>1</a:t>
            </a:r>
            <a:r>
              <a:rPr lang="zh-TW" altLang="en-US" dirty="0"/>
              <a:t>。</a:t>
            </a:r>
            <a:endParaRPr lang="en-US" altLang="zh-TW" dirty="0"/>
          </a:p>
          <a:p>
            <a:r>
              <a:rPr lang="zh-TW" altLang="en-US" dirty="0"/>
              <a:t>遞迴深度為 </a:t>
            </a:r>
            <a:r>
              <a:rPr lang="en-US" altLang="zh-TW" dirty="0"/>
              <a:t>n</a:t>
            </a:r>
            <a:r>
              <a:rPr lang="zh-TW" altLang="en-US" dirty="0"/>
              <a:t>，由圖淺而易見。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933233-C2A8-4998-A3E2-B025BEEDEF3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2197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712BD9-06F5-315B-50DC-182DB526E2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4972D0EA-E092-CFC7-A393-84ADCF83062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67A72E72-B7B9-40CE-B2EE-0C97B18E2E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階乘演算法的終止條件為 </a:t>
            </a:r>
            <a:r>
              <a:rPr lang="en-US" altLang="zh-TW" dirty="0"/>
              <a:t>n=0</a:t>
            </a:r>
            <a:r>
              <a:rPr lang="zh-TW" altLang="en-US" dirty="0"/>
              <a:t> 的時候，因為它收斂於整數 </a:t>
            </a:r>
            <a:r>
              <a:rPr lang="en-US" altLang="zh-TW" dirty="0"/>
              <a:t>1</a:t>
            </a:r>
            <a:r>
              <a:rPr lang="zh-TW" altLang="en-US" dirty="0"/>
              <a:t>。</a:t>
            </a:r>
            <a:endParaRPr lang="en-US" altLang="zh-TW" dirty="0"/>
          </a:p>
          <a:p>
            <a:r>
              <a:rPr lang="zh-TW" altLang="en-US" dirty="0"/>
              <a:t>遞迴深度為 </a:t>
            </a:r>
            <a:r>
              <a:rPr lang="en-US" altLang="zh-TW" dirty="0"/>
              <a:t>n</a:t>
            </a:r>
            <a:r>
              <a:rPr lang="zh-TW" altLang="en-US" dirty="0"/>
              <a:t>，由圖淺而易見。</a:t>
            </a:r>
            <a:endParaRPr lang="en-US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C005744-6383-E640-34CD-C4A3DE4905B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933233-C2A8-4998-A3E2-B025BEEDEF3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4538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3E47BC-158A-C239-E93B-8936A08969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3398540C-7676-E77E-0940-E89294D8D7C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1B6163FD-933F-D2C3-0202-62648D94E5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階乘演算法的終止條件為 </a:t>
            </a:r>
            <a:r>
              <a:rPr lang="en-US" altLang="zh-TW" dirty="0"/>
              <a:t>n=0</a:t>
            </a:r>
            <a:r>
              <a:rPr lang="zh-TW" altLang="en-US" dirty="0"/>
              <a:t> 的時候，因為它收斂於整數 </a:t>
            </a:r>
            <a:r>
              <a:rPr lang="en-US" altLang="zh-TW" dirty="0"/>
              <a:t>1</a:t>
            </a:r>
            <a:r>
              <a:rPr lang="zh-TW" altLang="en-US" dirty="0"/>
              <a:t>。</a:t>
            </a:r>
            <a:endParaRPr lang="en-US" altLang="zh-TW" dirty="0"/>
          </a:p>
          <a:p>
            <a:r>
              <a:rPr lang="zh-TW" altLang="en-US" dirty="0"/>
              <a:t>遞迴深度為 </a:t>
            </a:r>
            <a:r>
              <a:rPr lang="en-US" altLang="zh-TW" dirty="0"/>
              <a:t>n</a:t>
            </a:r>
            <a:r>
              <a:rPr lang="zh-TW" altLang="en-US" dirty="0"/>
              <a:t>，由圖淺而易見。</a:t>
            </a:r>
            <a:endParaRPr lang="en-US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346198E-4610-A62E-000A-772A153BAE5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933233-C2A8-4998-A3E2-B025BEEDEF3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5443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E03A3A-E0DF-8731-2B5C-B5B9592728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74744A85-1CA0-E93D-D915-47F7F875D20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6D7F9632-1BFA-3CDD-95F1-144EDFE261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階乘演算法的終止條件為 </a:t>
            </a:r>
            <a:r>
              <a:rPr lang="en-US" altLang="zh-TW" dirty="0"/>
              <a:t>n=0</a:t>
            </a:r>
            <a:r>
              <a:rPr lang="zh-TW" altLang="en-US" dirty="0"/>
              <a:t> 的時候，因為它收斂於整數 </a:t>
            </a:r>
            <a:r>
              <a:rPr lang="en-US" altLang="zh-TW" dirty="0"/>
              <a:t>1</a:t>
            </a:r>
            <a:r>
              <a:rPr lang="zh-TW" altLang="en-US" dirty="0"/>
              <a:t>。</a:t>
            </a:r>
            <a:endParaRPr lang="en-US" altLang="zh-TW" dirty="0"/>
          </a:p>
          <a:p>
            <a:r>
              <a:rPr lang="zh-TW" altLang="en-US" dirty="0"/>
              <a:t>遞迴深度為 </a:t>
            </a:r>
            <a:r>
              <a:rPr lang="en-US" altLang="zh-TW" dirty="0"/>
              <a:t>n</a:t>
            </a:r>
            <a:r>
              <a:rPr lang="zh-TW" altLang="en-US" dirty="0"/>
              <a:t>，由圖淺而易見。</a:t>
            </a:r>
            <a:endParaRPr lang="en-US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33B657E-FF49-1B18-6343-2AF5113CCF0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933233-C2A8-4998-A3E2-B025BEEDEF3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9938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D1DE09-4E8D-AA88-C1F1-AF8D710146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0514CF90-284E-2F0E-5392-11CA7971D1A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2B5C3666-4001-2B9A-497F-7C08B0F735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階乘演算法的終止條件為 </a:t>
            </a:r>
            <a:r>
              <a:rPr lang="en-US" altLang="zh-TW" dirty="0"/>
              <a:t>n=0</a:t>
            </a:r>
            <a:r>
              <a:rPr lang="zh-TW" altLang="en-US" dirty="0"/>
              <a:t> 的時候，因為它收斂於整數 </a:t>
            </a:r>
            <a:r>
              <a:rPr lang="en-US" altLang="zh-TW" dirty="0"/>
              <a:t>1</a:t>
            </a:r>
            <a:r>
              <a:rPr lang="zh-TW" altLang="en-US" dirty="0"/>
              <a:t>。</a:t>
            </a:r>
            <a:endParaRPr lang="en-US" altLang="zh-TW" dirty="0"/>
          </a:p>
          <a:p>
            <a:r>
              <a:rPr lang="zh-TW" altLang="en-US" dirty="0"/>
              <a:t>遞迴深度為 </a:t>
            </a:r>
            <a:r>
              <a:rPr lang="en-US" altLang="zh-TW" dirty="0"/>
              <a:t>n</a:t>
            </a:r>
            <a:r>
              <a:rPr lang="zh-TW" altLang="en-US" dirty="0"/>
              <a:t>，由圖淺而易見。</a:t>
            </a:r>
            <a:endParaRPr lang="en-US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2AB60AB-BA6C-FBA3-CF22-5CB5D2A4B8F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933233-C2A8-4998-A3E2-B025BEEDEF3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896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10/14/2024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25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10/14/2024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010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10/14/2024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401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10/14/2024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231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10/14/2024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775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10/14/2024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260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10/14/2024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723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10/14/2024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850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10/14/2024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398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10/14/2024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9070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8.sv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7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0.png"/><Relationship Id="rId3" Type="http://schemas.openxmlformats.org/officeDocument/2006/relationships/image" Target="../media/image7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8.sv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7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5.png"/><Relationship Id="rId4" Type="http://schemas.openxmlformats.org/officeDocument/2006/relationships/image" Target="../media/image33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6.png"/><Relationship Id="rId4" Type="http://schemas.openxmlformats.org/officeDocument/2006/relationships/image" Target="../media/image33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9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2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2.png"/><Relationship Id="rId4" Type="http://schemas.openxmlformats.org/officeDocument/2006/relationships/image" Target="../media/image3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10AF38-26DF-48B3-952C-4A9091D686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929" y="639097"/>
            <a:ext cx="6253317" cy="3686015"/>
          </a:xfrm>
        </p:spPr>
        <p:txBody>
          <a:bodyPr>
            <a:normAutofit/>
          </a:bodyPr>
          <a:lstStyle/>
          <a:p>
            <a:r>
              <a:rPr lang="zh-TW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f-openhuninn-2.0" panose="020B0000000000000000" pitchFamily="34" charset="-120"/>
                <a:ea typeface="jf-openhuninn-2.0" panose="020B0000000000000000" pitchFamily="34" charset="-120"/>
              </a:rPr>
              <a:t>遞迴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jf-openhuninn-2.0" panose="020B0000000000000000" pitchFamily="34" charset="-120"/>
              <a:ea typeface="jf-openhuninn-2.0" panose="020B0000000000000000" pitchFamily="34" charset="-120"/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44179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308AC96E-AA33-4309-B51D-072F59E6EC0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56686" y="1"/>
            <a:ext cx="4635315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747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標題 1">
            <a:extLst>
              <a:ext uri="{FF2B5EF4-FFF2-40B4-BE49-F238E27FC236}">
                <a16:creationId xmlns:a16="http://schemas.microsoft.com/office/drawing/2014/main" id="{23D92908-7E1A-8316-E667-3A1B456F182B}"/>
              </a:ext>
            </a:extLst>
          </p:cNvPr>
          <p:cNvSpPr txBox="1">
            <a:spLocks/>
          </p:cNvSpPr>
          <p:nvPr/>
        </p:nvSpPr>
        <p:spPr>
          <a:xfrm>
            <a:off x="0" y="6478385"/>
            <a:ext cx="3751811" cy="37961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1800" dirty="0">
                <a:solidFill>
                  <a:schemeClr val="bg1">
                    <a:lumMod val="75000"/>
                  </a:schemeClr>
                </a:solidFill>
                <a:latin typeface="jf-openhuninn-2.0" panose="020B0000000000000000" pitchFamily="34" charset="-120"/>
                <a:ea typeface="jf-openhuninn-2.0" panose="020B0000000000000000" pitchFamily="34" charset="-120"/>
              </a:rPr>
              <a:t>遞迴的重要性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10">
                <a:extLst>
                  <a:ext uri="{FF2B5EF4-FFF2-40B4-BE49-F238E27FC236}">
                    <a16:creationId xmlns:a16="http://schemas.microsoft.com/office/drawing/2014/main" id="{6DB01A5C-9AC9-C978-AE03-E149DA4E9A9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61003" y="821499"/>
                <a:ext cx="9794837" cy="1083234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11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19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100000"/>
                  </a:lnSpc>
                  <a:spcBef>
                    <a:spcPts val="200"/>
                  </a:spcBef>
                  <a:spcAft>
                    <a:spcPts val="400"/>
                  </a:spcAft>
                  <a:buClrTx/>
                  <a:buFont typeface="Calibri" pitchFamily="34" charset="0"/>
                  <a:buChar char="◦"/>
                  <a:defRPr sz="17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100000"/>
                  </a:lnSpc>
                  <a:spcBef>
                    <a:spcPts val="200"/>
                  </a:spcBef>
                  <a:spcAft>
                    <a:spcPts val="400"/>
                  </a:spcAft>
                  <a:buClrTx/>
                  <a:buFont typeface="Calibri" pitchFamily="34" charset="0"/>
                  <a:buChar char="◦"/>
                  <a:defRPr sz="13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100000"/>
                  </a:lnSpc>
                  <a:spcBef>
                    <a:spcPts val="200"/>
                  </a:spcBef>
                  <a:spcAft>
                    <a:spcPts val="400"/>
                  </a:spcAft>
                  <a:buClrTx/>
                  <a:buFont typeface="Calibri" pitchFamily="34" charset="0"/>
                  <a:buChar char="◦"/>
                  <a:defRPr sz="13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100000"/>
                  </a:lnSpc>
                  <a:spcBef>
                    <a:spcPts val="200"/>
                  </a:spcBef>
                  <a:spcAft>
                    <a:spcPts val="400"/>
                  </a:spcAft>
                  <a:buClrTx/>
                  <a:buFont typeface="Calibri" pitchFamily="34" charset="0"/>
                  <a:buChar char="◦"/>
                  <a:defRPr sz="13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indent="0" algn="ctr">
                  <a:buFont typeface="Calibri" panose="020F0502020204030204" pitchFamily="34" charset="0"/>
                  <a:buNone/>
                </a:pPr>
                <a:r>
                  <a:rPr lang="zh-TW" altLang="en-US" sz="2000" dirty="0"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  <a:t>數學的階乘 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jf-openhuninn-2.0" panose="020B0000000000000000" pitchFamily="34" charset="-120"/>
                      </a:rPr>
                      <m:t>𝑛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jf-openhuninn-2.0" panose="020B0000000000000000" pitchFamily="34" charset="-120"/>
                      </a:rPr>
                      <m:t>!</m:t>
                    </m:r>
                  </m:oMath>
                </a14:m>
                <a:endParaRPr lang="en-US" altLang="zh-TW" sz="2000" dirty="0">
                  <a:latin typeface="jf-openhuninn-2.0" panose="020B0000000000000000" pitchFamily="34" charset="-120"/>
                  <a:ea typeface="jf-openhuninn-2.0" panose="020B0000000000000000" pitchFamily="34" charset="-120"/>
                </a:endParaRPr>
              </a:p>
            </p:txBody>
          </p:sp>
        </mc:Choice>
        <mc:Fallback xmlns="">
          <p:sp>
            <p:nvSpPr>
              <p:cNvPr id="3" name="內容版面配置區 10">
                <a:extLst>
                  <a:ext uri="{FF2B5EF4-FFF2-40B4-BE49-F238E27FC236}">
                    <a16:creationId xmlns:a16="http://schemas.microsoft.com/office/drawing/2014/main" id="{6DB01A5C-9AC9-C978-AE03-E149DA4E9A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1003" y="821499"/>
                <a:ext cx="9794837" cy="1083234"/>
              </a:xfrm>
              <a:prstGeom prst="rect">
                <a:avLst/>
              </a:prstGeom>
              <a:blipFill>
                <a:blip r:embed="rId2"/>
                <a:stretch>
                  <a:fillRect t="-50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內容版面配置區 10">
            <a:extLst>
              <a:ext uri="{FF2B5EF4-FFF2-40B4-BE49-F238E27FC236}">
                <a16:creationId xmlns:a16="http://schemas.microsoft.com/office/drawing/2014/main" id="{94530D30-9542-A0F1-625E-9AC373E1432D}"/>
              </a:ext>
            </a:extLst>
          </p:cNvPr>
          <p:cNvSpPr txBox="1">
            <a:spLocks/>
          </p:cNvSpPr>
          <p:nvPr/>
        </p:nvSpPr>
        <p:spPr>
          <a:xfrm>
            <a:off x="2608604" y="3535975"/>
            <a:ext cx="6899632" cy="119886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>
              <a:buNone/>
            </a:pPr>
            <a:r>
              <a:rPr lang="zh-TW" altLang="en-US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於是我們開始探討該演算法的遞迴細節</a:t>
            </a:r>
            <a:endParaRPr lang="en-US" altLang="zh-TW" sz="2000" dirty="0">
              <a:latin typeface="jf-openhuninn-2.0" panose="020B0000000000000000" pitchFamily="34" charset="-120"/>
              <a:ea typeface="jf-openhuninn-2.0" panose="020B0000000000000000" pitchFamily="34" charset="-120"/>
            </a:endParaRPr>
          </a:p>
          <a:p>
            <a:pPr indent="0" algn="ctr">
              <a:buNone/>
            </a:pPr>
            <a:r>
              <a:rPr lang="zh-TW" altLang="en-US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我們想要知道它的</a:t>
            </a:r>
            <a:r>
              <a:rPr lang="zh-TW" altLang="en-US" sz="2000" dirty="0">
                <a:solidFill>
                  <a:srgbClr val="E64823"/>
                </a:solidFill>
                <a:latin typeface="jf-openhuninn-2.0" panose="020B0000000000000000" pitchFamily="34" charset="-120"/>
                <a:ea typeface="jf-openhuninn-2.0" panose="020B0000000000000000" pitchFamily="34" charset="-120"/>
              </a:rPr>
              <a:t>終止條件</a:t>
            </a:r>
            <a:r>
              <a:rPr lang="zh-TW" altLang="en-US" sz="2000" dirty="0" smtClean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跟</a:t>
            </a:r>
            <a:r>
              <a:rPr lang="zh-TW" altLang="en-US" sz="2000" dirty="0">
                <a:solidFill>
                  <a:srgbClr val="E64823"/>
                </a:solidFill>
                <a:latin typeface="jf-openhuninn-2.0" panose="020B0000000000000000" pitchFamily="34" charset="-120"/>
                <a:ea typeface="jf-openhuninn-2.0" panose="020B0000000000000000" pitchFamily="34" charset="-120"/>
              </a:rPr>
              <a:t>遞迴複雜度</a:t>
            </a:r>
            <a:endParaRPr lang="en-US" altLang="zh-TW" sz="2000" dirty="0">
              <a:solidFill>
                <a:srgbClr val="E64823"/>
              </a:solidFill>
              <a:latin typeface="jf-openhuninn-2.0" panose="020B0000000000000000" pitchFamily="34" charset="-120"/>
              <a:ea typeface="jf-openhuninn-2.0" panose="020B0000000000000000" pitchFamily="34" charset="-120"/>
            </a:endParaRPr>
          </a:p>
        </p:txBody>
      </p:sp>
      <p:sp>
        <p:nvSpPr>
          <p:cNvPr id="4" name="內容版面配置區 10">
            <a:extLst>
              <a:ext uri="{FF2B5EF4-FFF2-40B4-BE49-F238E27FC236}">
                <a16:creationId xmlns:a16="http://schemas.microsoft.com/office/drawing/2014/main" id="{36143541-A3F8-418B-9CD8-A0F036240650}"/>
              </a:ext>
            </a:extLst>
          </p:cNvPr>
          <p:cNvSpPr txBox="1">
            <a:spLocks/>
          </p:cNvSpPr>
          <p:nvPr/>
        </p:nvSpPr>
        <p:spPr>
          <a:xfrm>
            <a:off x="2608604" y="5047989"/>
            <a:ext cx="6899632" cy="101356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>
              <a:buNone/>
            </a:pPr>
            <a:r>
              <a:rPr lang="zh-TW" altLang="en-US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為了簡化</a:t>
            </a:r>
            <a:r>
              <a:rPr lang="zh-TW" altLang="en-US" sz="2000" u="sng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工人</a:t>
            </a:r>
            <a:r>
              <a:rPr lang="zh-TW" altLang="en-US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智慧的計算成本，我們以實例探討</a:t>
            </a:r>
            <a:endParaRPr lang="en-US" altLang="zh-TW" sz="2000" dirty="0">
              <a:latin typeface="jf-openhuninn-2.0" panose="020B0000000000000000" pitchFamily="34" charset="-120"/>
              <a:ea typeface="jf-openhuninn-2.0" panose="020B0000000000000000" pitchFamily="34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內容版面配置區 10">
                <a:extLst>
                  <a:ext uri="{FF2B5EF4-FFF2-40B4-BE49-F238E27FC236}">
                    <a16:creationId xmlns:a16="http://schemas.microsoft.com/office/drawing/2014/main" id="{673F1669-ECF3-E217-0FF6-C2EFD8C656D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61002" y="1619922"/>
                <a:ext cx="9794837" cy="1311168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11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19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100000"/>
                  </a:lnSpc>
                  <a:spcBef>
                    <a:spcPts val="200"/>
                  </a:spcBef>
                  <a:spcAft>
                    <a:spcPts val="400"/>
                  </a:spcAft>
                  <a:buClrTx/>
                  <a:buFont typeface="Calibri" pitchFamily="34" charset="0"/>
                  <a:buChar char="◦"/>
                  <a:defRPr sz="17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100000"/>
                  </a:lnSpc>
                  <a:spcBef>
                    <a:spcPts val="200"/>
                  </a:spcBef>
                  <a:spcAft>
                    <a:spcPts val="400"/>
                  </a:spcAft>
                  <a:buClrTx/>
                  <a:buFont typeface="Calibri" pitchFamily="34" charset="0"/>
                  <a:buChar char="◦"/>
                  <a:defRPr sz="13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100000"/>
                  </a:lnSpc>
                  <a:spcBef>
                    <a:spcPts val="200"/>
                  </a:spcBef>
                  <a:spcAft>
                    <a:spcPts val="400"/>
                  </a:spcAft>
                  <a:buClrTx/>
                  <a:buFont typeface="Calibri" pitchFamily="34" charset="0"/>
                  <a:buChar char="◦"/>
                  <a:defRPr sz="13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100000"/>
                  </a:lnSpc>
                  <a:spcBef>
                    <a:spcPts val="200"/>
                  </a:spcBef>
                  <a:spcAft>
                    <a:spcPts val="400"/>
                  </a:spcAft>
                  <a:buClrTx/>
                  <a:buFont typeface="Calibri" pitchFamily="34" charset="0"/>
                  <a:buChar char="◦"/>
                  <a:defRPr sz="13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indent="0" algn="ctr">
                  <a:buFont typeface="Calibri" panose="020F0502020204030204" pitchFamily="34" charset="0"/>
                  <a:buNone/>
                </a:pPr>
                <a:r>
                  <a:rPr lang="zh-TW" altLang="en-US" sz="2000" dirty="0"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  <a:t>其定義為：</a:t>
                </a:r>
                <a:endParaRPr lang="en-US" altLang="zh-TW" sz="2000" dirty="0">
                  <a:latin typeface="jf-openhuninn-2.0" panose="020B0000000000000000" pitchFamily="34" charset="-120"/>
                  <a:ea typeface="jf-openhuninn-2.0" panose="020B0000000000000000" pitchFamily="34" charset="-120"/>
                </a:endParaRPr>
              </a:p>
              <a:p>
                <a:pPr indent="0" algn="ctr">
                  <a:buFont typeface="Calibri" panose="020F050202020403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latin typeface="Cambria Math" panose="02040503050406030204" pitchFamily="18" charset="0"/>
                          <a:ea typeface="jf-openhuninn-2.0" panose="020B0000000000000000" pitchFamily="34" charset="-120"/>
                        </a:rPr>
                        <m:t>𝑛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  <a:ea typeface="jf-openhuninn-2.0" panose="020B0000000000000000" pitchFamily="34" charset="-120"/>
                        </a:rPr>
                        <m:t>!=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  <a:ea typeface="jf-openhuninn-2.0" panose="020B0000000000000000" pitchFamily="34" charset="-120"/>
                        </a:rPr>
                        <m:t>𝑛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  <a:ea typeface="jf-openhuninn-2.0" panose="020B0000000000000000" pitchFamily="34" charset="-120"/>
                        </a:rPr>
                        <m:t>×</m:t>
                      </m:r>
                      <m:d>
                        <m:d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  <a:ea typeface="jf-openhuninn-2.0" panose="020B0000000000000000" pitchFamily="34" charset="-120"/>
                            </a:rPr>
                          </m:ctrlPr>
                        </m:dPr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jf-openhuninn-2.0" panose="020B0000000000000000" pitchFamily="34" charset="-120"/>
                            </a:rPr>
                            <m:t>𝑛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jf-openhuninn-2.0" panose="020B0000000000000000" pitchFamily="34" charset="-120"/>
                            </a:rPr>
                            <m:t>−1</m:t>
                          </m:r>
                        </m:e>
                      </m:d>
                      <m:r>
                        <a:rPr lang="en-US" altLang="zh-TW" sz="2000" b="0" i="1" smtClean="0">
                          <a:latin typeface="Cambria Math" panose="02040503050406030204" pitchFamily="18" charset="0"/>
                          <a:ea typeface="jf-openhuninn-2.0" panose="020B0000000000000000" pitchFamily="34" charset="-120"/>
                        </a:rPr>
                        <m:t>×</m:t>
                      </m:r>
                      <m:d>
                        <m:d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  <a:ea typeface="jf-openhuninn-2.0" panose="020B0000000000000000" pitchFamily="34" charset="-120"/>
                            </a:rPr>
                          </m:ctrlPr>
                        </m:dPr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jf-openhuninn-2.0" panose="020B0000000000000000" pitchFamily="34" charset="-120"/>
                            </a:rPr>
                            <m:t>𝑛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jf-openhuninn-2.0" panose="020B0000000000000000" pitchFamily="34" charset="-120"/>
                            </a:rPr>
                            <m:t>−2</m:t>
                          </m:r>
                        </m:e>
                      </m:d>
                      <m:r>
                        <a:rPr lang="en-US" altLang="zh-TW" sz="2000" b="0" i="1" smtClean="0">
                          <a:latin typeface="Cambria Math" panose="02040503050406030204" pitchFamily="18" charset="0"/>
                          <a:ea typeface="jf-openhuninn-2.0" panose="020B0000000000000000" pitchFamily="34" charset="-120"/>
                        </a:rPr>
                        <m:t>×</m:t>
                      </m:r>
                      <m:d>
                        <m:d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  <a:ea typeface="jf-openhuninn-2.0" panose="020B0000000000000000" pitchFamily="34" charset="-120"/>
                            </a:rPr>
                          </m:ctrlPr>
                        </m:dPr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jf-openhuninn-2.0" panose="020B0000000000000000" pitchFamily="34" charset="-120"/>
                            </a:rPr>
                            <m:t>𝑛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jf-openhuninn-2.0" panose="020B0000000000000000" pitchFamily="34" charset="-120"/>
                            </a:rPr>
                            <m:t>−3</m:t>
                          </m:r>
                        </m:e>
                      </m:d>
                      <m:r>
                        <a:rPr lang="en-US" altLang="zh-TW" sz="2000" b="0" i="1" smtClean="0">
                          <a:latin typeface="Cambria Math" panose="02040503050406030204" pitchFamily="18" charset="0"/>
                          <a:ea typeface="jf-openhuninn-2.0" panose="020B0000000000000000" pitchFamily="34" charset="-120"/>
                        </a:rPr>
                        <m:t>×⋯×2×1</m:t>
                      </m:r>
                    </m:oMath>
                  </m:oMathPara>
                </a14:m>
                <a:endParaRPr lang="en-US" altLang="zh-TW" sz="2000" dirty="0">
                  <a:latin typeface="jf-openhuninn-2.0" panose="020B0000000000000000" pitchFamily="34" charset="-120"/>
                  <a:ea typeface="jf-openhuninn-2.0" panose="020B0000000000000000" pitchFamily="34" charset="-120"/>
                </a:endParaRPr>
              </a:p>
              <a:p>
                <a:pPr indent="0" algn="ctr">
                  <a:buFont typeface="Calibri" panose="020F0502020204030204" pitchFamily="34" charset="0"/>
                  <a:buNone/>
                </a:pPr>
                <a:r>
                  <a:rPr lang="zh-TW" altLang="en-US" sz="2000" dirty="0"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  <a:t>其中 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jf-openhuninn-2.0" panose="020B0000000000000000" pitchFamily="34" charset="-120"/>
                      </a:rPr>
                      <m:t>0!=1</m:t>
                    </m:r>
                  </m:oMath>
                </a14:m>
                <a:endParaRPr lang="en-US" altLang="zh-TW" sz="2000" dirty="0">
                  <a:latin typeface="jf-openhuninn-2.0" panose="020B0000000000000000" pitchFamily="34" charset="-120"/>
                  <a:ea typeface="jf-openhuninn-2.0" panose="020B0000000000000000" pitchFamily="34" charset="-120"/>
                </a:endParaRPr>
              </a:p>
            </p:txBody>
          </p:sp>
        </mc:Choice>
        <mc:Fallback xmlns="">
          <p:sp>
            <p:nvSpPr>
              <p:cNvPr id="5" name="內容版面配置區 10">
                <a:extLst>
                  <a:ext uri="{FF2B5EF4-FFF2-40B4-BE49-F238E27FC236}">
                    <a16:creationId xmlns:a16="http://schemas.microsoft.com/office/drawing/2014/main" id="{673F1669-ECF3-E217-0FF6-C2EFD8C656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1002" y="1619922"/>
                <a:ext cx="9794837" cy="1311168"/>
              </a:xfrm>
              <a:prstGeom prst="rect">
                <a:avLst/>
              </a:prstGeom>
              <a:blipFill>
                <a:blip r:embed="rId3"/>
                <a:stretch>
                  <a:fillRect t="-4186" b="-41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1121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標題 1">
            <a:extLst>
              <a:ext uri="{FF2B5EF4-FFF2-40B4-BE49-F238E27FC236}">
                <a16:creationId xmlns:a16="http://schemas.microsoft.com/office/drawing/2014/main" id="{23D92908-7E1A-8316-E667-3A1B456F182B}"/>
              </a:ext>
            </a:extLst>
          </p:cNvPr>
          <p:cNvSpPr txBox="1">
            <a:spLocks/>
          </p:cNvSpPr>
          <p:nvPr/>
        </p:nvSpPr>
        <p:spPr>
          <a:xfrm>
            <a:off x="0" y="6478385"/>
            <a:ext cx="3751811" cy="37961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1800" dirty="0">
                <a:solidFill>
                  <a:schemeClr val="bg1">
                    <a:lumMod val="75000"/>
                  </a:schemeClr>
                </a:solidFill>
                <a:latin typeface="jf-openhuninn-2.0" panose="020B0000000000000000" pitchFamily="34" charset="-120"/>
                <a:ea typeface="jf-openhuninn-2.0" panose="020B0000000000000000" pitchFamily="34" charset="-120"/>
              </a:rPr>
              <a:t>遞迴的重要性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10">
                <a:extLst>
                  <a:ext uri="{FF2B5EF4-FFF2-40B4-BE49-F238E27FC236}">
                    <a16:creationId xmlns:a16="http://schemas.microsoft.com/office/drawing/2014/main" id="{6DB01A5C-9AC9-C978-AE03-E149DA4E9A9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61003" y="821499"/>
                <a:ext cx="4023055" cy="1083234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11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19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100000"/>
                  </a:lnSpc>
                  <a:spcBef>
                    <a:spcPts val="200"/>
                  </a:spcBef>
                  <a:spcAft>
                    <a:spcPts val="400"/>
                  </a:spcAft>
                  <a:buClrTx/>
                  <a:buFont typeface="Calibri" pitchFamily="34" charset="0"/>
                  <a:buChar char="◦"/>
                  <a:defRPr sz="17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100000"/>
                  </a:lnSpc>
                  <a:spcBef>
                    <a:spcPts val="200"/>
                  </a:spcBef>
                  <a:spcAft>
                    <a:spcPts val="400"/>
                  </a:spcAft>
                  <a:buClrTx/>
                  <a:buFont typeface="Calibri" pitchFamily="34" charset="0"/>
                  <a:buChar char="◦"/>
                  <a:defRPr sz="13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100000"/>
                  </a:lnSpc>
                  <a:spcBef>
                    <a:spcPts val="200"/>
                  </a:spcBef>
                  <a:spcAft>
                    <a:spcPts val="400"/>
                  </a:spcAft>
                  <a:buClrTx/>
                  <a:buFont typeface="Calibri" pitchFamily="34" charset="0"/>
                  <a:buChar char="◦"/>
                  <a:defRPr sz="13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100000"/>
                  </a:lnSpc>
                  <a:spcBef>
                    <a:spcPts val="200"/>
                  </a:spcBef>
                  <a:spcAft>
                    <a:spcPts val="400"/>
                  </a:spcAft>
                  <a:buClrTx/>
                  <a:buFont typeface="Calibri" pitchFamily="34" charset="0"/>
                  <a:buChar char="◦"/>
                  <a:defRPr sz="13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indent="0">
                  <a:buFont typeface="Calibri" panose="020F0502020204030204" pitchFamily="34" charset="0"/>
                  <a:buNone/>
                </a:pPr>
                <a:r>
                  <a:rPr lang="zh-TW" altLang="en-US" sz="2000" dirty="0"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  <a:t>數學的階乘 </a:t>
                </a:r>
                <a14:m>
                  <m:oMath xmlns:m="http://schemas.openxmlformats.org/officeDocument/2006/math">
                    <m:r>
                      <a:rPr lang="en-US" altLang="zh-TW" sz="2000">
                        <a:latin typeface="Cambria Math" panose="02040503050406030204" pitchFamily="18" charset="0"/>
                        <a:ea typeface="jf-openhuninn-2.0" panose="020B0000000000000000" pitchFamily="34" charset="-120"/>
                      </a:rPr>
                      <m:t>4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jf-openhuninn-2.0" panose="020B0000000000000000" pitchFamily="34" charset="-120"/>
                      </a:rPr>
                      <m:t>!</m:t>
                    </m:r>
                  </m:oMath>
                </a14:m>
                <a:endParaRPr lang="en-US" altLang="zh-TW" sz="2000" dirty="0">
                  <a:latin typeface="jf-openhuninn-2.0" panose="020B0000000000000000" pitchFamily="34" charset="-120"/>
                  <a:ea typeface="jf-openhuninn-2.0" panose="020B0000000000000000" pitchFamily="34" charset="-120"/>
                </a:endParaRPr>
              </a:p>
            </p:txBody>
          </p:sp>
        </mc:Choice>
        <mc:Fallback xmlns="">
          <p:sp>
            <p:nvSpPr>
              <p:cNvPr id="3" name="內容版面配置區 10">
                <a:extLst>
                  <a:ext uri="{FF2B5EF4-FFF2-40B4-BE49-F238E27FC236}">
                    <a16:creationId xmlns:a16="http://schemas.microsoft.com/office/drawing/2014/main" id="{6DB01A5C-9AC9-C978-AE03-E149DA4E9A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1003" y="821499"/>
                <a:ext cx="4023055" cy="1083234"/>
              </a:xfrm>
              <a:prstGeom prst="rect">
                <a:avLst/>
              </a:prstGeom>
              <a:blipFill>
                <a:blip r:embed="rId2"/>
                <a:stretch>
                  <a:fillRect t="-50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內容版面配置區 10">
                <a:extLst>
                  <a:ext uri="{FF2B5EF4-FFF2-40B4-BE49-F238E27FC236}">
                    <a16:creationId xmlns:a16="http://schemas.microsoft.com/office/drawing/2014/main" id="{438DBBBF-00C2-51F3-1E37-0A13BF2C0C8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61002" y="1619921"/>
                <a:ext cx="4023055" cy="1757459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11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19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100000"/>
                  </a:lnSpc>
                  <a:spcBef>
                    <a:spcPts val="200"/>
                  </a:spcBef>
                  <a:spcAft>
                    <a:spcPts val="400"/>
                  </a:spcAft>
                  <a:buClrTx/>
                  <a:buFont typeface="Calibri" pitchFamily="34" charset="0"/>
                  <a:buChar char="◦"/>
                  <a:defRPr sz="17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100000"/>
                  </a:lnSpc>
                  <a:spcBef>
                    <a:spcPts val="200"/>
                  </a:spcBef>
                  <a:spcAft>
                    <a:spcPts val="400"/>
                  </a:spcAft>
                  <a:buClrTx/>
                  <a:buFont typeface="Calibri" pitchFamily="34" charset="0"/>
                  <a:buChar char="◦"/>
                  <a:defRPr sz="13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100000"/>
                  </a:lnSpc>
                  <a:spcBef>
                    <a:spcPts val="200"/>
                  </a:spcBef>
                  <a:spcAft>
                    <a:spcPts val="400"/>
                  </a:spcAft>
                  <a:buClrTx/>
                  <a:buFont typeface="Calibri" pitchFamily="34" charset="0"/>
                  <a:buChar char="◦"/>
                  <a:defRPr sz="13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100000"/>
                  </a:lnSpc>
                  <a:spcBef>
                    <a:spcPts val="200"/>
                  </a:spcBef>
                  <a:spcAft>
                    <a:spcPts val="400"/>
                  </a:spcAft>
                  <a:buClrTx/>
                  <a:buFont typeface="Calibri" pitchFamily="34" charset="0"/>
                  <a:buChar char="◦"/>
                  <a:defRPr sz="13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indent="0">
                  <a:buFont typeface="Calibri" panose="020F0502020204030204" pitchFamily="34" charset="0"/>
                  <a:buNone/>
                </a:pPr>
                <a:r>
                  <a:rPr lang="zh-TW" altLang="en-US" sz="2000" dirty="0"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  <a:t>計算過程為：</a:t>
                </a:r>
                <a:endParaRPr lang="en-US" altLang="zh-TW" sz="2000" dirty="0">
                  <a:latin typeface="jf-openhuninn-2.0" panose="020B0000000000000000" pitchFamily="34" charset="-120"/>
                  <a:ea typeface="jf-openhuninn-2.0" panose="020B0000000000000000" pitchFamily="34" charset="-120"/>
                </a:endParaRPr>
              </a:p>
              <a:p>
                <a:pPr indent="0" algn="ctr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000" i="1">
                          <a:latin typeface="Cambria Math" panose="02040503050406030204" pitchFamily="18" charset="0"/>
                          <a:ea typeface="jf-openhuninn-2.0" panose="020B0000000000000000" pitchFamily="34" charset="-120"/>
                        </a:rPr>
                        <m:t>4!=4×3!</m:t>
                      </m:r>
                    </m:oMath>
                  </m:oMathPara>
                </a14:m>
                <a:endParaRPr lang="en-US" altLang="zh-TW" sz="2000" dirty="0">
                  <a:latin typeface="jf-openhuninn-2.0" panose="020B0000000000000000" pitchFamily="34" charset="-120"/>
                  <a:ea typeface="jf-openhuninn-2.0" panose="020B0000000000000000" pitchFamily="34" charset="-120"/>
                </a:endParaRPr>
              </a:p>
            </p:txBody>
          </p:sp>
        </mc:Choice>
        <mc:Fallback xmlns="">
          <p:sp>
            <p:nvSpPr>
              <p:cNvPr id="2" name="內容版面配置區 10">
                <a:extLst>
                  <a:ext uri="{FF2B5EF4-FFF2-40B4-BE49-F238E27FC236}">
                    <a16:creationId xmlns:a16="http://schemas.microsoft.com/office/drawing/2014/main" id="{438DBBBF-00C2-51F3-1E37-0A13BF2C0C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1002" y="1619921"/>
                <a:ext cx="4023055" cy="1757459"/>
              </a:xfrm>
              <a:prstGeom prst="rect">
                <a:avLst/>
              </a:prstGeom>
              <a:blipFill>
                <a:blip r:embed="rId3"/>
                <a:stretch>
                  <a:fillRect t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圖形 5">
            <a:extLst>
              <a:ext uri="{FF2B5EF4-FFF2-40B4-BE49-F238E27FC236}">
                <a16:creationId xmlns:a16="http://schemas.microsoft.com/office/drawing/2014/main" id="{A17B6BE2-0954-A4D2-2945-4B09F2EF87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5719916" y="457507"/>
            <a:ext cx="3859162" cy="5909342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81FA8D5B-A274-3350-9199-1705E18509AF}"/>
              </a:ext>
            </a:extLst>
          </p:cNvPr>
          <p:cNvSpPr/>
          <p:nvPr/>
        </p:nvSpPr>
        <p:spPr>
          <a:xfrm>
            <a:off x="6540909" y="2057680"/>
            <a:ext cx="3347885" cy="41218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984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標題 1">
            <a:extLst>
              <a:ext uri="{FF2B5EF4-FFF2-40B4-BE49-F238E27FC236}">
                <a16:creationId xmlns:a16="http://schemas.microsoft.com/office/drawing/2014/main" id="{23D92908-7E1A-8316-E667-3A1B456F182B}"/>
              </a:ext>
            </a:extLst>
          </p:cNvPr>
          <p:cNvSpPr txBox="1">
            <a:spLocks/>
          </p:cNvSpPr>
          <p:nvPr/>
        </p:nvSpPr>
        <p:spPr>
          <a:xfrm>
            <a:off x="0" y="6478385"/>
            <a:ext cx="3751811" cy="37961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1800" dirty="0">
                <a:solidFill>
                  <a:schemeClr val="bg1">
                    <a:lumMod val="75000"/>
                  </a:schemeClr>
                </a:solidFill>
                <a:latin typeface="jf-openhuninn-2.0" panose="020B0000000000000000" pitchFamily="34" charset="-120"/>
                <a:ea typeface="jf-openhuninn-2.0" panose="020B0000000000000000" pitchFamily="34" charset="-120"/>
              </a:rPr>
              <a:t>遞迴的重要性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10">
                <a:extLst>
                  <a:ext uri="{FF2B5EF4-FFF2-40B4-BE49-F238E27FC236}">
                    <a16:creationId xmlns:a16="http://schemas.microsoft.com/office/drawing/2014/main" id="{6DB01A5C-9AC9-C978-AE03-E149DA4E9A9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61003" y="821499"/>
                <a:ext cx="4023055" cy="1083234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11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19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100000"/>
                  </a:lnSpc>
                  <a:spcBef>
                    <a:spcPts val="200"/>
                  </a:spcBef>
                  <a:spcAft>
                    <a:spcPts val="400"/>
                  </a:spcAft>
                  <a:buClrTx/>
                  <a:buFont typeface="Calibri" pitchFamily="34" charset="0"/>
                  <a:buChar char="◦"/>
                  <a:defRPr sz="17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100000"/>
                  </a:lnSpc>
                  <a:spcBef>
                    <a:spcPts val="200"/>
                  </a:spcBef>
                  <a:spcAft>
                    <a:spcPts val="400"/>
                  </a:spcAft>
                  <a:buClrTx/>
                  <a:buFont typeface="Calibri" pitchFamily="34" charset="0"/>
                  <a:buChar char="◦"/>
                  <a:defRPr sz="13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100000"/>
                  </a:lnSpc>
                  <a:spcBef>
                    <a:spcPts val="200"/>
                  </a:spcBef>
                  <a:spcAft>
                    <a:spcPts val="400"/>
                  </a:spcAft>
                  <a:buClrTx/>
                  <a:buFont typeface="Calibri" pitchFamily="34" charset="0"/>
                  <a:buChar char="◦"/>
                  <a:defRPr sz="13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100000"/>
                  </a:lnSpc>
                  <a:spcBef>
                    <a:spcPts val="200"/>
                  </a:spcBef>
                  <a:spcAft>
                    <a:spcPts val="400"/>
                  </a:spcAft>
                  <a:buClrTx/>
                  <a:buFont typeface="Calibri" pitchFamily="34" charset="0"/>
                  <a:buChar char="◦"/>
                  <a:defRPr sz="13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indent="0">
                  <a:buFont typeface="Calibri" panose="020F0502020204030204" pitchFamily="34" charset="0"/>
                  <a:buNone/>
                </a:pPr>
                <a:r>
                  <a:rPr lang="zh-TW" altLang="en-US" sz="2000" dirty="0"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  <a:t>數學的階乘 </a:t>
                </a:r>
                <a14:m>
                  <m:oMath xmlns:m="http://schemas.openxmlformats.org/officeDocument/2006/math">
                    <m:r>
                      <a:rPr lang="en-US" altLang="zh-TW" sz="2000">
                        <a:latin typeface="Cambria Math" panose="02040503050406030204" pitchFamily="18" charset="0"/>
                        <a:ea typeface="jf-openhuninn-2.0" panose="020B0000000000000000" pitchFamily="34" charset="-120"/>
                      </a:rPr>
                      <m:t>4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jf-openhuninn-2.0" panose="020B0000000000000000" pitchFamily="34" charset="-120"/>
                      </a:rPr>
                      <m:t>!</m:t>
                    </m:r>
                  </m:oMath>
                </a14:m>
                <a:endParaRPr lang="en-US" altLang="zh-TW" sz="2000" dirty="0">
                  <a:latin typeface="jf-openhuninn-2.0" panose="020B0000000000000000" pitchFamily="34" charset="-120"/>
                  <a:ea typeface="jf-openhuninn-2.0" panose="020B0000000000000000" pitchFamily="34" charset="-120"/>
                </a:endParaRPr>
              </a:p>
            </p:txBody>
          </p:sp>
        </mc:Choice>
        <mc:Fallback xmlns="">
          <p:sp>
            <p:nvSpPr>
              <p:cNvPr id="3" name="內容版面配置區 10">
                <a:extLst>
                  <a:ext uri="{FF2B5EF4-FFF2-40B4-BE49-F238E27FC236}">
                    <a16:creationId xmlns:a16="http://schemas.microsoft.com/office/drawing/2014/main" id="{6DB01A5C-9AC9-C978-AE03-E149DA4E9A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1003" y="821499"/>
                <a:ext cx="4023055" cy="1083234"/>
              </a:xfrm>
              <a:prstGeom prst="rect">
                <a:avLst/>
              </a:prstGeom>
              <a:blipFill>
                <a:blip r:embed="rId2"/>
                <a:stretch>
                  <a:fillRect t="-50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內容版面配置區 10">
                <a:extLst>
                  <a:ext uri="{FF2B5EF4-FFF2-40B4-BE49-F238E27FC236}">
                    <a16:creationId xmlns:a16="http://schemas.microsoft.com/office/drawing/2014/main" id="{438DBBBF-00C2-51F3-1E37-0A13BF2C0C8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61002" y="1619921"/>
                <a:ext cx="4023055" cy="3615756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11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19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100000"/>
                  </a:lnSpc>
                  <a:spcBef>
                    <a:spcPts val="200"/>
                  </a:spcBef>
                  <a:spcAft>
                    <a:spcPts val="400"/>
                  </a:spcAft>
                  <a:buClrTx/>
                  <a:buFont typeface="Calibri" pitchFamily="34" charset="0"/>
                  <a:buChar char="◦"/>
                  <a:defRPr sz="17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100000"/>
                  </a:lnSpc>
                  <a:spcBef>
                    <a:spcPts val="200"/>
                  </a:spcBef>
                  <a:spcAft>
                    <a:spcPts val="400"/>
                  </a:spcAft>
                  <a:buClrTx/>
                  <a:buFont typeface="Calibri" pitchFamily="34" charset="0"/>
                  <a:buChar char="◦"/>
                  <a:defRPr sz="13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100000"/>
                  </a:lnSpc>
                  <a:spcBef>
                    <a:spcPts val="200"/>
                  </a:spcBef>
                  <a:spcAft>
                    <a:spcPts val="400"/>
                  </a:spcAft>
                  <a:buClrTx/>
                  <a:buFont typeface="Calibri" pitchFamily="34" charset="0"/>
                  <a:buChar char="◦"/>
                  <a:defRPr sz="13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100000"/>
                  </a:lnSpc>
                  <a:spcBef>
                    <a:spcPts val="200"/>
                  </a:spcBef>
                  <a:spcAft>
                    <a:spcPts val="400"/>
                  </a:spcAft>
                  <a:buClrTx/>
                  <a:buFont typeface="Calibri" pitchFamily="34" charset="0"/>
                  <a:buChar char="◦"/>
                  <a:defRPr sz="13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indent="0">
                  <a:buNone/>
                </a:pPr>
                <a:r>
                  <a:rPr lang="zh-TW" altLang="en-US" sz="2000" dirty="0"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  <a:t>計算過程為：</a:t>
                </a:r>
                <a:endParaRPr lang="en-US" altLang="zh-TW" sz="2000" dirty="0">
                  <a:latin typeface="jf-openhuninn-2.0" panose="020B0000000000000000" pitchFamily="34" charset="-120"/>
                  <a:ea typeface="jf-openhuninn-2.0" panose="020B0000000000000000" pitchFamily="34" charset="-120"/>
                </a:endParaRPr>
              </a:p>
              <a:p>
                <a:pPr indent="0" algn="ctr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000">
                          <a:latin typeface="Cambria Math" panose="02040503050406030204" pitchFamily="18" charset="0"/>
                        </a:rPr>
                        <m:t>4!=4×3!</m:t>
                      </m:r>
                    </m:oMath>
                  </m:oMathPara>
                </a14:m>
                <a:endParaRPr lang="en-US" altLang="zh-TW" sz="2000" dirty="0"/>
              </a:p>
              <a:p>
                <a:pPr indent="0" algn="ctr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000">
                          <a:latin typeface="Cambria Math" panose="02040503050406030204" pitchFamily="18" charset="0"/>
                        </a:rPr>
                        <m:t>=4×3×2!</m:t>
                      </m:r>
                    </m:oMath>
                  </m:oMathPara>
                </a14:m>
                <a:endParaRPr lang="en-US" altLang="zh-TW" sz="2000" dirty="0"/>
              </a:p>
            </p:txBody>
          </p:sp>
        </mc:Choice>
        <mc:Fallback xmlns="">
          <p:sp>
            <p:nvSpPr>
              <p:cNvPr id="2" name="內容版面配置區 10">
                <a:extLst>
                  <a:ext uri="{FF2B5EF4-FFF2-40B4-BE49-F238E27FC236}">
                    <a16:creationId xmlns:a16="http://schemas.microsoft.com/office/drawing/2014/main" id="{438DBBBF-00C2-51F3-1E37-0A13BF2C0C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1002" y="1619921"/>
                <a:ext cx="4023055" cy="3615756"/>
              </a:xfrm>
              <a:prstGeom prst="rect">
                <a:avLst/>
              </a:prstGeom>
              <a:blipFill>
                <a:blip r:embed="rId3"/>
                <a:stretch>
                  <a:fillRect t="-15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圖形 5">
            <a:extLst>
              <a:ext uri="{FF2B5EF4-FFF2-40B4-BE49-F238E27FC236}">
                <a16:creationId xmlns:a16="http://schemas.microsoft.com/office/drawing/2014/main" id="{A17B6BE2-0954-A4D2-2945-4B09F2EF87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5719916" y="457507"/>
            <a:ext cx="3859162" cy="5909342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667A2D2E-B71C-3A3D-7D73-91B63058E3E3}"/>
              </a:ext>
            </a:extLst>
          </p:cNvPr>
          <p:cNvSpPr/>
          <p:nvPr/>
        </p:nvSpPr>
        <p:spPr>
          <a:xfrm>
            <a:off x="6540909" y="3126658"/>
            <a:ext cx="3347885" cy="30529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431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標題 1">
            <a:extLst>
              <a:ext uri="{FF2B5EF4-FFF2-40B4-BE49-F238E27FC236}">
                <a16:creationId xmlns:a16="http://schemas.microsoft.com/office/drawing/2014/main" id="{23D92908-7E1A-8316-E667-3A1B456F182B}"/>
              </a:ext>
            </a:extLst>
          </p:cNvPr>
          <p:cNvSpPr txBox="1">
            <a:spLocks/>
          </p:cNvSpPr>
          <p:nvPr/>
        </p:nvSpPr>
        <p:spPr>
          <a:xfrm>
            <a:off x="0" y="6478385"/>
            <a:ext cx="3751811" cy="37961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1800" dirty="0">
                <a:solidFill>
                  <a:schemeClr val="bg1">
                    <a:lumMod val="75000"/>
                  </a:schemeClr>
                </a:solidFill>
                <a:latin typeface="jf-openhuninn-2.0" panose="020B0000000000000000" pitchFamily="34" charset="-120"/>
                <a:ea typeface="jf-openhuninn-2.0" panose="020B0000000000000000" pitchFamily="34" charset="-120"/>
              </a:rPr>
              <a:t>遞迴的重要性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10">
                <a:extLst>
                  <a:ext uri="{FF2B5EF4-FFF2-40B4-BE49-F238E27FC236}">
                    <a16:creationId xmlns:a16="http://schemas.microsoft.com/office/drawing/2014/main" id="{6DB01A5C-9AC9-C978-AE03-E149DA4E9A9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61003" y="821499"/>
                <a:ext cx="4023055" cy="1083234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11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19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100000"/>
                  </a:lnSpc>
                  <a:spcBef>
                    <a:spcPts val="200"/>
                  </a:spcBef>
                  <a:spcAft>
                    <a:spcPts val="400"/>
                  </a:spcAft>
                  <a:buClrTx/>
                  <a:buFont typeface="Calibri" pitchFamily="34" charset="0"/>
                  <a:buChar char="◦"/>
                  <a:defRPr sz="17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100000"/>
                  </a:lnSpc>
                  <a:spcBef>
                    <a:spcPts val="200"/>
                  </a:spcBef>
                  <a:spcAft>
                    <a:spcPts val="400"/>
                  </a:spcAft>
                  <a:buClrTx/>
                  <a:buFont typeface="Calibri" pitchFamily="34" charset="0"/>
                  <a:buChar char="◦"/>
                  <a:defRPr sz="13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100000"/>
                  </a:lnSpc>
                  <a:spcBef>
                    <a:spcPts val="200"/>
                  </a:spcBef>
                  <a:spcAft>
                    <a:spcPts val="400"/>
                  </a:spcAft>
                  <a:buClrTx/>
                  <a:buFont typeface="Calibri" pitchFamily="34" charset="0"/>
                  <a:buChar char="◦"/>
                  <a:defRPr sz="13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100000"/>
                  </a:lnSpc>
                  <a:spcBef>
                    <a:spcPts val="200"/>
                  </a:spcBef>
                  <a:spcAft>
                    <a:spcPts val="400"/>
                  </a:spcAft>
                  <a:buClrTx/>
                  <a:buFont typeface="Calibri" pitchFamily="34" charset="0"/>
                  <a:buChar char="◦"/>
                  <a:defRPr sz="13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indent="0">
                  <a:buFont typeface="Calibri" panose="020F0502020204030204" pitchFamily="34" charset="0"/>
                  <a:buNone/>
                </a:pPr>
                <a:r>
                  <a:rPr lang="zh-TW" altLang="en-US" sz="2000" dirty="0"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  <a:t>數學的階乘 </a:t>
                </a:r>
                <a14:m>
                  <m:oMath xmlns:m="http://schemas.openxmlformats.org/officeDocument/2006/math">
                    <m:r>
                      <a:rPr lang="en-US" altLang="zh-TW" sz="2000">
                        <a:latin typeface="Cambria Math" panose="02040503050406030204" pitchFamily="18" charset="0"/>
                        <a:ea typeface="jf-openhuninn-2.0" panose="020B0000000000000000" pitchFamily="34" charset="-120"/>
                      </a:rPr>
                      <m:t>4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jf-openhuninn-2.0" panose="020B0000000000000000" pitchFamily="34" charset="-120"/>
                      </a:rPr>
                      <m:t>!</m:t>
                    </m:r>
                  </m:oMath>
                </a14:m>
                <a:endParaRPr lang="en-US" altLang="zh-TW" sz="2000" dirty="0">
                  <a:latin typeface="jf-openhuninn-2.0" panose="020B0000000000000000" pitchFamily="34" charset="-120"/>
                  <a:ea typeface="jf-openhuninn-2.0" panose="020B0000000000000000" pitchFamily="34" charset="-120"/>
                </a:endParaRPr>
              </a:p>
            </p:txBody>
          </p:sp>
        </mc:Choice>
        <mc:Fallback xmlns="">
          <p:sp>
            <p:nvSpPr>
              <p:cNvPr id="3" name="內容版面配置區 10">
                <a:extLst>
                  <a:ext uri="{FF2B5EF4-FFF2-40B4-BE49-F238E27FC236}">
                    <a16:creationId xmlns:a16="http://schemas.microsoft.com/office/drawing/2014/main" id="{6DB01A5C-9AC9-C978-AE03-E149DA4E9A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1003" y="821499"/>
                <a:ext cx="4023055" cy="1083234"/>
              </a:xfrm>
              <a:prstGeom prst="rect">
                <a:avLst/>
              </a:prstGeom>
              <a:blipFill>
                <a:blip r:embed="rId2"/>
                <a:stretch>
                  <a:fillRect t="-50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內容版面配置區 10">
                <a:extLst>
                  <a:ext uri="{FF2B5EF4-FFF2-40B4-BE49-F238E27FC236}">
                    <a16:creationId xmlns:a16="http://schemas.microsoft.com/office/drawing/2014/main" id="{438DBBBF-00C2-51F3-1E37-0A13BF2C0C8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61002" y="1619921"/>
                <a:ext cx="4023055" cy="3615756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11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19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100000"/>
                  </a:lnSpc>
                  <a:spcBef>
                    <a:spcPts val="200"/>
                  </a:spcBef>
                  <a:spcAft>
                    <a:spcPts val="400"/>
                  </a:spcAft>
                  <a:buClrTx/>
                  <a:buFont typeface="Calibri" pitchFamily="34" charset="0"/>
                  <a:buChar char="◦"/>
                  <a:defRPr sz="17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100000"/>
                  </a:lnSpc>
                  <a:spcBef>
                    <a:spcPts val="200"/>
                  </a:spcBef>
                  <a:spcAft>
                    <a:spcPts val="400"/>
                  </a:spcAft>
                  <a:buClrTx/>
                  <a:buFont typeface="Calibri" pitchFamily="34" charset="0"/>
                  <a:buChar char="◦"/>
                  <a:defRPr sz="13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100000"/>
                  </a:lnSpc>
                  <a:spcBef>
                    <a:spcPts val="200"/>
                  </a:spcBef>
                  <a:spcAft>
                    <a:spcPts val="400"/>
                  </a:spcAft>
                  <a:buClrTx/>
                  <a:buFont typeface="Calibri" pitchFamily="34" charset="0"/>
                  <a:buChar char="◦"/>
                  <a:defRPr sz="13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100000"/>
                  </a:lnSpc>
                  <a:spcBef>
                    <a:spcPts val="200"/>
                  </a:spcBef>
                  <a:spcAft>
                    <a:spcPts val="400"/>
                  </a:spcAft>
                  <a:buClrTx/>
                  <a:buFont typeface="Calibri" pitchFamily="34" charset="0"/>
                  <a:buChar char="◦"/>
                  <a:defRPr sz="13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indent="0">
                  <a:buNone/>
                </a:pPr>
                <a:r>
                  <a:rPr lang="zh-TW" altLang="en-US" sz="2000" dirty="0"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  <a:t>計算過程為：</a:t>
                </a:r>
                <a:endParaRPr lang="en-US" altLang="zh-TW" sz="2000" dirty="0">
                  <a:latin typeface="jf-openhuninn-2.0" panose="020B0000000000000000" pitchFamily="34" charset="-120"/>
                  <a:ea typeface="jf-openhuninn-2.0" panose="020B0000000000000000" pitchFamily="34" charset="-120"/>
                </a:endParaRPr>
              </a:p>
              <a:p>
                <a:pPr indent="0" algn="ctr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000">
                          <a:latin typeface="Cambria Math" panose="02040503050406030204" pitchFamily="18" charset="0"/>
                        </a:rPr>
                        <m:t>4!=4×3!</m:t>
                      </m:r>
                    </m:oMath>
                  </m:oMathPara>
                </a14:m>
                <a:endParaRPr lang="en-US" altLang="zh-TW" sz="2000" dirty="0"/>
              </a:p>
              <a:p>
                <a:pPr indent="0" algn="ctr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000">
                          <a:latin typeface="Cambria Math" panose="02040503050406030204" pitchFamily="18" charset="0"/>
                        </a:rPr>
                        <m:t>=4×3×2!</m:t>
                      </m:r>
                    </m:oMath>
                  </m:oMathPara>
                </a14:m>
                <a:endParaRPr lang="en-US" altLang="zh-TW" sz="2000" dirty="0"/>
              </a:p>
              <a:p>
                <a:pPr indent="0" algn="ctr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000">
                          <a:latin typeface="Cambria Math" panose="02040503050406030204" pitchFamily="18" charset="0"/>
                        </a:rPr>
                        <m:t>=4×3×2×1</m:t>
                      </m:r>
                      <m:r>
                        <a:rPr lang="en-US" altLang="zh-TW" sz="2000" i="1">
                          <a:latin typeface="Cambria Math" panose="02040503050406030204" pitchFamily="18" charset="0"/>
                        </a:rPr>
                        <m:t>!</m:t>
                      </m:r>
                    </m:oMath>
                  </m:oMathPara>
                </a14:m>
                <a:endParaRPr lang="en-US" altLang="zh-TW" sz="2000" dirty="0">
                  <a:latin typeface="jf-openhuninn-2.0" panose="020B0000000000000000" pitchFamily="34" charset="-120"/>
                  <a:ea typeface="jf-openhuninn-2.0" panose="020B0000000000000000" pitchFamily="34" charset="-120"/>
                </a:endParaRPr>
              </a:p>
            </p:txBody>
          </p:sp>
        </mc:Choice>
        <mc:Fallback xmlns="">
          <p:sp>
            <p:nvSpPr>
              <p:cNvPr id="2" name="內容版面配置區 10">
                <a:extLst>
                  <a:ext uri="{FF2B5EF4-FFF2-40B4-BE49-F238E27FC236}">
                    <a16:creationId xmlns:a16="http://schemas.microsoft.com/office/drawing/2014/main" id="{438DBBBF-00C2-51F3-1E37-0A13BF2C0C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1002" y="1619921"/>
                <a:ext cx="4023055" cy="3615756"/>
              </a:xfrm>
              <a:prstGeom prst="rect">
                <a:avLst/>
              </a:prstGeom>
              <a:blipFill>
                <a:blip r:embed="rId3"/>
                <a:stretch>
                  <a:fillRect t="-15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圖形 5">
            <a:extLst>
              <a:ext uri="{FF2B5EF4-FFF2-40B4-BE49-F238E27FC236}">
                <a16:creationId xmlns:a16="http://schemas.microsoft.com/office/drawing/2014/main" id="{A17B6BE2-0954-A4D2-2945-4B09F2EF87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5719916" y="457507"/>
            <a:ext cx="3859162" cy="5909342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7B96A612-2121-C529-8FB5-DBDC3A2B3F4D}"/>
              </a:ext>
            </a:extLst>
          </p:cNvPr>
          <p:cNvSpPr/>
          <p:nvPr/>
        </p:nvSpPr>
        <p:spPr>
          <a:xfrm>
            <a:off x="6540909" y="4159044"/>
            <a:ext cx="3347885" cy="20205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483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標題 1">
            <a:extLst>
              <a:ext uri="{FF2B5EF4-FFF2-40B4-BE49-F238E27FC236}">
                <a16:creationId xmlns:a16="http://schemas.microsoft.com/office/drawing/2014/main" id="{23D92908-7E1A-8316-E667-3A1B456F182B}"/>
              </a:ext>
            </a:extLst>
          </p:cNvPr>
          <p:cNvSpPr txBox="1">
            <a:spLocks/>
          </p:cNvSpPr>
          <p:nvPr/>
        </p:nvSpPr>
        <p:spPr>
          <a:xfrm>
            <a:off x="0" y="6478385"/>
            <a:ext cx="3751811" cy="37961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1800" dirty="0">
                <a:solidFill>
                  <a:schemeClr val="bg1">
                    <a:lumMod val="75000"/>
                  </a:schemeClr>
                </a:solidFill>
                <a:latin typeface="jf-openhuninn-2.0" panose="020B0000000000000000" pitchFamily="34" charset="-120"/>
                <a:ea typeface="jf-openhuninn-2.0" panose="020B0000000000000000" pitchFamily="34" charset="-120"/>
              </a:rPr>
              <a:t>遞迴的重要性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10">
                <a:extLst>
                  <a:ext uri="{FF2B5EF4-FFF2-40B4-BE49-F238E27FC236}">
                    <a16:creationId xmlns:a16="http://schemas.microsoft.com/office/drawing/2014/main" id="{6DB01A5C-9AC9-C978-AE03-E149DA4E9A9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61003" y="821499"/>
                <a:ext cx="4023055" cy="1083234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11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19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100000"/>
                  </a:lnSpc>
                  <a:spcBef>
                    <a:spcPts val="200"/>
                  </a:spcBef>
                  <a:spcAft>
                    <a:spcPts val="400"/>
                  </a:spcAft>
                  <a:buClrTx/>
                  <a:buFont typeface="Calibri" pitchFamily="34" charset="0"/>
                  <a:buChar char="◦"/>
                  <a:defRPr sz="17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100000"/>
                  </a:lnSpc>
                  <a:spcBef>
                    <a:spcPts val="200"/>
                  </a:spcBef>
                  <a:spcAft>
                    <a:spcPts val="400"/>
                  </a:spcAft>
                  <a:buClrTx/>
                  <a:buFont typeface="Calibri" pitchFamily="34" charset="0"/>
                  <a:buChar char="◦"/>
                  <a:defRPr sz="13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100000"/>
                  </a:lnSpc>
                  <a:spcBef>
                    <a:spcPts val="200"/>
                  </a:spcBef>
                  <a:spcAft>
                    <a:spcPts val="400"/>
                  </a:spcAft>
                  <a:buClrTx/>
                  <a:buFont typeface="Calibri" pitchFamily="34" charset="0"/>
                  <a:buChar char="◦"/>
                  <a:defRPr sz="13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100000"/>
                  </a:lnSpc>
                  <a:spcBef>
                    <a:spcPts val="200"/>
                  </a:spcBef>
                  <a:spcAft>
                    <a:spcPts val="400"/>
                  </a:spcAft>
                  <a:buClrTx/>
                  <a:buFont typeface="Calibri" pitchFamily="34" charset="0"/>
                  <a:buChar char="◦"/>
                  <a:defRPr sz="13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indent="0">
                  <a:buFont typeface="Calibri" panose="020F0502020204030204" pitchFamily="34" charset="0"/>
                  <a:buNone/>
                </a:pPr>
                <a:r>
                  <a:rPr lang="zh-TW" altLang="en-US" sz="2000" dirty="0"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  <a:t>數學的階乘 </a:t>
                </a:r>
                <a14:m>
                  <m:oMath xmlns:m="http://schemas.openxmlformats.org/officeDocument/2006/math">
                    <m:r>
                      <a:rPr lang="en-US" altLang="zh-TW" sz="2000">
                        <a:latin typeface="Cambria Math" panose="02040503050406030204" pitchFamily="18" charset="0"/>
                        <a:ea typeface="jf-openhuninn-2.0" panose="020B0000000000000000" pitchFamily="34" charset="-120"/>
                      </a:rPr>
                      <m:t>4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jf-openhuninn-2.0" panose="020B0000000000000000" pitchFamily="34" charset="-120"/>
                      </a:rPr>
                      <m:t>!</m:t>
                    </m:r>
                  </m:oMath>
                </a14:m>
                <a:endParaRPr lang="en-US" altLang="zh-TW" sz="2000" dirty="0">
                  <a:latin typeface="jf-openhuninn-2.0" panose="020B0000000000000000" pitchFamily="34" charset="-120"/>
                  <a:ea typeface="jf-openhuninn-2.0" panose="020B0000000000000000" pitchFamily="34" charset="-120"/>
                </a:endParaRPr>
              </a:p>
            </p:txBody>
          </p:sp>
        </mc:Choice>
        <mc:Fallback xmlns="">
          <p:sp>
            <p:nvSpPr>
              <p:cNvPr id="3" name="內容版面配置區 10">
                <a:extLst>
                  <a:ext uri="{FF2B5EF4-FFF2-40B4-BE49-F238E27FC236}">
                    <a16:creationId xmlns:a16="http://schemas.microsoft.com/office/drawing/2014/main" id="{6DB01A5C-9AC9-C978-AE03-E149DA4E9A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1003" y="821499"/>
                <a:ext cx="4023055" cy="1083234"/>
              </a:xfrm>
              <a:prstGeom prst="rect">
                <a:avLst/>
              </a:prstGeom>
              <a:blipFill>
                <a:blip r:embed="rId2"/>
                <a:stretch>
                  <a:fillRect t="-50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內容版面配置區 10">
                <a:extLst>
                  <a:ext uri="{FF2B5EF4-FFF2-40B4-BE49-F238E27FC236}">
                    <a16:creationId xmlns:a16="http://schemas.microsoft.com/office/drawing/2014/main" id="{438DBBBF-00C2-51F3-1E37-0A13BF2C0C8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61002" y="1619921"/>
                <a:ext cx="4023055" cy="3615756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11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19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100000"/>
                  </a:lnSpc>
                  <a:spcBef>
                    <a:spcPts val="200"/>
                  </a:spcBef>
                  <a:spcAft>
                    <a:spcPts val="400"/>
                  </a:spcAft>
                  <a:buClrTx/>
                  <a:buFont typeface="Calibri" pitchFamily="34" charset="0"/>
                  <a:buChar char="◦"/>
                  <a:defRPr sz="17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100000"/>
                  </a:lnSpc>
                  <a:spcBef>
                    <a:spcPts val="200"/>
                  </a:spcBef>
                  <a:spcAft>
                    <a:spcPts val="400"/>
                  </a:spcAft>
                  <a:buClrTx/>
                  <a:buFont typeface="Calibri" pitchFamily="34" charset="0"/>
                  <a:buChar char="◦"/>
                  <a:defRPr sz="13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100000"/>
                  </a:lnSpc>
                  <a:spcBef>
                    <a:spcPts val="200"/>
                  </a:spcBef>
                  <a:spcAft>
                    <a:spcPts val="400"/>
                  </a:spcAft>
                  <a:buClrTx/>
                  <a:buFont typeface="Calibri" pitchFamily="34" charset="0"/>
                  <a:buChar char="◦"/>
                  <a:defRPr sz="13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100000"/>
                  </a:lnSpc>
                  <a:spcBef>
                    <a:spcPts val="200"/>
                  </a:spcBef>
                  <a:spcAft>
                    <a:spcPts val="400"/>
                  </a:spcAft>
                  <a:buClrTx/>
                  <a:buFont typeface="Calibri" pitchFamily="34" charset="0"/>
                  <a:buChar char="◦"/>
                  <a:defRPr sz="13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indent="0">
                  <a:buNone/>
                </a:pPr>
                <a:r>
                  <a:rPr lang="zh-TW" altLang="en-US" sz="2000" dirty="0"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  <a:t>計算過程為：</a:t>
                </a:r>
                <a:endParaRPr lang="en-US" altLang="zh-TW" sz="2000" dirty="0">
                  <a:latin typeface="jf-openhuninn-2.0" panose="020B0000000000000000" pitchFamily="34" charset="-120"/>
                  <a:ea typeface="jf-openhuninn-2.0" panose="020B0000000000000000" pitchFamily="34" charset="-120"/>
                </a:endParaRPr>
              </a:p>
              <a:p>
                <a:pPr indent="0" algn="ctr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000">
                          <a:latin typeface="Cambria Math" panose="02040503050406030204" pitchFamily="18" charset="0"/>
                        </a:rPr>
                        <m:t>4!=4×3!</m:t>
                      </m:r>
                    </m:oMath>
                  </m:oMathPara>
                </a14:m>
                <a:endParaRPr lang="en-US" altLang="zh-TW" sz="2000" dirty="0"/>
              </a:p>
              <a:p>
                <a:pPr indent="0" algn="ctr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000">
                          <a:latin typeface="Cambria Math" panose="02040503050406030204" pitchFamily="18" charset="0"/>
                        </a:rPr>
                        <m:t>=4×3×2!</m:t>
                      </m:r>
                    </m:oMath>
                  </m:oMathPara>
                </a14:m>
                <a:endParaRPr lang="en-US" altLang="zh-TW" sz="2000" dirty="0"/>
              </a:p>
              <a:p>
                <a:pPr indent="0" algn="ctr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000">
                          <a:latin typeface="Cambria Math" panose="02040503050406030204" pitchFamily="18" charset="0"/>
                        </a:rPr>
                        <m:t>=4×3×2×1!=4×3×2×1×0!</m:t>
                      </m:r>
                    </m:oMath>
                  </m:oMathPara>
                </a14:m>
                <a:endParaRPr lang="en-US" altLang="zh-TW" sz="2000" dirty="0">
                  <a:latin typeface="jf-openhuninn-2.0" panose="020B0000000000000000" pitchFamily="34" charset="-120"/>
                  <a:ea typeface="jf-openhuninn-2.0" panose="020B0000000000000000" pitchFamily="34" charset="-120"/>
                </a:endParaRPr>
              </a:p>
            </p:txBody>
          </p:sp>
        </mc:Choice>
        <mc:Fallback xmlns="">
          <p:sp>
            <p:nvSpPr>
              <p:cNvPr id="2" name="內容版面配置區 10">
                <a:extLst>
                  <a:ext uri="{FF2B5EF4-FFF2-40B4-BE49-F238E27FC236}">
                    <a16:creationId xmlns:a16="http://schemas.microsoft.com/office/drawing/2014/main" id="{438DBBBF-00C2-51F3-1E37-0A13BF2C0C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1002" y="1619921"/>
                <a:ext cx="4023055" cy="3615756"/>
              </a:xfrm>
              <a:prstGeom prst="rect">
                <a:avLst/>
              </a:prstGeom>
              <a:blipFill>
                <a:blip r:embed="rId3"/>
                <a:stretch>
                  <a:fillRect t="-15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圖形 5">
            <a:extLst>
              <a:ext uri="{FF2B5EF4-FFF2-40B4-BE49-F238E27FC236}">
                <a16:creationId xmlns:a16="http://schemas.microsoft.com/office/drawing/2014/main" id="{A17B6BE2-0954-A4D2-2945-4B09F2EF87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5719916" y="457507"/>
            <a:ext cx="3859162" cy="5909342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A29EBBC0-AAC4-C256-74B4-C699271EB10E}"/>
              </a:ext>
            </a:extLst>
          </p:cNvPr>
          <p:cNvSpPr/>
          <p:nvPr/>
        </p:nvSpPr>
        <p:spPr>
          <a:xfrm>
            <a:off x="8613058" y="5235676"/>
            <a:ext cx="1275736" cy="9438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5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標題 1">
            <a:extLst>
              <a:ext uri="{FF2B5EF4-FFF2-40B4-BE49-F238E27FC236}">
                <a16:creationId xmlns:a16="http://schemas.microsoft.com/office/drawing/2014/main" id="{23D92908-7E1A-8316-E667-3A1B456F182B}"/>
              </a:ext>
            </a:extLst>
          </p:cNvPr>
          <p:cNvSpPr txBox="1">
            <a:spLocks/>
          </p:cNvSpPr>
          <p:nvPr/>
        </p:nvSpPr>
        <p:spPr>
          <a:xfrm>
            <a:off x="0" y="6478385"/>
            <a:ext cx="3751811" cy="37961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1800" dirty="0">
                <a:solidFill>
                  <a:schemeClr val="bg1">
                    <a:lumMod val="75000"/>
                  </a:schemeClr>
                </a:solidFill>
                <a:latin typeface="jf-openhuninn-2.0" panose="020B0000000000000000" pitchFamily="34" charset="-120"/>
                <a:ea typeface="jf-openhuninn-2.0" panose="020B0000000000000000" pitchFamily="34" charset="-120"/>
              </a:rPr>
              <a:t>遞迴的重要性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10">
                <a:extLst>
                  <a:ext uri="{FF2B5EF4-FFF2-40B4-BE49-F238E27FC236}">
                    <a16:creationId xmlns:a16="http://schemas.microsoft.com/office/drawing/2014/main" id="{6DB01A5C-9AC9-C978-AE03-E149DA4E9A9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61003" y="821499"/>
                <a:ext cx="4023055" cy="1083234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11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19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100000"/>
                  </a:lnSpc>
                  <a:spcBef>
                    <a:spcPts val="200"/>
                  </a:spcBef>
                  <a:spcAft>
                    <a:spcPts val="400"/>
                  </a:spcAft>
                  <a:buClrTx/>
                  <a:buFont typeface="Calibri" pitchFamily="34" charset="0"/>
                  <a:buChar char="◦"/>
                  <a:defRPr sz="17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100000"/>
                  </a:lnSpc>
                  <a:spcBef>
                    <a:spcPts val="200"/>
                  </a:spcBef>
                  <a:spcAft>
                    <a:spcPts val="400"/>
                  </a:spcAft>
                  <a:buClrTx/>
                  <a:buFont typeface="Calibri" pitchFamily="34" charset="0"/>
                  <a:buChar char="◦"/>
                  <a:defRPr sz="13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100000"/>
                  </a:lnSpc>
                  <a:spcBef>
                    <a:spcPts val="200"/>
                  </a:spcBef>
                  <a:spcAft>
                    <a:spcPts val="400"/>
                  </a:spcAft>
                  <a:buClrTx/>
                  <a:buFont typeface="Calibri" pitchFamily="34" charset="0"/>
                  <a:buChar char="◦"/>
                  <a:defRPr sz="13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100000"/>
                  </a:lnSpc>
                  <a:spcBef>
                    <a:spcPts val="200"/>
                  </a:spcBef>
                  <a:spcAft>
                    <a:spcPts val="400"/>
                  </a:spcAft>
                  <a:buClrTx/>
                  <a:buFont typeface="Calibri" pitchFamily="34" charset="0"/>
                  <a:buChar char="◦"/>
                  <a:defRPr sz="13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indent="0">
                  <a:buFont typeface="Calibri" panose="020F0502020204030204" pitchFamily="34" charset="0"/>
                  <a:buNone/>
                </a:pPr>
                <a:r>
                  <a:rPr lang="zh-TW" altLang="en-US" sz="2000" dirty="0"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  <a:t>數學的階乘 </a:t>
                </a:r>
                <a14:m>
                  <m:oMath xmlns:m="http://schemas.openxmlformats.org/officeDocument/2006/math">
                    <m:r>
                      <a:rPr lang="en-US" altLang="zh-TW" sz="2000">
                        <a:latin typeface="Cambria Math" panose="02040503050406030204" pitchFamily="18" charset="0"/>
                        <a:ea typeface="jf-openhuninn-2.0" panose="020B0000000000000000" pitchFamily="34" charset="-120"/>
                      </a:rPr>
                      <m:t>4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jf-openhuninn-2.0" panose="020B0000000000000000" pitchFamily="34" charset="-120"/>
                      </a:rPr>
                      <m:t>!</m:t>
                    </m:r>
                  </m:oMath>
                </a14:m>
                <a:endParaRPr lang="en-US" altLang="zh-TW" sz="2000" dirty="0">
                  <a:latin typeface="jf-openhuninn-2.0" panose="020B0000000000000000" pitchFamily="34" charset="-120"/>
                  <a:ea typeface="jf-openhuninn-2.0" panose="020B0000000000000000" pitchFamily="34" charset="-120"/>
                </a:endParaRPr>
              </a:p>
            </p:txBody>
          </p:sp>
        </mc:Choice>
        <mc:Fallback xmlns="">
          <p:sp>
            <p:nvSpPr>
              <p:cNvPr id="3" name="內容版面配置區 10">
                <a:extLst>
                  <a:ext uri="{FF2B5EF4-FFF2-40B4-BE49-F238E27FC236}">
                    <a16:creationId xmlns:a16="http://schemas.microsoft.com/office/drawing/2014/main" id="{6DB01A5C-9AC9-C978-AE03-E149DA4E9A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1003" y="821499"/>
                <a:ext cx="4023055" cy="1083234"/>
              </a:xfrm>
              <a:prstGeom prst="rect">
                <a:avLst/>
              </a:prstGeom>
              <a:blipFill>
                <a:blip r:embed="rId2"/>
                <a:stretch>
                  <a:fillRect t="-50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內容版面配置區 10">
                <a:extLst>
                  <a:ext uri="{FF2B5EF4-FFF2-40B4-BE49-F238E27FC236}">
                    <a16:creationId xmlns:a16="http://schemas.microsoft.com/office/drawing/2014/main" id="{438DBBBF-00C2-51F3-1E37-0A13BF2C0C8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61002" y="1619921"/>
                <a:ext cx="4023055" cy="3615756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11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19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100000"/>
                  </a:lnSpc>
                  <a:spcBef>
                    <a:spcPts val="200"/>
                  </a:spcBef>
                  <a:spcAft>
                    <a:spcPts val="400"/>
                  </a:spcAft>
                  <a:buClrTx/>
                  <a:buFont typeface="Calibri" pitchFamily="34" charset="0"/>
                  <a:buChar char="◦"/>
                  <a:defRPr sz="17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100000"/>
                  </a:lnSpc>
                  <a:spcBef>
                    <a:spcPts val="200"/>
                  </a:spcBef>
                  <a:spcAft>
                    <a:spcPts val="400"/>
                  </a:spcAft>
                  <a:buClrTx/>
                  <a:buFont typeface="Calibri" pitchFamily="34" charset="0"/>
                  <a:buChar char="◦"/>
                  <a:defRPr sz="13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100000"/>
                  </a:lnSpc>
                  <a:spcBef>
                    <a:spcPts val="200"/>
                  </a:spcBef>
                  <a:spcAft>
                    <a:spcPts val="400"/>
                  </a:spcAft>
                  <a:buClrTx/>
                  <a:buFont typeface="Calibri" pitchFamily="34" charset="0"/>
                  <a:buChar char="◦"/>
                  <a:defRPr sz="13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100000"/>
                  </a:lnSpc>
                  <a:spcBef>
                    <a:spcPts val="200"/>
                  </a:spcBef>
                  <a:spcAft>
                    <a:spcPts val="400"/>
                  </a:spcAft>
                  <a:buClrTx/>
                  <a:buFont typeface="Calibri" pitchFamily="34" charset="0"/>
                  <a:buChar char="◦"/>
                  <a:defRPr sz="13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indent="0">
                  <a:buNone/>
                </a:pPr>
                <a:r>
                  <a:rPr lang="zh-TW" altLang="en-US" sz="2000" dirty="0"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  <a:t>計算過程為：</a:t>
                </a:r>
                <a:endParaRPr lang="en-US" altLang="zh-TW" sz="2000" dirty="0">
                  <a:latin typeface="jf-openhuninn-2.0" panose="020B0000000000000000" pitchFamily="34" charset="-120"/>
                  <a:ea typeface="jf-openhuninn-2.0" panose="020B0000000000000000" pitchFamily="34" charset="-120"/>
                </a:endParaRPr>
              </a:p>
              <a:p>
                <a:pPr indent="0" algn="ctr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000">
                          <a:latin typeface="Cambria Math" panose="02040503050406030204" pitchFamily="18" charset="0"/>
                        </a:rPr>
                        <m:t>4!=4×3!</m:t>
                      </m:r>
                    </m:oMath>
                  </m:oMathPara>
                </a14:m>
                <a:endParaRPr lang="en-US" altLang="zh-TW" sz="2000" dirty="0"/>
              </a:p>
              <a:p>
                <a:pPr indent="0" algn="ctr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000">
                          <a:latin typeface="Cambria Math" panose="02040503050406030204" pitchFamily="18" charset="0"/>
                        </a:rPr>
                        <m:t>=4×3×2!</m:t>
                      </m:r>
                    </m:oMath>
                  </m:oMathPara>
                </a14:m>
                <a:endParaRPr lang="en-US" altLang="zh-TW" sz="2000" dirty="0"/>
              </a:p>
              <a:p>
                <a:pPr indent="0" algn="ctr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000">
                          <a:latin typeface="Cambria Math" panose="02040503050406030204" pitchFamily="18" charset="0"/>
                        </a:rPr>
                        <m:t>=4×3×2×1!=4×3×2×1×0!=4×3×2×1</m:t>
                      </m:r>
                    </m:oMath>
                  </m:oMathPara>
                </a14:m>
                <a:endParaRPr lang="en-US" altLang="zh-TW" sz="2000" dirty="0">
                  <a:latin typeface="Cambria Math" panose="02040503050406030204" pitchFamily="18" charset="0"/>
                </a:endParaRPr>
              </a:p>
              <a:p>
                <a:pPr indent="0" algn="ctr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000" b="0" i="0" smtClean="0">
                          <a:latin typeface="Cambria Math" panose="02040503050406030204" pitchFamily="18" charset="0"/>
                        </a:rPr>
                        <m:t>=24</m:t>
                      </m:r>
                    </m:oMath>
                  </m:oMathPara>
                </a14:m>
                <a:endParaRPr lang="en-US" altLang="zh-TW" sz="2000" dirty="0">
                  <a:latin typeface="jf-openhuninn-2.0" panose="020B0000000000000000" pitchFamily="34" charset="-120"/>
                </a:endParaRPr>
              </a:p>
            </p:txBody>
          </p:sp>
        </mc:Choice>
        <mc:Fallback xmlns="">
          <p:sp>
            <p:nvSpPr>
              <p:cNvPr id="2" name="內容版面配置區 10">
                <a:extLst>
                  <a:ext uri="{FF2B5EF4-FFF2-40B4-BE49-F238E27FC236}">
                    <a16:creationId xmlns:a16="http://schemas.microsoft.com/office/drawing/2014/main" id="{438DBBBF-00C2-51F3-1E37-0A13BF2C0C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1002" y="1619921"/>
                <a:ext cx="4023055" cy="3615756"/>
              </a:xfrm>
              <a:prstGeom prst="rect">
                <a:avLst/>
              </a:prstGeom>
              <a:blipFill>
                <a:blip r:embed="rId3"/>
                <a:stretch>
                  <a:fillRect t="-15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圖形 5">
            <a:extLst>
              <a:ext uri="{FF2B5EF4-FFF2-40B4-BE49-F238E27FC236}">
                <a16:creationId xmlns:a16="http://schemas.microsoft.com/office/drawing/2014/main" id="{A17B6BE2-0954-A4D2-2945-4B09F2EF87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5719916" y="457507"/>
            <a:ext cx="3859162" cy="5909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109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形 1">
            <a:extLst>
              <a:ext uri="{FF2B5EF4-FFF2-40B4-BE49-F238E27FC236}">
                <a16:creationId xmlns:a16="http://schemas.microsoft.com/office/drawing/2014/main" id="{1A486D4D-8307-8459-A2A6-D8D9DB80E9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5719916" y="457507"/>
            <a:ext cx="3859162" cy="590934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10">
                <a:extLst>
                  <a:ext uri="{FF2B5EF4-FFF2-40B4-BE49-F238E27FC236}">
                    <a16:creationId xmlns:a16="http://schemas.microsoft.com/office/drawing/2014/main" id="{A45136BD-E289-D2F2-CAFB-AD6B0BD2FE3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61003" y="821499"/>
                <a:ext cx="4023055" cy="1083234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11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19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100000"/>
                  </a:lnSpc>
                  <a:spcBef>
                    <a:spcPts val="200"/>
                  </a:spcBef>
                  <a:spcAft>
                    <a:spcPts val="400"/>
                  </a:spcAft>
                  <a:buClrTx/>
                  <a:buFont typeface="Calibri" pitchFamily="34" charset="0"/>
                  <a:buChar char="◦"/>
                  <a:defRPr sz="17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100000"/>
                  </a:lnSpc>
                  <a:spcBef>
                    <a:spcPts val="200"/>
                  </a:spcBef>
                  <a:spcAft>
                    <a:spcPts val="400"/>
                  </a:spcAft>
                  <a:buClrTx/>
                  <a:buFont typeface="Calibri" pitchFamily="34" charset="0"/>
                  <a:buChar char="◦"/>
                  <a:defRPr sz="13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100000"/>
                  </a:lnSpc>
                  <a:spcBef>
                    <a:spcPts val="200"/>
                  </a:spcBef>
                  <a:spcAft>
                    <a:spcPts val="400"/>
                  </a:spcAft>
                  <a:buClrTx/>
                  <a:buFont typeface="Calibri" pitchFamily="34" charset="0"/>
                  <a:buChar char="◦"/>
                  <a:defRPr sz="13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100000"/>
                  </a:lnSpc>
                  <a:spcBef>
                    <a:spcPts val="200"/>
                  </a:spcBef>
                  <a:spcAft>
                    <a:spcPts val="400"/>
                  </a:spcAft>
                  <a:buClrTx/>
                  <a:buFont typeface="Calibri" pitchFamily="34" charset="0"/>
                  <a:buChar char="◦"/>
                  <a:defRPr sz="13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indent="0">
                  <a:buFont typeface="Calibri" panose="020F0502020204030204" pitchFamily="34" charset="0"/>
                  <a:buNone/>
                </a:pPr>
                <a:r>
                  <a:rPr lang="zh-TW" altLang="en-US" sz="2000" dirty="0"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  <a:t>數學的階乘 </a:t>
                </a:r>
                <a14:m>
                  <m:oMath xmlns:m="http://schemas.openxmlformats.org/officeDocument/2006/math">
                    <m:r>
                      <a:rPr lang="en-US" altLang="zh-TW" sz="2000">
                        <a:latin typeface="Cambria Math" panose="02040503050406030204" pitchFamily="18" charset="0"/>
                        <a:ea typeface="jf-openhuninn-2.0" panose="020B0000000000000000" pitchFamily="34" charset="-120"/>
                      </a:rPr>
                      <m:t>4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jf-openhuninn-2.0" panose="020B0000000000000000" pitchFamily="34" charset="-120"/>
                      </a:rPr>
                      <m:t>!</m:t>
                    </m:r>
                  </m:oMath>
                </a14:m>
                <a:endParaRPr lang="en-US" altLang="zh-TW" sz="2000" dirty="0">
                  <a:latin typeface="jf-openhuninn-2.0" panose="020B0000000000000000" pitchFamily="34" charset="-120"/>
                  <a:ea typeface="jf-openhuninn-2.0" panose="020B0000000000000000" pitchFamily="34" charset="-120"/>
                </a:endParaRPr>
              </a:p>
            </p:txBody>
          </p:sp>
        </mc:Choice>
        <mc:Fallback xmlns="">
          <p:sp>
            <p:nvSpPr>
              <p:cNvPr id="3" name="內容版面配置區 10">
                <a:extLst>
                  <a:ext uri="{FF2B5EF4-FFF2-40B4-BE49-F238E27FC236}">
                    <a16:creationId xmlns:a16="http://schemas.microsoft.com/office/drawing/2014/main" id="{A45136BD-E289-D2F2-CAFB-AD6B0BD2FE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1003" y="821499"/>
                <a:ext cx="4023055" cy="1083234"/>
              </a:xfrm>
              <a:prstGeom prst="rect">
                <a:avLst/>
              </a:prstGeom>
              <a:blipFill>
                <a:blip r:embed="rId5"/>
                <a:stretch>
                  <a:fillRect t="-50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內容版面配置區 10">
                <a:extLst>
                  <a:ext uri="{FF2B5EF4-FFF2-40B4-BE49-F238E27FC236}">
                    <a16:creationId xmlns:a16="http://schemas.microsoft.com/office/drawing/2014/main" id="{27959844-6AF9-D402-6274-C4C03F62275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61002" y="1619921"/>
                <a:ext cx="4023055" cy="3615756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11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19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100000"/>
                  </a:lnSpc>
                  <a:spcBef>
                    <a:spcPts val="200"/>
                  </a:spcBef>
                  <a:spcAft>
                    <a:spcPts val="400"/>
                  </a:spcAft>
                  <a:buClrTx/>
                  <a:buFont typeface="Calibri" pitchFamily="34" charset="0"/>
                  <a:buChar char="◦"/>
                  <a:defRPr sz="17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100000"/>
                  </a:lnSpc>
                  <a:spcBef>
                    <a:spcPts val="200"/>
                  </a:spcBef>
                  <a:spcAft>
                    <a:spcPts val="400"/>
                  </a:spcAft>
                  <a:buClrTx/>
                  <a:buFont typeface="Calibri" pitchFamily="34" charset="0"/>
                  <a:buChar char="◦"/>
                  <a:defRPr sz="13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100000"/>
                  </a:lnSpc>
                  <a:spcBef>
                    <a:spcPts val="200"/>
                  </a:spcBef>
                  <a:spcAft>
                    <a:spcPts val="400"/>
                  </a:spcAft>
                  <a:buClrTx/>
                  <a:buFont typeface="Calibri" pitchFamily="34" charset="0"/>
                  <a:buChar char="◦"/>
                  <a:defRPr sz="13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100000"/>
                  </a:lnSpc>
                  <a:spcBef>
                    <a:spcPts val="200"/>
                  </a:spcBef>
                  <a:spcAft>
                    <a:spcPts val="400"/>
                  </a:spcAft>
                  <a:buClrTx/>
                  <a:buFont typeface="Calibri" pitchFamily="34" charset="0"/>
                  <a:buChar char="◦"/>
                  <a:defRPr sz="13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indent="0">
                  <a:buNone/>
                </a:pPr>
                <a:r>
                  <a:rPr lang="zh-TW" altLang="en-US" sz="2000" dirty="0"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  <a:t>計算過程為：</a:t>
                </a:r>
                <a:endParaRPr lang="en-US" altLang="zh-TW" sz="2000" dirty="0">
                  <a:latin typeface="jf-openhuninn-2.0" panose="020B0000000000000000" pitchFamily="34" charset="-120"/>
                  <a:ea typeface="jf-openhuninn-2.0" panose="020B0000000000000000" pitchFamily="34" charset="-120"/>
                </a:endParaRPr>
              </a:p>
              <a:p>
                <a:pPr indent="0" algn="ctr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000">
                          <a:latin typeface="Cambria Math" panose="02040503050406030204" pitchFamily="18" charset="0"/>
                        </a:rPr>
                        <m:t>4!=4×3!</m:t>
                      </m:r>
                    </m:oMath>
                  </m:oMathPara>
                </a14:m>
                <a:endParaRPr lang="en-US" altLang="zh-TW" sz="2000" dirty="0"/>
              </a:p>
              <a:p>
                <a:pPr indent="0" algn="ctr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000">
                          <a:latin typeface="Cambria Math" panose="02040503050406030204" pitchFamily="18" charset="0"/>
                        </a:rPr>
                        <m:t>=4×3×2!</m:t>
                      </m:r>
                    </m:oMath>
                  </m:oMathPara>
                </a14:m>
                <a:endParaRPr lang="en-US" altLang="zh-TW" sz="2000" dirty="0"/>
              </a:p>
              <a:p>
                <a:pPr indent="0" algn="ctr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000">
                          <a:latin typeface="Cambria Math" panose="02040503050406030204" pitchFamily="18" charset="0"/>
                        </a:rPr>
                        <m:t>=4×3×2×1!=4×3×2×1×0!=4×3×2×1</m:t>
                      </m:r>
                    </m:oMath>
                  </m:oMathPara>
                </a14:m>
                <a:endParaRPr lang="en-US" altLang="zh-TW" sz="2000" dirty="0">
                  <a:latin typeface="Cambria Math" panose="02040503050406030204" pitchFamily="18" charset="0"/>
                </a:endParaRPr>
              </a:p>
              <a:p>
                <a:pPr indent="0" algn="ctr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000" b="0" i="0" smtClean="0">
                          <a:latin typeface="Cambria Math" panose="02040503050406030204" pitchFamily="18" charset="0"/>
                        </a:rPr>
                        <m:t>=24</m:t>
                      </m:r>
                    </m:oMath>
                  </m:oMathPara>
                </a14:m>
                <a:endParaRPr lang="en-US" altLang="zh-TW" sz="2000" dirty="0">
                  <a:latin typeface="jf-openhuninn-2.0" panose="020B0000000000000000" pitchFamily="34" charset="-120"/>
                </a:endParaRPr>
              </a:p>
            </p:txBody>
          </p:sp>
        </mc:Choice>
        <mc:Fallback xmlns="">
          <p:sp>
            <p:nvSpPr>
              <p:cNvPr id="4" name="內容版面配置區 10">
                <a:extLst>
                  <a:ext uri="{FF2B5EF4-FFF2-40B4-BE49-F238E27FC236}">
                    <a16:creationId xmlns:a16="http://schemas.microsoft.com/office/drawing/2014/main" id="{27959844-6AF9-D402-6274-C4C03F6227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1002" y="1619921"/>
                <a:ext cx="4023055" cy="3615756"/>
              </a:xfrm>
              <a:prstGeom prst="rect">
                <a:avLst/>
              </a:prstGeom>
              <a:blipFill>
                <a:blip r:embed="rId6"/>
                <a:stretch>
                  <a:fillRect t="-15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內容版面配置區 10">
            <a:extLst>
              <a:ext uri="{FF2B5EF4-FFF2-40B4-BE49-F238E27FC236}">
                <a16:creationId xmlns:a16="http://schemas.microsoft.com/office/drawing/2014/main" id="{A65E934D-5AC7-5359-D54F-748E1436498B}"/>
              </a:ext>
            </a:extLst>
          </p:cNvPr>
          <p:cNvSpPr txBox="1">
            <a:spLocks/>
          </p:cNvSpPr>
          <p:nvPr/>
        </p:nvSpPr>
        <p:spPr>
          <a:xfrm>
            <a:off x="1161002" y="4485393"/>
            <a:ext cx="4023055" cy="1083234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buFont typeface="Calibri" panose="020F0502020204030204" pitchFamily="34" charset="0"/>
              <a:buNone/>
            </a:pPr>
            <a:r>
              <a:rPr lang="zh-TW" altLang="en-US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照著這個方向來看</a:t>
            </a:r>
            <a:r>
              <a:rPr lang="en-US" altLang="zh-TW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/>
            </a:r>
            <a:br>
              <a:rPr lang="en-US" altLang="zh-TW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</a:br>
            <a:r>
              <a:rPr lang="zh-TW" altLang="en-US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我們知道了</a:t>
            </a:r>
            <a:r>
              <a:rPr lang="en-US" altLang="zh-TW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…</a:t>
            </a:r>
          </a:p>
        </p:txBody>
      </p:sp>
      <p:sp>
        <p:nvSpPr>
          <p:cNvPr id="6" name="標題 1">
            <a:extLst>
              <a:ext uri="{FF2B5EF4-FFF2-40B4-BE49-F238E27FC236}">
                <a16:creationId xmlns:a16="http://schemas.microsoft.com/office/drawing/2014/main" id="{C1FB983F-0689-CAD0-EB55-8BBD6C1D69F4}"/>
              </a:ext>
            </a:extLst>
          </p:cNvPr>
          <p:cNvSpPr txBox="1">
            <a:spLocks/>
          </p:cNvSpPr>
          <p:nvPr/>
        </p:nvSpPr>
        <p:spPr>
          <a:xfrm>
            <a:off x="0" y="6478385"/>
            <a:ext cx="3751811" cy="37961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1800" dirty="0">
                <a:solidFill>
                  <a:schemeClr val="bg1">
                    <a:lumMod val="75000"/>
                  </a:schemeClr>
                </a:solidFill>
                <a:latin typeface="jf-openhuninn-2.0" panose="020B0000000000000000" pitchFamily="34" charset="-120"/>
                <a:ea typeface="jf-openhuninn-2.0" panose="020B0000000000000000" pitchFamily="34" charset="-120"/>
              </a:rPr>
              <a:t>遞迴的重要性</a:t>
            </a:r>
          </a:p>
        </p:txBody>
      </p:sp>
    </p:spTree>
    <p:extLst>
      <p:ext uri="{BB962C8B-B14F-4D97-AF65-F5344CB8AC3E}">
        <p14:creationId xmlns:p14="http://schemas.microsoft.com/office/powerpoint/2010/main" val="2688801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形 1">
            <a:extLst>
              <a:ext uri="{FF2B5EF4-FFF2-40B4-BE49-F238E27FC236}">
                <a16:creationId xmlns:a16="http://schemas.microsoft.com/office/drawing/2014/main" id="{1A486D4D-8307-8459-A2A6-D8D9DB80E9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5719916" y="457507"/>
            <a:ext cx="3859162" cy="590934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10">
                <a:extLst>
                  <a:ext uri="{FF2B5EF4-FFF2-40B4-BE49-F238E27FC236}">
                    <a16:creationId xmlns:a16="http://schemas.microsoft.com/office/drawing/2014/main" id="{A45136BD-E289-D2F2-CAFB-AD6B0BD2FE3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61003" y="821499"/>
                <a:ext cx="4023055" cy="1083234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11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19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100000"/>
                  </a:lnSpc>
                  <a:spcBef>
                    <a:spcPts val="200"/>
                  </a:spcBef>
                  <a:spcAft>
                    <a:spcPts val="400"/>
                  </a:spcAft>
                  <a:buClrTx/>
                  <a:buFont typeface="Calibri" pitchFamily="34" charset="0"/>
                  <a:buChar char="◦"/>
                  <a:defRPr sz="17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100000"/>
                  </a:lnSpc>
                  <a:spcBef>
                    <a:spcPts val="200"/>
                  </a:spcBef>
                  <a:spcAft>
                    <a:spcPts val="400"/>
                  </a:spcAft>
                  <a:buClrTx/>
                  <a:buFont typeface="Calibri" pitchFamily="34" charset="0"/>
                  <a:buChar char="◦"/>
                  <a:defRPr sz="13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100000"/>
                  </a:lnSpc>
                  <a:spcBef>
                    <a:spcPts val="200"/>
                  </a:spcBef>
                  <a:spcAft>
                    <a:spcPts val="400"/>
                  </a:spcAft>
                  <a:buClrTx/>
                  <a:buFont typeface="Calibri" pitchFamily="34" charset="0"/>
                  <a:buChar char="◦"/>
                  <a:defRPr sz="13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100000"/>
                  </a:lnSpc>
                  <a:spcBef>
                    <a:spcPts val="200"/>
                  </a:spcBef>
                  <a:spcAft>
                    <a:spcPts val="400"/>
                  </a:spcAft>
                  <a:buClrTx/>
                  <a:buFont typeface="Calibri" pitchFamily="34" charset="0"/>
                  <a:buChar char="◦"/>
                  <a:defRPr sz="13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indent="0">
                  <a:buFont typeface="Calibri" panose="020F0502020204030204" pitchFamily="34" charset="0"/>
                  <a:buNone/>
                </a:pPr>
                <a:r>
                  <a:rPr lang="zh-TW" altLang="en-US" sz="2000" dirty="0"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  <a:t>數學的階乘 </a:t>
                </a:r>
                <a14:m>
                  <m:oMath xmlns:m="http://schemas.openxmlformats.org/officeDocument/2006/math">
                    <m:r>
                      <a:rPr lang="en-US" altLang="zh-TW" sz="2000">
                        <a:latin typeface="Cambria Math" panose="02040503050406030204" pitchFamily="18" charset="0"/>
                        <a:ea typeface="jf-openhuninn-2.0" panose="020B0000000000000000" pitchFamily="34" charset="-120"/>
                      </a:rPr>
                      <m:t>4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jf-openhuninn-2.0" panose="020B0000000000000000" pitchFamily="34" charset="-120"/>
                      </a:rPr>
                      <m:t>!</m:t>
                    </m:r>
                  </m:oMath>
                </a14:m>
                <a:endParaRPr lang="en-US" altLang="zh-TW" sz="2000" dirty="0">
                  <a:latin typeface="jf-openhuninn-2.0" panose="020B0000000000000000" pitchFamily="34" charset="-120"/>
                  <a:ea typeface="jf-openhuninn-2.0" panose="020B0000000000000000" pitchFamily="34" charset="-120"/>
                </a:endParaRPr>
              </a:p>
            </p:txBody>
          </p:sp>
        </mc:Choice>
        <mc:Fallback xmlns="">
          <p:sp>
            <p:nvSpPr>
              <p:cNvPr id="3" name="內容版面配置區 10">
                <a:extLst>
                  <a:ext uri="{FF2B5EF4-FFF2-40B4-BE49-F238E27FC236}">
                    <a16:creationId xmlns:a16="http://schemas.microsoft.com/office/drawing/2014/main" id="{A45136BD-E289-D2F2-CAFB-AD6B0BD2FE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1003" y="821499"/>
                <a:ext cx="4023055" cy="1083234"/>
              </a:xfrm>
              <a:prstGeom prst="rect">
                <a:avLst/>
              </a:prstGeom>
              <a:blipFill>
                <a:blip r:embed="rId5"/>
                <a:stretch>
                  <a:fillRect t="-50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內容版面配置區 10">
                <a:extLst>
                  <a:ext uri="{FF2B5EF4-FFF2-40B4-BE49-F238E27FC236}">
                    <a16:creationId xmlns:a16="http://schemas.microsoft.com/office/drawing/2014/main" id="{27959844-6AF9-D402-6274-C4C03F62275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61002" y="1619921"/>
                <a:ext cx="4023055" cy="3615756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11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19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100000"/>
                  </a:lnSpc>
                  <a:spcBef>
                    <a:spcPts val="200"/>
                  </a:spcBef>
                  <a:spcAft>
                    <a:spcPts val="400"/>
                  </a:spcAft>
                  <a:buClrTx/>
                  <a:buFont typeface="Calibri" pitchFamily="34" charset="0"/>
                  <a:buChar char="◦"/>
                  <a:defRPr sz="17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100000"/>
                  </a:lnSpc>
                  <a:spcBef>
                    <a:spcPts val="200"/>
                  </a:spcBef>
                  <a:spcAft>
                    <a:spcPts val="400"/>
                  </a:spcAft>
                  <a:buClrTx/>
                  <a:buFont typeface="Calibri" pitchFamily="34" charset="0"/>
                  <a:buChar char="◦"/>
                  <a:defRPr sz="13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100000"/>
                  </a:lnSpc>
                  <a:spcBef>
                    <a:spcPts val="200"/>
                  </a:spcBef>
                  <a:spcAft>
                    <a:spcPts val="400"/>
                  </a:spcAft>
                  <a:buClrTx/>
                  <a:buFont typeface="Calibri" pitchFamily="34" charset="0"/>
                  <a:buChar char="◦"/>
                  <a:defRPr sz="13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100000"/>
                  </a:lnSpc>
                  <a:spcBef>
                    <a:spcPts val="200"/>
                  </a:spcBef>
                  <a:spcAft>
                    <a:spcPts val="400"/>
                  </a:spcAft>
                  <a:buClrTx/>
                  <a:buFont typeface="Calibri" pitchFamily="34" charset="0"/>
                  <a:buChar char="◦"/>
                  <a:defRPr sz="13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indent="0">
                  <a:buNone/>
                </a:pPr>
                <a:r>
                  <a:rPr lang="zh-TW" altLang="en-US" sz="2000" dirty="0"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  <a:t>計算過程為：</a:t>
                </a:r>
                <a:endParaRPr lang="en-US" altLang="zh-TW" sz="2000" dirty="0">
                  <a:latin typeface="jf-openhuninn-2.0" panose="020B0000000000000000" pitchFamily="34" charset="-120"/>
                  <a:ea typeface="jf-openhuninn-2.0" panose="020B0000000000000000" pitchFamily="34" charset="-120"/>
                </a:endParaRPr>
              </a:p>
              <a:p>
                <a:pPr indent="0" algn="ctr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000">
                          <a:latin typeface="Cambria Math" panose="02040503050406030204" pitchFamily="18" charset="0"/>
                        </a:rPr>
                        <m:t>4!=4×3!</m:t>
                      </m:r>
                    </m:oMath>
                  </m:oMathPara>
                </a14:m>
                <a:endParaRPr lang="en-US" altLang="zh-TW" sz="2000" dirty="0"/>
              </a:p>
              <a:p>
                <a:pPr indent="0" algn="ctr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000">
                          <a:latin typeface="Cambria Math" panose="02040503050406030204" pitchFamily="18" charset="0"/>
                        </a:rPr>
                        <m:t>=4×3×2!</m:t>
                      </m:r>
                    </m:oMath>
                  </m:oMathPara>
                </a14:m>
                <a:endParaRPr lang="en-US" altLang="zh-TW" sz="2000" dirty="0"/>
              </a:p>
              <a:p>
                <a:pPr indent="0" algn="ctr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000">
                          <a:latin typeface="Cambria Math" panose="02040503050406030204" pitchFamily="18" charset="0"/>
                        </a:rPr>
                        <m:t>=4×3×2×1!=4×3×2×1×0!=4×3×2×1</m:t>
                      </m:r>
                    </m:oMath>
                  </m:oMathPara>
                </a14:m>
                <a:endParaRPr lang="en-US" altLang="zh-TW" sz="2000" dirty="0">
                  <a:latin typeface="Cambria Math" panose="02040503050406030204" pitchFamily="18" charset="0"/>
                </a:endParaRPr>
              </a:p>
              <a:p>
                <a:pPr indent="0" algn="ctr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000" b="0" i="0" smtClean="0">
                          <a:latin typeface="Cambria Math" panose="02040503050406030204" pitchFamily="18" charset="0"/>
                        </a:rPr>
                        <m:t>=24</m:t>
                      </m:r>
                    </m:oMath>
                  </m:oMathPara>
                </a14:m>
                <a:endParaRPr lang="en-US" altLang="zh-TW" sz="2000" dirty="0">
                  <a:latin typeface="jf-openhuninn-2.0" panose="020B0000000000000000" pitchFamily="34" charset="-120"/>
                </a:endParaRPr>
              </a:p>
            </p:txBody>
          </p:sp>
        </mc:Choice>
        <mc:Fallback xmlns="">
          <p:sp>
            <p:nvSpPr>
              <p:cNvPr id="4" name="內容版面配置區 10">
                <a:extLst>
                  <a:ext uri="{FF2B5EF4-FFF2-40B4-BE49-F238E27FC236}">
                    <a16:creationId xmlns:a16="http://schemas.microsoft.com/office/drawing/2014/main" id="{27959844-6AF9-D402-6274-C4C03F6227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1002" y="1619921"/>
                <a:ext cx="4023055" cy="3615756"/>
              </a:xfrm>
              <a:prstGeom prst="rect">
                <a:avLst/>
              </a:prstGeom>
              <a:blipFill>
                <a:blip r:embed="rId6"/>
                <a:stretch>
                  <a:fillRect t="-15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內容版面配置區 10">
            <a:extLst>
              <a:ext uri="{FF2B5EF4-FFF2-40B4-BE49-F238E27FC236}">
                <a16:creationId xmlns:a16="http://schemas.microsoft.com/office/drawing/2014/main" id="{A65E934D-5AC7-5359-D54F-748E1436498B}"/>
              </a:ext>
            </a:extLst>
          </p:cNvPr>
          <p:cNvSpPr txBox="1">
            <a:spLocks/>
          </p:cNvSpPr>
          <p:nvPr/>
        </p:nvSpPr>
        <p:spPr>
          <a:xfrm>
            <a:off x="1161002" y="4485393"/>
            <a:ext cx="4023055" cy="1083234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buFont typeface="Calibri" panose="020F0502020204030204" pitchFamily="34" charset="0"/>
              <a:buNone/>
            </a:pPr>
            <a:r>
              <a:rPr lang="zh-TW" altLang="en-US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照著這個方向來看</a:t>
            </a:r>
            <a:r>
              <a:rPr lang="en-US" altLang="zh-TW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/>
            </a:r>
            <a:br>
              <a:rPr lang="en-US" altLang="zh-TW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</a:br>
            <a:r>
              <a:rPr lang="zh-TW" altLang="en-US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我們知道了</a:t>
            </a:r>
            <a:r>
              <a:rPr lang="en-US" altLang="zh-TW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…</a:t>
            </a:r>
          </a:p>
        </p:txBody>
      </p:sp>
      <p:sp>
        <p:nvSpPr>
          <p:cNvPr id="6" name="標題 1">
            <a:extLst>
              <a:ext uri="{FF2B5EF4-FFF2-40B4-BE49-F238E27FC236}">
                <a16:creationId xmlns:a16="http://schemas.microsoft.com/office/drawing/2014/main" id="{C1FB983F-0689-CAD0-EB55-8BBD6C1D69F4}"/>
              </a:ext>
            </a:extLst>
          </p:cNvPr>
          <p:cNvSpPr txBox="1">
            <a:spLocks/>
          </p:cNvSpPr>
          <p:nvPr/>
        </p:nvSpPr>
        <p:spPr>
          <a:xfrm>
            <a:off x="0" y="6478385"/>
            <a:ext cx="3751811" cy="37961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1800" dirty="0">
                <a:solidFill>
                  <a:schemeClr val="bg1">
                    <a:lumMod val="75000"/>
                  </a:schemeClr>
                </a:solidFill>
                <a:latin typeface="jf-openhuninn-2.0" panose="020B0000000000000000" pitchFamily="34" charset="-120"/>
                <a:ea typeface="jf-openhuninn-2.0" panose="020B0000000000000000" pitchFamily="34" charset="-120"/>
              </a:rPr>
              <a:t>遞迴的重要性</a:t>
            </a:r>
          </a:p>
        </p:txBody>
      </p: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908CC8EE-5E2E-7066-B183-0BDBA55A5956}"/>
              </a:ext>
            </a:extLst>
          </p:cNvPr>
          <p:cNvCxnSpPr>
            <a:cxnSpLocks/>
          </p:cNvCxnSpPr>
          <p:nvPr/>
        </p:nvCxnSpPr>
        <p:spPr>
          <a:xfrm>
            <a:off x="5788742" y="685800"/>
            <a:ext cx="0" cy="5405284"/>
          </a:xfrm>
          <a:prstGeom prst="line">
            <a:avLst/>
          </a:prstGeom>
          <a:ln w="19050">
            <a:solidFill>
              <a:srgbClr val="E6482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9689128B-809F-1705-14CE-D316CEEE630C}"/>
              </a:ext>
            </a:extLst>
          </p:cNvPr>
          <p:cNvSpPr/>
          <p:nvPr/>
        </p:nvSpPr>
        <p:spPr>
          <a:xfrm>
            <a:off x="5150874" y="2890684"/>
            <a:ext cx="1390036" cy="43388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內容版面配置區 10">
                <a:extLst>
                  <a:ext uri="{FF2B5EF4-FFF2-40B4-BE49-F238E27FC236}">
                    <a16:creationId xmlns:a16="http://schemas.microsoft.com/office/drawing/2014/main" id="{D123EAEA-FA3D-BB7D-A02D-3F5ACDAEE5B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499451" y="2822807"/>
                <a:ext cx="633890" cy="501760"/>
              </a:xfrm>
              <a:prstGeom prst="rect">
                <a:avLst/>
              </a:prstGeom>
            </p:spPr>
            <p:txBody>
              <a:bodyPr anchor="ctr">
                <a:noAutofit/>
              </a:bodyPr>
              <a:lstStyle>
                <a:lvl1pPr marL="91440" indent="-91440" algn="l" defTabSz="914400" rtl="0" eaLnBrk="1" latinLnBrk="0" hangingPunct="1">
                  <a:lnSpc>
                    <a:spcPct val="11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19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100000"/>
                  </a:lnSpc>
                  <a:spcBef>
                    <a:spcPts val="200"/>
                  </a:spcBef>
                  <a:spcAft>
                    <a:spcPts val="400"/>
                  </a:spcAft>
                  <a:buClrTx/>
                  <a:buFont typeface="Calibri" pitchFamily="34" charset="0"/>
                  <a:buChar char="◦"/>
                  <a:defRPr sz="17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100000"/>
                  </a:lnSpc>
                  <a:spcBef>
                    <a:spcPts val="200"/>
                  </a:spcBef>
                  <a:spcAft>
                    <a:spcPts val="400"/>
                  </a:spcAft>
                  <a:buClrTx/>
                  <a:buFont typeface="Calibri" pitchFamily="34" charset="0"/>
                  <a:buChar char="◦"/>
                  <a:defRPr sz="13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100000"/>
                  </a:lnSpc>
                  <a:spcBef>
                    <a:spcPts val="200"/>
                  </a:spcBef>
                  <a:spcAft>
                    <a:spcPts val="400"/>
                  </a:spcAft>
                  <a:buClrTx/>
                  <a:buFont typeface="Calibri" pitchFamily="34" charset="0"/>
                  <a:buChar char="◦"/>
                  <a:defRPr sz="13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100000"/>
                  </a:lnSpc>
                  <a:spcBef>
                    <a:spcPts val="200"/>
                  </a:spcBef>
                  <a:spcAft>
                    <a:spcPts val="400"/>
                  </a:spcAft>
                  <a:buClrTx/>
                  <a:buFont typeface="Calibri" pitchFamily="34" charset="0"/>
                  <a:buChar char="◦"/>
                  <a:defRPr sz="13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indent="0">
                  <a:buFont typeface="Calibri" panose="020F050202020403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solidFill>
                            <a:srgbClr val="E64823"/>
                          </a:solidFill>
                          <a:latin typeface="Cambria Math" panose="02040503050406030204" pitchFamily="18" charset="0"/>
                          <a:ea typeface="jf-openhuninn-2.0" panose="020B0000000000000000" pitchFamily="34" charset="-120"/>
                        </a:rPr>
                        <m:t>𝑛</m:t>
                      </m:r>
                    </m:oMath>
                  </m:oMathPara>
                </a14:m>
                <a:endParaRPr lang="en-US" altLang="zh-TW" sz="2800" dirty="0">
                  <a:solidFill>
                    <a:srgbClr val="E64823"/>
                  </a:solidFill>
                  <a:latin typeface="jf-openhuninn-2.0" panose="020B0000000000000000" pitchFamily="34" charset="-120"/>
                  <a:ea typeface="jf-openhuninn-2.0" panose="020B0000000000000000" pitchFamily="34" charset="-120"/>
                </a:endParaRPr>
              </a:p>
            </p:txBody>
          </p:sp>
        </mc:Choice>
        <mc:Fallback xmlns="">
          <p:sp>
            <p:nvSpPr>
              <p:cNvPr id="9" name="內容版面配置區 10">
                <a:extLst>
                  <a:ext uri="{FF2B5EF4-FFF2-40B4-BE49-F238E27FC236}">
                    <a16:creationId xmlns:a16="http://schemas.microsoft.com/office/drawing/2014/main" id="{D123EAEA-FA3D-BB7D-A02D-3F5ACDAEE5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9451" y="2822807"/>
                <a:ext cx="633890" cy="50176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4179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BFE8D4-E91E-8098-C830-648073111B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形 1">
            <a:extLst>
              <a:ext uri="{FF2B5EF4-FFF2-40B4-BE49-F238E27FC236}">
                <a16:creationId xmlns:a16="http://schemas.microsoft.com/office/drawing/2014/main" id="{7D90FB03-8C38-4A96-3557-B1619C9A99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5719916" y="457507"/>
            <a:ext cx="3859162" cy="590934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10">
                <a:extLst>
                  <a:ext uri="{FF2B5EF4-FFF2-40B4-BE49-F238E27FC236}">
                    <a16:creationId xmlns:a16="http://schemas.microsoft.com/office/drawing/2014/main" id="{1A2207B0-332D-60FF-C73F-E4D32AB3F4D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61003" y="821499"/>
                <a:ext cx="4023055" cy="1083234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11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19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100000"/>
                  </a:lnSpc>
                  <a:spcBef>
                    <a:spcPts val="200"/>
                  </a:spcBef>
                  <a:spcAft>
                    <a:spcPts val="400"/>
                  </a:spcAft>
                  <a:buClrTx/>
                  <a:buFont typeface="Calibri" pitchFamily="34" charset="0"/>
                  <a:buChar char="◦"/>
                  <a:defRPr sz="17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100000"/>
                  </a:lnSpc>
                  <a:spcBef>
                    <a:spcPts val="200"/>
                  </a:spcBef>
                  <a:spcAft>
                    <a:spcPts val="400"/>
                  </a:spcAft>
                  <a:buClrTx/>
                  <a:buFont typeface="Calibri" pitchFamily="34" charset="0"/>
                  <a:buChar char="◦"/>
                  <a:defRPr sz="13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100000"/>
                  </a:lnSpc>
                  <a:spcBef>
                    <a:spcPts val="200"/>
                  </a:spcBef>
                  <a:spcAft>
                    <a:spcPts val="400"/>
                  </a:spcAft>
                  <a:buClrTx/>
                  <a:buFont typeface="Calibri" pitchFamily="34" charset="0"/>
                  <a:buChar char="◦"/>
                  <a:defRPr sz="13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100000"/>
                  </a:lnSpc>
                  <a:spcBef>
                    <a:spcPts val="200"/>
                  </a:spcBef>
                  <a:spcAft>
                    <a:spcPts val="400"/>
                  </a:spcAft>
                  <a:buClrTx/>
                  <a:buFont typeface="Calibri" pitchFamily="34" charset="0"/>
                  <a:buChar char="◦"/>
                  <a:defRPr sz="13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indent="0">
                  <a:buFont typeface="Calibri" panose="020F0502020204030204" pitchFamily="34" charset="0"/>
                  <a:buNone/>
                </a:pPr>
                <a:r>
                  <a:rPr lang="zh-TW" altLang="en-US" sz="2000" dirty="0"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  <a:t>數學的階乘 </a:t>
                </a:r>
                <a14:m>
                  <m:oMath xmlns:m="http://schemas.openxmlformats.org/officeDocument/2006/math">
                    <m:r>
                      <a:rPr lang="en-US" altLang="zh-TW" sz="2000">
                        <a:latin typeface="Cambria Math" panose="02040503050406030204" pitchFamily="18" charset="0"/>
                        <a:ea typeface="jf-openhuninn-2.0" panose="020B0000000000000000" pitchFamily="34" charset="-120"/>
                      </a:rPr>
                      <m:t>4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jf-openhuninn-2.0" panose="020B0000000000000000" pitchFamily="34" charset="-120"/>
                      </a:rPr>
                      <m:t>!</m:t>
                    </m:r>
                  </m:oMath>
                </a14:m>
                <a:endParaRPr lang="en-US" altLang="zh-TW" sz="2000" dirty="0">
                  <a:latin typeface="jf-openhuninn-2.0" panose="020B0000000000000000" pitchFamily="34" charset="-120"/>
                  <a:ea typeface="jf-openhuninn-2.0" panose="020B0000000000000000" pitchFamily="34" charset="-120"/>
                </a:endParaRPr>
              </a:p>
            </p:txBody>
          </p:sp>
        </mc:Choice>
        <mc:Fallback xmlns="">
          <p:sp>
            <p:nvSpPr>
              <p:cNvPr id="3" name="內容版面配置區 10">
                <a:extLst>
                  <a:ext uri="{FF2B5EF4-FFF2-40B4-BE49-F238E27FC236}">
                    <a16:creationId xmlns:a16="http://schemas.microsoft.com/office/drawing/2014/main" id="{1A2207B0-332D-60FF-C73F-E4D32AB3F4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1003" y="821499"/>
                <a:ext cx="4023055" cy="1083234"/>
              </a:xfrm>
              <a:prstGeom prst="rect">
                <a:avLst/>
              </a:prstGeom>
              <a:blipFill>
                <a:blip r:embed="rId5"/>
                <a:stretch>
                  <a:fillRect t="-50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內容版面配置區 10">
                <a:extLst>
                  <a:ext uri="{FF2B5EF4-FFF2-40B4-BE49-F238E27FC236}">
                    <a16:creationId xmlns:a16="http://schemas.microsoft.com/office/drawing/2014/main" id="{0F5B771D-FCFC-DC42-AA37-D7DE1614684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61002" y="1619921"/>
                <a:ext cx="4023055" cy="3615756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11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19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100000"/>
                  </a:lnSpc>
                  <a:spcBef>
                    <a:spcPts val="200"/>
                  </a:spcBef>
                  <a:spcAft>
                    <a:spcPts val="400"/>
                  </a:spcAft>
                  <a:buClrTx/>
                  <a:buFont typeface="Calibri" pitchFamily="34" charset="0"/>
                  <a:buChar char="◦"/>
                  <a:defRPr sz="17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100000"/>
                  </a:lnSpc>
                  <a:spcBef>
                    <a:spcPts val="200"/>
                  </a:spcBef>
                  <a:spcAft>
                    <a:spcPts val="400"/>
                  </a:spcAft>
                  <a:buClrTx/>
                  <a:buFont typeface="Calibri" pitchFamily="34" charset="0"/>
                  <a:buChar char="◦"/>
                  <a:defRPr sz="13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100000"/>
                  </a:lnSpc>
                  <a:spcBef>
                    <a:spcPts val="200"/>
                  </a:spcBef>
                  <a:spcAft>
                    <a:spcPts val="400"/>
                  </a:spcAft>
                  <a:buClrTx/>
                  <a:buFont typeface="Calibri" pitchFamily="34" charset="0"/>
                  <a:buChar char="◦"/>
                  <a:defRPr sz="13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100000"/>
                  </a:lnSpc>
                  <a:spcBef>
                    <a:spcPts val="200"/>
                  </a:spcBef>
                  <a:spcAft>
                    <a:spcPts val="400"/>
                  </a:spcAft>
                  <a:buClrTx/>
                  <a:buFont typeface="Calibri" pitchFamily="34" charset="0"/>
                  <a:buChar char="◦"/>
                  <a:defRPr sz="13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indent="0">
                  <a:buNone/>
                </a:pPr>
                <a:r>
                  <a:rPr lang="zh-TW" altLang="en-US" sz="2000" dirty="0"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  <a:t>計算過程為：</a:t>
                </a:r>
                <a:endParaRPr lang="en-US" altLang="zh-TW" sz="2000" dirty="0">
                  <a:latin typeface="jf-openhuninn-2.0" panose="020B0000000000000000" pitchFamily="34" charset="-120"/>
                  <a:ea typeface="jf-openhuninn-2.0" panose="020B0000000000000000" pitchFamily="34" charset="-120"/>
                </a:endParaRPr>
              </a:p>
              <a:p>
                <a:pPr indent="0" algn="ctr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000">
                          <a:latin typeface="Cambria Math" panose="02040503050406030204" pitchFamily="18" charset="0"/>
                        </a:rPr>
                        <m:t>4!=4×3!</m:t>
                      </m:r>
                    </m:oMath>
                  </m:oMathPara>
                </a14:m>
                <a:endParaRPr lang="en-US" altLang="zh-TW" sz="2000" dirty="0"/>
              </a:p>
              <a:p>
                <a:pPr indent="0" algn="ctr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000">
                          <a:latin typeface="Cambria Math" panose="02040503050406030204" pitchFamily="18" charset="0"/>
                        </a:rPr>
                        <m:t>=4×3×2!</m:t>
                      </m:r>
                    </m:oMath>
                  </m:oMathPara>
                </a14:m>
                <a:endParaRPr lang="en-US" altLang="zh-TW" sz="2000" dirty="0"/>
              </a:p>
              <a:p>
                <a:pPr indent="0" algn="ctr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000">
                          <a:latin typeface="Cambria Math" panose="02040503050406030204" pitchFamily="18" charset="0"/>
                        </a:rPr>
                        <m:t>=4×3×2×1!=4×3×2×1×0!=4×3×2×1</m:t>
                      </m:r>
                    </m:oMath>
                  </m:oMathPara>
                </a14:m>
                <a:endParaRPr lang="en-US" altLang="zh-TW" sz="2000" dirty="0">
                  <a:latin typeface="Cambria Math" panose="02040503050406030204" pitchFamily="18" charset="0"/>
                </a:endParaRPr>
              </a:p>
              <a:p>
                <a:pPr indent="0" algn="ctr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000" b="0" i="0" smtClean="0">
                          <a:latin typeface="Cambria Math" panose="02040503050406030204" pitchFamily="18" charset="0"/>
                        </a:rPr>
                        <m:t>=24</m:t>
                      </m:r>
                    </m:oMath>
                  </m:oMathPara>
                </a14:m>
                <a:endParaRPr lang="en-US" altLang="zh-TW" sz="2000" dirty="0">
                  <a:latin typeface="jf-openhuninn-2.0" panose="020B0000000000000000" pitchFamily="34" charset="-120"/>
                </a:endParaRPr>
              </a:p>
            </p:txBody>
          </p:sp>
        </mc:Choice>
        <mc:Fallback xmlns="">
          <p:sp>
            <p:nvSpPr>
              <p:cNvPr id="4" name="內容版面配置區 10">
                <a:extLst>
                  <a:ext uri="{FF2B5EF4-FFF2-40B4-BE49-F238E27FC236}">
                    <a16:creationId xmlns:a16="http://schemas.microsoft.com/office/drawing/2014/main" id="{0F5B771D-FCFC-DC42-AA37-D7DE161468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1002" y="1619921"/>
                <a:ext cx="4023055" cy="3615756"/>
              </a:xfrm>
              <a:prstGeom prst="rect">
                <a:avLst/>
              </a:prstGeom>
              <a:blipFill>
                <a:blip r:embed="rId6"/>
                <a:stretch>
                  <a:fillRect t="-15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內容版面配置區 10">
            <a:extLst>
              <a:ext uri="{FF2B5EF4-FFF2-40B4-BE49-F238E27FC236}">
                <a16:creationId xmlns:a16="http://schemas.microsoft.com/office/drawing/2014/main" id="{017DB8B0-36F8-7CF4-E06B-CC690A1DD36C}"/>
              </a:ext>
            </a:extLst>
          </p:cNvPr>
          <p:cNvSpPr txBox="1">
            <a:spLocks/>
          </p:cNvSpPr>
          <p:nvPr/>
        </p:nvSpPr>
        <p:spPr>
          <a:xfrm>
            <a:off x="1161002" y="4485393"/>
            <a:ext cx="4023055" cy="1083234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buFont typeface="Calibri" panose="020F0502020204030204" pitchFamily="34" charset="0"/>
              <a:buNone/>
            </a:pPr>
            <a:r>
              <a:rPr lang="zh-TW" altLang="en-US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照著這個方向來看</a:t>
            </a:r>
            <a:r>
              <a:rPr lang="en-US" altLang="zh-TW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/>
            </a:r>
            <a:br>
              <a:rPr lang="en-US" altLang="zh-TW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</a:br>
            <a:r>
              <a:rPr lang="zh-TW" altLang="en-US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我們知道了</a:t>
            </a:r>
            <a:r>
              <a:rPr lang="en-US" altLang="zh-TW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…</a:t>
            </a:r>
          </a:p>
        </p:txBody>
      </p:sp>
      <p:sp>
        <p:nvSpPr>
          <p:cNvPr id="6" name="標題 1">
            <a:extLst>
              <a:ext uri="{FF2B5EF4-FFF2-40B4-BE49-F238E27FC236}">
                <a16:creationId xmlns:a16="http://schemas.microsoft.com/office/drawing/2014/main" id="{96C298E4-C7A4-90A7-77E5-A75CA5F2446F}"/>
              </a:ext>
            </a:extLst>
          </p:cNvPr>
          <p:cNvSpPr txBox="1">
            <a:spLocks/>
          </p:cNvSpPr>
          <p:nvPr/>
        </p:nvSpPr>
        <p:spPr>
          <a:xfrm>
            <a:off x="0" y="6478385"/>
            <a:ext cx="3751811" cy="37961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1800" dirty="0">
                <a:solidFill>
                  <a:schemeClr val="bg1">
                    <a:lumMod val="75000"/>
                  </a:schemeClr>
                </a:solidFill>
                <a:latin typeface="jf-openhuninn-2.0" panose="020B0000000000000000" pitchFamily="34" charset="-120"/>
                <a:ea typeface="jf-openhuninn-2.0" panose="020B0000000000000000" pitchFamily="34" charset="-120"/>
              </a:rPr>
              <a:t>遞迴的重要性</a:t>
            </a:r>
          </a:p>
        </p:txBody>
      </p: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4C3CA539-943C-71E9-934D-105A40932C8B}"/>
              </a:ext>
            </a:extLst>
          </p:cNvPr>
          <p:cNvCxnSpPr>
            <a:cxnSpLocks/>
          </p:cNvCxnSpPr>
          <p:nvPr/>
        </p:nvCxnSpPr>
        <p:spPr>
          <a:xfrm>
            <a:off x="5788742" y="685800"/>
            <a:ext cx="0" cy="5405284"/>
          </a:xfrm>
          <a:prstGeom prst="line">
            <a:avLst/>
          </a:prstGeom>
          <a:ln w="19050">
            <a:solidFill>
              <a:srgbClr val="E6482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BA07F1DF-DA63-616A-1B62-A2A1A99580ED}"/>
              </a:ext>
            </a:extLst>
          </p:cNvPr>
          <p:cNvSpPr/>
          <p:nvPr/>
        </p:nvSpPr>
        <p:spPr>
          <a:xfrm>
            <a:off x="5150874" y="2890684"/>
            <a:ext cx="1390036" cy="43388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內容版面配置區 10">
                <a:extLst>
                  <a:ext uri="{FF2B5EF4-FFF2-40B4-BE49-F238E27FC236}">
                    <a16:creationId xmlns:a16="http://schemas.microsoft.com/office/drawing/2014/main" id="{1B7A1085-908C-9F89-3B36-DFBC6A222EC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499451" y="2822807"/>
                <a:ext cx="633890" cy="501760"/>
              </a:xfrm>
              <a:prstGeom prst="rect">
                <a:avLst/>
              </a:prstGeom>
            </p:spPr>
            <p:txBody>
              <a:bodyPr anchor="ctr">
                <a:noAutofit/>
              </a:bodyPr>
              <a:lstStyle>
                <a:lvl1pPr marL="91440" indent="-91440" algn="l" defTabSz="914400" rtl="0" eaLnBrk="1" latinLnBrk="0" hangingPunct="1">
                  <a:lnSpc>
                    <a:spcPct val="11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19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100000"/>
                  </a:lnSpc>
                  <a:spcBef>
                    <a:spcPts val="200"/>
                  </a:spcBef>
                  <a:spcAft>
                    <a:spcPts val="400"/>
                  </a:spcAft>
                  <a:buClrTx/>
                  <a:buFont typeface="Calibri" pitchFamily="34" charset="0"/>
                  <a:buChar char="◦"/>
                  <a:defRPr sz="17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100000"/>
                  </a:lnSpc>
                  <a:spcBef>
                    <a:spcPts val="200"/>
                  </a:spcBef>
                  <a:spcAft>
                    <a:spcPts val="400"/>
                  </a:spcAft>
                  <a:buClrTx/>
                  <a:buFont typeface="Calibri" pitchFamily="34" charset="0"/>
                  <a:buChar char="◦"/>
                  <a:defRPr sz="13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100000"/>
                  </a:lnSpc>
                  <a:spcBef>
                    <a:spcPts val="200"/>
                  </a:spcBef>
                  <a:spcAft>
                    <a:spcPts val="400"/>
                  </a:spcAft>
                  <a:buClrTx/>
                  <a:buFont typeface="Calibri" pitchFamily="34" charset="0"/>
                  <a:buChar char="◦"/>
                  <a:defRPr sz="13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100000"/>
                  </a:lnSpc>
                  <a:spcBef>
                    <a:spcPts val="200"/>
                  </a:spcBef>
                  <a:spcAft>
                    <a:spcPts val="400"/>
                  </a:spcAft>
                  <a:buClrTx/>
                  <a:buFont typeface="Calibri" pitchFamily="34" charset="0"/>
                  <a:buChar char="◦"/>
                  <a:defRPr sz="13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indent="0">
                  <a:buFont typeface="Calibri" panose="020F050202020403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solidFill>
                            <a:srgbClr val="E64823"/>
                          </a:solidFill>
                          <a:latin typeface="Cambria Math" panose="02040503050406030204" pitchFamily="18" charset="0"/>
                          <a:ea typeface="jf-openhuninn-2.0" panose="020B0000000000000000" pitchFamily="34" charset="-120"/>
                        </a:rPr>
                        <m:t>𝑛</m:t>
                      </m:r>
                    </m:oMath>
                  </m:oMathPara>
                </a14:m>
                <a:endParaRPr lang="en-US" altLang="zh-TW" sz="2800" dirty="0">
                  <a:solidFill>
                    <a:srgbClr val="E64823"/>
                  </a:solidFill>
                  <a:latin typeface="jf-openhuninn-2.0" panose="020B0000000000000000" pitchFamily="34" charset="-120"/>
                  <a:ea typeface="jf-openhuninn-2.0" panose="020B0000000000000000" pitchFamily="34" charset="-120"/>
                </a:endParaRPr>
              </a:p>
            </p:txBody>
          </p:sp>
        </mc:Choice>
        <mc:Fallback xmlns="">
          <p:sp>
            <p:nvSpPr>
              <p:cNvPr id="9" name="內容版面配置區 10">
                <a:extLst>
                  <a:ext uri="{FF2B5EF4-FFF2-40B4-BE49-F238E27FC236}">
                    <a16:creationId xmlns:a16="http://schemas.microsoft.com/office/drawing/2014/main" id="{1B7A1085-908C-9F89-3B36-DFBC6A222E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9451" y="2822807"/>
                <a:ext cx="633890" cy="50176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0D60BE02-F64B-5E44-3716-8E03F8CDC2A7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6096000" y="2017059"/>
            <a:ext cx="2385192" cy="0"/>
          </a:xfrm>
          <a:prstGeom prst="line">
            <a:avLst/>
          </a:prstGeom>
          <a:ln w="19050">
            <a:solidFill>
              <a:srgbClr val="E6482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內容版面配置區 10">
                <a:extLst>
                  <a:ext uri="{FF2B5EF4-FFF2-40B4-BE49-F238E27FC236}">
                    <a16:creationId xmlns:a16="http://schemas.microsoft.com/office/drawing/2014/main" id="{6DB069D7-9D15-B02B-8181-2DE1DFBAC55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481192" y="1766179"/>
                <a:ext cx="633890" cy="501760"/>
              </a:xfrm>
              <a:prstGeom prst="rect">
                <a:avLst/>
              </a:prstGeom>
            </p:spPr>
            <p:txBody>
              <a:bodyPr anchor="ctr">
                <a:noAutofit/>
              </a:bodyPr>
              <a:lstStyle>
                <a:lvl1pPr marL="91440" indent="-91440" algn="l" defTabSz="914400" rtl="0" eaLnBrk="1" latinLnBrk="0" hangingPunct="1">
                  <a:lnSpc>
                    <a:spcPct val="11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19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100000"/>
                  </a:lnSpc>
                  <a:spcBef>
                    <a:spcPts val="200"/>
                  </a:spcBef>
                  <a:spcAft>
                    <a:spcPts val="400"/>
                  </a:spcAft>
                  <a:buClrTx/>
                  <a:buFont typeface="Calibri" pitchFamily="34" charset="0"/>
                  <a:buChar char="◦"/>
                  <a:defRPr sz="17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100000"/>
                  </a:lnSpc>
                  <a:spcBef>
                    <a:spcPts val="200"/>
                  </a:spcBef>
                  <a:spcAft>
                    <a:spcPts val="400"/>
                  </a:spcAft>
                  <a:buClrTx/>
                  <a:buFont typeface="Calibri" pitchFamily="34" charset="0"/>
                  <a:buChar char="◦"/>
                  <a:defRPr sz="13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100000"/>
                  </a:lnSpc>
                  <a:spcBef>
                    <a:spcPts val="200"/>
                  </a:spcBef>
                  <a:spcAft>
                    <a:spcPts val="400"/>
                  </a:spcAft>
                  <a:buClrTx/>
                  <a:buFont typeface="Calibri" pitchFamily="34" charset="0"/>
                  <a:buChar char="◦"/>
                  <a:defRPr sz="13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100000"/>
                  </a:lnSpc>
                  <a:spcBef>
                    <a:spcPts val="200"/>
                  </a:spcBef>
                  <a:spcAft>
                    <a:spcPts val="400"/>
                  </a:spcAft>
                  <a:buClrTx/>
                  <a:buFont typeface="Calibri" pitchFamily="34" charset="0"/>
                  <a:buChar char="◦"/>
                  <a:defRPr sz="13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indent="0">
                  <a:buFont typeface="Calibri" panose="020F050202020403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solidFill>
                            <a:srgbClr val="E64823"/>
                          </a:solidFill>
                          <a:latin typeface="Cambria Math" panose="02040503050406030204" pitchFamily="18" charset="0"/>
                          <a:ea typeface="jf-openhuninn-2.0" panose="020B0000000000000000" pitchFamily="34" charset="-120"/>
                        </a:rPr>
                        <m:t>2</m:t>
                      </m:r>
                    </m:oMath>
                  </m:oMathPara>
                </a14:m>
                <a:endParaRPr lang="en-US" altLang="zh-TW" sz="2800" dirty="0">
                  <a:solidFill>
                    <a:srgbClr val="E64823"/>
                  </a:solidFill>
                  <a:latin typeface="jf-openhuninn-2.0" panose="020B0000000000000000" pitchFamily="34" charset="-120"/>
                  <a:ea typeface="jf-openhuninn-2.0" panose="020B0000000000000000" pitchFamily="34" charset="-120"/>
                </a:endParaRPr>
              </a:p>
            </p:txBody>
          </p:sp>
        </mc:Choice>
        <mc:Fallback xmlns="">
          <p:sp>
            <p:nvSpPr>
              <p:cNvPr id="13" name="內容版面配置區 10">
                <a:extLst>
                  <a:ext uri="{FF2B5EF4-FFF2-40B4-BE49-F238E27FC236}">
                    <a16:creationId xmlns:a16="http://schemas.microsoft.com/office/drawing/2014/main" id="{6DB069D7-9D15-B02B-8181-2DE1DFBAC5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1192" y="1766179"/>
                <a:ext cx="633890" cy="50176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8626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421185-D84E-F859-D511-FFB52D15BC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形 1">
            <a:extLst>
              <a:ext uri="{FF2B5EF4-FFF2-40B4-BE49-F238E27FC236}">
                <a16:creationId xmlns:a16="http://schemas.microsoft.com/office/drawing/2014/main" id="{C2DF4C0C-B755-39F5-7A47-B56B554357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5719916" y="457507"/>
            <a:ext cx="3859162" cy="590934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10">
                <a:extLst>
                  <a:ext uri="{FF2B5EF4-FFF2-40B4-BE49-F238E27FC236}">
                    <a16:creationId xmlns:a16="http://schemas.microsoft.com/office/drawing/2014/main" id="{29C50FD9-0693-0314-AB1E-99260BB5CE5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61003" y="821499"/>
                <a:ext cx="4023055" cy="1083234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11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19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100000"/>
                  </a:lnSpc>
                  <a:spcBef>
                    <a:spcPts val="200"/>
                  </a:spcBef>
                  <a:spcAft>
                    <a:spcPts val="400"/>
                  </a:spcAft>
                  <a:buClrTx/>
                  <a:buFont typeface="Calibri" pitchFamily="34" charset="0"/>
                  <a:buChar char="◦"/>
                  <a:defRPr sz="17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100000"/>
                  </a:lnSpc>
                  <a:spcBef>
                    <a:spcPts val="200"/>
                  </a:spcBef>
                  <a:spcAft>
                    <a:spcPts val="400"/>
                  </a:spcAft>
                  <a:buClrTx/>
                  <a:buFont typeface="Calibri" pitchFamily="34" charset="0"/>
                  <a:buChar char="◦"/>
                  <a:defRPr sz="13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100000"/>
                  </a:lnSpc>
                  <a:spcBef>
                    <a:spcPts val="200"/>
                  </a:spcBef>
                  <a:spcAft>
                    <a:spcPts val="400"/>
                  </a:spcAft>
                  <a:buClrTx/>
                  <a:buFont typeface="Calibri" pitchFamily="34" charset="0"/>
                  <a:buChar char="◦"/>
                  <a:defRPr sz="13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100000"/>
                  </a:lnSpc>
                  <a:spcBef>
                    <a:spcPts val="200"/>
                  </a:spcBef>
                  <a:spcAft>
                    <a:spcPts val="400"/>
                  </a:spcAft>
                  <a:buClrTx/>
                  <a:buFont typeface="Calibri" pitchFamily="34" charset="0"/>
                  <a:buChar char="◦"/>
                  <a:defRPr sz="13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indent="0">
                  <a:buFont typeface="Calibri" panose="020F0502020204030204" pitchFamily="34" charset="0"/>
                  <a:buNone/>
                </a:pPr>
                <a:r>
                  <a:rPr lang="zh-TW" altLang="en-US" sz="2000" dirty="0"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  <a:t>數學的階乘 </a:t>
                </a:r>
                <a14:m>
                  <m:oMath xmlns:m="http://schemas.openxmlformats.org/officeDocument/2006/math">
                    <m:r>
                      <a:rPr lang="en-US" altLang="zh-TW" sz="2000">
                        <a:latin typeface="Cambria Math" panose="02040503050406030204" pitchFamily="18" charset="0"/>
                        <a:ea typeface="jf-openhuninn-2.0" panose="020B0000000000000000" pitchFamily="34" charset="-120"/>
                      </a:rPr>
                      <m:t>4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jf-openhuninn-2.0" panose="020B0000000000000000" pitchFamily="34" charset="-120"/>
                      </a:rPr>
                      <m:t>!</m:t>
                    </m:r>
                  </m:oMath>
                </a14:m>
                <a:endParaRPr lang="en-US" altLang="zh-TW" sz="2000" dirty="0">
                  <a:latin typeface="jf-openhuninn-2.0" panose="020B0000000000000000" pitchFamily="34" charset="-120"/>
                  <a:ea typeface="jf-openhuninn-2.0" panose="020B0000000000000000" pitchFamily="34" charset="-120"/>
                </a:endParaRPr>
              </a:p>
            </p:txBody>
          </p:sp>
        </mc:Choice>
        <mc:Fallback xmlns="">
          <p:sp>
            <p:nvSpPr>
              <p:cNvPr id="3" name="內容版面配置區 10">
                <a:extLst>
                  <a:ext uri="{FF2B5EF4-FFF2-40B4-BE49-F238E27FC236}">
                    <a16:creationId xmlns:a16="http://schemas.microsoft.com/office/drawing/2014/main" id="{29C50FD9-0693-0314-AB1E-99260BB5CE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1003" y="821499"/>
                <a:ext cx="4023055" cy="1083234"/>
              </a:xfrm>
              <a:prstGeom prst="rect">
                <a:avLst/>
              </a:prstGeom>
              <a:blipFill>
                <a:blip r:embed="rId5"/>
                <a:stretch>
                  <a:fillRect t="-50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內容版面配置區 10">
                <a:extLst>
                  <a:ext uri="{FF2B5EF4-FFF2-40B4-BE49-F238E27FC236}">
                    <a16:creationId xmlns:a16="http://schemas.microsoft.com/office/drawing/2014/main" id="{554BFB2A-9A8B-F5C7-ABA3-207F1346E39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61002" y="1619921"/>
                <a:ext cx="4023055" cy="3615756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11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19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100000"/>
                  </a:lnSpc>
                  <a:spcBef>
                    <a:spcPts val="200"/>
                  </a:spcBef>
                  <a:spcAft>
                    <a:spcPts val="400"/>
                  </a:spcAft>
                  <a:buClrTx/>
                  <a:buFont typeface="Calibri" pitchFamily="34" charset="0"/>
                  <a:buChar char="◦"/>
                  <a:defRPr sz="17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100000"/>
                  </a:lnSpc>
                  <a:spcBef>
                    <a:spcPts val="200"/>
                  </a:spcBef>
                  <a:spcAft>
                    <a:spcPts val="400"/>
                  </a:spcAft>
                  <a:buClrTx/>
                  <a:buFont typeface="Calibri" pitchFamily="34" charset="0"/>
                  <a:buChar char="◦"/>
                  <a:defRPr sz="13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100000"/>
                  </a:lnSpc>
                  <a:spcBef>
                    <a:spcPts val="200"/>
                  </a:spcBef>
                  <a:spcAft>
                    <a:spcPts val="400"/>
                  </a:spcAft>
                  <a:buClrTx/>
                  <a:buFont typeface="Calibri" pitchFamily="34" charset="0"/>
                  <a:buChar char="◦"/>
                  <a:defRPr sz="13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100000"/>
                  </a:lnSpc>
                  <a:spcBef>
                    <a:spcPts val="200"/>
                  </a:spcBef>
                  <a:spcAft>
                    <a:spcPts val="400"/>
                  </a:spcAft>
                  <a:buClrTx/>
                  <a:buFont typeface="Calibri" pitchFamily="34" charset="0"/>
                  <a:buChar char="◦"/>
                  <a:defRPr sz="13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indent="0">
                  <a:buNone/>
                </a:pPr>
                <a:r>
                  <a:rPr lang="zh-TW" altLang="en-US" sz="2000" dirty="0"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  <a:t>計算過程為：</a:t>
                </a:r>
                <a:endParaRPr lang="en-US" altLang="zh-TW" sz="2000" dirty="0">
                  <a:latin typeface="jf-openhuninn-2.0" panose="020B0000000000000000" pitchFamily="34" charset="-120"/>
                  <a:ea typeface="jf-openhuninn-2.0" panose="020B0000000000000000" pitchFamily="34" charset="-120"/>
                </a:endParaRPr>
              </a:p>
              <a:p>
                <a:pPr indent="0" algn="ctr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000">
                          <a:latin typeface="Cambria Math" panose="02040503050406030204" pitchFamily="18" charset="0"/>
                        </a:rPr>
                        <m:t>4!=4×3!</m:t>
                      </m:r>
                    </m:oMath>
                  </m:oMathPara>
                </a14:m>
                <a:endParaRPr lang="en-US" altLang="zh-TW" sz="2000" dirty="0"/>
              </a:p>
              <a:p>
                <a:pPr indent="0" algn="ctr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000">
                          <a:latin typeface="Cambria Math" panose="02040503050406030204" pitchFamily="18" charset="0"/>
                        </a:rPr>
                        <m:t>=4×3×2!</m:t>
                      </m:r>
                    </m:oMath>
                  </m:oMathPara>
                </a14:m>
                <a:endParaRPr lang="en-US" altLang="zh-TW" sz="2000" dirty="0"/>
              </a:p>
              <a:p>
                <a:pPr indent="0" algn="ctr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000">
                          <a:latin typeface="Cambria Math" panose="02040503050406030204" pitchFamily="18" charset="0"/>
                        </a:rPr>
                        <m:t>=4×3×2×1!=4×3×2×1×0!=4×3×2×1</m:t>
                      </m:r>
                    </m:oMath>
                  </m:oMathPara>
                </a14:m>
                <a:endParaRPr lang="en-US" altLang="zh-TW" sz="2000" dirty="0">
                  <a:latin typeface="Cambria Math" panose="02040503050406030204" pitchFamily="18" charset="0"/>
                </a:endParaRPr>
              </a:p>
              <a:p>
                <a:pPr indent="0" algn="ctr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000" b="0" i="0" smtClean="0">
                          <a:latin typeface="Cambria Math" panose="02040503050406030204" pitchFamily="18" charset="0"/>
                        </a:rPr>
                        <m:t>=24</m:t>
                      </m:r>
                    </m:oMath>
                  </m:oMathPara>
                </a14:m>
                <a:endParaRPr lang="en-US" altLang="zh-TW" sz="2000" dirty="0">
                  <a:latin typeface="jf-openhuninn-2.0" panose="020B0000000000000000" pitchFamily="34" charset="-120"/>
                </a:endParaRPr>
              </a:p>
            </p:txBody>
          </p:sp>
        </mc:Choice>
        <mc:Fallback xmlns="">
          <p:sp>
            <p:nvSpPr>
              <p:cNvPr id="4" name="內容版面配置區 10">
                <a:extLst>
                  <a:ext uri="{FF2B5EF4-FFF2-40B4-BE49-F238E27FC236}">
                    <a16:creationId xmlns:a16="http://schemas.microsoft.com/office/drawing/2014/main" id="{554BFB2A-9A8B-F5C7-ABA3-207F1346E3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1002" y="1619921"/>
                <a:ext cx="4023055" cy="3615756"/>
              </a:xfrm>
              <a:prstGeom prst="rect">
                <a:avLst/>
              </a:prstGeom>
              <a:blipFill>
                <a:blip r:embed="rId6"/>
                <a:stretch>
                  <a:fillRect t="-15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內容版面配置區 10">
            <a:extLst>
              <a:ext uri="{FF2B5EF4-FFF2-40B4-BE49-F238E27FC236}">
                <a16:creationId xmlns:a16="http://schemas.microsoft.com/office/drawing/2014/main" id="{61F1EFE5-872D-EF9B-23DB-1416118ABA31}"/>
              </a:ext>
            </a:extLst>
          </p:cNvPr>
          <p:cNvSpPr txBox="1">
            <a:spLocks/>
          </p:cNvSpPr>
          <p:nvPr/>
        </p:nvSpPr>
        <p:spPr>
          <a:xfrm>
            <a:off x="1161002" y="4485393"/>
            <a:ext cx="4023055" cy="1083234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buFont typeface="Calibri" panose="020F0502020204030204" pitchFamily="34" charset="0"/>
              <a:buNone/>
            </a:pPr>
            <a:r>
              <a:rPr lang="zh-TW" altLang="en-US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照著這個方向來看</a:t>
            </a:r>
            <a:r>
              <a:rPr lang="en-US" altLang="zh-TW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/>
            </a:r>
            <a:br>
              <a:rPr lang="en-US" altLang="zh-TW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</a:br>
            <a:r>
              <a:rPr lang="zh-TW" altLang="en-US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我們知道了</a:t>
            </a:r>
            <a:r>
              <a:rPr lang="en-US" altLang="zh-TW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…</a:t>
            </a:r>
          </a:p>
        </p:txBody>
      </p:sp>
      <p:sp>
        <p:nvSpPr>
          <p:cNvPr id="6" name="標題 1">
            <a:extLst>
              <a:ext uri="{FF2B5EF4-FFF2-40B4-BE49-F238E27FC236}">
                <a16:creationId xmlns:a16="http://schemas.microsoft.com/office/drawing/2014/main" id="{C056F143-47AB-F608-924B-4CDB380E3153}"/>
              </a:ext>
            </a:extLst>
          </p:cNvPr>
          <p:cNvSpPr txBox="1">
            <a:spLocks/>
          </p:cNvSpPr>
          <p:nvPr/>
        </p:nvSpPr>
        <p:spPr>
          <a:xfrm>
            <a:off x="0" y="6478385"/>
            <a:ext cx="3751811" cy="37961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1800" dirty="0">
                <a:solidFill>
                  <a:schemeClr val="bg1">
                    <a:lumMod val="75000"/>
                  </a:schemeClr>
                </a:solidFill>
                <a:latin typeface="jf-openhuninn-2.0" panose="020B0000000000000000" pitchFamily="34" charset="-120"/>
                <a:ea typeface="jf-openhuninn-2.0" panose="020B0000000000000000" pitchFamily="34" charset="-120"/>
              </a:rPr>
              <a:t>遞迴的重要性</a:t>
            </a:r>
          </a:p>
        </p:txBody>
      </p: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1B40F08E-1558-8019-71B9-67F1C4B49343}"/>
              </a:ext>
            </a:extLst>
          </p:cNvPr>
          <p:cNvCxnSpPr>
            <a:cxnSpLocks/>
          </p:cNvCxnSpPr>
          <p:nvPr/>
        </p:nvCxnSpPr>
        <p:spPr>
          <a:xfrm>
            <a:off x="5788742" y="685800"/>
            <a:ext cx="0" cy="5405284"/>
          </a:xfrm>
          <a:prstGeom prst="line">
            <a:avLst/>
          </a:prstGeom>
          <a:ln w="19050">
            <a:solidFill>
              <a:srgbClr val="E6482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20E581D0-97CC-F3E9-C34A-CA163DAC51D1}"/>
              </a:ext>
            </a:extLst>
          </p:cNvPr>
          <p:cNvSpPr/>
          <p:nvPr/>
        </p:nvSpPr>
        <p:spPr>
          <a:xfrm>
            <a:off x="5150874" y="2890684"/>
            <a:ext cx="1390036" cy="43388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內容版面配置區 10">
                <a:extLst>
                  <a:ext uri="{FF2B5EF4-FFF2-40B4-BE49-F238E27FC236}">
                    <a16:creationId xmlns:a16="http://schemas.microsoft.com/office/drawing/2014/main" id="{5E90BD36-4FB5-4D29-FEDB-6B990CE1CC2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499451" y="2822807"/>
                <a:ext cx="633890" cy="501760"/>
              </a:xfrm>
              <a:prstGeom prst="rect">
                <a:avLst/>
              </a:prstGeom>
            </p:spPr>
            <p:txBody>
              <a:bodyPr anchor="ctr">
                <a:noAutofit/>
              </a:bodyPr>
              <a:lstStyle>
                <a:lvl1pPr marL="91440" indent="-91440" algn="l" defTabSz="914400" rtl="0" eaLnBrk="1" latinLnBrk="0" hangingPunct="1">
                  <a:lnSpc>
                    <a:spcPct val="11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19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100000"/>
                  </a:lnSpc>
                  <a:spcBef>
                    <a:spcPts val="200"/>
                  </a:spcBef>
                  <a:spcAft>
                    <a:spcPts val="400"/>
                  </a:spcAft>
                  <a:buClrTx/>
                  <a:buFont typeface="Calibri" pitchFamily="34" charset="0"/>
                  <a:buChar char="◦"/>
                  <a:defRPr sz="17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100000"/>
                  </a:lnSpc>
                  <a:spcBef>
                    <a:spcPts val="200"/>
                  </a:spcBef>
                  <a:spcAft>
                    <a:spcPts val="400"/>
                  </a:spcAft>
                  <a:buClrTx/>
                  <a:buFont typeface="Calibri" pitchFamily="34" charset="0"/>
                  <a:buChar char="◦"/>
                  <a:defRPr sz="13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100000"/>
                  </a:lnSpc>
                  <a:spcBef>
                    <a:spcPts val="200"/>
                  </a:spcBef>
                  <a:spcAft>
                    <a:spcPts val="400"/>
                  </a:spcAft>
                  <a:buClrTx/>
                  <a:buFont typeface="Calibri" pitchFamily="34" charset="0"/>
                  <a:buChar char="◦"/>
                  <a:defRPr sz="13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100000"/>
                  </a:lnSpc>
                  <a:spcBef>
                    <a:spcPts val="200"/>
                  </a:spcBef>
                  <a:spcAft>
                    <a:spcPts val="400"/>
                  </a:spcAft>
                  <a:buClrTx/>
                  <a:buFont typeface="Calibri" pitchFamily="34" charset="0"/>
                  <a:buChar char="◦"/>
                  <a:defRPr sz="13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indent="0">
                  <a:buFont typeface="Calibri" panose="020F050202020403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solidFill>
                            <a:srgbClr val="E64823"/>
                          </a:solidFill>
                          <a:latin typeface="Cambria Math" panose="02040503050406030204" pitchFamily="18" charset="0"/>
                          <a:ea typeface="jf-openhuninn-2.0" panose="020B0000000000000000" pitchFamily="34" charset="-120"/>
                        </a:rPr>
                        <m:t>𝑛</m:t>
                      </m:r>
                    </m:oMath>
                  </m:oMathPara>
                </a14:m>
                <a:endParaRPr lang="en-US" altLang="zh-TW" sz="2800" dirty="0">
                  <a:solidFill>
                    <a:srgbClr val="E64823"/>
                  </a:solidFill>
                  <a:latin typeface="jf-openhuninn-2.0" panose="020B0000000000000000" pitchFamily="34" charset="-120"/>
                  <a:ea typeface="jf-openhuninn-2.0" panose="020B0000000000000000" pitchFamily="34" charset="-120"/>
                </a:endParaRPr>
              </a:p>
            </p:txBody>
          </p:sp>
        </mc:Choice>
        <mc:Fallback xmlns="">
          <p:sp>
            <p:nvSpPr>
              <p:cNvPr id="9" name="內容版面配置區 10">
                <a:extLst>
                  <a:ext uri="{FF2B5EF4-FFF2-40B4-BE49-F238E27FC236}">
                    <a16:creationId xmlns:a16="http://schemas.microsoft.com/office/drawing/2014/main" id="{5E90BD36-4FB5-4D29-FEDB-6B990CE1CC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9451" y="2822807"/>
                <a:ext cx="633890" cy="50176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0E668963-EABD-6C57-3AB3-1F3DA78405FE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6518967" y="3073687"/>
            <a:ext cx="2385192" cy="0"/>
          </a:xfrm>
          <a:prstGeom prst="line">
            <a:avLst/>
          </a:prstGeom>
          <a:ln w="19050">
            <a:solidFill>
              <a:srgbClr val="E6482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內容版面配置區 10">
                <a:extLst>
                  <a:ext uri="{FF2B5EF4-FFF2-40B4-BE49-F238E27FC236}">
                    <a16:creationId xmlns:a16="http://schemas.microsoft.com/office/drawing/2014/main" id="{FA38814B-63F2-50B1-8B0D-3077BCB7217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904159" y="2822807"/>
                <a:ext cx="633890" cy="501760"/>
              </a:xfrm>
              <a:prstGeom prst="rect">
                <a:avLst/>
              </a:prstGeom>
            </p:spPr>
            <p:txBody>
              <a:bodyPr anchor="ctr">
                <a:noAutofit/>
              </a:bodyPr>
              <a:lstStyle>
                <a:lvl1pPr marL="91440" indent="-91440" algn="l" defTabSz="914400" rtl="0" eaLnBrk="1" latinLnBrk="0" hangingPunct="1">
                  <a:lnSpc>
                    <a:spcPct val="11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19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100000"/>
                  </a:lnSpc>
                  <a:spcBef>
                    <a:spcPts val="200"/>
                  </a:spcBef>
                  <a:spcAft>
                    <a:spcPts val="400"/>
                  </a:spcAft>
                  <a:buClrTx/>
                  <a:buFont typeface="Calibri" pitchFamily="34" charset="0"/>
                  <a:buChar char="◦"/>
                  <a:defRPr sz="17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100000"/>
                  </a:lnSpc>
                  <a:spcBef>
                    <a:spcPts val="200"/>
                  </a:spcBef>
                  <a:spcAft>
                    <a:spcPts val="400"/>
                  </a:spcAft>
                  <a:buClrTx/>
                  <a:buFont typeface="Calibri" pitchFamily="34" charset="0"/>
                  <a:buChar char="◦"/>
                  <a:defRPr sz="13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100000"/>
                  </a:lnSpc>
                  <a:spcBef>
                    <a:spcPts val="200"/>
                  </a:spcBef>
                  <a:spcAft>
                    <a:spcPts val="400"/>
                  </a:spcAft>
                  <a:buClrTx/>
                  <a:buFont typeface="Calibri" pitchFamily="34" charset="0"/>
                  <a:buChar char="◦"/>
                  <a:defRPr sz="13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100000"/>
                  </a:lnSpc>
                  <a:spcBef>
                    <a:spcPts val="200"/>
                  </a:spcBef>
                  <a:spcAft>
                    <a:spcPts val="400"/>
                  </a:spcAft>
                  <a:buClrTx/>
                  <a:buFont typeface="Calibri" pitchFamily="34" charset="0"/>
                  <a:buChar char="◦"/>
                  <a:defRPr sz="13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indent="0">
                  <a:buFont typeface="Calibri" panose="020F050202020403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solidFill>
                            <a:srgbClr val="E64823"/>
                          </a:solidFill>
                          <a:latin typeface="Cambria Math" panose="02040503050406030204" pitchFamily="18" charset="0"/>
                          <a:ea typeface="jf-openhuninn-2.0" panose="020B0000000000000000" pitchFamily="34" charset="-120"/>
                        </a:rPr>
                        <m:t>2</m:t>
                      </m:r>
                    </m:oMath>
                  </m:oMathPara>
                </a14:m>
                <a:endParaRPr lang="en-US" altLang="zh-TW" sz="2800" dirty="0">
                  <a:solidFill>
                    <a:srgbClr val="E64823"/>
                  </a:solidFill>
                  <a:latin typeface="jf-openhuninn-2.0" panose="020B0000000000000000" pitchFamily="34" charset="-120"/>
                  <a:ea typeface="jf-openhuninn-2.0" panose="020B0000000000000000" pitchFamily="34" charset="-120"/>
                </a:endParaRPr>
              </a:p>
            </p:txBody>
          </p:sp>
        </mc:Choice>
        <mc:Fallback xmlns="">
          <p:sp>
            <p:nvSpPr>
              <p:cNvPr id="13" name="內容版面配置區 10">
                <a:extLst>
                  <a:ext uri="{FF2B5EF4-FFF2-40B4-BE49-F238E27FC236}">
                    <a16:creationId xmlns:a16="http://schemas.microsoft.com/office/drawing/2014/main" id="{FA38814B-63F2-50B1-8B0D-3077BCB721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4159" y="2822807"/>
                <a:ext cx="633890" cy="50176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7255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FF70CB-6985-8407-D067-4C4615298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課程大綱</a:t>
            </a:r>
            <a:endParaRPr lang="en-US" dirty="0"/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0119FBF0-F423-DB1E-4088-B13DC13B1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4706" y="2108201"/>
            <a:ext cx="4505662" cy="3760891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TW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jf-openhuninn-2.0" panose="020B0000000000000000" pitchFamily="34" charset="-120"/>
                <a:ea typeface="jf-openhuninn-2.0" panose="020B0000000000000000" pitchFamily="34" charset="-120"/>
              </a:rPr>
              <a:t>遞迴的重要性</a:t>
            </a:r>
            <a:endParaRPr lang="en-US" altLang="zh-TW" sz="2000" dirty="0">
              <a:solidFill>
                <a:schemeClr val="tx1">
                  <a:lumMod val="75000"/>
                  <a:lumOff val="25000"/>
                </a:schemeClr>
              </a:solidFill>
              <a:latin typeface="jf-openhuninn-2.0" panose="020B0000000000000000" pitchFamily="34" charset="-120"/>
              <a:ea typeface="jf-openhuninn-2.0" panose="020B0000000000000000" pitchFamily="34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經典的遞迴函數</a:t>
            </a:r>
            <a:endParaRPr lang="en-US" altLang="zh-TW" sz="2000" dirty="0">
              <a:latin typeface="jf-openhuninn-2.0" panose="020B0000000000000000" pitchFamily="34" charset="-120"/>
              <a:ea typeface="jf-openhuninn-2.0" panose="020B0000000000000000" pitchFamily="34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sz="2000">
                <a:latin typeface="jf-openhuninn-2.0" panose="020B0000000000000000" pitchFamily="34" charset="-120"/>
                <a:ea typeface="jf-openhuninn-2.0" panose="020B0000000000000000" pitchFamily="34" charset="-120"/>
              </a:rPr>
              <a:t>遞迴解還是迭代解</a:t>
            </a:r>
            <a:endParaRPr lang="en-US" altLang="zh-TW" sz="2000" dirty="0">
              <a:latin typeface="jf-openhuninn-2.0" panose="020B0000000000000000" pitchFamily="34" charset="-120"/>
              <a:ea typeface="jf-openhuninn-2.0" panose="020B00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91706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821FCF-73C3-B985-A326-CD1C47DE76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形 1">
            <a:extLst>
              <a:ext uri="{FF2B5EF4-FFF2-40B4-BE49-F238E27FC236}">
                <a16:creationId xmlns:a16="http://schemas.microsoft.com/office/drawing/2014/main" id="{200B750E-E364-3AAC-D22B-94044C6BCB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5719916" y="457507"/>
            <a:ext cx="3859162" cy="590934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10">
                <a:extLst>
                  <a:ext uri="{FF2B5EF4-FFF2-40B4-BE49-F238E27FC236}">
                    <a16:creationId xmlns:a16="http://schemas.microsoft.com/office/drawing/2014/main" id="{CC5970BD-CE5C-2958-4135-7F5A3C5F799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61003" y="821499"/>
                <a:ext cx="4023055" cy="1083234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11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19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100000"/>
                  </a:lnSpc>
                  <a:spcBef>
                    <a:spcPts val="200"/>
                  </a:spcBef>
                  <a:spcAft>
                    <a:spcPts val="400"/>
                  </a:spcAft>
                  <a:buClrTx/>
                  <a:buFont typeface="Calibri" pitchFamily="34" charset="0"/>
                  <a:buChar char="◦"/>
                  <a:defRPr sz="17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100000"/>
                  </a:lnSpc>
                  <a:spcBef>
                    <a:spcPts val="200"/>
                  </a:spcBef>
                  <a:spcAft>
                    <a:spcPts val="400"/>
                  </a:spcAft>
                  <a:buClrTx/>
                  <a:buFont typeface="Calibri" pitchFamily="34" charset="0"/>
                  <a:buChar char="◦"/>
                  <a:defRPr sz="13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100000"/>
                  </a:lnSpc>
                  <a:spcBef>
                    <a:spcPts val="200"/>
                  </a:spcBef>
                  <a:spcAft>
                    <a:spcPts val="400"/>
                  </a:spcAft>
                  <a:buClrTx/>
                  <a:buFont typeface="Calibri" pitchFamily="34" charset="0"/>
                  <a:buChar char="◦"/>
                  <a:defRPr sz="13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100000"/>
                  </a:lnSpc>
                  <a:spcBef>
                    <a:spcPts val="200"/>
                  </a:spcBef>
                  <a:spcAft>
                    <a:spcPts val="400"/>
                  </a:spcAft>
                  <a:buClrTx/>
                  <a:buFont typeface="Calibri" pitchFamily="34" charset="0"/>
                  <a:buChar char="◦"/>
                  <a:defRPr sz="13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indent="0">
                  <a:buFont typeface="Calibri" panose="020F0502020204030204" pitchFamily="34" charset="0"/>
                  <a:buNone/>
                </a:pPr>
                <a:r>
                  <a:rPr lang="zh-TW" altLang="en-US" sz="2000" dirty="0"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  <a:t>數學的階乘 </a:t>
                </a:r>
                <a14:m>
                  <m:oMath xmlns:m="http://schemas.openxmlformats.org/officeDocument/2006/math">
                    <m:r>
                      <a:rPr lang="en-US" altLang="zh-TW" sz="2000">
                        <a:latin typeface="Cambria Math" panose="02040503050406030204" pitchFamily="18" charset="0"/>
                        <a:ea typeface="jf-openhuninn-2.0" panose="020B0000000000000000" pitchFamily="34" charset="-120"/>
                      </a:rPr>
                      <m:t>4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jf-openhuninn-2.0" panose="020B0000000000000000" pitchFamily="34" charset="-120"/>
                      </a:rPr>
                      <m:t>!</m:t>
                    </m:r>
                  </m:oMath>
                </a14:m>
                <a:endParaRPr lang="en-US" altLang="zh-TW" sz="2000" dirty="0">
                  <a:latin typeface="jf-openhuninn-2.0" panose="020B0000000000000000" pitchFamily="34" charset="-120"/>
                  <a:ea typeface="jf-openhuninn-2.0" panose="020B0000000000000000" pitchFamily="34" charset="-120"/>
                </a:endParaRPr>
              </a:p>
            </p:txBody>
          </p:sp>
        </mc:Choice>
        <mc:Fallback xmlns="">
          <p:sp>
            <p:nvSpPr>
              <p:cNvPr id="3" name="內容版面配置區 10">
                <a:extLst>
                  <a:ext uri="{FF2B5EF4-FFF2-40B4-BE49-F238E27FC236}">
                    <a16:creationId xmlns:a16="http://schemas.microsoft.com/office/drawing/2014/main" id="{CC5970BD-CE5C-2958-4135-7F5A3C5F79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1003" y="821499"/>
                <a:ext cx="4023055" cy="1083234"/>
              </a:xfrm>
              <a:prstGeom prst="rect">
                <a:avLst/>
              </a:prstGeom>
              <a:blipFill>
                <a:blip r:embed="rId5"/>
                <a:stretch>
                  <a:fillRect t="-50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內容版面配置區 10">
                <a:extLst>
                  <a:ext uri="{FF2B5EF4-FFF2-40B4-BE49-F238E27FC236}">
                    <a16:creationId xmlns:a16="http://schemas.microsoft.com/office/drawing/2014/main" id="{3ECE7778-0E06-3539-D942-9630C6809CB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61002" y="1619921"/>
                <a:ext cx="4023055" cy="3615756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11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19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100000"/>
                  </a:lnSpc>
                  <a:spcBef>
                    <a:spcPts val="200"/>
                  </a:spcBef>
                  <a:spcAft>
                    <a:spcPts val="400"/>
                  </a:spcAft>
                  <a:buClrTx/>
                  <a:buFont typeface="Calibri" pitchFamily="34" charset="0"/>
                  <a:buChar char="◦"/>
                  <a:defRPr sz="17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100000"/>
                  </a:lnSpc>
                  <a:spcBef>
                    <a:spcPts val="200"/>
                  </a:spcBef>
                  <a:spcAft>
                    <a:spcPts val="400"/>
                  </a:spcAft>
                  <a:buClrTx/>
                  <a:buFont typeface="Calibri" pitchFamily="34" charset="0"/>
                  <a:buChar char="◦"/>
                  <a:defRPr sz="13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100000"/>
                  </a:lnSpc>
                  <a:spcBef>
                    <a:spcPts val="200"/>
                  </a:spcBef>
                  <a:spcAft>
                    <a:spcPts val="400"/>
                  </a:spcAft>
                  <a:buClrTx/>
                  <a:buFont typeface="Calibri" pitchFamily="34" charset="0"/>
                  <a:buChar char="◦"/>
                  <a:defRPr sz="13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100000"/>
                  </a:lnSpc>
                  <a:spcBef>
                    <a:spcPts val="200"/>
                  </a:spcBef>
                  <a:spcAft>
                    <a:spcPts val="400"/>
                  </a:spcAft>
                  <a:buClrTx/>
                  <a:buFont typeface="Calibri" pitchFamily="34" charset="0"/>
                  <a:buChar char="◦"/>
                  <a:defRPr sz="13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indent="0">
                  <a:buNone/>
                </a:pPr>
                <a:r>
                  <a:rPr lang="zh-TW" altLang="en-US" sz="2000" dirty="0"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  <a:t>計算過程為：</a:t>
                </a:r>
                <a:endParaRPr lang="en-US" altLang="zh-TW" sz="2000" dirty="0">
                  <a:latin typeface="jf-openhuninn-2.0" panose="020B0000000000000000" pitchFamily="34" charset="-120"/>
                  <a:ea typeface="jf-openhuninn-2.0" panose="020B0000000000000000" pitchFamily="34" charset="-120"/>
                </a:endParaRPr>
              </a:p>
              <a:p>
                <a:pPr indent="0" algn="ctr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000">
                          <a:latin typeface="Cambria Math" panose="02040503050406030204" pitchFamily="18" charset="0"/>
                        </a:rPr>
                        <m:t>4!=4×3!</m:t>
                      </m:r>
                    </m:oMath>
                  </m:oMathPara>
                </a14:m>
                <a:endParaRPr lang="en-US" altLang="zh-TW" sz="2000" dirty="0"/>
              </a:p>
              <a:p>
                <a:pPr indent="0" algn="ctr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000">
                          <a:latin typeface="Cambria Math" panose="02040503050406030204" pitchFamily="18" charset="0"/>
                        </a:rPr>
                        <m:t>=4×3×2!</m:t>
                      </m:r>
                    </m:oMath>
                  </m:oMathPara>
                </a14:m>
                <a:endParaRPr lang="en-US" altLang="zh-TW" sz="2000" dirty="0"/>
              </a:p>
              <a:p>
                <a:pPr indent="0" algn="ctr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000">
                          <a:latin typeface="Cambria Math" panose="02040503050406030204" pitchFamily="18" charset="0"/>
                        </a:rPr>
                        <m:t>=4×3×2×1!=4×3×2×1×0!=4×3×2×1</m:t>
                      </m:r>
                    </m:oMath>
                  </m:oMathPara>
                </a14:m>
                <a:endParaRPr lang="en-US" altLang="zh-TW" sz="2000" dirty="0">
                  <a:latin typeface="Cambria Math" panose="02040503050406030204" pitchFamily="18" charset="0"/>
                </a:endParaRPr>
              </a:p>
              <a:p>
                <a:pPr indent="0" algn="ctr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000" b="0" i="0" smtClean="0">
                          <a:latin typeface="Cambria Math" panose="02040503050406030204" pitchFamily="18" charset="0"/>
                        </a:rPr>
                        <m:t>=24</m:t>
                      </m:r>
                    </m:oMath>
                  </m:oMathPara>
                </a14:m>
                <a:endParaRPr lang="en-US" altLang="zh-TW" sz="2000" dirty="0">
                  <a:latin typeface="jf-openhuninn-2.0" panose="020B0000000000000000" pitchFamily="34" charset="-120"/>
                </a:endParaRPr>
              </a:p>
            </p:txBody>
          </p:sp>
        </mc:Choice>
        <mc:Fallback xmlns="">
          <p:sp>
            <p:nvSpPr>
              <p:cNvPr id="4" name="內容版面配置區 10">
                <a:extLst>
                  <a:ext uri="{FF2B5EF4-FFF2-40B4-BE49-F238E27FC236}">
                    <a16:creationId xmlns:a16="http://schemas.microsoft.com/office/drawing/2014/main" id="{3ECE7778-0E06-3539-D942-9630C6809C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1002" y="1619921"/>
                <a:ext cx="4023055" cy="3615756"/>
              </a:xfrm>
              <a:prstGeom prst="rect">
                <a:avLst/>
              </a:prstGeom>
              <a:blipFill>
                <a:blip r:embed="rId6"/>
                <a:stretch>
                  <a:fillRect t="-15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內容版面配置區 10">
            <a:extLst>
              <a:ext uri="{FF2B5EF4-FFF2-40B4-BE49-F238E27FC236}">
                <a16:creationId xmlns:a16="http://schemas.microsoft.com/office/drawing/2014/main" id="{4B993357-856F-511E-15BB-C6E680A8614F}"/>
              </a:ext>
            </a:extLst>
          </p:cNvPr>
          <p:cNvSpPr txBox="1">
            <a:spLocks/>
          </p:cNvSpPr>
          <p:nvPr/>
        </p:nvSpPr>
        <p:spPr>
          <a:xfrm>
            <a:off x="1161002" y="4485393"/>
            <a:ext cx="4023055" cy="1083234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buFont typeface="Calibri" panose="020F0502020204030204" pitchFamily="34" charset="0"/>
              <a:buNone/>
            </a:pPr>
            <a:r>
              <a:rPr lang="zh-TW" altLang="en-US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照著這個方向來看</a:t>
            </a:r>
            <a:r>
              <a:rPr lang="en-US" altLang="zh-TW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/>
            </a:r>
            <a:br>
              <a:rPr lang="en-US" altLang="zh-TW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</a:br>
            <a:r>
              <a:rPr lang="zh-TW" altLang="en-US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我們知道了</a:t>
            </a:r>
            <a:r>
              <a:rPr lang="en-US" altLang="zh-TW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…</a:t>
            </a:r>
          </a:p>
        </p:txBody>
      </p:sp>
      <p:sp>
        <p:nvSpPr>
          <p:cNvPr id="6" name="標題 1">
            <a:extLst>
              <a:ext uri="{FF2B5EF4-FFF2-40B4-BE49-F238E27FC236}">
                <a16:creationId xmlns:a16="http://schemas.microsoft.com/office/drawing/2014/main" id="{0C696722-3849-06B3-B228-571553B0F07F}"/>
              </a:ext>
            </a:extLst>
          </p:cNvPr>
          <p:cNvSpPr txBox="1">
            <a:spLocks/>
          </p:cNvSpPr>
          <p:nvPr/>
        </p:nvSpPr>
        <p:spPr>
          <a:xfrm>
            <a:off x="0" y="6478385"/>
            <a:ext cx="3751811" cy="37961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1800" dirty="0">
                <a:solidFill>
                  <a:schemeClr val="bg1">
                    <a:lumMod val="75000"/>
                  </a:schemeClr>
                </a:solidFill>
                <a:latin typeface="jf-openhuninn-2.0" panose="020B0000000000000000" pitchFamily="34" charset="-120"/>
                <a:ea typeface="jf-openhuninn-2.0" panose="020B0000000000000000" pitchFamily="34" charset="-120"/>
              </a:rPr>
              <a:t>遞迴的重要性</a:t>
            </a:r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A358D379-C5EB-D1D6-9E90-B1929CAC6247}"/>
              </a:ext>
            </a:extLst>
          </p:cNvPr>
          <p:cNvGrpSpPr/>
          <p:nvPr/>
        </p:nvGrpSpPr>
        <p:grpSpPr>
          <a:xfrm>
            <a:off x="5150874" y="685800"/>
            <a:ext cx="1390036" cy="5405284"/>
            <a:chOff x="5150874" y="685800"/>
            <a:chExt cx="1390036" cy="5405284"/>
          </a:xfrm>
        </p:grpSpPr>
        <p:cxnSp>
          <p:nvCxnSpPr>
            <p:cNvPr id="8" name="直線接點 7">
              <a:extLst>
                <a:ext uri="{FF2B5EF4-FFF2-40B4-BE49-F238E27FC236}">
                  <a16:creationId xmlns:a16="http://schemas.microsoft.com/office/drawing/2014/main" id="{AE0FD4D6-3EB7-95B7-92B5-C986FCAF3898}"/>
                </a:ext>
              </a:extLst>
            </p:cNvPr>
            <p:cNvCxnSpPr>
              <a:cxnSpLocks/>
            </p:cNvCxnSpPr>
            <p:nvPr/>
          </p:nvCxnSpPr>
          <p:spPr>
            <a:xfrm>
              <a:off x="5788742" y="685800"/>
              <a:ext cx="0" cy="5405284"/>
            </a:xfrm>
            <a:prstGeom prst="line">
              <a:avLst/>
            </a:prstGeom>
            <a:ln w="19050">
              <a:solidFill>
                <a:srgbClr val="E6482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7EC44568-F22C-53CA-66FB-3214A72023F6}"/>
                </a:ext>
              </a:extLst>
            </p:cNvPr>
            <p:cNvSpPr/>
            <p:nvPr/>
          </p:nvSpPr>
          <p:spPr>
            <a:xfrm>
              <a:off x="5150874" y="2890684"/>
              <a:ext cx="1390036" cy="4338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內容版面配置區 10">
                  <a:extLst>
                    <a:ext uri="{FF2B5EF4-FFF2-40B4-BE49-F238E27FC236}">
                      <a16:creationId xmlns:a16="http://schemas.microsoft.com/office/drawing/2014/main" id="{70417B32-0AAF-5DCB-336F-97E68680E1A6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5499451" y="2822807"/>
                  <a:ext cx="633890" cy="501760"/>
                </a:xfrm>
                <a:prstGeom prst="rect">
                  <a:avLst/>
                </a:prstGeom>
              </p:spPr>
              <p:txBody>
                <a:bodyPr anchor="ctr">
                  <a:noAutofit/>
                </a:bodyPr>
                <a:lstStyle>
                  <a:lvl1pPr marL="91440" indent="-91440" algn="l" defTabSz="914400" rtl="0" eaLnBrk="1" latinLnBrk="0" hangingPunct="1">
                    <a:lnSpc>
                      <a:spcPct val="110000"/>
                    </a:lnSpc>
                    <a:spcBef>
                      <a:spcPts val="1200"/>
                    </a:spcBef>
                    <a:spcAft>
                      <a:spcPts val="200"/>
                    </a:spcAft>
                    <a:buClr>
                      <a:schemeClr val="accent1"/>
                    </a:buClr>
                    <a:buSzPct val="100000"/>
                    <a:buFont typeface="Calibri" panose="020F0502020204030204" pitchFamily="34" charset="0"/>
                    <a:buChar char=" "/>
                    <a:defRPr sz="19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38404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7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56692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3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74980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3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93268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3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11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13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15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17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indent="0">
                    <a:buFont typeface="Calibri" panose="020F050202020403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zh-TW" sz="2800" b="0" i="1" smtClean="0">
                            <a:solidFill>
                              <a:srgbClr val="E64823"/>
                            </a:solidFill>
                            <a:latin typeface="Cambria Math" panose="02040503050406030204" pitchFamily="18" charset="0"/>
                            <a:ea typeface="jf-openhuninn-2.0" panose="020B0000000000000000" pitchFamily="34" charset="-120"/>
                          </a:rPr>
                          <m:t>𝑛</m:t>
                        </m:r>
                      </m:oMath>
                    </m:oMathPara>
                  </a14:m>
                  <a:endParaRPr lang="en-US" altLang="zh-TW" sz="2800" dirty="0">
                    <a:solidFill>
                      <a:srgbClr val="E64823"/>
                    </a:solidFill>
                    <a:latin typeface="jf-openhuninn-2.0" panose="020B0000000000000000" pitchFamily="34" charset="-120"/>
                    <a:ea typeface="jf-openhuninn-2.0" panose="020B0000000000000000" pitchFamily="34" charset="-120"/>
                  </a:endParaRPr>
                </a:p>
              </p:txBody>
            </p:sp>
          </mc:Choice>
          <mc:Fallback xmlns="">
            <p:sp>
              <p:nvSpPr>
                <p:cNvPr id="9" name="內容版面配置區 10">
                  <a:extLst>
                    <a:ext uri="{FF2B5EF4-FFF2-40B4-BE49-F238E27FC236}">
                      <a16:creationId xmlns:a16="http://schemas.microsoft.com/office/drawing/2014/main" id="{70417B32-0AAF-5DCB-336F-97E68680E1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99451" y="2822807"/>
                  <a:ext cx="633890" cy="50176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EF19C725-E45C-1AFC-7B46-689428BAB451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7049240" y="4113593"/>
            <a:ext cx="2385192" cy="0"/>
          </a:xfrm>
          <a:prstGeom prst="line">
            <a:avLst/>
          </a:prstGeom>
          <a:ln w="19050">
            <a:solidFill>
              <a:srgbClr val="E6482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內容版面配置區 10">
                <a:extLst>
                  <a:ext uri="{FF2B5EF4-FFF2-40B4-BE49-F238E27FC236}">
                    <a16:creationId xmlns:a16="http://schemas.microsoft.com/office/drawing/2014/main" id="{EAE95BEB-B4AC-CCD0-2306-BF9702251C8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434432" y="3862713"/>
                <a:ext cx="633890" cy="501760"/>
              </a:xfrm>
              <a:prstGeom prst="rect">
                <a:avLst/>
              </a:prstGeom>
            </p:spPr>
            <p:txBody>
              <a:bodyPr anchor="ctr">
                <a:noAutofit/>
              </a:bodyPr>
              <a:lstStyle>
                <a:lvl1pPr marL="91440" indent="-91440" algn="l" defTabSz="914400" rtl="0" eaLnBrk="1" latinLnBrk="0" hangingPunct="1">
                  <a:lnSpc>
                    <a:spcPct val="11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19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100000"/>
                  </a:lnSpc>
                  <a:spcBef>
                    <a:spcPts val="200"/>
                  </a:spcBef>
                  <a:spcAft>
                    <a:spcPts val="400"/>
                  </a:spcAft>
                  <a:buClrTx/>
                  <a:buFont typeface="Calibri" pitchFamily="34" charset="0"/>
                  <a:buChar char="◦"/>
                  <a:defRPr sz="17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100000"/>
                  </a:lnSpc>
                  <a:spcBef>
                    <a:spcPts val="200"/>
                  </a:spcBef>
                  <a:spcAft>
                    <a:spcPts val="400"/>
                  </a:spcAft>
                  <a:buClrTx/>
                  <a:buFont typeface="Calibri" pitchFamily="34" charset="0"/>
                  <a:buChar char="◦"/>
                  <a:defRPr sz="13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100000"/>
                  </a:lnSpc>
                  <a:spcBef>
                    <a:spcPts val="200"/>
                  </a:spcBef>
                  <a:spcAft>
                    <a:spcPts val="400"/>
                  </a:spcAft>
                  <a:buClrTx/>
                  <a:buFont typeface="Calibri" pitchFamily="34" charset="0"/>
                  <a:buChar char="◦"/>
                  <a:defRPr sz="13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100000"/>
                  </a:lnSpc>
                  <a:spcBef>
                    <a:spcPts val="200"/>
                  </a:spcBef>
                  <a:spcAft>
                    <a:spcPts val="400"/>
                  </a:spcAft>
                  <a:buClrTx/>
                  <a:buFont typeface="Calibri" pitchFamily="34" charset="0"/>
                  <a:buChar char="◦"/>
                  <a:defRPr sz="13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indent="0">
                  <a:buFont typeface="Calibri" panose="020F050202020403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solidFill>
                            <a:srgbClr val="E64823"/>
                          </a:solidFill>
                          <a:latin typeface="Cambria Math" panose="02040503050406030204" pitchFamily="18" charset="0"/>
                          <a:ea typeface="jf-openhuninn-2.0" panose="020B0000000000000000" pitchFamily="34" charset="-120"/>
                        </a:rPr>
                        <m:t>2</m:t>
                      </m:r>
                    </m:oMath>
                  </m:oMathPara>
                </a14:m>
                <a:endParaRPr lang="en-US" altLang="zh-TW" sz="2800" dirty="0">
                  <a:solidFill>
                    <a:srgbClr val="E64823"/>
                  </a:solidFill>
                  <a:latin typeface="jf-openhuninn-2.0" panose="020B0000000000000000" pitchFamily="34" charset="-120"/>
                  <a:ea typeface="jf-openhuninn-2.0" panose="020B0000000000000000" pitchFamily="34" charset="-120"/>
                </a:endParaRPr>
              </a:p>
            </p:txBody>
          </p:sp>
        </mc:Choice>
        <mc:Fallback xmlns="">
          <p:sp>
            <p:nvSpPr>
              <p:cNvPr id="13" name="內容版面配置區 10">
                <a:extLst>
                  <a:ext uri="{FF2B5EF4-FFF2-40B4-BE49-F238E27FC236}">
                    <a16:creationId xmlns:a16="http://schemas.microsoft.com/office/drawing/2014/main" id="{EAE95BEB-B4AC-CCD0-2306-BF9702251C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4432" y="3862713"/>
                <a:ext cx="633890" cy="50176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4015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D9E2D2-77C4-2681-E5F6-05F6463821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形 1">
            <a:extLst>
              <a:ext uri="{FF2B5EF4-FFF2-40B4-BE49-F238E27FC236}">
                <a16:creationId xmlns:a16="http://schemas.microsoft.com/office/drawing/2014/main" id="{10B653CA-3904-4DA5-9882-436396535B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5719916" y="457507"/>
            <a:ext cx="3859162" cy="590934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10">
                <a:extLst>
                  <a:ext uri="{FF2B5EF4-FFF2-40B4-BE49-F238E27FC236}">
                    <a16:creationId xmlns:a16="http://schemas.microsoft.com/office/drawing/2014/main" id="{CFCDCD14-AD7A-D899-1F32-0EA725742BB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61003" y="821499"/>
                <a:ext cx="4023055" cy="1083234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11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19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100000"/>
                  </a:lnSpc>
                  <a:spcBef>
                    <a:spcPts val="200"/>
                  </a:spcBef>
                  <a:spcAft>
                    <a:spcPts val="400"/>
                  </a:spcAft>
                  <a:buClrTx/>
                  <a:buFont typeface="Calibri" pitchFamily="34" charset="0"/>
                  <a:buChar char="◦"/>
                  <a:defRPr sz="17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100000"/>
                  </a:lnSpc>
                  <a:spcBef>
                    <a:spcPts val="200"/>
                  </a:spcBef>
                  <a:spcAft>
                    <a:spcPts val="400"/>
                  </a:spcAft>
                  <a:buClrTx/>
                  <a:buFont typeface="Calibri" pitchFamily="34" charset="0"/>
                  <a:buChar char="◦"/>
                  <a:defRPr sz="13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100000"/>
                  </a:lnSpc>
                  <a:spcBef>
                    <a:spcPts val="200"/>
                  </a:spcBef>
                  <a:spcAft>
                    <a:spcPts val="400"/>
                  </a:spcAft>
                  <a:buClrTx/>
                  <a:buFont typeface="Calibri" pitchFamily="34" charset="0"/>
                  <a:buChar char="◦"/>
                  <a:defRPr sz="13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100000"/>
                  </a:lnSpc>
                  <a:spcBef>
                    <a:spcPts val="200"/>
                  </a:spcBef>
                  <a:spcAft>
                    <a:spcPts val="400"/>
                  </a:spcAft>
                  <a:buClrTx/>
                  <a:buFont typeface="Calibri" pitchFamily="34" charset="0"/>
                  <a:buChar char="◦"/>
                  <a:defRPr sz="13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indent="0">
                  <a:buFont typeface="Calibri" panose="020F0502020204030204" pitchFamily="34" charset="0"/>
                  <a:buNone/>
                </a:pPr>
                <a:r>
                  <a:rPr lang="zh-TW" altLang="en-US" sz="2000" dirty="0"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  <a:t>數學的階乘 </a:t>
                </a:r>
                <a14:m>
                  <m:oMath xmlns:m="http://schemas.openxmlformats.org/officeDocument/2006/math">
                    <m:r>
                      <a:rPr lang="en-US" altLang="zh-TW" sz="2000">
                        <a:latin typeface="Cambria Math" panose="02040503050406030204" pitchFamily="18" charset="0"/>
                        <a:ea typeface="jf-openhuninn-2.0" panose="020B0000000000000000" pitchFamily="34" charset="-120"/>
                      </a:rPr>
                      <m:t>4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jf-openhuninn-2.0" panose="020B0000000000000000" pitchFamily="34" charset="-120"/>
                      </a:rPr>
                      <m:t>!</m:t>
                    </m:r>
                  </m:oMath>
                </a14:m>
                <a:endParaRPr lang="en-US" altLang="zh-TW" sz="2000" dirty="0">
                  <a:latin typeface="jf-openhuninn-2.0" panose="020B0000000000000000" pitchFamily="34" charset="-120"/>
                  <a:ea typeface="jf-openhuninn-2.0" panose="020B0000000000000000" pitchFamily="34" charset="-120"/>
                </a:endParaRPr>
              </a:p>
            </p:txBody>
          </p:sp>
        </mc:Choice>
        <mc:Fallback xmlns="">
          <p:sp>
            <p:nvSpPr>
              <p:cNvPr id="3" name="內容版面配置區 10">
                <a:extLst>
                  <a:ext uri="{FF2B5EF4-FFF2-40B4-BE49-F238E27FC236}">
                    <a16:creationId xmlns:a16="http://schemas.microsoft.com/office/drawing/2014/main" id="{A45136BD-E289-D2F2-CAFB-AD6B0BD2FE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1003" y="821499"/>
                <a:ext cx="4023055" cy="1083234"/>
              </a:xfrm>
              <a:prstGeom prst="rect">
                <a:avLst/>
              </a:prstGeom>
              <a:blipFill>
                <a:blip r:embed="rId5"/>
                <a:stretch>
                  <a:fillRect t="-50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內容版面配置區 10">
                <a:extLst>
                  <a:ext uri="{FF2B5EF4-FFF2-40B4-BE49-F238E27FC236}">
                    <a16:creationId xmlns:a16="http://schemas.microsoft.com/office/drawing/2014/main" id="{BC99F7BB-9863-925F-4BEF-968923699C3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61002" y="1619921"/>
                <a:ext cx="4023055" cy="3615756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11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19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100000"/>
                  </a:lnSpc>
                  <a:spcBef>
                    <a:spcPts val="200"/>
                  </a:spcBef>
                  <a:spcAft>
                    <a:spcPts val="400"/>
                  </a:spcAft>
                  <a:buClrTx/>
                  <a:buFont typeface="Calibri" pitchFamily="34" charset="0"/>
                  <a:buChar char="◦"/>
                  <a:defRPr sz="17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100000"/>
                  </a:lnSpc>
                  <a:spcBef>
                    <a:spcPts val="200"/>
                  </a:spcBef>
                  <a:spcAft>
                    <a:spcPts val="400"/>
                  </a:spcAft>
                  <a:buClrTx/>
                  <a:buFont typeface="Calibri" pitchFamily="34" charset="0"/>
                  <a:buChar char="◦"/>
                  <a:defRPr sz="13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100000"/>
                  </a:lnSpc>
                  <a:spcBef>
                    <a:spcPts val="200"/>
                  </a:spcBef>
                  <a:spcAft>
                    <a:spcPts val="400"/>
                  </a:spcAft>
                  <a:buClrTx/>
                  <a:buFont typeface="Calibri" pitchFamily="34" charset="0"/>
                  <a:buChar char="◦"/>
                  <a:defRPr sz="13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100000"/>
                  </a:lnSpc>
                  <a:spcBef>
                    <a:spcPts val="200"/>
                  </a:spcBef>
                  <a:spcAft>
                    <a:spcPts val="400"/>
                  </a:spcAft>
                  <a:buClrTx/>
                  <a:buFont typeface="Calibri" pitchFamily="34" charset="0"/>
                  <a:buChar char="◦"/>
                  <a:defRPr sz="13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indent="0">
                  <a:buNone/>
                </a:pPr>
                <a:r>
                  <a:rPr lang="zh-TW" altLang="en-US" sz="2000" dirty="0"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  <a:t>計算過程為：</a:t>
                </a:r>
                <a:endParaRPr lang="en-US" altLang="zh-TW" sz="2000" dirty="0">
                  <a:latin typeface="jf-openhuninn-2.0" panose="020B0000000000000000" pitchFamily="34" charset="-120"/>
                  <a:ea typeface="jf-openhuninn-2.0" panose="020B0000000000000000" pitchFamily="34" charset="-120"/>
                </a:endParaRPr>
              </a:p>
              <a:p>
                <a:pPr indent="0" algn="ctr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000">
                          <a:latin typeface="Cambria Math" panose="02040503050406030204" pitchFamily="18" charset="0"/>
                        </a:rPr>
                        <m:t>4!=4×3!</m:t>
                      </m:r>
                    </m:oMath>
                  </m:oMathPara>
                </a14:m>
                <a:endParaRPr lang="en-US" altLang="zh-TW" sz="2000" dirty="0"/>
              </a:p>
              <a:p>
                <a:pPr indent="0" algn="ctr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000">
                          <a:latin typeface="Cambria Math" panose="02040503050406030204" pitchFamily="18" charset="0"/>
                        </a:rPr>
                        <m:t>=4×3×2!</m:t>
                      </m:r>
                    </m:oMath>
                  </m:oMathPara>
                </a14:m>
                <a:endParaRPr lang="en-US" altLang="zh-TW" sz="2000" dirty="0"/>
              </a:p>
              <a:p>
                <a:pPr indent="0" algn="ctr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000">
                          <a:latin typeface="Cambria Math" panose="02040503050406030204" pitchFamily="18" charset="0"/>
                        </a:rPr>
                        <m:t>=4×3×2×1!=4×3×2×1×0!=4×3×2×1</m:t>
                      </m:r>
                    </m:oMath>
                  </m:oMathPara>
                </a14:m>
                <a:endParaRPr lang="en-US" altLang="zh-TW" sz="2000" dirty="0">
                  <a:latin typeface="Cambria Math" panose="02040503050406030204" pitchFamily="18" charset="0"/>
                </a:endParaRPr>
              </a:p>
              <a:p>
                <a:pPr indent="0" algn="ctr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000" b="0" i="0" smtClean="0">
                          <a:latin typeface="Cambria Math" panose="02040503050406030204" pitchFamily="18" charset="0"/>
                        </a:rPr>
                        <m:t>=24</m:t>
                      </m:r>
                    </m:oMath>
                  </m:oMathPara>
                </a14:m>
                <a:endParaRPr lang="en-US" altLang="zh-TW" sz="2000" dirty="0">
                  <a:latin typeface="jf-openhuninn-2.0" panose="020B0000000000000000" pitchFamily="34" charset="-120"/>
                </a:endParaRPr>
              </a:p>
            </p:txBody>
          </p:sp>
        </mc:Choice>
        <mc:Fallback xmlns="">
          <p:sp>
            <p:nvSpPr>
              <p:cNvPr id="4" name="內容版面配置區 10">
                <a:extLst>
                  <a:ext uri="{FF2B5EF4-FFF2-40B4-BE49-F238E27FC236}">
                    <a16:creationId xmlns:a16="http://schemas.microsoft.com/office/drawing/2014/main" id="{27959844-6AF9-D402-6274-C4C03F6227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1002" y="1619921"/>
                <a:ext cx="4023055" cy="3615756"/>
              </a:xfrm>
              <a:prstGeom prst="rect">
                <a:avLst/>
              </a:prstGeom>
              <a:blipFill>
                <a:blip r:embed="rId6"/>
                <a:stretch>
                  <a:fillRect t="-15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內容版面配置區 10">
            <a:extLst>
              <a:ext uri="{FF2B5EF4-FFF2-40B4-BE49-F238E27FC236}">
                <a16:creationId xmlns:a16="http://schemas.microsoft.com/office/drawing/2014/main" id="{6390E251-1CC5-0198-C7D8-7383ABC0297D}"/>
              </a:ext>
            </a:extLst>
          </p:cNvPr>
          <p:cNvSpPr txBox="1">
            <a:spLocks/>
          </p:cNvSpPr>
          <p:nvPr/>
        </p:nvSpPr>
        <p:spPr>
          <a:xfrm>
            <a:off x="1161002" y="4485393"/>
            <a:ext cx="4023055" cy="1083234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buFont typeface="Calibri" panose="020F0502020204030204" pitchFamily="34" charset="0"/>
              <a:buNone/>
            </a:pPr>
            <a:r>
              <a:rPr lang="zh-TW" altLang="en-US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照著這個方向來看</a:t>
            </a:r>
            <a:r>
              <a:rPr lang="en-US" altLang="zh-TW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/>
            </a:r>
            <a:br>
              <a:rPr lang="en-US" altLang="zh-TW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</a:br>
            <a:r>
              <a:rPr lang="zh-TW" altLang="en-US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我們知道了</a:t>
            </a:r>
            <a:r>
              <a:rPr lang="en-US" altLang="zh-TW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…</a:t>
            </a:r>
          </a:p>
        </p:txBody>
      </p:sp>
      <p:sp>
        <p:nvSpPr>
          <p:cNvPr id="6" name="標題 1">
            <a:extLst>
              <a:ext uri="{FF2B5EF4-FFF2-40B4-BE49-F238E27FC236}">
                <a16:creationId xmlns:a16="http://schemas.microsoft.com/office/drawing/2014/main" id="{EEF0AA7D-7FF6-D3BF-F5E0-6615F2E3E145}"/>
              </a:ext>
            </a:extLst>
          </p:cNvPr>
          <p:cNvSpPr txBox="1">
            <a:spLocks/>
          </p:cNvSpPr>
          <p:nvPr/>
        </p:nvSpPr>
        <p:spPr>
          <a:xfrm>
            <a:off x="0" y="6478385"/>
            <a:ext cx="3751811" cy="37961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1800" dirty="0">
                <a:solidFill>
                  <a:schemeClr val="bg1">
                    <a:lumMod val="75000"/>
                  </a:schemeClr>
                </a:solidFill>
                <a:latin typeface="jf-openhuninn-2.0" panose="020B0000000000000000" pitchFamily="34" charset="-120"/>
                <a:ea typeface="jf-openhuninn-2.0" panose="020B0000000000000000" pitchFamily="34" charset="-120"/>
              </a:rPr>
              <a:t>遞迴的重要性</a:t>
            </a:r>
          </a:p>
        </p:txBody>
      </p: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102D4E89-8367-0044-25C0-B40487E7A4AB}"/>
              </a:ext>
            </a:extLst>
          </p:cNvPr>
          <p:cNvCxnSpPr>
            <a:cxnSpLocks/>
          </p:cNvCxnSpPr>
          <p:nvPr/>
        </p:nvCxnSpPr>
        <p:spPr>
          <a:xfrm>
            <a:off x="5788742" y="685800"/>
            <a:ext cx="0" cy="5405284"/>
          </a:xfrm>
          <a:prstGeom prst="line">
            <a:avLst/>
          </a:prstGeom>
          <a:ln w="19050">
            <a:solidFill>
              <a:srgbClr val="E6482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DB4D19A7-3FC2-EA56-3240-E2088F039859}"/>
              </a:ext>
            </a:extLst>
          </p:cNvPr>
          <p:cNvSpPr/>
          <p:nvPr/>
        </p:nvSpPr>
        <p:spPr>
          <a:xfrm>
            <a:off x="5150874" y="2890684"/>
            <a:ext cx="1390036" cy="43388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內容版面配置區 10">
                <a:extLst>
                  <a:ext uri="{FF2B5EF4-FFF2-40B4-BE49-F238E27FC236}">
                    <a16:creationId xmlns:a16="http://schemas.microsoft.com/office/drawing/2014/main" id="{E7547C7F-5274-7CBB-3391-A04F4FE9EB7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499451" y="2822807"/>
                <a:ext cx="633890" cy="501760"/>
              </a:xfrm>
              <a:prstGeom prst="rect">
                <a:avLst/>
              </a:prstGeom>
            </p:spPr>
            <p:txBody>
              <a:bodyPr anchor="ctr">
                <a:noAutofit/>
              </a:bodyPr>
              <a:lstStyle>
                <a:lvl1pPr marL="91440" indent="-91440" algn="l" defTabSz="914400" rtl="0" eaLnBrk="1" latinLnBrk="0" hangingPunct="1">
                  <a:lnSpc>
                    <a:spcPct val="11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19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100000"/>
                  </a:lnSpc>
                  <a:spcBef>
                    <a:spcPts val="200"/>
                  </a:spcBef>
                  <a:spcAft>
                    <a:spcPts val="400"/>
                  </a:spcAft>
                  <a:buClrTx/>
                  <a:buFont typeface="Calibri" pitchFamily="34" charset="0"/>
                  <a:buChar char="◦"/>
                  <a:defRPr sz="17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100000"/>
                  </a:lnSpc>
                  <a:spcBef>
                    <a:spcPts val="200"/>
                  </a:spcBef>
                  <a:spcAft>
                    <a:spcPts val="400"/>
                  </a:spcAft>
                  <a:buClrTx/>
                  <a:buFont typeface="Calibri" pitchFamily="34" charset="0"/>
                  <a:buChar char="◦"/>
                  <a:defRPr sz="13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100000"/>
                  </a:lnSpc>
                  <a:spcBef>
                    <a:spcPts val="200"/>
                  </a:spcBef>
                  <a:spcAft>
                    <a:spcPts val="400"/>
                  </a:spcAft>
                  <a:buClrTx/>
                  <a:buFont typeface="Calibri" pitchFamily="34" charset="0"/>
                  <a:buChar char="◦"/>
                  <a:defRPr sz="13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100000"/>
                  </a:lnSpc>
                  <a:spcBef>
                    <a:spcPts val="200"/>
                  </a:spcBef>
                  <a:spcAft>
                    <a:spcPts val="400"/>
                  </a:spcAft>
                  <a:buClrTx/>
                  <a:buFont typeface="Calibri" pitchFamily="34" charset="0"/>
                  <a:buChar char="◦"/>
                  <a:defRPr sz="13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indent="0">
                  <a:buFont typeface="Calibri" panose="020F050202020403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solidFill>
                            <a:srgbClr val="E64823"/>
                          </a:solidFill>
                          <a:latin typeface="Cambria Math" panose="02040503050406030204" pitchFamily="18" charset="0"/>
                          <a:ea typeface="jf-openhuninn-2.0" panose="020B0000000000000000" pitchFamily="34" charset="-120"/>
                        </a:rPr>
                        <m:t>𝑛</m:t>
                      </m:r>
                    </m:oMath>
                  </m:oMathPara>
                </a14:m>
                <a:endParaRPr lang="en-US" altLang="zh-TW" sz="2800" dirty="0">
                  <a:solidFill>
                    <a:srgbClr val="E64823"/>
                  </a:solidFill>
                  <a:latin typeface="jf-openhuninn-2.0" panose="020B0000000000000000" pitchFamily="34" charset="-120"/>
                  <a:ea typeface="jf-openhuninn-2.0" panose="020B0000000000000000" pitchFamily="34" charset="-120"/>
                </a:endParaRPr>
              </a:p>
            </p:txBody>
          </p:sp>
        </mc:Choice>
        <mc:Fallback xmlns="">
          <p:sp>
            <p:nvSpPr>
              <p:cNvPr id="9" name="內容版面配置區 10">
                <a:extLst>
                  <a:ext uri="{FF2B5EF4-FFF2-40B4-BE49-F238E27FC236}">
                    <a16:creationId xmlns:a16="http://schemas.microsoft.com/office/drawing/2014/main" id="{D123EAEA-FA3D-BB7D-A02D-3F5ACDAEE5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9451" y="2822807"/>
                <a:ext cx="633890" cy="50176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內容版面配置區 10">
                <a:extLst>
                  <a:ext uri="{FF2B5EF4-FFF2-40B4-BE49-F238E27FC236}">
                    <a16:creationId xmlns:a16="http://schemas.microsoft.com/office/drawing/2014/main" id="{EAB7DB35-75AA-603B-8B13-F0BE7654C23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341079" y="5420771"/>
                <a:ext cx="2689555" cy="946078"/>
              </a:xfrm>
              <a:prstGeom prst="rect">
                <a:avLst/>
              </a:prstGeom>
            </p:spPr>
            <p:txBody>
              <a:bodyPr anchor="ctr">
                <a:noAutofit/>
              </a:bodyPr>
              <a:lstStyle>
                <a:lvl1pPr marL="91440" indent="-91440" algn="l" defTabSz="914400" rtl="0" eaLnBrk="1" latinLnBrk="0" hangingPunct="1">
                  <a:lnSpc>
                    <a:spcPct val="11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19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100000"/>
                  </a:lnSpc>
                  <a:spcBef>
                    <a:spcPts val="200"/>
                  </a:spcBef>
                  <a:spcAft>
                    <a:spcPts val="400"/>
                  </a:spcAft>
                  <a:buClrTx/>
                  <a:buFont typeface="Calibri" pitchFamily="34" charset="0"/>
                  <a:buChar char="◦"/>
                  <a:defRPr sz="17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100000"/>
                  </a:lnSpc>
                  <a:spcBef>
                    <a:spcPts val="200"/>
                  </a:spcBef>
                  <a:spcAft>
                    <a:spcPts val="400"/>
                  </a:spcAft>
                  <a:buClrTx/>
                  <a:buFont typeface="Calibri" pitchFamily="34" charset="0"/>
                  <a:buChar char="◦"/>
                  <a:defRPr sz="13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100000"/>
                  </a:lnSpc>
                  <a:spcBef>
                    <a:spcPts val="200"/>
                  </a:spcBef>
                  <a:spcAft>
                    <a:spcPts val="400"/>
                  </a:spcAft>
                  <a:buClrTx/>
                  <a:buFont typeface="Calibri" pitchFamily="34" charset="0"/>
                  <a:buChar char="◦"/>
                  <a:defRPr sz="13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100000"/>
                  </a:lnSpc>
                  <a:spcBef>
                    <a:spcPts val="200"/>
                  </a:spcBef>
                  <a:spcAft>
                    <a:spcPts val="400"/>
                  </a:spcAft>
                  <a:buClrTx/>
                  <a:buFont typeface="Calibri" pitchFamily="34" charset="0"/>
                  <a:buChar char="◦"/>
                  <a:defRPr sz="13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indent="0">
                  <a:buFont typeface="Calibri" panose="020F050202020403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zh-TW" altLang="en-US" sz="2800" i="1">
                          <a:solidFill>
                            <a:srgbClr val="E64823"/>
                          </a:solidFill>
                          <a:latin typeface="Cambria Math" panose="02040503050406030204" pitchFamily="18" charset="0"/>
                          <a:ea typeface="jf-openhuninn-2.0" panose="020B0000000000000000" pitchFamily="34" charset="-120"/>
                        </a:rPr>
                        <m:t>複雜度</m:t>
                      </m:r>
                      <m:r>
                        <a:rPr lang="zh-TW" altLang="en-US" sz="2800" i="1" smtClean="0">
                          <a:solidFill>
                            <a:srgbClr val="E64823"/>
                          </a:solidFill>
                          <a:latin typeface="Cambria Math" panose="02040503050406030204" pitchFamily="18" charset="0"/>
                          <a:ea typeface="jf-openhuninn-2.0" panose="020B0000000000000000" pitchFamily="34" charset="-120"/>
                        </a:rPr>
                        <m:t>：</m:t>
                      </m:r>
                      <m:r>
                        <a:rPr lang="en-US" altLang="zh-TW" sz="2800" b="0" i="1" smtClean="0">
                          <a:solidFill>
                            <a:srgbClr val="E64823"/>
                          </a:solidFill>
                          <a:latin typeface="Cambria Math" panose="02040503050406030204" pitchFamily="18" charset="0"/>
                          <a:ea typeface="jf-openhuninn-2.0" panose="020B0000000000000000" pitchFamily="34" charset="-120"/>
                        </a:rPr>
                        <m:t>𝑂</m:t>
                      </m:r>
                      <m:r>
                        <a:rPr lang="en-US" altLang="zh-TW" sz="2800" b="0" i="1" smtClean="0">
                          <a:solidFill>
                            <a:srgbClr val="E64823"/>
                          </a:solidFill>
                          <a:latin typeface="Cambria Math" panose="02040503050406030204" pitchFamily="18" charset="0"/>
                          <a:ea typeface="jf-openhuninn-2.0" panose="020B0000000000000000" pitchFamily="34" charset="-120"/>
                        </a:rPr>
                        <m:t>(</m:t>
                      </m:r>
                      <m:r>
                        <a:rPr lang="en-US" altLang="zh-TW" sz="2800" b="0" i="1" smtClean="0">
                          <a:solidFill>
                            <a:srgbClr val="E64823"/>
                          </a:solidFill>
                          <a:latin typeface="Cambria Math" panose="02040503050406030204" pitchFamily="18" charset="0"/>
                          <a:ea typeface="jf-openhuninn-2.0" panose="020B0000000000000000" pitchFamily="34" charset="-120"/>
                        </a:rPr>
                        <m:t>𝑛</m:t>
                      </m:r>
                      <m:r>
                        <a:rPr lang="en-US" altLang="zh-TW" sz="2800" b="0" i="1" smtClean="0">
                          <a:solidFill>
                            <a:srgbClr val="E64823"/>
                          </a:solidFill>
                          <a:latin typeface="Cambria Math" panose="02040503050406030204" pitchFamily="18" charset="0"/>
                          <a:ea typeface="jf-openhuninn-2.0" panose="020B0000000000000000" pitchFamily="34" charset="-120"/>
                        </a:rPr>
                        <m:t>)</m:t>
                      </m:r>
                    </m:oMath>
                  </m:oMathPara>
                </a14:m>
                <a:endParaRPr lang="en-US" altLang="zh-TW" sz="2800" dirty="0">
                  <a:solidFill>
                    <a:srgbClr val="E64823"/>
                  </a:solidFill>
                  <a:latin typeface="jf-openhuninn-2.0" panose="020B0000000000000000" pitchFamily="34" charset="-120"/>
                  <a:ea typeface="jf-openhuninn-2.0" panose="020B0000000000000000" pitchFamily="34" charset="-120"/>
                </a:endParaRPr>
              </a:p>
            </p:txBody>
          </p:sp>
        </mc:Choice>
        <mc:Fallback xmlns="">
          <p:sp>
            <p:nvSpPr>
              <p:cNvPr id="7" name="內容版面配置區 10">
                <a:extLst>
                  <a:ext uri="{FF2B5EF4-FFF2-40B4-BE49-F238E27FC236}">
                    <a16:creationId xmlns:a16="http://schemas.microsoft.com/office/drawing/2014/main" id="{EAB7DB35-75AA-603B-8B13-F0BE7654C2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1079" y="5420771"/>
                <a:ext cx="2689555" cy="94607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4408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799535-069D-7218-E4B1-E44FB808C6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標題 1">
            <a:extLst>
              <a:ext uri="{FF2B5EF4-FFF2-40B4-BE49-F238E27FC236}">
                <a16:creationId xmlns:a16="http://schemas.microsoft.com/office/drawing/2014/main" id="{C953E99C-9110-D051-B06B-4E5F691ECA64}"/>
              </a:ext>
            </a:extLst>
          </p:cNvPr>
          <p:cNvSpPr txBox="1">
            <a:spLocks/>
          </p:cNvSpPr>
          <p:nvPr/>
        </p:nvSpPr>
        <p:spPr>
          <a:xfrm>
            <a:off x="0" y="6478385"/>
            <a:ext cx="3751811" cy="37961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1800" dirty="0">
                <a:solidFill>
                  <a:schemeClr val="bg1">
                    <a:lumMod val="75000"/>
                  </a:schemeClr>
                </a:solidFill>
                <a:latin typeface="jf-openhuninn-2.0" panose="020B0000000000000000" pitchFamily="34" charset="-120"/>
                <a:ea typeface="jf-openhuninn-2.0" panose="020B0000000000000000" pitchFamily="34" charset="-120"/>
              </a:rPr>
              <a:t>遞迴的重要性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10">
                <a:extLst>
                  <a:ext uri="{FF2B5EF4-FFF2-40B4-BE49-F238E27FC236}">
                    <a16:creationId xmlns:a16="http://schemas.microsoft.com/office/drawing/2014/main" id="{1C4DC61C-69EA-0E27-BC05-62A07E70BDE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61003" y="821499"/>
                <a:ext cx="9794837" cy="1083234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11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19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100000"/>
                  </a:lnSpc>
                  <a:spcBef>
                    <a:spcPts val="200"/>
                  </a:spcBef>
                  <a:spcAft>
                    <a:spcPts val="400"/>
                  </a:spcAft>
                  <a:buClrTx/>
                  <a:buFont typeface="Calibri" pitchFamily="34" charset="0"/>
                  <a:buChar char="◦"/>
                  <a:defRPr sz="17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100000"/>
                  </a:lnSpc>
                  <a:spcBef>
                    <a:spcPts val="200"/>
                  </a:spcBef>
                  <a:spcAft>
                    <a:spcPts val="400"/>
                  </a:spcAft>
                  <a:buClrTx/>
                  <a:buFont typeface="Calibri" pitchFamily="34" charset="0"/>
                  <a:buChar char="◦"/>
                  <a:defRPr sz="13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100000"/>
                  </a:lnSpc>
                  <a:spcBef>
                    <a:spcPts val="200"/>
                  </a:spcBef>
                  <a:spcAft>
                    <a:spcPts val="400"/>
                  </a:spcAft>
                  <a:buClrTx/>
                  <a:buFont typeface="Calibri" pitchFamily="34" charset="0"/>
                  <a:buChar char="◦"/>
                  <a:defRPr sz="13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100000"/>
                  </a:lnSpc>
                  <a:spcBef>
                    <a:spcPts val="200"/>
                  </a:spcBef>
                  <a:spcAft>
                    <a:spcPts val="400"/>
                  </a:spcAft>
                  <a:buClrTx/>
                  <a:buFont typeface="Calibri" pitchFamily="34" charset="0"/>
                  <a:buChar char="◦"/>
                  <a:defRPr sz="13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indent="0" algn="ctr">
                  <a:buFont typeface="Calibri" panose="020F0502020204030204" pitchFamily="34" charset="0"/>
                  <a:buNone/>
                </a:pPr>
                <a:r>
                  <a:rPr lang="zh-TW" altLang="en-US" sz="2000" dirty="0"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  <a:t>數學的階乘 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jf-openhuninn-2.0" panose="020B0000000000000000" pitchFamily="34" charset="-120"/>
                      </a:rPr>
                      <m:t>𝑛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jf-openhuninn-2.0" panose="020B0000000000000000" pitchFamily="34" charset="-120"/>
                      </a:rPr>
                      <m:t>!</m:t>
                    </m:r>
                  </m:oMath>
                </a14:m>
                <a:endParaRPr lang="en-US" altLang="zh-TW" sz="2000" dirty="0">
                  <a:latin typeface="jf-openhuninn-2.0" panose="020B0000000000000000" pitchFamily="34" charset="-120"/>
                  <a:ea typeface="jf-openhuninn-2.0" panose="020B0000000000000000" pitchFamily="34" charset="-120"/>
                </a:endParaRPr>
              </a:p>
            </p:txBody>
          </p:sp>
        </mc:Choice>
        <mc:Fallback xmlns="">
          <p:sp>
            <p:nvSpPr>
              <p:cNvPr id="3" name="內容版面配置區 10">
                <a:extLst>
                  <a:ext uri="{FF2B5EF4-FFF2-40B4-BE49-F238E27FC236}">
                    <a16:creationId xmlns:a16="http://schemas.microsoft.com/office/drawing/2014/main" id="{6DB01A5C-9AC9-C978-AE03-E149DA4E9A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1003" y="821499"/>
                <a:ext cx="9794837" cy="1083234"/>
              </a:xfrm>
              <a:prstGeom prst="rect">
                <a:avLst/>
              </a:prstGeom>
              <a:blipFill>
                <a:blip r:embed="rId2"/>
                <a:stretch>
                  <a:fillRect t="-50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內容版面配置區 10">
                <a:extLst>
                  <a:ext uri="{FF2B5EF4-FFF2-40B4-BE49-F238E27FC236}">
                    <a16:creationId xmlns:a16="http://schemas.microsoft.com/office/drawing/2014/main" id="{EAC8FB3C-4BCA-3694-42DE-F2B21F3AD74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608604" y="3535975"/>
                <a:ext cx="6899632" cy="2237296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11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19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100000"/>
                  </a:lnSpc>
                  <a:spcBef>
                    <a:spcPts val="200"/>
                  </a:spcBef>
                  <a:spcAft>
                    <a:spcPts val="400"/>
                  </a:spcAft>
                  <a:buClrTx/>
                  <a:buFont typeface="Calibri" pitchFamily="34" charset="0"/>
                  <a:buChar char="◦"/>
                  <a:defRPr sz="17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100000"/>
                  </a:lnSpc>
                  <a:spcBef>
                    <a:spcPts val="200"/>
                  </a:spcBef>
                  <a:spcAft>
                    <a:spcPts val="400"/>
                  </a:spcAft>
                  <a:buClrTx/>
                  <a:buFont typeface="Calibri" pitchFamily="34" charset="0"/>
                  <a:buChar char="◦"/>
                  <a:defRPr sz="13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100000"/>
                  </a:lnSpc>
                  <a:spcBef>
                    <a:spcPts val="200"/>
                  </a:spcBef>
                  <a:spcAft>
                    <a:spcPts val="400"/>
                  </a:spcAft>
                  <a:buClrTx/>
                  <a:buFont typeface="Calibri" pitchFamily="34" charset="0"/>
                  <a:buChar char="◦"/>
                  <a:defRPr sz="13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100000"/>
                  </a:lnSpc>
                  <a:spcBef>
                    <a:spcPts val="200"/>
                  </a:spcBef>
                  <a:spcAft>
                    <a:spcPts val="400"/>
                  </a:spcAft>
                  <a:buClrTx/>
                  <a:buFont typeface="Calibri" pitchFamily="34" charset="0"/>
                  <a:buChar char="◦"/>
                  <a:defRPr sz="13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indent="0" algn="ctr">
                  <a:buNone/>
                </a:pPr>
                <a:r>
                  <a:rPr lang="zh-TW" altLang="en-US" sz="2000" dirty="0"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  <a:t>我們能只讓別人記住階乘的兩個性質</a:t>
                </a:r>
                <a:endParaRPr lang="en-US" altLang="zh-TW" sz="2000" dirty="0">
                  <a:latin typeface="jf-openhuninn-2.0" panose="020B0000000000000000" pitchFamily="34" charset="-120"/>
                  <a:ea typeface="jf-openhuninn-2.0" panose="020B0000000000000000" pitchFamily="34" charset="-120"/>
                </a:endParaRPr>
              </a:p>
              <a:p>
                <a:pPr indent="0" algn="ctr">
                  <a:buNone/>
                </a:pPr>
                <a:r>
                  <a:rPr lang="zh-TW" altLang="en-US" sz="2000" dirty="0">
                    <a:ea typeface="jf-openhuninn-2.0" panose="020B0000000000000000" pitchFamily="34" charset="-120"/>
                  </a:rPr>
                  <a:t>「</a:t>
                </a:r>
                <a:r>
                  <a:rPr lang="zh-TW" altLang="en-US" sz="2000" b="0" dirty="0">
                    <a:ea typeface="jf-openhuninn-2.0" panose="020B0000000000000000" pitchFamily="34" charset="-120"/>
                  </a:rPr>
                  <a:t>持續連乘自身 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jf-openhuninn-2.0" panose="020B0000000000000000" pitchFamily="34" charset="-120"/>
                      </a:rPr>
                      <m:t>𝑛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jf-openhuninn-2.0" panose="020B0000000000000000" pitchFamily="34" charset="-120"/>
                      </a:rPr>
                      <m:t>−1</m:t>
                    </m:r>
                  </m:oMath>
                </a14:m>
                <a:r>
                  <a:rPr lang="zh-TW" altLang="en-US" sz="2000" b="0" dirty="0">
                    <a:ea typeface="jf-openhuninn-2.0" panose="020B0000000000000000" pitchFamily="34" charset="-120"/>
                  </a:rPr>
                  <a:t> 直到 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jf-openhuninn-2.0" panose="020B0000000000000000" pitchFamily="34" charset="-120"/>
                      </a:rPr>
                      <m:t>𝑛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jf-openhuninn-2.0" panose="020B0000000000000000" pitchFamily="34" charset="-120"/>
                      </a:rPr>
                      <m:t>=0</m:t>
                    </m:r>
                  </m:oMath>
                </a14:m>
                <a:r>
                  <a:rPr lang="zh-TW" altLang="en-US" sz="2000" dirty="0"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  <a:t> 時結束</a:t>
                </a:r>
                <a:r>
                  <a:rPr lang="zh-TW" altLang="en-US" sz="2000" dirty="0">
                    <a:ea typeface="jf-openhuninn-2.0" panose="020B0000000000000000" pitchFamily="34" charset="-120"/>
                  </a:rPr>
                  <a:t>」</a:t>
                </a:r>
                <a:endParaRPr lang="en-US" altLang="zh-TW" sz="2000" dirty="0">
                  <a:latin typeface="jf-openhuninn-2.0" panose="020B0000000000000000" pitchFamily="34" charset="-120"/>
                  <a:ea typeface="jf-openhuninn-2.0" panose="020B0000000000000000" pitchFamily="34" charset="-120"/>
                </a:endParaRPr>
              </a:p>
              <a:p>
                <a:pPr indent="0" algn="ctr">
                  <a:buNone/>
                </a:pPr>
                <a:r>
                  <a:rPr lang="zh-TW" altLang="en-US" sz="2000" dirty="0"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  <a:t>就能映證</a:t>
                </a:r>
                <a:r>
                  <a:rPr lang="zh-TW" altLang="en-US" sz="2000" dirty="0">
                    <a:solidFill>
                      <a:srgbClr val="E64823"/>
                    </a:solidFill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  <a:t>「易於理解」</a:t>
                </a:r>
                <a:r>
                  <a:rPr lang="zh-TW" altLang="en-US" sz="2000" dirty="0"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  <a:t>的優勢</a:t>
                </a:r>
                <a:endParaRPr lang="en-US" altLang="zh-TW" sz="2000" dirty="0">
                  <a:latin typeface="jf-openhuninn-2.0" panose="020B0000000000000000" pitchFamily="34" charset="-120"/>
                  <a:ea typeface="jf-openhuninn-2.0" panose="020B0000000000000000" pitchFamily="34" charset="-120"/>
                </a:endParaRPr>
              </a:p>
              <a:p>
                <a:pPr indent="0" algn="ctr">
                  <a:buNone/>
                </a:pPr>
                <a:endParaRPr lang="en-US" altLang="zh-TW" sz="2000" dirty="0">
                  <a:latin typeface="jf-openhuninn-2.0" panose="020B0000000000000000" pitchFamily="34" charset="-120"/>
                  <a:ea typeface="jf-openhuninn-2.0" panose="020B0000000000000000" pitchFamily="34" charset="-120"/>
                </a:endParaRPr>
              </a:p>
            </p:txBody>
          </p:sp>
        </mc:Choice>
        <mc:Fallback xmlns="">
          <p:sp>
            <p:nvSpPr>
              <p:cNvPr id="11" name="內容版面配置區 10">
                <a:extLst>
                  <a:ext uri="{FF2B5EF4-FFF2-40B4-BE49-F238E27FC236}">
                    <a16:creationId xmlns:a16="http://schemas.microsoft.com/office/drawing/2014/main" id="{EAC8FB3C-4BCA-3694-42DE-F2B21F3AD7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8604" y="3535975"/>
                <a:ext cx="6899632" cy="2237296"/>
              </a:xfrm>
              <a:prstGeom prst="rect">
                <a:avLst/>
              </a:prstGeom>
              <a:blipFill>
                <a:blip r:embed="rId3"/>
                <a:stretch>
                  <a:fillRect t="-21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內容版面配置區 10">
                <a:extLst>
                  <a:ext uri="{FF2B5EF4-FFF2-40B4-BE49-F238E27FC236}">
                    <a16:creationId xmlns:a16="http://schemas.microsoft.com/office/drawing/2014/main" id="{C02953A4-A107-13BF-224A-E5F11EFA1CC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61002" y="1619922"/>
                <a:ext cx="9794837" cy="1311168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11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19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100000"/>
                  </a:lnSpc>
                  <a:spcBef>
                    <a:spcPts val="200"/>
                  </a:spcBef>
                  <a:spcAft>
                    <a:spcPts val="400"/>
                  </a:spcAft>
                  <a:buClrTx/>
                  <a:buFont typeface="Calibri" pitchFamily="34" charset="0"/>
                  <a:buChar char="◦"/>
                  <a:defRPr sz="17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100000"/>
                  </a:lnSpc>
                  <a:spcBef>
                    <a:spcPts val="200"/>
                  </a:spcBef>
                  <a:spcAft>
                    <a:spcPts val="400"/>
                  </a:spcAft>
                  <a:buClrTx/>
                  <a:buFont typeface="Calibri" pitchFamily="34" charset="0"/>
                  <a:buChar char="◦"/>
                  <a:defRPr sz="13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100000"/>
                  </a:lnSpc>
                  <a:spcBef>
                    <a:spcPts val="200"/>
                  </a:spcBef>
                  <a:spcAft>
                    <a:spcPts val="400"/>
                  </a:spcAft>
                  <a:buClrTx/>
                  <a:buFont typeface="Calibri" pitchFamily="34" charset="0"/>
                  <a:buChar char="◦"/>
                  <a:defRPr sz="13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100000"/>
                  </a:lnSpc>
                  <a:spcBef>
                    <a:spcPts val="200"/>
                  </a:spcBef>
                  <a:spcAft>
                    <a:spcPts val="400"/>
                  </a:spcAft>
                  <a:buClrTx/>
                  <a:buFont typeface="Calibri" pitchFamily="34" charset="0"/>
                  <a:buChar char="◦"/>
                  <a:defRPr sz="13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indent="0" algn="ctr">
                  <a:buFont typeface="Calibri" panose="020F0502020204030204" pitchFamily="34" charset="0"/>
                  <a:buNone/>
                </a:pPr>
                <a:r>
                  <a:rPr lang="zh-TW" altLang="en-US" sz="2000" dirty="0"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  <a:t>其定義為：</a:t>
                </a:r>
                <a:endParaRPr lang="en-US" altLang="zh-TW" sz="2000" dirty="0">
                  <a:latin typeface="jf-openhuninn-2.0" panose="020B0000000000000000" pitchFamily="34" charset="-120"/>
                  <a:ea typeface="jf-openhuninn-2.0" panose="020B0000000000000000" pitchFamily="34" charset="-120"/>
                </a:endParaRPr>
              </a:p>
              <a:p>
                <a:pPr indent="0" algn="ctr">
                  <a:buFont typeface="Calibri" panose="020F050202020403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latin typeface="Cambria Math" panose="02040503050406030204" pitchFamily="18" charset="0"/>
                          <a:ea typeface="jf-openhuninn-2.0" panose="020B0000000000000000" pitchFamily="34" charset="-120"/>
                        </a:rPr>
                        <m:t>𝑛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  <a:ea typeface="jf-openhuninn-2.0" panose="020B0000000000000000" pitchFamily="34" charset="-120"/>
                        </a:rPr>
                        <m:t>!=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  <a:ea typeface="jf-openhuninn-2.0" panose="020B0000000000000000" pitchFamily="34" charset="-120"/>
                        </a:rPr>
                        <m:t>𝑛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  <a:ea typeface="jf-openhuninn-2.0" panose="020B0000000000000000" pitchFamily="34" charset="-120"/>
                        </a:rPr>
                        <m:t>×</m:t>
                      </m:r>
                      <m:d>
                        <m:d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  <a:ea typeface="jf-openhuninn-2.0" panose="020B0000000000000000" pitchFamily="34" charset="-120"/>
                            </a:rPr>
                          </m:ctrlPr>
                        </m:dPr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jf-openhuninn-2.0" panose="020B0000000000000000" pitchFamily="34" charset="-120"/>
                            </a:rPr>
                            <m:t>𝑛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jf-openhuninn-2.0" panose="020B0000000000000000" pitchFamily="34" charset="-120"/>
                            </a:rPr>
                            <m:t>−1</m:t>
                          </m:r>
                        </m:e>
                      </m:d>
                      <m:r>
                        <a:rPr lang="en-US" altLang="zh-TW" sz="2000" b="0" i="1" smtClean="0">
                          <a:latin typeface="Cambria Math" panose="02040503050406030204" pitchFamily="18" charset="0"/>
                          <a:ea typeface="jf-openhuninn-2.0" panose="020B0000000000000000" pitchFamily="34" charset="-120"/>
                        </a:rPr>
                        <m:t>×</m:t>
                      </m:r>
                      <m:d>
                        <m:d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  <a:ea typeface="jf-openhuninn-2.0" panose="020B0000000000000000" pitchFamily="34" charset="-120"/>
                            </a:rPr>
                          </m:ctrlPr>
                        </m:dPr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jf-openhuninn-2.0" panose="020B0000000000000000" pitchFamily="34" charset="-120"/>
                            </a:rPr>
                            <m:t>𝑛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jf-openhuninn-2.0" panose="020B0000000000000000" pitchFamily="34" charset="-120"/>
                            </a:rPr>
                            <m:t>−2</m:t>
                          </m:r>
                        </m:e>
                      </m:d>
                      <m:r>
                        <a:rPr lang="en-US" altLang="zh-TW" sz="2000" b="0" i="1" smtClean="0">
                          <a:latin typeface="Cambria Math" panose="02040503050406030204" pitchFamily="18" charset="0"/>
                          <a:ea typeface="jf-openhuninn-2.0" panose="020B0000000000000000" pitchFamily="34" charset="-120"/>
                        </a:rPr>
                        <m:t>×</m:t>
                      </m:r>
                      <m:d>
                        <m:d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  <a:ea typeface="jf-openhuninn-2.0" panose="020B0000000000000000" pitchFamily="34" charset="-120"/>
                            </a:rPr>
                          </m:ctrlPr>
                        </m:dPr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jf-openhuninn-2.0" panose="020B0000000000000000" pitchFamily="34" charset="-120"/>
                            </a:rPr>
                            <m:t>𝑛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jf-openhuninn-2.0" panose="020B0000000000000000" pitchFamily="34" charset="-120"/>
                            </a:rPr>
                            <m:t>−3</m:t>
                          </m:r>
                        </m:e>
                      </m:d>
                      <m:r>
                        <a:rPr lang="en-US" altLang="zh-TW" sz="2000" b="0" i="1" smtClean="0">
                          <a:latin typeface="Cambria Math" panose="02040503050406030204" pitchFamily="18" charset="0"/>
                          <a:ea typeface="jf-openhuninn-2.0" panose="020B0000000000000000" pitchFamily="34" charset="-120"/>
                        </a:rPr>
                        <m:t>×⋯×2×1</m:t>
                      </m:r>
                    </m:oMath>
                  </m:oMathPara>
                </a14:m>
                <a:endParaRPr lang="en-US" altLang="zh-TW" sz="2000" dirty="0">
                  <a:latin typeface="jf-openhuninn-2.0" panose="020B0000000000000000" pitchFamily="34" charset="-120"/>
                  <a:ea typeface="jf-openhuninn-2.0" panose="020B0000000000000000" pitchFamily="34" charset="-120"/>
                </a:endParaRPr>
              </a:p>
              <a:p>
                <a:pPr indent="0" algn="ctr">
                  <a:buFont typeface="Calibri" panose="020F0502020204030204" pitchFamily="34" charset="0"/>
                  <a:buNone/>
                </a:pPr>
                <a:r>
                  <a:rPr lang="zh-TW" altLang="en-US" sz="2000" dirty="0"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  <a:t>其中 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jf-openhuninn-2.0" panose="020B0000000000000000" pitchFamily="34" charset="-120"/>
                      </a:rPr>
                      <m:t>0!=1</m:t>
                    </m:r>
                  </m:oMath>
                </a14:m>
                <a:endParaRPr lang="en-US" altLang="zh-TW" sz="2000" dirty="0">
                  <a:latin typeface="jf-openhuninn-2.0" panose="020B0000000000000000" pitchFamily="34" charset="-120"/>
                  <a:ea typeface="jf-openhuninn-2.0" panose="020B0000000000000000" pitchFamily="34" charset="-120"/>
                </a:endParaRPr>
              </a:p>
            </p:txBody>
          </p:sp>
        </mc:Choice>
        <mc:Fallback xmlns="">
          <p:sp>
            <p:nvSpPr>
              <p:cNvPr id="6" name="內容版面配置區 10">
                <a:extLst>
                  <a:ext uri="{FF2B5EF4-FFF2-40B4-BE49-F238E27FC236}">
                    <a16:creationId xmlns:a16="http://schemas.microsoft.com/office/drawing/2014/main" id="{C02953A4-A107-13BF-224A-E5F11EFA1C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1002" y="1619922"/>
                <a:ext cx="9794837" cy="1311168"/>
              </a:xfrm>
              <a:prstGeom prst="rect">
                <a:avLst/>
              </a:prstGeom>
              <a:blipFill>
                <a:blip r:embed="rId4"/>
                <a:stretch>
                  <a:fillRect t="-4186" b="-41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1919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0E9DA81-D49F-B745-F851-46C73D1F8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/>
            <a:r>
              <a:rPr lang="zh-TW" altLang="en-US" sz="8000" dirty="0">
                <a:solidFill>
                  <a:schemeClr val="tx1">
                    <a:lumMod val="75000"/>
                    <a:lumOff val="25000"/>
                  </a:schemeClr>
                </a:solidFill>
                <a:latin typeface="jf-openhuninn-2.0" panose="020B0000000000000000" pitchFamily="34" charset="-120"/>
                <a:ea typeface="jf-openhuninn-2.0" panose="020B0000000000000000" pitchFamily="34" charset="-120"/>
              </a:rPr>
              <a:t>經典的遞迴</a:t>
            </a:r>
            <a:r>
              <a:rPr lang="zh-TW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f-openhuninn-2.0" panose="020B0000000000000000" pitchFamily="34" charset="-120"/>
                <a:ea typeface="jf-openhuninn-2.0" panose="020B0000000000000000" pitchFamily="34" charset="-120"/>
              </a:rPr>
              <a:t>函數</a:t>
            </a:r>
            <a:endParaRPr lang="zh-TW" altLang="en-US" sz="8000" dirty="0">
              <a:solidFill>
                <a:schemeClr val="tx1">
                  <a:lumMod val="75000"/>
                  <a:lumOff val="25000"/>
                </a:schemeClr>
              </a:solidFill>
              <a:latin typeface="jf-openhuninn-2.0" panose="020B0000000000000000" pitchFamily="34" charset="-120"/>
              <a:ea typeface="jf-openhuninn-2.0" panose="020B00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42817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26A67A-7F66-2E46-2DE7-96A75BF156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標題 1">
            <a:extLst>
              <a:ext uri="{FF2B5EF4-FFF2-40B4-BE49-F238E27FC236}">
                <a16:creationId xmlns:a16="http://schemas.microsoft.com/office/drawing/2014/main" id="{669D38F5-897F-1861-421F-2318422C246B}"/>
              </a:ext>
            </a:extLst>
          </p:cNvPr>
          <p:cNvSpPr txBox="1">
            <a:spLocks/>
          </p:cNvSpPr>
          <p:nvPr/>
        </p:nvSpPr>
        <p:spPr>
          <a:xfrm>
            <a:off x="0" y="6478385"/>
            <a:ext cx="3751811" cy="37961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1900" dirty="0">
                <a:solidFill>
                  <a:schemeClr val="bg1">
                    <a:lumMod val="75000"/>
                  </a:schemeClr>
                </a:solidFill>
                <a:latin typeface="jf-openhuninn-2.0" panose="020B0000000000000000" pitchFamily="34" charset="-120"/>
                <a:ea typeface="jf-openhuninn-2.0" panose="020B0000000000000000" pitchFamily="34" charset="-120"/>
              </a:rPr>
              <a:t>經典的遞迴函數</a:t>
            </a:r>
          </a:p>
        </p:txBody>
      </p:sp>
      <p:sp>
        <p:nvSpPr>
          <p:cNvPr id="3" name="內容版面配置區 10">
            <a:extLst>
              <a:ext uri="{FF2B5EF4-FFF2-40B4-BE49-F238E27FC236}">
                <a16:creationId xmlns:a16="http://schemas.microsoft.com/office/drawing/2014/main" id="{28FB50AF-739C-0E8F-1914-79B181B32453}"/>
              </a:ext>
            </a:extLst>
          </p:cNvPr>
          <p:cNvSpPr txBox="1">
            <a:spLocks/>
          </p:cNvSpPr>
          <p:nvPr/>
        </p:nvSpPr>
        <p:spPr>
          <a:xfrm>
            <a:off x="1161003" y="821499"/>
            <a:ext cx="9794837" cy="1083234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>
              <a:buFont typeface="Calibri" panose="020F0502020204030204" pitchFamily="34" charset="0"/>
              <a:buNone/>
            </a:pPr>
            <a:r>
              <a:rPr lang="zh-TW" altLang="en-US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二元搜尋</a:t>
            </a:r>
            <a:endParaRPr lang="en-US" altLang="zh-TW" sz="2000" dirty="0">
              <a:latin typeface="jf-openhuninn-2.0" panose="020B0000000000000000" pitchFamily="34" charset="-120"/>
              <a:ea typeface="jf-openhuninn-2.0" panose="020B0000000000000000" pitchFamily="34" charset="-120"/>
            </a:endParaRPr>
          </a:p>
          <a:p>
            <a:pPr indent="0" algn="ctr">
              <a:buFont typeface="Calibri" panose="020F0502020204030204" pitchFamily="34" charset="0"/>
              <a:buNone/>
            </a:pPr>
            <a:r>
              <a:rPr lang="zh-TW" altLang="en-US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一個常用在搜尋工作的演算法</a:t>
            </a:r>
            <a:endParaRPr lang="en-US" altLang="zh-TW" sz="2000" dirty="0">
              <a:latin typeface="jf-openhuninn-2.0" panose="020B0000000000000000" pitchFamily="34" charset="-120"/>
              <a:ea typeface="jf-openhuninn-2.0" panose="020B00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53426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26A67A-7F66-2E46-2DE7-96A75BF156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標題 1">
            <a:extLst>
              <a:ext uri="{FF2B5EF4-FFF2-40B4-BE49-F238E27FC236}">
                <a16:creationId xmlns:a16="http://schemas.microsoft.com/office/drawing/2014/main" id="{669D38F5-897F-1861-421F-2318422C246B}"/>
              </a:ext>
            </a:extLst>
          </p:cNvPr>
          <p:cNvSpPr txBox="1">
            <a:spLocks/>
          </p:cNvSpPr>
          <p:nvPr/>
        </p:nvSpPr>
        <p:spPr>
          <a:xfrm>
            <a:off x="0" y="6478385"/>
            <a:ext cx="3751811" cy="37961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1900" dirty="0">
                <a:solidFill>
                  <a:schemeClr val="bg1">
                    <a:lumMod val="75000"/>
                  </a:schemeClr>
                </a:solidFill>
                <a:latin typeface="jf-openhuninn-2.0" panose="020B0000000000000000" pitchFamily="34" charset="-120"/>
                <a:ea typeface="jf-openhuninn-2.0" panose="020B0000000000000000" pitchFamily="34" charset="-120"/>
              </a:rPr>
              <a:t>經典的遞迴函數</a:t>
            </a:r>
          </a:p>
        </p:txBody>
      </p:sp>
      <p:sp>
        <p:nvSpPr>
          <p:cNvPr id="3" name="內容版面配置區 10">
            <a:extLst>
              <a:ext uri="{FF2B5EF4-FFF2-40B4-BE49-F238E27FC236}">
                <a16:creationId xmlns:a16="http://schemas.microsoft.com/office/drawing/2014/main" id="{28FB50AF-739C-0E8F-1914-79B181B32453}"/>
              </a:ext>
            </a:extLst>
          </p:cNvPr>
          <p:cNvSpPr txBox="1">
            <a:spLocks/>
          </p:cNvSpPr>
          <p:nvPr/>
        </p:nvSpPr>
        <p:spPr>
          <a:xfrm>
            <a:off x="1161003" y="821499"/>
            <a:ext cx="9794837" cy="1083234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>
              <a:buFont typeface="Calibri" panose="020F0502020204030204" pitchFamily="34" charset="0"/>
              <a:buNone/>
            </a:pPr>
            <a:r>
              <a:rPr lang="zh-TW" altLang="en-US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二元搜尋</a:t>
            </a:r>
            <a:endParaRPr lang="en-US" altLang="zh-TW" sz="2000" dirty="0">
              <a:latin typeface="jf-openhuninn-2.0" panose="020B0000000000000000" pitchFamily="34" charset="-120"/>
              <a:ea typeface="jf-openhuninn-2.0" panose="020B0000000000000000" pitchFamily="34" charset="-120"/>
            </a:endParaRPr>
          </a:p>
          <a:p>
            <a:pPr indent="0" algn="ctr">
              <a:buFont typeface="Calibri" panose="020F0502020204030204" pitchFamily="34" charset="0"/>
              <a:buNone/>
            </a:pPr>
            <a:r>
              <a:rPr lang="zh-TW" altLang="en-US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一個常用在搜尋工作的演算法</a:t>
            </a:r>
            <a:endParaRPr lang="en-US" altLang="zh-TW" sz="2000" dirty="0">
              <a:latin typeface="jf-openhuninn-2.0" panose="020B0000000000000000" pitchFamily="34" charset="-120"/>
              <a:ea typeface="jf-openhuninn-2.0" panose="020B0000000000000000" pitchFamily="34" charset="-120"/>
            </a:endParaRPr>
          </a:p>
        </p:txBody>
      </p:sp>
      <p:sp>
        <p:nvSpPr>
          <p:cNvPr id="2" name="內容版面配置區 10">
            <a:extLst>
              <a:ext uri="{FF2B5EF4-FFF2-40B4-BE49-F238E27FC236}">
                <a16:creationId xmlns:a16="http://schemas.microsoft.com/office/drawing/2014/main" id="{7E6E657A-078C-DE71-7258-338009E5CFDD}"/>
              </a:ext>
            </a:extLst>
          </p:cNvPr>
          <p:cNvSpPr txBox="1">
            <a:spLocks/>
          </p:cNvSpPr>
          <p:nvPr/>
        </p:nvSpPr>
        <p:spPr>
          <a:xfrm>
            <a:off x="1161002" y="2352393"/>
            <a:ext cx="9794837" cy="519596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>
              <a:buFont typeface="Calibri" panose="020F0502020204030204" pitchFamily="34" charset="0"/>
              <a:buNone/>
            </a:pPr>
            <a:r>
              <a:rPr lang="zh-TW" altLang="en-US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比起循序搜尋，它有著更高效率的演算流程</a:t>
            </a:r>
            <a:endParaRPr lang="en-US" altLang="zh-TW" sz="2000" dirty="0">
              <a:latin typeface="jf-openhuninn-2.0" panose="020B0000000000000000" pitchFamily="34" charset="-120"/>
              <a:ea typeface="jf-openhuninn-2.0" panose="020B00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27386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26A67A-7F66-2E46-2DE7-96A75BF156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標題 1">
            <a:extLst>
              <a:ext uri="{FF2B5EF4-FFF2-40B4-BE49-F238E27FC236}">
                <a16:creationId xmlns:a16="http://schemas.microsoft.com/office/drawing/2014/main" id="{669D38F5-897F-1861-421F-2318422C246B}"/>
              </a:ext>
            </a:extLst>
          </p:cNvPr>
          <p:cNvSpPr txBox="1">
            <a:spLocks/>
          </p:cNvSpPr>
          <p:nvPr/>
        </p:nvSpPr>
        <p:spPr>
          <a:xfrm>
            <a:off x="0" y="6478385"/>
            <a:ext cx="3751811" cy="37961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1900" dirty="0">
                <a:solidFill>
                  <a:schemeClr val="bg1">
                    <a:lumMod val="75000"/>
                  </a:schemeClr>
                </a:solidFill>
                <a:latin typeface="jf-openhuninn-2.0" panose="020B0000000000000000" pitchFamily="34" charset="-120"/>
                <a:ea typeface="jf-openhuninn-2.0" panose="020B0000000000000000" pitchFamily="34" charset="-120"/>
              </a:rPr>
              <a:t>經典的遞迴函數</a:t>
            </a:r>
          </a:p>
        </p:txBody>
      </p:sp>
      <p:sp>
        <p:nvSpPr>
          <p:cNvPr id="3" name="內容版面配置區 10">
            <a:extLst>
              <a:ext uri="{FF2B5EF4-FFF2-40B4-BE49-F238E27FC236}">
                <a16:creationId xmlns:a16="http://schemas.microsoft.com/office/drawing/2014/main" id="{28FB50AF-739C-0E8F-1914-79B181B32453}"/>
              </a:ext>
            </a:extLst>
          </p:cNvPr>
          <p:cNvSpPr txBox="1">
            <a:spLocks/>
          </p:cNvSpPr>
          <p:nvPr/>
        </p:nvSpPr>
        <p:spPr>
          <a:xfrm>
            <a:off x="1161003" y="821499"/>
            <a:ext cx="9794837" cy="1083234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>
              <a:buFont typeface="Calibri" panose="020F0502020204030204" pitchFamily="34" charset="0"/>
              <a:buNone/>
            </a:pPr>
            <a:r>
              <a:rPr lang="zh-TW" altLang="en-US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二元搜尋</a:t>
            </a:r>
            <a:endParaRPr lang="en-US" altLang="zh-TW" sz="2000" dirty="0">
              <a:latin typeface="jf-openhuninn-2.0" panose="020B0000000000000000" pitchFamily="34" charset="-120"/>
              <a:ea typeface="jf-openhuninn-2.0" panose="020B0000000000000000" pitchFamily="34" charset="-120"/>
            </a:endParaRPr>
          </a:p>
          <a:p>
            <a:pPr indent="0" algn="ctr">
              <a:buFont typeface="Calibri" panose="020F0502020204030204" pitchFamily="34" charset="0"/>
              <a:buNone/>
            </a:pPr>
            <a:r>
              <a:rPr lang="zh-TW" altLang="en-US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一個常用在搜尋工作的演算法</a:t>
            </a:r>
            <a:endParaRPr lang="en-US" altLang="zh-TW" sz="2000" dirty="0">
              <a:latin typeface="jf-openhuninn-2.0" panose="020B0000000000000000" pitchFamily="34" charset="-120"/>
              <a:ea typeface="jf-openhuninn-2.0" panose="020B0000000000000000" pitchFamily="34" charset="-120"/>
            </a:endParaRPr>
          </a:p>
        </p:txBody>
      </p:sp>
      <p:sp>
        <p:nvSpPr>
          <p:cNvPr id="2" name="內容版面配置區 10">
            <a:extLst>
              <a:ext uri="{FF2B5EF4-FFF2-40B4-BE49-F238E27FC236}">
                <a16:creationId xmlns:a16="http://schemas.microsoft.com/office/drawing/2014/main" id="{7E6E657A-078C-DE71-7258-338009E5CFDD}"/>
              </a:ext>
            </a:extLst>
          </p:cNvPr>
          <p:cNvSpPr txBox="1">
            <a:spLocks/>
          </p:cNvSpPr>
          <p:nvPr/>
        </p:nvSpPr>
        <p:spPr>
          <a:xfrm>
            <a:off x="1161002" y="2352393"/>
            <a:ext cx="9794837" cy="519596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>
              <a:buFont typeface="Calibri" panose="020F0502020204030204" pitchFamily="34" charset="0"/>
              <a:buNone/>
            </a:pPr>
            <a:r>
              <a:rPr lang="zh-TW" altLang="en-US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比起循序搜尋，它有著更高效率的演算流程</a:t>
            </a:r>
            <a:endParaRPr lang="en-US" altLang="zh-TW" sz="2000" dirty="0">
              <a:latin typeface="jf-openhuninn-2.0" panose="020B0000000000000000" pitchFamily="34" charset="-120"/>
              <a:ea typeface="jf-openhuninn-2.0" panose="020B0000000000000000" pitchFamily="34" charset="-120"/>
            </a:endParaRPr>
          </a:p>
        </p:txBody>
      </p:sp>
      <p:sp>
        <p:nvSpPr>
          <p:cNvPr id="5" name="內容版面配置區 10">
            <a:extLst>
              <a:ext uri="{FF2B5EF4-FFF2-40B4-BE49-F238E27FC236}">
                <a16:creationId xmlns:a16="http://schemas.microsoft.com/office/drawing/2014/main" id="{89281F51-FC7B-E382-AE20-B916FFDB8395}"/>
              </a:ext>
            </a:extLst>
          </p:cNvPr>
          <p:cNvSpPr txBox="1">
            <a:spLocks/>
          </p:cNvSpPr>
          <p:nvPr/>
        </p:nvSpPr>
        <p:spPr>
          <a:xfrm>
            <a:off x="2608604" y="3535975"/>
            <a:ext cx="6899632" cy="223729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>
              <a:buNone/>
            </a:pPr>
            <a:r>
              <a:rPr lang="zh-TW" altLang="en-US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我們記得一句話：</a:t>
            </a:r>
            <a:endParaRPr lang="en-US" altLang="zh-TW" sz="2000" dirty="0">
              <a:latin typeface="jf-openhuninn-2.0" panose="020B0000000000000000" pitchFamily="34" charset="-120"/>
              <a:ea typeface="jf-openhuninn-2.0" panose="020B0000000000000000" pitchFamily="34" charset="-120"/>
            </a:endParaRPr>
          </a:p>
          <a:p>
            <a:pPr indent="0" algn="ctr">
              <a:buNone/>
            </a:pPr>
            <a:r>
              <a:rPr lang="zh-TW" altLang="en-US" sz="2000" dirty="0">
                <a:ea typeface="jf-openhuninn-2.0" panose="020B0000000000000000" pitchFamily="34" charset="-120"/>
              </a:rPr>
              <a:t>「</a:t>
            </a:r>
            <a:r>
              <a:rPr lang="zh-TW" altLang="en-US" sz="2000" b="0" dirty="0">
                <a:ea typeface="jf-openhuninn-2.0" panose="020B0000000000000000" pitchFamily="34" charset="-120"/>
              </a:rPr>
              <a:t>持續平分陣列，直到指針碰到搜尋目標</a:t>
            </a:r>
            <a:r>
              <a:rPr lang="zh-TW" altLang="en-US" sz="2000" dirty="0">
                <a:ea typeface="jf-openhuninn-2.0" panose="020B0000000000000000" pitchFamily="34" charset="-120"/>
              </a:rPr>
              <a:t>」</a:t>
            </a:r>
            <a:endParaRPr lang="en-US" altLang="zh-TW" sz="2000" dirty="0">
              <a:latin typeface="jf-openhuninn-2.0" panose="020B0000000000000000" pitchFamily="34" charset="-120"/>
              <a:ea typeface="jf-openhuninn-2.0" panose="020B0000000000000000" pitchFamily="34" charset="-120"/>
            </a:endParaRPr>
          </a:p>
          <a:p>
            <a:pPr indent="0" algn="ctr">
              <a:buNone/>
            </a:pPr>
            <a:r>
              <a:rPr lang="zh-TW" altLang="en-US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就能理解二分搜尋的核心想法</a:t>
            </a:r>
            <a:endParaRPr lang="en-US" altLang="zh-TW" sz="2000" dirty="0">
              <a:latin typeface="jf-openhuninn-2.0" panose="020B0000000000000000" pitchFamily="34" charset="-120"/>
              <a:ea typeface="jf-openhuninn-2.0" panose="020B0000000000000000" pitchFamily="34" charset="-120"/>
            </a:endParaRPr>
          </a:p>
          <a:p>
            <a:pPr indent="0" algn="ctr">
              <a:buNone/>
            </a:pPr>
            <a:endParaRPr lang="en-US" altLang="zh-TW" sz="2000" dirty="0">
              <a:latin typeface="jf-openhuninn-2.0" panose="020B0000000000000000" pitchFamily="34" charset="-120"/>
              <a:ea typeface="jf-openhuninn-2.0" panose="020B00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82986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698A6B-0AC7-99DF-1D0C-D59AD5A72E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標題 1">
            <a:extLst>
              <a:ext uri="{FF2B5EF4-FFF2-40B4-BE49-F238E27FC236}">
                <a16:creationId xmlns:a16="http://schemas.microsoft.com/office/drawing/2014/main" id="{836A9B41-DD4C-C266-72C9-E8E2B363A364}"/>
              </a:ext>
            </a:extLst>
          </p:cNvPr>
          <p:cNvSpPr txBox="1">
            <a:spLocks/>
          </p:cNvSpPr>
          <p:nvPr/>
        </p:nvSpPr>
        <p:spPr>
          <a:xfrm>
            <a:off x="0" y="6478385"/>
            <a:ext cx="3751811" cy="37961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1900" dirty="0">
                <a:solidFill>
                  <a:schemeClr val="bg1">
                    <a:lumMod val="75000"/>
                  </a:schemeClr>
                </a:solidFill>
                <a:latin typeface="jf-openhuninn-2.0" panose="020B0000000000000000" pitchFamily="34" charset="-120"/>
                <a:ea typeface="jf-openhuninn-2.0" panose="020B0000000000000000" pitchFamily="34" charset="-120"/>
              </a:rPr>
              <a:t>經典的遞迴函數</a:t>
            </a:r>
          </a:p>
        </p:txBody>
      </p:sp>
      <p:sp>
        <p:nvSpPr>
          <p:cNvPr id="3" name="內容版面配置區 10">
            <a:extLst>
              <a:ext uri="{FF2B5EF4-FFF2-40B4-BE49-F238E27FC236}">
                <a16:creationId xmlns:a16="http://schemas.microsoft.com/office/drawing/2014/main" id="{44AD81D4-D100-3295-5277-C0DC3FF0987F}"/>
              </a:ext>
            </a:extLst>
          </p:cNvPr>
          <p:cNvSpPr txBox="1">
            <a:spLocks/>
          </p:cNvSpPr>
          <p:nvPr/>
        </p:nvSpPr>
        <p:spPr>
          <a:xfrm>
            <a:off x="1161003" y="821499"/>
            <a:ext cx="9794837" cy="1083234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>
              <a:buFont typeface="Calibri" panose="020F0502020204030204" pitchFamily="34" charset="0"/>
              <a:buNone/>
            </a:pPr>
            <a:r>
              <a:rPr lang="zh-TW" altLang="en-US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二元搜尋</a:t>
            </a:r>
            <a:endParaRPr lang="en-US" altLang="zh-TW" sz="2000" dirty="0">
              <a:latin typeface="jf-openhuninn-2.0" panose="020B0000000000000000" pitchFamily="34" charset="-120"/>
              <a:ea typeface="jf-openhuninn-2.0" panose="020B0000000000000000" pitchFamily="34" charset="-120"/>
            </a:endParaRPr>
          </a:p>
          <a:p>
            <a:pPr indent="0" algn="ctr">
              <a:buFont typeface="Calibri" panose="020F0502020204030204" pitchFamily="34" charset="0"/>
              <a:buNone/>
            </a:pPr>
            <a:r>
              <a:rPr lang="zh-TW" altLang="en-US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一個常用在搜尋工作的演算法</a:t>
            </a:r>
            <a:endParaRPr lang="en-US" altLang="zh-TW" sz="2000" dirty="0">
              <a:latin typeface="jf-openhuninn-2.0" panose="020B0000000000000000" pitchFamily="34" charset="-120"/>
              <a:ea typeface="jf-openhuninn-2.0" panose="020B0000000000000000" pitchFamily="34" charset="-120"/>
            </a:endParaRPr>
          </a:p>
        </p:txBody>
      </p:sp>
      <p:sp>
        <p:nvSpPr>
          <p:cNvPr id="2" name="內容版面配置區 10">
            <a:extLst>
              <a:ext uri="{FF2B5EF4-FFF2-40B4-BE49-F238E27FC236}">
                <a16:creationId xmlns:a16="http://schemas.microsoft.com/office/drawing/2014/main" id="{C2DB6EFA-5846-3B77-632B-87ADAC538DC1}"/>
              </a:ext>
            </a:extLst>
          </p:cNvPr>
          <p:cNvSpPr txBox="1">
            <a:spLocks/>
          </p:cNvSpPr>
          <p:nvPr/>
        </p:nvSpPr>
        <p:spPr>
          <a:xfrm>
            <a:off x="1161002" y="2352393"/>
            <a:ext cx="9794837" cy="519596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>
              <a:buFont typeface="Calibri" panose="020F0502020204030204" pitchFamily="34" charset="0"/>
              <a:buNone/>
            </a:pPr>
            <a:r>
              <a:rPr lang="zh-TW" altLang="en-US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在二元搜尋中會使用三個指針協助搜尋工作</a:t>
            </a:r>
            <a:endParaRPr lang="en-US" altLang="zh-TW" sz="2000" dirty="0">
              <a:latin typeface="jf-openhuninn-2.0" panose="020B0000000000000000" pitchFamily="34" charset="-120"/>
              <a:ea typeface="jf-openhuninn-2.0" panose="020B0000000000000000" pitchFamily="34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內容版面配置區 10">
                <a:extLst>
                  <a:ext uri="{FF2B5EF4-FFF2-40B4-BE49-F238E27FC236}">
                    <a16:creationId xmlns:a16="http://schemas.microsoft.com/office/drawing/2014/main" id="{BF50D50B-ED08-BAE7-0020-A443CFDF457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407095" y="3556539"/>
                <a:ext cx="6899632" cy="2237296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11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19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100000"/>
                  </a:lnSpc>
                  <a:spcBef>
                    <a:spcPts val="200"/>
                  </a:spcBef>
                  <a:spcAft>
                    <a:spcPts val="400"/>
                  </a:spcAft>
                  <a:buClrTx/>
                  <a:buFont typeface="Calibri" pitchFamily="34" charset="0"/>
                  <a:buChar char="◦"/>
                  <a:defRPr sz="17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100000"/>
                  </a:lnSpc>
                  <a:spcBef>
                    <a:spcPts val="200"/>
                  </a:spcBef>
                  <a:spcAft>
                    <a:spcPts val="400"/>
                  </a:spcAft>
                  <a:buClrTx/>
                  <a:buFont typeface="Calibri" pitchFamily="34" charset="0"/>
                  <a:buChar char="◦"/>
                  <a:defRPr sz="13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100000"/>
                  </a:lnSpc>
                  <a:spcBef>
                    <a:spcPts val="200"/>
                  </a:spcBef>
                  <a:spcAft>
                    <a:spcPts val="400"/>
                  </a:spcAft>
                  <a:buClrTx/>
                  <a:buFont typeface="Calibri" pitchFamily="34" charset="0"/>
                  <a:buChar char="◦"/>
                  <a:defRPr sz="13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100000"/>
                  </a:lnSpc>
                  <a:spcBef>
                    <a:spcPts val="200"/>
                  </a:spcBef>
                  <a:spcAft>
                    <a:spcPts val="400"/>
                  </a:spcAft>
                  <a:buClrTx/>
                  <a:buFont typeface="Calibri" pitchFamily="34" charset="0"/>
                  <a:buChar char="◦"/>
                  <a:defRPr sz="13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548640" indent="-457200">
                  <a:buFont typeface="+mj-lt"/>
                  <a:buAutoNum type="arabicPeriod"/>
                </a:pPr>
                <a:r>
                  <a:rPr lang="en-US" altLang="zh-TW" sz="2000" dirty="0"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  <a:t>Left </a:t>
                </a:r>
                <a:r>
                  <a:rPr lang="zh-TW" altLang="en-US" sz="2000" dirty="0"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  <a:t>與 </a:t>
                </a:r>
                <a:r>
                  <a:rPr lang="en-US" altLang="zh-TW" sz="2000" dirty="0"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  <a:t>Right </a:t>
                </a:r>
                <a:r>
                  <a:rPr lang="zh-TW" altLang="en-US" sz="2000" dirty="0"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  <a:t>指針</a:t>
                </a:r>
                <a:endParaRPr lang="en-US" altLang="zh-TW" sz="2000" dirty="0">
                  <a:latin typeface="jf-openhuninn-2.0" panose="020B0000000000000000" pitchFamily="34" charset="-120"/>
                  <a:ea typeface="jf-openhuninn-2.0" panose="020B0000000000000000" pitchFamily="34" charset="-120"/>
                </a:endParaRPr>
              </a:p>
              <a:p>
                <a:pPr marL="548640" indent="-457200">
                  <a:buFont typeface="+mj-lt"/>
                  <a:buAutoNum type="arabicPeriod"/>
                </a:pPr>
                <a:r>
                  <a:rPr lang="en-US" altLang="zh-TW" sz="2000" dirty="0"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  <a:t>Mid</a:t>
                </a:r>
                <a:r>
                  <a:rPr lang="zh-TW" altLang="en-US" sz="2000" dirty="0"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  <a:t> 指針，用來尋找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000" b="0" i="0" smtClean="0">
                        <a:latin typeface="Cambria Math" panose="02040503050406030204" pitchFamily="18" charset="0"/>
                        <a:ea typeface="jf-openhuninn-2.0" panose="020B0000000000000000" pitchFamily="34" charset="-120"/>
                      </a:rPr>
                      <m:t>arr</m:t>
                    </m:r>
                    <m:d>
                      <m:dPr>
                        <m:begChr m:val="["/>
                        <m:endChr m:val="]"/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  <a:ea typeface="jf-openhuninn-2.0" panose="020B0000000000000000" pitchFamily="34" charset="-12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TW" sz="2000" i="1" smtClean="0">
                                <a:latin typeface="Cambria Math" panose="02040503050406030204" pitchFamily="18" charset="0"/>
                                <a:ea typeface="jf-openhuninn-2.0" panose="020B0000000000000000" pitchFamily="34" charset="-12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TW" sz="2000" i="1" smtClean="0">
                                <a:latin typeface="Cambria Math" panose="02040503050406030204" pitchFamily="18" charset="0"/>
                                <a:ea typeface="jf-openhuninn-2.0" panose="020B0000000000000000" pitchFamily="34" charset="-120"/>
                              </a:rPr>
                              <m:t>L</m:t>
                            </m:r>
                            <m:r>
                              <m:rPr>
                                <m:sty m:val="p"/>
                              </m:rPr>
                              <a:rPr lang="en-US" altLang="zh-TW" sz="2000" b="0" i="1" smtClean="0">
                                <a:latin typeface="Cambria Math" panose="02040503050406030204" pitchFamily="18" charset="0"/>
                                <a:ea typeface="jf-openhuninn-2.0" panose="020B0000000000000000" pitchFamily="34" charset="-120"/>
                              </a:rPr>
                              <m:t>eft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altLang="zh-TW" sz="2000" b="0" i="1" smtClean="0">
                                <a:latin typeface="Cambria Math" panose="02040503050406030204" pitchFamily="18" charset="0"/>
                                <a:ea typeface="jf-openhuninn-2.0" panose="020B0000000000000000" pitchFamily="34" charset="-120"/>
                              </a:rPr>
                              <m:t>Right</m:t>
                            </m:r>
                          </m:den>
                        </m:f>
                      </m:e>
                    </m:d>
                  </m:oMath>
                </a14:m>
                <a:r>
                  <a:rPr lang="zh-TW" altLang="en-US" sz="2000" dirty="0"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  <a:t> 是否為搜尋目標</a:t>
                </a:r>
                <a:endParaRPr lang="en-US" altLang="zh-TW" sz="2000" dirty="0">
                  <a:latin typeface="jf-openhuninn-2.0" panose="020B0000000000000000" pitchFamily="34" charset="-120"/>
                  <a:ea typeface="jf-openhuninn-2.0" panose="020B0000000000000000" pitchFamily="34" charset="-120"/>
                </a:endParaRPr>
              </a:p>
            </p:txBody>
          </p:sp>
        </mc:Choice>
        <mc:Fallback xmlns="">
          <p:sp>
            <p:nvSpPr>
              <p:cNvPr id="5" name="內容版面配置區 10">
                <a:extLst>
                  <a:ext uri="{FF2B5EF4-FFF2-40B4-BE49-F238E27FC236}">
                    <a16:creationId xmlns:a16="http://schemas.microsoft.com/office/drawing/2014/main" id="{BF50D50B-ED08-BAE7-0020-A443CFDF45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7095" y="3556539"/>
                <a:ext cx="6899632" cy="2237296"/>
              </a:xfrm>
              <a:prstGeom prst="rect">
                <a:avLst/>
              </a:prstGeom>
              <a:blipFill>
                <a:blip r:embed="rId2"/>
                <a:stretch>
                  <a:fillRect l="-795" t="-21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6553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標題 1">
            <a:extLst>
              <a:ext uri="{FF2B5EF4-FFF2-40B4-BE49-F238E27FC236}">
                <a16:creationId xmlns:a16="http://schemas.microsoft.com/office/drawing/2014/main" id="{522286D8-1BEB-AC12-4303-A05AB814EA37}"/>
              </a:ext>
            </a:extLst>
          </p:cNvPr>
          <p:cNvSpPr txBox="1">
            <a:spLocks/>
          </p:cNvSpPr>
          <p:nvPr/>
        </p:nvSpPr>
        <p:spPr>
          <a:xfrm>
            <a:off x="0" y="6478385"/>
            <a:ext cx="3751811" cy="37961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1900" dirty="0">
                <a:solidFill>
                  <a:schemeClr val="bg1">
                    <a:lumMod val="75000"/>
                  </a:schemeClr>
                </a:solidFill>
                <a:latin typeface="jf-openhuninn-2.0" panose="020B0000000000000000" pitchFamily="34" charset="-120"/>
                <a:ea typeface="jf-openhuninn-2.0" panose="020B0000000000000000" pitchFamily="34" charset="-120"/>
              </a:rPr>
              <a:t>經典的遞迴函數</a:t>
            </a:r>
          </a:p>
        </p:txBody>
      </p:sp>
      <p:pic>
        <p:nvPicPr>
          <p:cNvPr id="11" name="圖形 10">
            <a:extLst>
              <a:ext uri="{FF2B5EF4-FFF2-40B4-BE49-F238E27FC236}">
                <a16:creationId xmlns:a16="http://schemas.microsoft.com/office/drawing/2014/main" id="{C93ED4FF-C2D1-CFA4-B38E-360F2B5981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3751811" y="914540"/>
            <a:ext cx="8263206" cy="5028920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961D7AC5-697D-A28F-C7D3-1623EA7D7A68}"/>
              </a:ext>
            </a:extLst>
          </p:cNvPr>
          <p:cNvSpPr/>
          <p:nvPr/>
        </p:nvSpPr>
        <p:spPr>
          <a:xfrm>
            <a:off x="4422057" y="2293620"/>
            <a:ext cx="7360368" cy="31569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內容版面配置區 10">
            <a:extLst>
              <a:ext uri="{FF2B5EF4-FFF2-40B4-BE49-F238E27FC236}">
                <a16:creationId xmlns:a16="http://schemas.microsoft.com/office/drawing/2014/main" id="{CA97CE8B-6394-682A-E1E1-2C5C66B1CD9D}"/>
              </a:ext>
            </a:extLst>
          </p:cNvPr>
          <p:cNvSpPr txBox="1">
            <a:spLocks/>
          </p:cNvSpPr>
          <p:nvPr/>
        </p:nvSpPr>
        <p:spPr>
          <a:xfrm>
            <a:off x="483578" y="821499"/>
            <a:ext cx="5015702" cy="4832326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buNone/>
            </a:pPr>
            <a:r>
              <a:rPr lang="zh-TW" altLang="en-US" sz="2000" dirty="0">
                <a:ea typeface="jf-openhuninn-2.0" panose="020B0000000000000000" pitchFamily="34" charset="-120"/>
              </a:rPr>
              <a:t>「持續平分陣列，直到指針碰到搜尋目標</a:t>
            </a:r>
            <a:r>
              <a:rPr lang="zh-TW" altLang="en-US" sz="2000" dirty="0" smtClean="0">
                <a:ea typeface="jf-openhuninn-2.0" panose="020B0000000000000000" pitchFamily="34" charset="-120"/>
              </a:rPr>
              <a:t>」</a:t>
            </a:r>
            <a:endParaRPr lang="en-US" altLang="zh-TW" sz="2000" dirty="0" smtClean="0">
              <a:latin typeface="jf-openhuninn-2.0" panose="020B0000000000000000" pitchFamily="34" charset="-120"/>
              <a:ea typeface="jf-openhuninn-2.0" panose="020B0000000000000000" pitchFamily="34" charset="-120"/>
            </a:endParaRPr>
          </a:p>
          <a:p>
            <a:pPr marL="548640" indent="-457200">
              <a:buFont typeface="+mj-lt"/>
              <a:buAutoNum type="arabicPeriod"/>
            </a:pPr>
            <a:r>
              <a:rPr lang="zh-TW" altLang="en-US" sz="2000" dirty="0" smtClean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給</a:t>
            </a:r>
            <a:r>
              <a:rPr lang="zh-TW" altLang="en-US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定一個陣列從 </a:t>
            </a:r>
            <a:r>
              <a:rPr lang="en-US" altLang="zh-TW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0 </a:t>
            </a:r>
            <a:r>
              <a:rPr lang="zh-TW" altLang="en-US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到 </a:t>
            </a:r>
            <a:r>
              <a:rPr lang="en-US" altLang="zh-TW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9</a:t>
            </a:r>
          </a:p>
          <a:p>
            <a:pPr marL="548640" indent="-457200">
              <a:buFont typeface="+mj-lt"/>
              <a:buAutoNum type="arabicPeriod"/>
            </a:pPr>
            <a:r>
              <a:rPr lang="zh-TW" altLang="en-US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找出每個節點的指針</a:t>
            </a:r>
            <a:endParaRPr lang="en-US" altLang="zh-TW" sz="2000" dirty="0">
              <a:latin typeface="jf-openhuninn-2.0" panose="020B0000000000000000" pitchFamily="34" charset="-120"/>
              <a:ea typeface="jf-openhuninn-2.0" panose="020B0000000000000000" pitchFamily="34" charset="-120"/>
            </a:endParaRPr>
          </a:p>
          <a:p>
            <a:pPr marL="548640" indent="-457200">
              <a:buFont typeface="+mj-lt"/>
              <a:buAutoNum type="arabicPeriod"/>
            </a:pPr>
            <a:r>
              <a:rPr lang="zh-TW" altLang="en-US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如果中間元素是目標就結束</a:t>
            </a:r>
            <a:endParaRPr lang="en-US" altLang="zh-TW" sz="2000" dirty="0">
              <a:latin typeface="jf-openhuninn-2.0" panose="020B0000000000000000" pitchFamily="34" charset="-120"/>
              <a:ea typeface="jf-openhuninn-2.0" panose="020B0000000000000000" pitchFamily="34" charset="-120"/>
            </a:endParaRPr>
          </a:p>
          <a:p>
            <a:pPr marL="548640" indent="-457200">
              <a:buFont typeface="+mj-lt"/>
              <a:buAutoNum type="arabicPeriod"/>
            </a:pPr>
            <a:r>
              <a:rPr lang="zh-TW" altLang="en-US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否則判斷大小，移動指針到 </a:t>
            </a:r>
            <a:r>
              <a:rPr lang="en-US" altLang="zh-TW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Mid </a:t>
            </a:r>
            <a:r>
              <a:rPr lang="zh-TW" altLang="en-US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上</a:t>
            </a:r>
            <a:endParaRPr lang="en-US" altLang="zh-TW" sz="2000" dirty="0">
              <a:latin typeface="jf-openhuninn-2.0" panose="020B0000000000000000" pitchFamily="34" charset="-120"/>
              <a:ea typeface="jf-openhuninn-2.0" panose="020B00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59906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8D8BCF-41AD-E91F-009E-BAD6E6BB07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標題 1">
            <a:extLst>
              <a:ext uri="{FF2B5EF4-FFF2-40B4-BE49-F238E27FC236}">
                <a16:creationId xmlns:a16="http://schemas.microsoft.com/office/drawing/2014/main" id="{7AE80F00-EE39-3F3D-FCCB-38A4A18BA47E}"/>
              </a:ext>
            </a:extLst>
          </p:cNvPr>
          <p:cNvSpPr txBox="1">
            <a:spLocks/>
          </p:cNvSpPr>
          <p:nvPr/>
        </p:nvSpPr>
        <p:spPr>
          <a:xfrm>
            <a:off x="0" y="6478385"/>
            <a:ext cx="3751811" cy="37961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1900" dirty="0">
                <a:solidFill>
                  <a:schemeClr val="bg1">
                    <a:lumMod val="75000"/>
                  </a:schemeClr>
                </a:solidFill>
                <a:latin typeface="jf-openhuninn-2.0" panose="020B0000000000000000" pitchFamily="34" charset="-120"/>
                <a:ea typeface="jf-openhuninn-2.0" panose="020B0000000000000000" pitchFamily="34" charset="-120"/>
              </a:rPr>
              <a:t>經典的遞迴函數</a:t>
            </a:r>
          </a:p>
        </p:txBody>
      </p:sp>
      <p:pic>
        <p:nvPicPr>
          <p:cNvPr id="11" name="圖形 10">
            <a:extLst>
              <a:ext uri="{FF2B5EF4-FFF2-40B4-BE49-F238E27FC236}">
                <a16:creationId xmlns:a16="http://schemas.microsoft.com/office/drawing/2014/main" id="{2E292A1B-4406-1F81-4C47-C978DD65EA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3751811" y="914540"/>
            <a:ext cx="8263206" cy="5028920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BF9A0B1F-C4CA-8AE0-2587-B962F76DD1E0}"/>
              </a:ext>
            </a:extLst>
          </p:cNvPr>
          <p:cNvSpPr/>
          <p:nvPr/>
        </p:nvSpPr>
        <p:spPr>
          <a:xfrm>
            <a:off x="4422057" y="2293620"/>
            <a:ext cx="7360368" cy="31569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3B45326D-BA69-8144-2758-B80A175C708E}"/>
              </a:ext>
            </a:extLst>
          </p:cNvPr>
          <p:cNvGrpSpPr/>
          <p:nvPr/>
        </p:nvGrpSpPr>
        <p:grpSpPr>
          <a:xfrm>
            <a:off x="5681953" y="914540"/>
            <a:ext cx="717893" cy="819697"/>
            <a:chOff x="5681953" y="914540"/>
            <a:chExt cx="717893" cy="819697"/>
          </a:xfrm>
        </p:grpSpPr>
        <p:cxnSp>
          <p:nvCxnSpPr>
            <p:cNvPr id="15" name="直線接點 14">
              <a:extLst>
                <a:ext uri="{FF2B5EF4-FFF2-40B4-BE49-F238E27FC236}">
                  <a16:creationId xmlns:a16="http://schemas.microsoft.com/office/drawing/2014/main" id="{5F5BEE36-13FF-50E7-8F55-5595212908B9}"/>
                </a:ext>
              </a:extLst>
            </p:cNvPr>
            <p:cNvCxnSpPr>
              <a:cxnSpLocks/>
            </p:cNvCxnSpPr>
            <p:nvPr/>
          </p:nvCxnSpPr>
          <p:spPr>
            <a:xfrm>
              <a:off x="6075613" y="1371600"/>
              <a:ext cx="0" cy="362637"/>
            </a:xfrm>
            <a:prstGeom prst="line">
              <a:avLst/>
            </a:prstGeom>
            <a:ln w="19050">
              <a:solidFill>
                <a:srgbClr val="E6482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內容版面配置區 10">
              <a:extLst>
                <a:ext uri="{FF2B5EF4-FFF2-40B4-BE49-F238E27FC236}">
                  <a16:creationId xmlns:a16="http://schemas.microsoft.com/office/drawing/2014/main" id="{1FC3DCCE-B5B6-5A1A-845E-FDD9D9D04797}"/>
                </a:ext>
              </a:extLst>
            </p:cNvPr>
            <p:cNvSpPr txBox="1">
              <a:spLocks/>
            </p:cNvSpPr>
            <p:nvPr/>
          </p:nvSpPr>
          <p:spPr>
            <a:xfrm>
              <a:off x="5681953" y="914540"/>
              <a:ext cx="717893" cy="501760"/>
            </a:xfrm>
            <a:prstGeom prst="rect">
              <a:avLst/>
            </a:prstGeom>
          </p:spPr>
          <p:txBody>
            <a:bodyPr anchor="ctr">
              <a:noAutofit/>
            </a:bodyPr>
            <a:lstStyle>
              <a:lvl1pPr marL="91440" indent="-91440" algn="l" defTabSz="914400" rtl="0" eaLnBrk="1" latinLnBrk="0" hangingPunct="1">
                <a:lnSpc>
                  <a:spcPct val="11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19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7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ctr">
                <a:buFont typeface="Calibri" panose="020F0502020204030204" pitchFamily="34" charset="0"/>
                <a:buNone/>
              </a:pPr>
              <a:r>
                <a:rPr lang="en-US" altLang="zh-TW" sz="2000" dirty="0">
                  <a:solidFill>
                    <a:srgbClr val="E64823"/>
                  </a:solidFill>
                  <a:latin typeface="jf-openhuninn-2.0" panose="020B0000000000000000" pitchFamily="34" charset="-120"/>
                  <a:ea typeface="jf-openhuninn-2.0" panose="020B0000000000000000" pitchFamily="34" charset="-120"/>
                </a:rPr>
                <a:t>left</a:t>
              </a:r>
            </a:p>
          </p:txBody>
        </p:sp>
      </p:grpSp>
      <p:grpSp>
        <p:nvGrpSpPr>
          <p:cNvPr id="23" name="群組 22">
            <a:extLst>
              <a:ext uri="{FF2B5EF4-FFF2-40B4-BE49-F238E27FC236}">
                <a16:creationId xmlns:a16="http://schemas.microsoft.com/office/drawing/2014/main" id="{92721246-D392-9C32-159C-CAF03C86814D}"/>
              </a:ext>
            </a:extLst>
          </p:cNvPr>
          <p:cNvGrpSpPr/>
          <p:nvPr/>
        </p:nvGrpSpPr>
        <p:grpSpPr>
          <a:xfrm>
            <a:off x="8496643" y="914540"/>
            <a:ext cx="903951" cy="819697"/>
            <a:chOff x="5623637" y="914540"/>
            <a:chExt cx="903951" cy="819697"/>
          </a:xfrm>
        </p:grpSpPr>
        <p:cxnSp>
          <p:nvCxnSpPr>
            <p:cNvPr id="24" name="直線接點 23">
              <a:extLst>
                <a:ext uri="{FF2B5EF4-FFF2-40B4-BE49-F238E27FC236}">
                  <a16:creationId xmlns:a16="http://schemas.microsoft.com/office/drawing/2014/main" id="{903B5A62-0B52-A447-9DA0-D43EE1955632}"/>
                </a:ext>
              </a:extLst>
            </p:cNvPr>
            <p:cNvCxnSpPr>
              <a:cxnSpLocks/>
            </p:cNvCxnSpPr>
            <p:nvPr/>
          </p:nvCxnSpPr>
          <p:spPr>
            <a:xfrm>
              <a:off x="6075613" y="1371600"/>
              <a:ext cx="0" cy="362637"/>
            </a:xfrm>
            <a:prstGeom prst="line">
              <a:avLst/>
            </a:prstGeom>
            <a:ln w="19050">
              <a:solidFill>
                <a:srgbClr val="E6482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內容版面配置區 10">
              <a:extLst>
                <a:ext uri="{FF2B5EF4-FFF2-40B4-BE49-F238E27FC236}">
                  <a16:creationId xmlns:a16="http://schemas.microsoft.com/office/drawing/2014/main" id="{0F847488-A75E-A5A8-EF59-3C131ADE6EF3}"/>
                </a:ext>
              </a:extLst>
            </p:cNvPr>
            <p:cNvSpPr txBox="1">
              <a:spLocks/>
            </p:cNvSpPr>
            <p:nvPr/>
          </p:nvSpPr>
          <p:spPr>
            <a:xfrm>
              <a:off x="5623637" y="914540"/>
              <a:ext cx="903951" cy="501760"/>
            </a:xfrm>
            <a:prstGeom prst="rect">
              <a:avLst/>
            </a:prstGeom>
          </p:spPr>
          <p:txBody>
            <a:bodyPr anchor="ctr">
              <a:noAutofit/>
            </a:bodyPr>
            <a:lstStyle>
              <a:lvl1pPr marL="91440" indent="-91440" algn="l" defTabSz="914400" rtl="0" eaLnBrk="1" latinLnBrk="0" hangingPunct="1">
                <a:lnSpc>
                  <a:spcPct val="11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19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7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ctr">
                <a:buFont typeface="Calibri" panose="020F0502020204030204" pitchFamily="34" charset="0"/>
                <a:buNone/>
              </a:pPr>
              <a:r>
                <a:rPr lang="en-US" altLang="zh-TW" sz="2000" dirty="0">
                  <a:solidFill>
                    <a:srgbClr val="E64823"/>
                  </a:solidFill>
                  <a:latin typeface="jf-openhuninn-2.0" panose="020B0000000000000000" pitchFamily="34" charset="-120"/>
                  <a:ea typeface="jf-openhuninn-2.0" panose="020B0000000000000000" pitchFamily="34" charset="-120"/>
                </a:rPr>
                <a:t>right</a:t>
              </a:r>
            </a:p>
          </p:txBody>
        </p:sp>
      </p:grpSp>
      <p:sp>
        <p:nvSpPr>
          <p:cNvPr id="17" name="內容版面配置區 10">
            <a:extLst>
              <a:ext uri="{FF2B5EF4-FFF2-40B4-BE49-F238E27FC236}">
                <a16:creationId xmlns:a16="http://schemas.microsoft.com/office/drawing/2014/main" id="{CA97CE8B-6394-682A-E1E1-2C5C66B1CD9D}"/>
              </a:ext>
            </a:extLst>
          </p:cNvPr>
          <p:cNvSpPr txBox="1">
            <a:spLocks/>
          </p:cNvSpPr>
          <p:nvPr/>
        </p:nvSpPr>
        <p:spPr>
          <a:xfrm>
            <a:off x="483578" y="821499"/>
            <a:ext cx="5015702" cy="4832326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buNone/>
            </a:pPr>
            <a:r>
              <a:rPr lang="zh-TW" altLang="en-US" sz="2000" dirty="0">
                <a:ea typeface="jf-openhuninn-2.0" panose="020B0000000000000000" pitchFamily="34" charset="-120"/>
              </a:rPr>
              <a:t>「持續平分陣列，直到指針碰到搜尋目標</a:t>
            </a:r>
            <a:r>
              <a:rPr lang="zh-TW" altLang="en-US" sz="2000" dirty="0" smtClean="0">
                <a:ea typeface="jf-openhuninn-2.0" panose="020B0000000000000000" pitchFamily="34" charset="-120"/>
              </a:rPr>
              <a:t>」</a:t>
            </a:r>
            <a:endParaRPr lang="en-US" altLang="zh-TW" sz="2000" dirty="0" smtClean="0">
              <a:latin typeface="jf-openhuninn-2.0" panose="020B0000000000000000" pitchFamily="34" charset="-120"/>
              <a:ea typeface="jf-openhuninn-2.0" panose="020B0000000000000000" pitchFamily="34" charset="-120"/>
            </a:endParaRPr>
          </a:p>
          <a:p>
            <a:pPr marL="548640" indent="-457200">
              <a:buFont typeface="+mj-lt"/>
              <a:buAutoNum type="arabicPeriod"/>
            </a:pPr>
            <a:r>
              <a:rPr lang="zh-TW" altLang="en-US" sz="2000" dirty="0" smtClean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給</a:t>
            </a:r>
            <a:r>
              <a:rPr lang="zh-TW" altLang="en-US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定一個陣列從 </a:t>
            </a:r>
            <a:r>
              <a:rPr lang="en-US" altLang="zh-TW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0 </a:t>
            </a:r>
            <a:r>
              <a:rPr lang="zh-TW" altLang="en-US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到 </a:t>
            </a:r>
            <a:r>
              <a:rPr lang="en-US" altLang="zh-TW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9</a:t>
            </a:r>
          </a:p>
          <a:p>
            <a:pPr marL="548640" indent="-457200">
              <a:buFont typeface="+mj-lt"/>
              <a:buAutoNum type="arabicPeriod"/>
            </a:pPr>
            <a:r>
              <a:rPr lang="zh-TW" altLang="en-US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找出每個節點的指針</a:t>
            </a:r>
            <a:endParaRPr lang="en-US" altLang="zh-TW" sz="2000" dirty="0">
              <a:latin typeface="jf-openhuninn-2.0" panose="020B0000000000000000" pitchFamily="34" charset="-120"/>
              <a:ea typeface="jf-openhuninn-2.0" panose="020B0000000000000000" pitchFamily="34" charset="-120"/>
            </a:endParaRPr>
          </a:p>
          <a:p>
            <a:pPr marL="548640" indent="-457200">
              <a:buFont typeface="+mj-lt"/>
              <a:buAutoNum type="arabicPeriod"/>
            </a:pPr>
            <a:r>
              <a:rPr lang="zh-TW" altLang="en-US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如果中間元素是目標就結束</a:t>
            </a:r>
            <a:endParaRPr lang="en-US" altLang="zh-TW" sz="2000" dirty="0">
              <a:latin typeface="jf-openhuninn-2.0" panose="020B0000000000000000" pitchFamily="34" charset="-120"/>
              <a:ea typeface="jf-openhuninn-2.0" panose="020B0000000000000000" pitchFamily="34" charset="-120"/>
            </a:endParaRPr>
          </a:p>
          <a:p>
            <a:pPr marL="548640" indent="-457200">
              <a:buFont typeface="+mj-lt"/>
              <a:buAutoNum type="arabicPeriod"/>
            </a:pPr>
            <a:r>
              <a:rPr lang="zh-TW" altLang="en-US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否則判斷大小，移動指針到 </a:t>
            </a:r>
            <a:r>
              <a:rPr lang="en-US" altLang="zh-TW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Mid </a:t>
            </a:r>
            <a:r>
              <a:rPr lang="zh-TW" altLang="en-US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上</a:t>
            </a:r>
            <a:endParaRPr lang="en-US" altLang="zh-TW" sz="2000" dirty="0">
              <a:latin typeface="jf-openhuninn-2.0" panose="020B0000000000000000" pitchFamily="34" charset="-120"/>
              <a:ea typeface="jf-openhuninn-2.0" panose="020B00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94787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0E9DA81-D49F-B745-F851-46C73D1F8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indent="-457200"/>
            <a:r>
              <a:rPr lang="zh-TW" altLang="en-US" sz="8000" dirty="0">
                <a:solidFill>
                  <a:schemeClr val="tx1">
                    <a:lumMod val="75000"/>
                    <a:lumOff val="25000"/>
                  </a:schemeClr>
                </a:solidFill>
                <a:latin typeface="jf-openhuninn-2.0" panose="020B0000000000000000" pitchFamily="34" charset="-120"/>
                <a:ea typeface="jf-openhuninn-2.0" panose="020B0000000000000000" pitchFamily="34" charset="-120"/>
              </a:rPr>
              <a:t>遞迴的重要性</a:t>
            </a:r>
            <a:endParaRPr lang="en-US" altLang="zh-TW" sz="4944" dirty="0">
              <a:solidFill>
                <a:schemeClr val="tx1">
                  <a:lumMod val="75000"/>
                  <a:lumOff val="25000"/>
                </a:schemeClr>
              </a:solidFill>
              <a:latin typeface="jf-openhuninn-2.0" panose="020B0000000000000000" pitchFamily="34" charset="-120"/>
              <a:ea typeface="jf-openhuninn-2.0" panose="020B00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64103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8D8BCF-41AD-E91F-009E-BAD6E6BB07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標題 1">
            <a:extLst>
              <a:ext uri="{FF2B5EF4-FFF2-40B4-BE49-F238E27FC236}">
                <a16:creationId xmlns:a16="http://schemas.microsoft.com/office/drawing/2014/main" id="{7AE80F00-EE39-3F3D-FCCB-38A4A18BA47E}"/>
              </a:ext>
            </a:extLst>
          </p:cNvPr>
          <p:cNvSpPr txBox="1">
            <a:spLocks/>
          </p:cNvSpPr>
          <p:nvPr/>
        </p:nvSpPr>
        <p:spPr>
          <a:xfrm>
            <a:off x="0" y="6478385"/>
            <a:ext cx="3751811" cy="37961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1900" dirty="0">
                <a:solidFill>
                  <a:schemeClr val="bg1">
                    <a:lumMod val="75000"/>
                  </a:schemeClr>
                </a:solidFill>
                <a:latin typeface="jf-openhuninn-2.0" panose="020B0000000000000000" pitchFamily="34" charset="-120"/>
                <a:ea typeface="jf-openhuninn-2.0" panose="020B0000000000000000" pitchFamily="34" charset="-120"/>
              </a:rPr>
              <a:t>經典的遞迴函數</a:t>
            </a:r>
          </a:p>
        </p:txBody>
      </p:sp>
      <p:pic>
        <p:nvPicPr>
          <p:cNvPr id="11" name="圖形 10">
            <a:extLst>
              <a:ext uri="{FF2B5EF4-FFF2-40B4-BE49-F238E27FC236}">
                <a16:creationId xmlns:a16="http://schemas.microsoft.com/office/drawing/2014/main" id="{2E292A1B-4406-1F81-4C47-C978DD65EA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3751811" y="914540"/>
            <a:ext cx="8263206" cy="5028920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BF9A0B1F-C4CA-8AE0-2587-B962F76DD1E0}"/>
              </a:ext>
            </a:extLst>
          </p:cNvPr>
          <p:cNvSpPr/>
          <p:nvPr/>
        </p:nvSpPr>
        <p:spPr>
          <a:xfrm>
            <a:off x="4422057" y="2293620"/>
            <a:ext cx="7360368" cy="31569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3B45326D-BA69-8144-2758-B80A175C708E}"/>
              </a:ext>
            </a:extLst>
          </p:cNvPr>
          <p:cNvGrpSpPr/>
          <p:nvPr/>
        </p:nvGrpSpPr>
        <p:grpSpPr>
          <a:xfrm>
            <a:off x="5681953" y="914540"/>
            <a:ext cx="717893" cy="819697"/>
            <a:chOff x="5681953" y="914540"/>
            <a:chExt cx="717893" cy="819697"/>
          </a:xfrm>
        </p:grpSpPr>
        <p:cxnSp>
          <p:nvCxnSpPr>
            <p:cNvPr id="15" name="直線接點 14">
              <a:extLst>
                <a:ext uri="{FF2B5EF4-FFF2-40B4-BE49-F238E27FC236}">
                  <a16:creationId xmlns:a16="http://schemas.microsoft.com/office/drawing/2014/main" id="{5F5BEE36-13FF-50E7-8F55-5595212908B9}"/>
                </a:ext>
              </a:extLst>
            </p:cNvPr>
            <p:cNvCxnSpPr>
              <a:cxnSpLocks/>
            </p:cNvCxnSpPr>
            <p:nvPr/>
          </p:nvCxnSpPr>
          <p:spPr>
            <a:xfrm>
              <a:off x="6075613" y="1371600"/>
              <a:ext cx="0" cy="362637"/>
            </a:xfrm>
            <a:prstGeom prst="line">
              <a:avLst/>
            </a:prstGeom>
            <a:ln w="19050">
              <a:solidFill>
                <a:srgbClr val="E6482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內容版面配置區 10">
              <a:extLst>
                <a:ext uri="{FF2B5EF4-FFF2-40B4-BE49-F238E27FC236}">
                  <a16:creationId xmlns:a16="http://schemas.microsoft.com/office/drawing/2014/main" id="{1FC3DCCE-B5B6-5A1A-845E-FDD9D9D04797}"/>
                </a:ext>
              </a:extLst>
            </p:cNvPr>
            <p:cNvSpPr txBox="1">
              <a:spLocks/>
            </p:cNvSpPr>
            <p:nvPr/>
          </p:nvSpPr>
          <p:spPr>
            <a:xfrm>
              <a:off x="5681953" y="914540"/>
              <a:ext cx="717893" cy="501760"/>
            </a:xfrm>
            <a:prstGeom prst="rect">
              <a:avLst/>
            </a:prstGeom>
          </p:spPr>
          <p:txBody>
            <a:bodyPr anchor="ctr">
              <a:noAutofit/>
            </a:bodyPr>
            <a:lstStyle>
              <a:lvl1pPr marL="91440" indent="-91440" algn="l" defTabSz="914400" rtl="0" eaLnBrk="1" latinLnBrk="0" hangingPunct="1">
                <a:lnSpc>
                  <a:spcPct val="11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19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7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ctr">
                <a:buFont typeface="Calibri" panose="020F0502020204030204" pitchFamily="34" charset="0"/>
                <a:buNone/>
              </a:pPr>
              <a:r>
                <a:rPr lang="en-US" altLang="zh-TW" sz="2000" dirty="0">
                  <a:solidFill>
                    <a:srgbClr val="E64823"/>
                  </a:solidFill>
                  <a:latin typeface="jf-openhuninn-2.0" panose="020B0000000000000000" pitchFamily="34" charset="-120"/>
                  <a:ea typeface="jf-openhuninn-2.0" panose="020B0000000000000000" pitchFamily="34" charset="-120"/>
                </a:rPr>
                <a:t>left</a:t>
              </a:r>
            </a:p>
          </p:txBody>
        </p:sp>
      </p:grpSp>
      <p:grpSp>
        <p:nvGrpSpPr>
          <p:cNvPr id="23" name="群組 22">
            <a:extLst>
              <a:ext uri="{FF2B5EF4-FFF2-40B4-BE49-F238E27FC236}">
                <a16:creationId xmlns:a16="http://schemas.microsoft.com/office/drawing/2014/main" id="{92721246-D392-9C32-159C-CAF03C86814D}"/>
              </a:ext>
            </a:extLst>
          </p:cNvPr>
          <p:cNvGrpSpPr/>
          <p:nvPr/>
        </p:nvGrpSpPr>
        <p:grpSpPr>
          <a:xfrm>
            <a:off x="8496643" y="914540"/>
            <a:ext cx="903951" cy="819697"/>
            <a:chOff x="5623637" y="914540"/>
            <a:chExt cx="903951" cy="819697"/>
          </a:xfrm>
        </p:grpSpPr>
        <p:cxnSp>
          <p:nvCxnSpPr>
            <p:cNvPr id="24" name="直線接點 23">
              <a:extLst>
                <a:ext uri="{FF2B5EF4-FFF2-40B4-BE49-F238E27FC236}">
                  <a16:creationId xmlns:a16="http://schemas.microsoft.com/office/drawing/2014/main" id="{903B5A62-0B52-A447-9DA0-D43EE1955632}"/>
                </a:ext>
              </a:extLst>
            </p:cNvPr>
            <p:cNvCxnSpPr>
              <a:cxnSpLocks/>
            </p:cNvCxnSpPr>
            <p:nvPr/>
          </p:nvCxnSpPr>
          <p:spPr>
            <a:xfrm>
              <a:off x="6075613" y="1371600"/>
              <a:ext cx="0" cy="362637"/>
            </a:xfrm>
            <a:prstGeom prst="line">
              <a:avLst/>
            </a:prstGeom>
            <a:ln w="19050">
              <a:solidFill>
                <a:srgbClr val="E6482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內容版面配置區 10">
              <a:extLst>
                <a:ext uri="{FF2B5EF4-FFF2-40B4-BE49-F238E27FC236}">
                  <a16:creationId xmlns:a16="http://schemas.microsoft.com/office/drawing/2014/main" id="{0F847488-A75E-A5A8-EF59-3C131ADE6EF3}"/>
                </a:ext>
              </a:extLst>
            </p:cNvPr>
            <p:cNvSpPr txBox="1">
              <a:spLocks/>
            </p:cNvSpPr>
            <p:nvPr/>
          </p:nvSpPr>
          <p:spPr>
            <a:xfrm>
              <a:off x="5623637" y="914540"/>
              <a:ext cx="903951" cy="501760"/>
            </a:xfrm>
            <a:prstGeom prst="rect">
              <a:avLst/>
            </a:prstGeom>
          </p:spPr>
          <p:txBody>
            <a:bodyPr anchor="ctr">
              <a:noAutofit/>
            </a:bodyPr>
            <a:lstStyle>
              <a:lvl1pPr marL="91440" indent="-91440" algn="l" defTabSz="914400" rtl="0" eaLnBrk="1" latinLnBrk="0" hangingPunct="1">
                <a:lnSpc>
                  <a:spcPct val="11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19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7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ctr">
                <a:buFont typeface="Calibri" panose="020F0502020204030204" pitchFamily="34" charset="0"/>
                <a:buNone/>
              </a:pPr>
              <a:r>
                <a:rPr lang="en-US" altLang="zh-TW" sz="2000" dirty="0">
                  <a:solidFill>
                    <a:srgbClr val="E64823"/>
                  </a:solidFill>
                  <a:latin typeface="jf-openhuninn-2.0" panose="020B0000000000000000" pitchFamily="34" charset="-120"/>
                  <a:ea typeface="jf-openhuninn-2.0" panose="020B0000000000000000" pitchFamily="34" charset="-120"/>
                </a:rPr>
                <a:t>right</a:t>
              </a:r>
            </a:p>
          </p:txBody>
        </p:sp>
      </p:grp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92721246-D392-9C32-159C-CAF03C86814D}"/>
              </a:ext>
            </a:extLst>
          </p:cNvPr>
          <p:cNvGrpSpPr/>
          <p:nvPr/>
        </p:nvGrpSpPr>
        <p:grpSpPr>
          <a:xfrm>
            <a:off x="6914267" y="914540"/>
            <a:ext cx="903951" cy="819697"/>
            <a:chOff x="5623637" y="914540"/>
            <a:chExt cx="903951" cy="819697"/>
          </a:xfrm>
        </p:grpSpPr>
        <p:cxnSp>
          <p:nvCxnSpPr>
            <p:cNvPr id="18" name="直線接點 17">
              <a:extLst>
                <a:ext uri="{FF2B5EF4-FFF2-40B4-BE49-F238E27FC236}">
                  <a16:creationId xmlns:a16="http://schemas.microsoft.com/office/drawing/2014/main" id="{903B5A62-0B52-A447-9DA0-D43EE1955632}"/>
                </a:ext>
              </a:extLst>
            </p:cNvPr>
            <p:cNvCxnSpPr>
              <a:cxnSpLocks/>
            </p:cNvCxnSpPr>
            <p:nvPr/>
          </p:nvCxnSpPr>
          <p:spPr>
            <a:xfrm>
              <a:off x="6075613" y="1371600"/>
              <a:ext cx="0" cy="362637"/>
            </a:xfrm>
            <a:prstGeom prst="line">
              <a:avLst/>
            </a:prstGeom>
            <a:ln w="19050">
              <a:solidFill>
                <a:srgbClr val="E6482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內容版面配置區 10">
              <a:extLst>
                <a:ext uri="{FF2B5EF4-FFF2-40B4-BE49-F238E27FC236}">
                  <a16:creationId xmlns:a16="http://schemas.microsoft.com/office/drawing/2014/main" id="{0F847488-A75E-A5A8-EF59-3C131ADE6EF3}"/>
                </a:ext>
              </a:extLst>
            </p:cNvPr>
            <p:cNvSpPr txBox="1">
              <a:spLocks/>
            </p:cNvSpPr>
            <p:nvPr/>
          </p:nvSpPr>
          <p:spPr>
            <a:xfrm>
              <a:off x="5623637" y="914540"/>
              <a:ext cx="903951" cy="501760"/>
            </a:xfrm>
            <a:prstGeom prst="rect">
              <a:avLst/>
            </a:prstGeom>
          </p:spPr>
          <p:txBody>
            <a:bodyPr anchor="ctr">
              <a:noAutofit/>
            </a:bodyPr>
            <a:lstStyle>
              <a:lvl1pPr marL="91440" indent="-91440" algn="l" defTabSz="914400" rtl="0" eaLnBrk="1" latinLnBrk="0" hangingPunct="1">
                <a:lnSpc>
                  <a:spcPct val="11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19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7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ctr">
                <a:buFont typeface="Calibri" panose="020F0502020204030204" pitchFamily="34" charset="0"/>
                <a:buNone/>
              </a:pPr>
              <a:r>
                <a:rPr lang="en-US" altLang="zh-TW" sz="2000" dirty="0" smtClean="0">
                  <a:solidFill>
                    <a:srgbClr val="E64823"/>
                  </a:solidFill>
                  <a:latin typeface="jf-openhuninn-2.0" panose="020B0000000000000000" pitchFamily="34" charset="-120"/>
                  <a:ea typeface="jf-openhuninn-2.0" panose="020B0000000000000000" pitchFamily="34" charset="-120"/>
                </a:rPr>
                <a:t>mid</a:t>
              </a:r>
              <a:endParaRPr lang="en-US" altLang="zh-TW" sz="2000" dirty="0">
                <a:solidFill>
                  <a:srgbClr val="E64823"/>
                </a:solidFill>
                <a:latin typeface="jf-openhuninn-2.0" panose="020B0000000000000000" pitchFamily="34" charset="-120"/>
                <a:ea typeface="jf-openhuninn-2.0" panose="020B0000000000000000" pitchFamily="34" charset="-120"/>
              </a:endParaRPr>
            </a:p>
          </p:txBody>
        </p:sp>
      </p:grpSp>
      <p:sp>
        <p:nvSpPr>
          <p:cNvPr id="21" name="內容版面配置區 10">
            <a:extLst>
              <a:ext uri="{FF2B5EF4-FFF2-40B4-BE49-F238E27FC236}">
                <a16:creationId xmlns:a16="http://schemas.microsoft.com/office/drawing/2014/main" id="{CA97CE8B-6394-682A-E1E1-2C5C66B1CD9D}"/>
              </a:ext>
            </a:extLst>
          </p:cNvPr>
          <p:cNvSpPr txBox="1">
            <a:spLocks/>
          </p:cNvSpPr>
          <p:nvPr/>
        </p:nvSpPr>
        <p:spPr>
          <a:xfrm>
            <a:off x="483578" y="821499"/>
            <a:ext cx="5015702" cy="4832326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buNone/>
            </a:pPr>
            <a:r>
              <a:rPr lang="zh-TW" altLang="en-US" sz="2000" dirty="0">
                <a:ea typeface="jf-openhuninn-2.0" panose="020B0000000000000000" pitchFamily="34" charset="-120"/>
              </a:rPr>
              <a:t>「持續平分陣列，直到指針碰到搜尋目標</a:t>
            </a:r>
            <a:r>
              <a:rPr lang="zh-TW" altLang="en-US" sz="2000" dirty="0" smtClean="0">
                <a:ea typeface="jf-openhuninn-2.0" panose="020B0000000000000000" pitchFamily="34" charset="-120"/>
              </a:rPr>
              <a:t>」</a:t>
            </a:r>
            <a:endParaRPr lang="en-US" altLang="zh-TW" sz="2000" dirty="0" smtClean="0">
              <a:latin typeface="jf-openhuninn-2.0" panose="020B0000000000000000" pitchFamily="34" charset="-120"/>
              <a:ea typeface="jf-openhuninn-2.0" panose="020B0000000000000000" pitchFamily="34" charset="-120"/>
            </a:endParaRPr>
          </a:p>
          <a:p>
            <a:pPr marL="548640" indent="-457200">
              <a:buFont typeface="+mj-lt"/>
              <a:buAutoNum type="arabicPeriod"/>
            </a:pPr>
            <a:r>
              <a:rPr lang="zh-TW" altLang="en-US" sz="2000" dirty="0" smtClean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給</a:t>
            </a:r>
            <a:r>
              <a:rPr lang="zh-TW" altLang="en-US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定一個陣列從 </a:t>
            </a:r>
            <a:r>
              <a:rPr lang="en-US" altLang="zh-TW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0 </a:t>
            </a:r>
            <a:r>
              <a:rPr lang="zh-TW" altLang="en-US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到 </a:t>
            </a:r>
            <a:r>
              <a:rPr lang="en-US" altLang="zh-TW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9</a:t>
            </a:r>
          </a:p>
          <a:p>
            <a:pPr marL="548640" indent="-457200">
              <a:buFont typeface="+mj-lt"/>
              <a:buAutoNum type="arabicPeriod"/>
            </a:pPr>
            <a:r>
              <a:rPr lang="zh-TW" altLang="en-US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找出每個節點的指針</a:t>
            </a:r>
            <a:endParaRPr lang="en-US" altLang="zh-TW" sz="2000" dirty="0">
              <a:latin typeface="jf-openhuninn-2.0" panose="020B0000000000000000" pitchFamily="34" charset="-120"/>
              <a:ea typeface="jf-openhuninn-2.0" panose="020B0000000000000000" pitchFamily="34" charset="-120"/>
            </a:endParaRPr>
          </a:p>
          <a:p>
            <a:pPr marL="548640" indent="-457200">
              <a:buFont typeface="+mj-lt"/>
              <a:buAutoNum type="arabicPeriod"/>
            </a:pPr>
            <a:r>
              <a:rPr lang="zh-TW" altLang="en-US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如果中間元素是目標就結束</a:t>
            </a:r>
            <a:endParaRPr lang="en-US" altLang="zh-TW" sz="2000" dirty="0">
              <a:latin typeface="jf-openhuninn-2.0" panose="020B0000000000000000" pitchFamily="34" charset="-120"/>
              <a:ea typeface="jf-openhuninn-2.0" panose="020B0000000000000000" pitchFamily="34" charset="-120"/>
            </a:endParaRPr>
          </a:p>
          <a:p>
            <a:pPr marL="548640" indent="-457200">
              <a:buFont typeface="+mj-lt"/>
              <a:buAutoNum type="arabicPeriod"/>
            </a:pPr>
            <a:r>
              <a:rPr lang="zh-TW" altLang="en-US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否則判斷大小，移動指針到 </a:t>
            </a:r>
            <a:r>
              <a:rPr lang="en-US" altLang="zh-TW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Mid </a:t>
            </a:r>
            <a:r>
              <a:rPr lang="zh-TW" altLang="en-US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上</a:t>
            </a:r>
            <a:endParaRPr lang="en-US" altLang="zh-TW" sz="2000" dirty="0">
              <a:latin typeface="jf-openhuninn-2.0" panose="020B0000000000000000" pitchFamily="34" charset="-120"/>
              <a:ea typeface="jf-openhuninn-2.0" panose="020B00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11990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8D8BCF-41AD-E91F-009E-BAD6E6BB07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標題 1">
            <a:extLst>
              <a:ext uri="{FF2B5EF4-FFF2-40B4-BE49-F238E27FC236}">
                <a16:creationId xmlns:a16="http://schemas.microsoft.com/office/drawing/2014/main" id="{7AE80F00-EE39-3F3D-FCCB-38A4A18BA47E}"/>
              </a:ext>
            </a:extLst>
          </p:cNvPr>
          <p:cNvSpPr txBox="1">
            <a:spLocks/>
          </p:cNvSpPr>
          <p:nvPr/>
        </p:nvSpPr>
        <p:spPr>
          <a:xfrm>
            <a:off x="0" y="6478385"/>
            <a:ext cx="3751811" cy="37961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1900" dirty="0">
                <a:solidFill>
                  <a:schemeClr val="bg1">
                    <a:lumMod val="75000"/>
                  </a:schemeClr>
                </a:solidFill>
                <a:latin typeface="jf-openhuninn-2.0" panose="020B0000000000000000" pitchFamily="34" charset="-120"/>
                <a:ea typeface="jf-openhuninn-2.0" panose="020B0000000000000000" pitchFamily="34" charset="-120"/>
              </a:rPr>
              <a:t>經典的遞迴函數</a:t>
            </a:r>
          </a:p>
        </p:txBody>
      </p:sp>
      <p:pic>
        <p:nvPicPr>
          <p:cNvPr id="11" name="圖形 10">
            <a:extLst>
              <a:ext uri="{FF2B5EF4-FFF2-40B4-BE49-F238E27FC236}">
                <a16:creationId xmlns:a16="http://schemas.microsoft.com/office/drawing/2014/main" id="{2E292A1B-4406-1F81-4C47-C978DD65EA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3751811" y="914540"/>
            <a:ext cx="8263206" cy="5028920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BF9A0B1F-C4CA-8AE0-2587-B962F76DD1E0}"/>
              </a:ext>
            </a:extLst>
          </p:cNvPr>
          <p:cNvSpPr/>
          <p:nvPr/>
        </p:nvSpPr>
        <p:spPr>
          <a:xfrm>
            <a:off x="4422057" y="2293620"/>
            <a:ext cx="7360368" cy="31569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3B45326D-BA69-8144-2758-B80A175C708E}"/>
              </a:ext>
            </a:extLst>
          </p:cNvPr>
          <p:cNvGrpSpPr/>
          <p:nvPr/>
        </p:nvGrpSpPr>
        <p:grpSpPr>
          <a:xfrm>
            <a:off x="5681953" y="914540"/>
            <a:ext cx="717893" cy="819697"/>
            <a:chOff x="5681953" y="914540"/>
            <a:chExt cx="717893" cy="819697"/>
          </a:xfrm>
        </p:grpSpPr>
        <p:cxnSp>
          <p:nvCxnSpPr>
            <p:cNvPr id="15" name="直線接點 14">
              <a:extLst>
                <a:ext uri="{FF2B5EF4-FFF2-40B4-BE49-F238E27FC236}">
                  <a16:creationId xmlns:a16="http://schemas.microsoft.com/office/drawing/2014/main" id="{5F5BEE36-13FF-50E7-8F55-5595212908B9}"/>
                </a:ext>
              </a:extLst>
            </p:cNvPr>
            <p:cNvCxnSpPr>
              <a:cxnSpLocks/>
            </p:cNvCxnSpPr>
            <p:nvPr/>
          </p:nvCxnSpPr>
          <p:spPr>
            <a:xfrm>
              <a:off x="6075613" y="1371600"/>
              <a:ext cx="0" cy="362637"/>
            </a:xfrm>
            <a:prstGeom prst="line">
              <a:avLst/>
            </a:prstGeom>
            <a:ln w="19050">
              <a:solidFill>
                <a:srgbClr val="E6482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內容版面配置區 10">
              <a:extLst>
                <a:ext uri="{FF2B5EF4-FFF2-40B4-BE49-F238E27FC236}">
                  <a16:creationId xmlns:a16="http://schemas.microsoft.com/office/drawing/2014/main" id="{1FC3DCCE-B5B6-5A1A-845E-FDD9D9D04797}"/>
                </a:ext>
              </a:extLst>
            </p:cNvPr>
            <p:cNvSpPr txBox="1">
              <a:spLocks/>
            </p:cNvSpPr>
            <p:nvPr/>
          </p:nvSpPr>
          <p:spPr>
            <a:xfrm>
              <a:off x="5681953" y="914540"/>
              <a:ext cx="717893" cy="501760"/>
            </a:xfrm>
            <a:prstGeom prst="rect">
              <a:avLst/>
            </a:prstGeom>
          </p:spPr>
          <p:txBody>
            <a:bodyPr anchor="ctr">
              <a:noAutofit/>
            </a:bodyPr>
            <a:lstStyle>
              <a:lvl1pPr marL="91440" indent="-91440" algn="l" defTabSz="914400" rtl="0" eaLnBrk="1" latinLnBrk="0" hangingPunct="1">
                <a:lnSpc>
                  <a:spcPct val="11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19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7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ctr">
                <a:buFont typeface="Calibri" panose="020F0502020204030204" pitchFamily="34" charset="0"/>
                <a:buNone/>
              </a:pPr>
              <a:r>
                <a:rPr lang="en-US" altLang="zh-TW" sz="2000" dirty="0">
                  <a:solidFill>
                    <a:srgbClr val="E64823"/>
                  </a:solidFill>
                  <a:latin typeface="jf-openhuninn-2.0" panose="020B0000000000000000" pitchFamily="34" charset="-120"/>
                  <a:ea typeface="jf-openhuninn-2.0" panose="020B0000000000000000" pitchFamily="34" charset="-120"/>
                </a:rPr>
                <a:t>left</a:t>
              </a:r>
            </a:p>
          </p:txBody>
        </p:sp>
      </p:grpSp>
      <p:grpSp>
        <p:nvGrpSpPr>
          <p:cNvPr id="23" name="群組 22">
            <a:extLst>
              <a:ext uri="{FF2B5EF4-FFF2-40B4-BE49-F238E27FC236}">
                <a16:creationId xmlns:a16="http://schemas.microsoft.com/office/drawing/2014/main" id="{92721246-D392-9C32-159C-CAF03C86814D}"/>
              </a:ext>
            </a:extLst>
          </p:cNvPr>
          <p:cNvGrpSpPr/>
          <p:nvPr/>
        </p:nvGrpSpPr>
        <p:grpSpPr>
          <a:xfrm>
            <a:off x="8496643" y="914540"/>
            <a:ext cx="903951" cy="819697"/>
            <a:chOff x="5623637" y="914540"/>
            <a:chExt cx="903951" cy="819697"/>
          </a:xfrm>
        </p:grpSpPr>
        <p:cxnSp>
          <p:nvCxnSpPr>
            <p:cNvPr id="24" name="直線接點 23">
              <a:extLst>
                <a:ext uri="{FF2B5EF4-FFF2-40B4-BE49-F238E27FC236}">
                  <a16:creationId xmlns:a16="http://schemas.microsoft.com/office/drawing/2014/main" id="{903B5A62-0B52-A447-9DA0-D43EE1955632}"/>
                </a:ext>
              </a:extLst>
            </p:cNvPr>
            <p:cNvCxnSpPr>
              <a:cxnSpLocks/>
            </p:cNvCxnSpPr>
            <p:nvPr/>
          </p:nvCxnSpPr>
          <p:spPr>
            <a:xfrm>
              <a:off x="6075613" y="1371600"/>
              <a:ext cx="0" cy="362637"/>
            </a:xfrm>
            <a:prstGeom prst="line">
              <a:avLst/>
            </a:prstGeom>
            <a:ln w="19050">
              <a:solidFill>
                <a:srgbClr val="E6482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內容版面配置區 10">
              <a:extLst>
                <a:ext uri="{FF2B5EF4-FFF2-40B4-BE49-F238E27FC236}">
                  <a16:creationId xmlns:a16="http://schemas.microsoft.com/office/drawing/2014/main" id="{0F847488-A75E-A5A8-EF59-3C131ADE6EF3}"/>
                </a:ext>
              </a:extLst>
            </p:cNvPr>
            <p:cNvSpPr txBox="1">
              <a:spLocks/>
            </p:cNvSpPr>
            <p:nvPr/>
          </p:nvSpPr>
          <p:spPr>
            <a:xfrm>
              <a:off x="5623637" y="914540"/>
              <a:ext cx="903951" cy="501760"/>
            </a:xfrm>
            <a:prstGeom prst="rect">
              <a:avLst/>
            </a:prstGeom>
          </p:spPr>
          <p:txBody>
            <a:bodyPr anchor="ctr">
              <a:noAutofit/>
            </a:bodyPr>
            <a:lstStyle>
              <a:lvl1pPr marL="91440" indent="-91440" algn="l" defTabSz="914400" rtl="0" eaLnBrk="1" latinLnBrk="0" hangingPunct="1">
                <a:lnSpc>
                  <a:spcPct val="11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19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7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ctr">
                <a:buFont typeface="Calibri" panose="020F0502020204030204" pitchFamily="34" charset="0"/>
                <a:buNone/>
              </a:pPr>
              <a:r>
                <a:rPr lang="en-US" altLang="zh-TW" sz="2000" dirty="0">
                  <a:solidFill>
                    <a:srgbClr val="E64823"/>
                  </a:solidFill>
                  <a:latin typeface="jf-openhuninn-2.0" panose="020B0000000000000000" pitchFamily="34" charset="-120"/>
                  <a:ea typeface="jf-openhuninn-2.0" panose="020B0000000000000000" pitchFamily="34" charset="-120"/>
                </a:rPr>
                <a:t>right</a:t>
              </a:r>
            </a:p>
          </p:txBody>
        </p:sp>
      </p:grpSp>
      <p:grpSp>
        <p:nvGrpSpPr>
          <p:cNvPr id="26" name="群組 25">
            <a:extLst>
              <a:ext uri="{FF2B5EF4-FFF2-40B4-BE49-F238E27FC236}">
                <a16:creationId xmlns:a16="http://schemas.microsoft.com/office/drawing/2014/main" id="{73257D08-7984-C285-1119-8EF92AE867F3}"/>
              </a:ext>
            </a:extLst>
          </p:cNvPr>
          <p:cNvGrpSpPr/>
          <p:nvPr/>
        </p:nvGrpSpPr>
        <p:grpSpPr>
          <a:xfrm>
            <a:off x="7006660" y="697440"/>
            <a:ext cx="717893" cy="1036797"/>
            <a:chOff x="5712433" y="697440"/>
            <a:chExt cx="717893" cy="1036797"/>
          </a:xfrm>
        </p:grpSpPr>
        <p:cxnSp>
          <p:nvCxnSpPr>
            <p:cNvPr id="27" name="直線接點 26">
              <a:extLst>
                <a:ext uri="{FF2B5EF4-FFF2-40B4-BE49-F238E27FC236}">
                  <a16:creationId xmlns:a16="http://schemas.microsoft.com/office/drawing/2014/main" id="{27AD6ACB-31F5-9D68-F563-CE1F30EA60B8}"/>
                </a:ext>
              </a:extLst>
            </p:cNvPr>
            <p:cNvCxnSpPr>
              <a:cxnSpLocks/>
            </p:cNvCxnSpPr>
            <p:nvPr/>
          </p:nvCxnSpPr>
          <p:spPr>
            <a:xfrm>
              <a:off x="6075613" y="1371600"/>
              <a:ext cx="0" cy="362637"/>
            </a:xfrm>
            <a:prstGeom prst="line">
              <a:avLst/>
            </a:prstGeom>
            <a:ln w="19050">
              <a:solidFill>
                <a:srgbClr val="E6482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" name="內容版面配置區 10">
                  <a:extLst>
                    <a:ext uri="{FF2B5EF4-FFF2-40B4-BE49-F238E27FC236}">
                      <a16:creationId xmlns:a16="http://schemas.microsoft.com/office/drawing/2014/main" id="{3D74827D-63F2-D02C-B279-7456186AE4F4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5712433" y="697440"/>
                  <a:ext cx="717893" cy="501760"/>
                </a:xfrm>
                <a:prstGeom prst="rect">
                  <a:avLst/>
                </a:prstGeom>
              </p:spPr>
              <p:txBody>
                <a:bodyPr anchor="ctr">
                  <a:noAutofit/>
                </a:bodyPr>
                <a:lstStyle>
                  <a:lvl1pPr marL="91440" indent="-91440" algn="l" defTabSz="914400" rtl="0" eaLnBrk="1" latinLnBrk="0" hangingPunct="1">
                    <a:lnSpc>
                      <a:spcPct val="110000"/>
                    </a:lnSpc>
                    <a:spcBef>
                      <a:spcPts val="1200"/>
                    </a:spcBef>
                    <a:spcAft>
                      <a:spcPts val="200"/>
                    </a:spcAft>
                    <a:buClr>
                      <a:schemeClr val="accent1"/>
                    </a:buClr>
                    <a:buSzPct val="100000"/>
                    <a:buFont typeface="Calibri" panose="020F0502020204030204" pitchFamily="34" charset="0"/>
                    <a:buChar char=" "/>
                    <a:defRPr sz="19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38404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7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56692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3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74980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3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93268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3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11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13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15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17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indent="0" algn="ctr"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d>
                          <m:dPr>
                            <m:begChr m:val="⌊"/>
                            <m:endChr m:val="⌋"/>
                            <m:ctrlPr>
                              <a:rPr lang="en-US" altLang="zh-TW" sz="2000" i="1">
                                <a:solidFill>
                                  <a:srgbClr val="E64823"/>
                                </a:solidFill>
                                <a:latin typeface="Cambria Math" panose="02040503050406030204" pitchFamily="18" charset="0"/>
                                <a:ea typeface="jf-openhuninn-2.0" panose="020B0000000000000000" pitchFamily="34" charset="-12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TW" sz="2000" i="1">
                                    <a:solidFill>
                                      <a:srgbClr val="E64823"/>
                                    </a:solidFill>
                                    <a:latin typeface="Cambria Math" panose="02040503050406030204" pitchFamily="18" charset="0"/>
                                    <a:ea typeface="jf-openhuninn-2.0" panose="020B0000000000000000" pitchFamily="34" charset="-12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en-US" altLang="zh-TW" sz="2000" i="1">
                                    <a:solidFill>
                                      <a:srgbClr val="E64823"/>
                                    </a:solidFill>
                                    <a:latin typeface="Cambria Math" panose="02040503050406030204" pitchFamily="18" charset="0"/>
                                    <a:ea typeface="jf-openhuninn-2.0" panose="020B0000000000000000" pitchFamily="34" charset="-120"/>
                                  </a:rPr>
                                  <m:t>Left</m:t>
                                </m:r>
                                <m:r>
                                  <a:rPr lang="en-US" altLang="zh-TW" sz="2000" i="1">
                                    <a:solidFill>
                                      <a:srgbClr val="E64823"/>
                                    </a:solidFill>
                                    <a:latin typeface="Cambria Math" panose="02040503050406030204" pitchFamily="18" charset="0"/>
                                    <a:ea typeface="jf-openhuninn-2.0" panose="020B0000000000000000" pitchFamily="34" charset="-120"/>
                                  </a:rPr>
                                  <m:t>+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TW" sz="2000" i="1">
                                    <a:solidFill>
                                      <a:srgbClr val="E64823"/>
                                    </a:solidFill>
                                    <a:latin typeface="Cambria Math" panose="02040503050406030204" pitchFamily="18" charset="0"/>
                                    <a:ea typeface="jf-openhuninn-2.0" panose="020B0000000000000000" pitchFamily="34" charset="-120"/>
                                  </a:rPr>
                                  <m:t>Right</m:t>
                                </m:r>
                              </m:num>
                              <m:den>
                                <m:r>
                                  <a:rPr lang="en-US" altLang="zh-TW" sz="2000" i="1">
                                    <a:solidFill>
                                      <a:srgbClr val="E64823"/>
                                    </a:solidFill>
                                    <a:latin typeface="Cambria Math" panose="02040503050406030204" pitchFamily="18" charset="0"/>
                                    <a:ea typeface="jf-openhuninn-2.0" panose="020B0000000000000000" pitchFamily="34" charset="-12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oMath>
                    </m:oMathPara>
                  </a14:m>
                  <a:endParaRPr lang="en-US" altLang="zh-TW" sz="2000" dirty="0">
                    <a:solidFill>
                      <a:srgbClr val="E64823"/>
                    </a:solidFill>
                    <a:latin typeface="jf-openhuninn-2.0" panose="020B0000000000000000" pitchFamily="34" charset="-120"/>
                    <a:ea typeface="jf-openhuninn-2.0" panose="020B0000000000000000" pitchFamily="34" charset="-120"/>
                  </a:endParaRPr>
                </a:p>
              </p:txBody>
            </p:sp>
          </mc:Choice>
          <mc:Fallback>
            <p:sp>
              <p:nvSpPr>
                <p:cNvPr id="28" name="內容版面配置區 10">
                  <a:extLst>
                    <a:ext uri="{FF2B5EF4-FFF2-40B4-BE49-F238E27FC236}">
                      <a16:creationId xmlns:a16="http://schemas.microsoft.com/office/drawing/2014/main" id="{3D74827D-63F2-D02C-B279-7456186AE4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12433" y="697440"/>
                  <a:ext cx="717893" cy="501760"/>
                </a:xfrm>
                <a:prstGeom prst="rect">
                  <a:avLst/>
                </a:prstGeom>
                <a:blipFill>
                  <a:blip r:embed="rId4"/>
                  <a:stretch>
                    <a:fillRect l="-49153" t="-7229" r="-53390" b="-2168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7" name="內容版面配置區 10">
            <a:extLst>
              <a:ext uri="{FF2B5EF4-FFF2-40B4-BE49-F238E27FC236}">
                <a16:creationId xmlns:a16="http://schemas.microsoft.com/office/drawing/2014/main" id="{CA97CE8B-6394-682A-E1E1-2C5C66B1CD9D}"/>
              </a:ext>
            </a:extLst>
          </p:cNvPr>
          <p:cNvSpPr txBox="1">
            <a:spLocks/>
          </p:cNvSpPr>
          <p:nvPr/>
        </p:nvSpPr>
        <p:spPr>
          <a:xfrm>
            <a:off x="483578" y="821499"/>
            <a:ext cx="5015702" cy="4832326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buNone/>
            </a:pPr>
            <a:r>
              <a:rPr lang="zh-TW" altLang="en-US" sz="2000" dirty="0">
                <a:ea typeface="jf-openhuninn-2.0" panose="020B0000000000000000" pitchFamily="34" charset="-120"/>
              </a:rPr>
              <a:t>「持續平分陣列，直到指針碰到搜尋目標</a:t>
            </a:r>
            <a:r>
              <a:rPr lang="zh-TW" altLang="en-US" sz="2000" dirty="0" smtClean="0">
                <a:ea typeface="jf-openhuninn-2.0" panose="020B0000000000000000" pitchFamily="34" charset="-120"/>
              </a:rPr>
              <a:t>」</a:t>
            </a:r>
            <a:endParaRPr lang="en-US" altLang="zh-TW" sz="2000" dirty="0" smtClean="0">
              <a:latin typeface="jf-openhuninn-2.0" panose="020B0000000000000000" pitchFamily="34" charset="-120"/>
              <a:ea typeface="jf-openhuninn-2.0" panose="020B0000000000000000" pitchFamily="34" charset="-120"/>
            </a:endParaRPr>
          </a:p>
          <a:p>
            <a:pPr marL="548640" indent="-457200">
              <a:buFont typeface="+mj-lt"/>
              <a:buAutoNum type="arabicPeriod"/>
            </a:pPr>
            <a:r>
              <a:rPr lang="zh-TW" altLang="en-US" sz="2000" dirty="0" smtClean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給</a:t>
            </a:r>
            <a:r>
              <a:rPr lang="zh-TW" altLang="en-US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定一個陣列從 </a:t>
            </a:r>
            <a:r>
              <a:rPr lang="en-US" altLang="zh-TW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0 </a:t>
            </a:r>
            <a:r>
              <a:rPr lang="zh-TW" altLang="en-US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到 </a:t>
            </a:r>
            <a:r>
              <a:rPr lang="en-US" altLang="zh-TW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9</a:t>
            </a:r>
          </a:p>
          <a:p>
            <a:pPr marL="548640" indent="-457200">
              <a:buFont typeface="+mj-lt"/>
              <a:buAutoNum type="arabicPeriod"/>
            </a:pPr>
            <a:r>
              <a:rPr lang="zh-TW" altLang="en-US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找出每個節點的指針</a:t>
            </a:r>
            <a:endParaRPr lang="en-US" altLang="zh-TW" sz="2000" dirty="0">
              <a:latin typeface="jf-openhuninn-2.0" panose="020B0000000000000000" pitchFamily="34" charset="-120"/>
              <a:ea typeface="jf-openhuninn-2.0" panose="020B0000000000000000" pitchFamily="34" charset="-120"/>
            </a:endParaRPr>
          </a:p>
          <a:p>
            <a:pPr marL="548640" indent="-457200">
              <a:buFont typeface="+mj-lt"/>
              <a:buAutoNum type="arabicPeriod"/>
            </a:pPr>
            <a:r>
              <a:rPr lang="zh-TW" altLang="en-US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如果中間元素是目標就結束</a:t>
            </a:r>
            <a:endParaRPr lang="en-US" altLang="zh-TW" sz="2000" dirty="0">
              <a:latin typeface="jf-openhuninn-2.0" panose="020B0000000000000000" pitchFamily="34" charset="-120"/>
              <a:ea typeface="jf-openhuninn-2.0" panose="020B0000000000000000" pitchFamily="34" charset="-120"/>
            </a:endParaRPr>
          </a:p>
          <a:p>
            <a:pPr marL="548640" indent="-457200">
              <a:buFont typeface="+mj-lt"/>
              <a:buAutoNum type="arabicPeriod"/>
            </a:pPr>
            <a:r>
              <a:rPr lang="zh-TW" altLang="en-US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否則判斷大小，移動指針到 </a:t>
            </a:r>
            <a:r>
              <a:rPr lang="en-US" altLang="zh-TW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Mid </a:t>
            </a:r>
            <a:r>
              <a:rPr lang="zh-TW" altLang="en-US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上</a:t>
            </a:r>
            <a:endParaRPr lang="en-US" altLang="zh-TW" sz="2000" dirty="0">
              <a:latin typeface="jf-openhuninn-2.0" panose="020B0000000000000000" pitchFamily="34" charset="-120"/>
              <a:ea typeface="jf-openhuninn-2.0" panose="020B00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62751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97485F-B9C6-2185-84C4-17FCD3685E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標題 1">
            <a:extLst>
              <a:ext uri="{FF2B5EF4-FFF2-40B4-BE49-F238E27FC236}">
                <a16:creationId xmlns:a16="http://schemas.microsoft.com/office/drawing/2014/main" id="{BB98127F-C3F4-8DC9-9E41-3A2AAE2D00D6}"/>
              </a:ext>
            </a:extLst>
          </p:cNvPr>
          <p:cNvSpPr txBox="1">
            <a:spLocks/>
          </p:cNvSpPr>
          <p:nvPr/>
        </p:nvSpPr>
        <p:spPr>
          <a:xfrm>
            <a:off x="0" y="6478385"/>
            <a:ext cx="3751811" cy="37961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1900" dirty="0">
                <a:solidFill>
                  <a:schemeClr val="bg1">
                    <a:lumMod val="75000"/>
                  </a:schemeClr>
                </a:solidFill>
                <a:latin typeface="jf-openhuninn-2.0" panose="020B0000000000000000" pitchFamily="34" charset="-120"/>
                <a:ea typeface="jf-openhuninn-2.0" panose="020B0000000000000000" pitchFamily="34" charset="-120"/>
              </a:rPr>
              <a:t>經典的遞迴函數</a:t>
            </a:r>
          </a:p>
        </p:txBody>
      </p:sp>
      <p:pic>
        <p:nvPicPr>
          <p:cNvPr id="11" name="圖形 10">
            <a:extLst>
              <a:ext uri="{FF2B5EF4-FFF2-40B4-BE49-F238E27FC236}">
                <a16:creationId xmlns:a16="http://schemas.microsoft.com/office/drawing/2014/main" id="{D2C438C3-DAE1-1B41-2B1A-1DF909E590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3751811" y="914540"/>
            <a:ext cx="8263206" cy="5028920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D52ABE99-94F7-0B0A-4092-0C475F970B93}"/>
              </a:ext>
            </a:extLst>
          </p:cNvPr>
          <p:cNvSpPr/>
          <p:nvPr/>
        </p:nvSpPr>
        <p:spPr>
          <a:xfrm>
            <a:off x="4422057" y="3747752"/>
            <a:ext cx="7360368" cy="17028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174C9F6B-DCC5-9CD8-3BF6-81CC447A4A7A}"/>
              </a:ext>
            </a:extLst>
          </p:cNvPr>
          <p:cNvGrpSpPr/>
          <p:nvPr/>
        </p:nvGrpSpPr>
        <p:grpSpPr>
          <a:xfrm>
            <a:off x="5681953" y="914540"/>
            <a:ext cx="717893" cy="819697"/>
            <a:chOff x="5681953" y="914540"/>
            <a:chExt cx="717893" cy="819697"/>
          </a:xfrm>
        </p:grpSpPr>
        <p:cxnSp>
          <p:nvCxnSpPr>
            <p:cNvPr id="4" name="直線接點 3">
              <a:extLst>
                <a:ext uri="{FF2B5EF4-FFF2-40B4-BE49-F238E27FC236}">
                  <a16:creationId xmlns:a16="http://schemas.microsoft.com/office/drawing/2014/main" id="{01CB3C28-0E51-8523-580D-FF48EE650D47}"/>
                </a:ext>
              </a:extLst>
            </p:cNvPr>
            <p:cNvCxnSpPr>
              <a:cxnSpLocks/>
            </p:cNvCxnSpPr>
            <p:nvPr/>
          </p:nvCxnSpPr>
          <p:spPr>
            <a:xfrm>
              <a:off x="6075613" y="1371600"/>
              <a:ext cx="0" cy="362637"/>
            </a:xfrm>
            <a:prstGeom prst="line">
              <a:avLst/>
            </a:prstGeom>
            <a:ln w="19050">
              <a:solidFill>
                <a:srgbClr val="E6482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內容版面配置區 10">
              <a:extLst>
                <a:ext uri="{FF2B5EF4-FFF2-40B4-BE49-F238E27FC236}">
                  <a16:creationId xmlns:a16="http://schemas.microsoft.com/office/drawing/2014/main" id="{3415668B-BF1F-7F96-77AF-553EF13269E6}"/>
                </a:ext>
              </a:extLst>
            </p:cNvPr>
            <p:cNvSpPr txBox="1">
              <a:spLocks/>
            </p:cNvSpPr>
            <p:nvPr/>
          </p:nvSpPr>
          <p:spPr>
            <a:xfrm>
              <a:off x="5681953" y="914540"/>
              <a:ext cx="717893" cy="501760"/>
            </a:xfrm>
            <a:prstGeom prst="rect">
              <a:avLst/>
            </a:prstGeom>
          </p:spPr>
          <p:txBody>
            <a:bodyPr anchor="ctr">
              <a:noAutofit/>
            </a:bodyPr>
            <a:lstStyle>
              <a:lvl1pPr marL="91440" indent="-91440" algn="l" defTabSz="914400" rtl="0" eaLnBrk="1" latinLnBrk="0" hangingPunct="1">
                <a:lnSpc>
                  <a:spcPct val="11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19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7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ctr">
                <a:buFont typeface="Calibri" panose="020F0502020204030204" pitchFamily="34" charset="0"/>
                <a:buNone/>
              </a:pPr>
              <a:r>
                <a:rPr lang="en-US" altLang="zh-TW" sz="2000" dirty="0">
                  <a:solidFill>
                    <a:srgbClr val="E64823"/>
                  </a:solidFill>
                  <a:latin typeface="jf-openhuninn-2.0" panose="020B0000000000000000" pitchFamily="34" charset="-120"/>
                  <a:ea typeface="jf-openhuninn-2.0" panose="020B0000000000000000" pitchFamily="34" charset="-120"/>
                </a:rPr>
                <a:t>left</a:t>
              </a:r>
            </a:p>
          </p:txBody>
        </p:sp>
      </p:grpSp>
      <p:grpSp>
        <p:nvGrpSpPr>
          <p:cNvPr id="6" name="群組 5">
            <a:extLst>
              <a:ext uri="{FF2B5EF4-FFF2-40B4-BE49-F238E27FC236}">
                <a16:creationId xmlns:a16="http://schemas.microsoft.com/office/drawing/2014/main" id="{FA12EAE0-CB3D-F4F4-ABE4-05D21291E43E}"/>
              </a:ext>
            </a:extLst>
          </p:cNvPr>
          <p:cNvGrpSpPr/>
          <p:nvPr/>
        </p:nvGrpSpPr>
        <p:grpSpPr>
          <a:xfrm>
            <a:off x="6924043" y="914540"/>
            <a:ext cx="903951" cy="819697"/>
            <a:chOff x="5623637" y="914540"/>
            <a:chExt cx="903951" cy="819697"/>
          </a:xfrm>
        </p:grpSpPr>
        <p:cxnSp>
          <p:nvCxnSpPr>
            <p:cNvPr id="7" name="直線接點 6">
              <a:extLst>
                <a:ext uri="{FF2B5EF4-FFF2-40B4-BE49-F238E27FC236}">
                  <a16:creationId xmlns:a16="http://schemas.microsoft.com/office/drawing/2014/main" id="{99949082-D0EF-4F89-F42E-0AEA9EF76CD7}"/>
                </a:ext>
              </a:extLst>
            </p:cNvPr>
            <p:cNvCxnSpPr>
              <a:cxnSpLocks/>
            </p:cNvCxnSpPr>
            <p:nvPr/>
          </p:nvCxnSpPr>
          <p:spPr>
            <a:xfrm>
              <a:off x="6075613" y="1371600"/>
              <a:ext cx="0" cy="362637"/>
            </a:xfrm>
            <a:prstGeom prst="line">
              <a:avLst/>
            </a:prstGeom>
            <a:ln w="19050">
              <a:solidFill>
                <a:srgbClr val="E6482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內容版面配置區 10">
              <a:extLst>
                <a:ext uri="{FF2B5EF4-FFF2-40B4-BE49-F238E27FC236}">
                  <a16:creationId xmlns:a16="http://schemas.microsoft.com/office/drawing/2014/main" id="{6C67699F-21B5-C2C7-7A58-02651145126B}"/>
                </a:ext>
              </a:extLst>
            </p:cNvPr>
            <p:cNvSpPr txBox="1">
              <a:spLocks/>
            </p:cNvSpPr>
            <p:nvPr/>
          </p:nvSpPr>
          <p:spPr>
            <a:xfrm>
              <a:off x="5623637" y="914540"/>
              <a:ext cx="903951" cy="501760"/>
            </a:xfrm>
            <a:prstGeom prst="rect">
              <a:avLst/>
            </a:prstGeom>
          </p:spPr>
          <p:txBody>
            <a:bodyPr anchor="ctr">
              <a:noAutofit/>
            </a:bodyPr>
            <a:lstStyle>
              <a:lvl1pPr marL="91440" indent="-91440" algn="l" defTabSz="914400" rtl="0" eaLnBrk="1" latinLnBrk="0" hangingPunct="1">
                <a:lnSpc>
                  <a:spcPct val="11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19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7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ctr">
                <a:buFont typeface="Calibri" panose="020F0502020204030204" pitchFamily="34" charset="0"/>
                <a:buNone/>
              </a:pPr>
              <a:r>
                <a:rPr lang="en-US" altLang="zh-TW" sz="2000" dirty="0">
                  <a:solidFill>
                    <a:srgbClr val="E64823"/>
                  </a:solidFill>
                  <a:latin typeface="jf-openhuninn-2.0" panose="020B0000000000000000" pitchFamily="34" charset="-120"/>
                  <a:ea typeface="jf-openhuninn-2.0" panose="020B0000000000000000" pitchFamily="34" charset="-120"/>
                </a:rPr>
                <a:t>right</a:t>
              </a:r>
            </a:p>
          </p:txBody>
        </p:sp>
      </p:grpSp>
      <p:sp>
        <p:nvSpPr>
          <p:cNvPr id="10" name="矩形 9">
            <a:extLst>
              <a:ext uri="{FF2B5EF4-FFF2-40B4-BE49-F238E27FC236}">
                <a16:creationId xmlns:a16="http://schemas.microsoft.com/office/drawing/2014/main" id="{2ED58E8D-1312-0326-8AB0-081A72A021C4}"/>
              </a:ext>
            </a:extLst>
          </p:cNvPr>
          <p:cNvSpPr/>
          <p:nvPr/>
        </p:nvSpPr>
        <p:spPr>
          <a:xfrm>
            <a:off x="7691719" y="2289175"/>
            <a:ext cx="4090706" cy="3164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內容版面配置區 10">
            <a:extLst>
              <a:ext uri="{FF2B5EF4-FFF2-40B4-BE49-F238E27FC236}">
                <a16:creationId xmlns:a16="http://schemas.microsoft.com/office/drawing/2014/main" id="{CA97CE8B-6394-682A-E1E1-2C5C66B1CD9D}"/>
              </a:ext>
            </a:extLst>
          </p:cNvPr>
          <p:cNvSpPr txBox="1">
            <a:spLocks/>
          </p:cNvSpPr>
          <p:nvPr/>
        </p:nvSpPr>
        <p:spPr>
          <a:xfrm>
            <a:off x="483578" y="821499"/>
            <a:ext cx="5015702" cy="4832326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buNone/>
            </a:pPr>
            <a:r>
              <a:rPr lang="zh-TW" altLang="en-US" sz="2000" dirty="0">
                <a:ea typeface="jf-openhuninn-2.0" panose="020B0000000000000000" pitchFamily="34" charset="-120"/>
              </a:rPr>
              <a:t>「持續平分陣列，直到指針碰到搜尋目標</a:t>
            </a:r>
            <a:r>
              <a:rPr lang="zh-TW" altLang="en-US" sz="2000" dirty="0" smtClean="0">
                <a:ea typeface="jf-openhuninn-2.0" panose="020B0000000000000000" pitchFamily="34" charset="-120"/>
              </a:rPr>
              <a:t>」</a:t>
            </a:r>
            <a:endParaRPr lang="en-US" altLang="zh-TW" sz="2000" dirty="0" smtClean="0">
              <a:latin typeface="jf-openhuninn-2.0" panose="020B0000000000000000" pitchFamily="34" charset="-120"/>
              <a:ea typeface="jf-openhuninn-2.0" panose="020B0000000000000000" pitchFamily="34" charset="-120"/>
            </a:endParaRPr>
          </a:p>
          <a:p>
            <a:pPr marL="548640" indent="-457200">
              <a:buFont typeface="+mj-lt"/>
              <a:buAutoNum type="arabicPeriod"/>
            </a:pPr>
            <a:r>
              <a:rPr lang="zh-TW" altLang="en-US" sz="2000" dirty="0" smtClean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給</a:t>
            </a:r>
            <a:r>
              <a:rPr lang="zh-TW" altLang="en-US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定一個陣列從 </a:t>
            </a:r>
            <a:r>
              <a:rPr lang="en-US" altLang="zh-TW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0 </a:t>
            </a:r>
            <a:r>
              <a:rPr lang="zh-TW" altLang="en-US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到 </a:t>
            </a:r>
            <a:r>
              <a:rPr lang="en-US" altLang="zh-TW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9</a:t>
            </a:r>
          </a:p>
          <a:p>
            <a:pPr marL="548640" indent="-457200">
              <a:buFont typeface="+mj-lt"/>
              <a:buAutoNum type="arabicPeriod"/>
            </a:pPr>
            <a:r>
              <a:rPr lang="zh-TW" altLang="en-US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找出每個節點的指針</a:t>
            </a:r>
            <a:endParaRPr lang="en-US" altLang="zh-TW" sz="2000" dirty="0">
              <a:latin typeface="jf-openhuninn-2.0" panose="020B0000000000000000" pitchFamily="34" charset="-120"/>
              <a:ea typeface="jf-openhuninn-2.0" panose="020B0000000000000000" pitchFamily="34" charset="-120"/>
            </a:endParaRPr>
          </a:p>
          <a:p>
            <a:pPr marL="548640" indent="-457200">
              <a:buFont typeface="+mj-lt"/>
              <a:buAutoNum type="arabicPeriod"/>
            </a:pPr>
            <a:r>
              <a:rPr lang="zh-TW" altLang="en-US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如果中間元素是目標就結束</a:t>
            </a:r>
            <a:endParaRPr lang="en-US" altLang="zh-TW" sz="2000" dirty="0">
              <a:latin typeface="jf-openhuninn-2.0" panose="020B0000000000000000" pitchFamily="34" charset="-120"/>
              <a:ea typeface="jf-openhuninn-2.0" panose="020B0000000000000000" pitchFamily="34" charset="-120"/>
            </a:endParaRPr>
          </a:p>
          <a:p>
            <a:pPr marL="548640" indent="-457200">
              <a:buFont typeface="+mj-lt"/>
              <a:buAutoNum type="arabicPeriod"/>
            </a:pPr>
            <a:r>
              <a:rPr lang="zh-TW" altLang="en-US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否則判斷大小，移動指針到 </a:t>
            </a:r>
            <a:r>
              <a:rPr lang="en-US" altLang="zh-TW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Mid </a:t>
            </a:r>
            <a:r>
              <a:rPr lang="zh-TW" altLang="en-US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上</a:t>
            </a:r>
            <a:endParaRPr lang="en-US" altLang="zh-TW" sz="2000" dirty="0">
              <a:latin typeface="jf-openhuninn-2.0" panose="020B0000000000000000" pitchFamily="34" charset="-120"/>
              <a:ea typeface="jf-openhuninn-2.0" panose="020B00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4459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E254BB-28BF-A45A-630D-94F04B1FF1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標題 1">
            <a:extLst>
              <a:ext uri="{FF2B5EF4-FFF2-40B4-BE49-F238E27FC236}">
                <a16:creationId xmlns:a16="http://schemas.microsoft.com/office/drawing/2014/main" id="{DC6815D3-3076-5BBC-3B2E-E3E0C06679BE}"/>
              </a:ext>
            </a:extLst>
          </p:cNvPr>
          <p:cNvSpPr txBox="1">
            <a:spLocks/>
          </p:cNvSpPr>
          <p:nvPr/>
        </p:nvSpPr>
        <p:spPr>
          <a:xfrm>
            <a:off x="0" y="6478385"/>
            <a:ext cx="3751811" cy="37961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1900" dirty="0">
                <a:solidFill>
                  <a:schemeClr val="bg1">
                    <a:lumMod val="75000"/>
                  </a:schemeClr>
                </a:solidFill>
                <a:latin typeface="jf-openhuninn-2.0" panose="020B0000000000000000" pitchFamily="34" charset="-120"/>
                <a:ea typeface="jf-openhuninn-2.0" panose="020B0000000000000000" pitchFamily="34" charset="-120"/>
              </a:rPr>
              <a:t>經典的遞迴函數</a:t>
            </a:r>
          </a:p>
        </p:txBody>
      </p:sp>
      <p:pic>
        <p:nvPicPr>
          <p:cNvPr id="11" name="圖形 10">
            <a:extLst>
              <a:ext uri="{FF2B5EF4-FFF2-40B4-BE49-F238E27FC236}">
                <a16:creationId xmlns:a16="http://schemas.microsoft.com/office/drawing/2014/main" id="{1122576B-4ECD-CDFA-58B0-583303E464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3751811" y="914540"/>
            <a:ext cx="8263206" cy="5028920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DDD2D564-1E09-7B34-F8F4-1592670DFF97}"/>
              </a:ext>
            </a:extLst>
          </p:cNvPr>
          <p:cNvSpPr/>
          <p:nvPr/>
        </p:nvSpPr>
        <p:spPr>
          <a:xfrm>
            <a:off x="4422057" y="3747752"/>
            <a:ext cx="7360368" cy="17028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6D14EBAF-8DEC-E45E-217A-4E66B14C1022}"/>
              </a:ext>
            </a:extLst>
          </p:cNvPr>
          <p:cNvGrpSpPr/>
          <p:nvPr/>
        </p:nvGrpSpPr>
        <p:grpSpPr>
          <a:xfrm>
            <a:off x="6966234" y="914540"/>
            <a:ext cx="717893" cy="819697"/>
            <a:chOff x="5681953" y="914540"/>
            <a:chExt cx="717893" cy="819697"/>
          </a:xfrm>
        </p:grpSpPr>
        <p:cxnSp>
          <p:nvCxnSpPr>
            <p:cNvPr id="4" name="直線接點 3">
              <a:extLst>
                <a:ext uri="{FF2B5EF4-FFF2-40B4-BE49-F238E27FC236}">
                  <a16:creationId xmlns:a16="http://schemas.microsoft.com/office/drawing/2014/main" id="{B7515598-40C8-576F-DA8F-CFA6D7A8818F}"/>
                </a:ext>
              </a:extLst>
            </p:cNvPr>
            <p:cNvCxnSpPr>
              <a:cxnSpLocks/>
            </p:cNvCxnSpPr>
            <p:nvPr/>
          </p:nvCxnSpPr>
          <p:spPr>
            <a:xfrm>
              <a:off x="6075613" y="1371600"/>
              <a:ext cx="0" cy="362637"/>
            </a:xfrm>
            <a:prstGeom prst="line">
              <a:avLst/>
            </a:prstGeom>
            <a:ln w="19050">
              <a:solidFill>
                <a:srgbClr val="E6482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內容版面配置區 10">
              <a:extLst>
                <a:ext uri="{FF2B5EF4-FFF2-40B4-BE49-F238E27FC236}">
                  <a16:creationId xmlns:a16="http://schemas.microsoft.com/office/drawing/2014/main" id="{2A2BFD5E-2F2A-6C23-69E1-F61C8C678E40}"/>
                </a:ext>
              </a:extLst>
            </p:cNvPr>
            <p:cNvSpPr txBox="1">
              <a:spLocks/>
            </p:cNvSpPr>
            <p:nvPr/>
          </p:nvSpPr>
          <p:spPr>
            <a:xfrm>
              <a:off x="5681953" y="914540"/>
              <a:ext cx="717893" cy="501760"/>
            </a:xfrm>
            <a:prstGeom prst="rect">
              <a:avLst/>
            </a:prstGeom>
          </p:spPr>
          <p:txBody>
            <a:bodyPr anchor="ctr">
              <a:noAutofit/>
            </a:bodyPr>
            <a:lstStyle>
              <a:lvl1pPr marL="91440" indent="-91440" algn="l" defTabSz="914400" rtl="0" eaLnBrk="1" latinLnBrk="0" hangingPunct="1">
                <a:lnSpc>
                  <a:spcPct val="11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19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7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ctr">
                <a:buFont typeface="Calibri" panose="020F0502020204030204" pitchFamily="34" charset="0"/>
                <a:buNone/>
              </a:pPr>
              <a:r>
                <a:rPr lang="en-US" altLang="zh-TW" sz="2000" dirty="0">
                  <a:solidFill>
                    <a:srgbClr val="E64823"/>
                  </a:solidFill>
                  <a:latin typeface="jf-openhuninn-2.0" panose="020B0000000000000000" pitchFamily="34" charset="-120"/>
                  <a:ea typeface="jf-openhuninn-2.0" panose="020B0000000000000000" pitchFamily="34" charset="-120"/>
                </a:rPr>
                <a:t>left</a:t>
              </a:r>
            </a:p>
          </p:txBody>
        </p:sp>
      </p:grpSp>
      <p:grpSp>
        <p:nvGrpSpPr>
          <p:cNvPr id="6" name="群組 5">
            <a:extLst>
              <a:ext uri="{FF2B5EF4-FFF2-40B4-BE49-F238E27FC236}">
                <a16:creationId xmlns:a16="http://schemas.microsoft.com/office/drawing/2014/main" id="{AC4A558B-096C-CD2F-44FE-55F5194FAC13}"/>
              </a:ext>
            </a:extLst>
          </p:cNvPr>
          <p:cNvGrpSpPr/>
          <p:nvPr/>
        </p:nvGrpSpPr>
        <p:grpSpPr>
          <a:xfrm>
            <a:off x="8493645" y="914540"/>
            <a:ext cx="903951" cy="819697"/>
            <a:chOff x="5623637" y="914540"/>
            <a:chExt cx="903951" cy="819697"/>
          </a:xfrm>
        </p:grpSpPr>
        <p:cxnSp>
          <p:nvCxnSpPr>
            <p:cNvPr id="7" name="直線接點 6">
              <a:extLst>
                <a:ext uri="{FF2B5EF4-FFF2-40B4-BE49-F238E27FC236}">
                  <a16:creationId xmlns:a16="http://schemas.microsoft.com/office/drawing/2014/main" id="{35D8E7BF-588F-A9E5-821A-776A25834C57}"/>
                </a:ext>
              </a:extLst>
            </p:cNvPr>
            <p:cNvCxnSpPr>
              <a:cxnSpLocks/>
            </p:cNvCxnSpPr>
            <p:nvPr/>
          </p:nvCxnSpPr>
          <p:spPr>
            <a:xfrm>
              <a:off x="6075613" y="1371600"/>
              <a:ext cx="0" cy="362637"/>
            </a:xfrm>
            <a:prstGeom prst="line">
              <a:avLst/>
            </a:prstGeom>
            <a:ln w="19050">
              <a:solidFill>
                <a:srgbClr val="E6482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內容版面配置區 10">
              <a:extLst>
                <a:ext uri="{FF2B5EF4-FFF2-40B4-BE49-F238E27FC236}">
                  <a16:creationId xmlns:a16="http://schemas.microsoft.com/office/drawing/2014/main" id="{4B335C60-8134-BE55-69D2-19F9E0F5070D}"/>
                </a:ext>
              </a:extLst>
            </p:cNvPr>
            <p:cNvSpPr txBox="1">
              <a:spLocks/>
            </p:cNvSpPr>
            <p:nvPr/>
          </p:nvSpPr>
          <p:spPr>
            <a:xfrm>
              <a:off x="5623637" y="914540"/>
              <a:ext cx="903951" cy="501760"/>
            </a:xfrm>
            <a:prstGeom prst="rect">
              <a:avLst/>
            </a:prstGeom>
          </p:spPr>
          <p:txBody>
            <a:bodyPr anchor="ctr">
              <a:noAutofit/>
            </a:bodyPr>
            <a:lstStyle>
              <a:lvl1pPr marL="91440" indent="-91440" algn="l" defTabSz="914400" rtl="0" eaLnBrk="1" latinLnBrk="0" hangingPunct="1">
                <a:lnSpc>
                  <a:spcPct val="11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19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7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ctr">
                <a:buFont typeface="Calibri" panose="020F0502020204030204" pitchFamily="34" charset="0"/>
                <a:buNone/>
              </a:pPr>
              <a:r>
                <a:rPr lang="en-US" altLang="zh-TW" sz="2000" dirty="0">
                  <a:solidFill>
                    <a:srgbClr val="E64823"/>
                  </a:solidFill>
                  <a:latin typeface="jf-openhuninn-2.0" panose="020B0000000000000000" pitchFamily="34" charset="-120"/>
                  <a:ea typeface="jf-openhuninn-2.0" panose="020B0000000000000000" pitchFamily="34" charset="-120"/>
                </a:rPr>
                <a:t>right</a:t>
              </a:r>
            </a:p>
          </p:txBody>
        </p:sp>
      </p:grpSp>
      <p:sp>
        <p:nvSpPr>
          <p:cNvPr id="14" name="矩形 13">
            <a:extLst>
              <a:ext uri="{FF2B5EF4-FFF2-40B4-BE49-F238E27FC236}">
                <a16:creationId xmlns:a16="http://schemas.microsoft.com/office/drawing/2014/main" id="{2D3FC799-33C2-D513-2DD1-2C6CB04B7D00}"/>
              </a:ext>
            </a:extLst>
          </p:cNvPr>
          <p:cNvSpPr/>
          <p:nvPr/>
        </p:nvSpPr>
        <p:spPr>
          <a:xfrm>
            <a:off x="3234474" y="2289175"/>
            <a:ext cx="4090706" cy="3164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內容版面配置區 10">
            <a:extLst>
              <a:ext uri="{FF2B5EF4-FFF2-40B4-BE49-F238E27FC236}">
                <a16:creationId xmlns:a16="http://schemas.microsoft.com/office/drawing/2014/main" id="{CA97CE8B-6394-682A-E1E1-2C5C66B1CD9D}"/>
              </a:ext>
            </a:extLst>
          </p:cNvPr>
          <p:cNvSpPr txBox="1">
            <a:spLocks/>
          </p:cNvSpPr>
          <p:nvPr/>
        </p:nvSpPr>
        <p:spPr>
          <a:xfrm>
            <a:off x="483578" y="821499"/>
            <a:ext cx="5015702" cy="4832326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buNone/>
            </a:pPr>
            <a:r>
              <a:rPr lang="zh-TW" altLang="en-US" sz="2000" dirty="0">
                <a:ea typeface="jf-openhuninn-2.0" panose="020B0000000000000000" pitchFamily="34" charset="-120"/>
              </a:rPr>
              <a:t>「持續平分陣列，直到指針碰到搜尋目標</a:t>
            </a:r>
            <a:r>
              <a:rPr lang="zh-TW" altLang="en-US" sz="2000" dirty="0" smtClean="0">
                <a:ea typeface="jf-openhuninn-2.0" panose="020B0000000000000000" pitchFamily="34" charset="-120"/>
              </a:rPr>
              <a:t>」</a:t>
            </a:r>
            <a:endParaRPr lang="en-US" altLang="zh-TW" sz="2000" dirty="0" smtClean="0">
              <a:latin typeface="jf-openhuninn-2.0" panose="020B0000000000000000" pitchFamily="34" charset="-120"/>
              <a:ea typeface="jf-openhuninn-2.0" panose="020B0000000000000000" pitchFamily="34" charset="-120"/>
            </a:endParaRPr>
          </a:p>
          <a:p>
            <a:pPr marL="548640" indent="-457200">
              <a:buFont typeface="+mj-lt"/>
              <a:buAutoNum type="arabicPeriod"/>
            </a:pPr>
            <a:r>
              <a:rPr lang="zh-TW" altLang="en-US" sz="2000" dirty="0" smtClean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給</a:t>
            </a:r>
            <a:r>
              <a:rPr lang="zh-TW" altLang="en-US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定一個陣列從 </a:t>
            </a:r>
            <a:r>
              <a:rPr lang="en-US" altLang="zh-TW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0 </a:t>
            </a:r>
            <a:r>
              <a:rPr lang="zh-TW" altLang="en-US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到 </a:t>
            </a:r>
            <a:r>
              <a:rPr lang="en-US" altLang="zh-TW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9</a:t>
            </a:r>
          </a:p>
          <a:p>
            <a:pPr marL="548640" indent="-457200">
              <a:buFont typeface="+mj-lt"/>
              <a:buAutoNum type="arabicPeriod"/>
            </a:pPr>
            <a:r>
              <a:rPr lang="zh-TW" altLang="en-US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找出每個節點的指針</a:t>
            </a:r>
            <a:endParaRPr lang="en-US" altLang="zh-TW" sz="2000" dirty="0">
              <a:latin typeface="jf-openhuninn-2.0" panose="020B0000000000000000" pitchFamily="34" charset="-120"/>
              <a:ea typeface="jf-openhuninn-2.0" panose="020B0000000000000000" pitchFamily="34" charset="-120"/>
            </a:endParaRPr>
          </a:p>
          <a:p>
            <a:pPr marL="548640" indent="-457200">
              <a:buFont typeface="+mj-lt"/>
              <a:buAutoNum type="arabicPeriod"/>
            </a:pPr>
            <a:r>
              <a:rPr lang="zh-TW" altLang="en-US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如果中間元素是目標就結束</a:t>
            </a:r>
            <a:endParaRPr lang="en-US" altLang="zh-TW" sz="2000" dirty="0">
              <a:latin typeface="jf-openhuninn-2.0" panose="020B0000000000000000" pitchFamily="34" charset="-120"/>
              <a:ea typeface="jf-openhuninn-2.0" panose="020B0000000000000000" pitchFamily="34" charset="-120"/>
            </a:endParaRPr>
          </a:p>
          <a:p>
            <a:pPr marL="548640" indent="-457200">
              <a:buFont typeface="+mj-lt"/>
              <a:buAutoNum type="arabicPeriod"/>
            </a:pPr>
            <a:r>
              <a:rPr lang="zh-TW" altLang="en-US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否則判斷大小，移動指針到 </a:t>
            </a:r>
            <a:r>
              <a:rPr lang="en-US" altLang="zh-TW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Mid </a:t>
            </a:r>
            <a:r>
              <a:rPr lang="zh-TW" altLang="en-US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上</a:t>
            </a:r>
            <a:endParaRPr lang="en-US" altLang="zh-TW" sz="2000" dirty="0">
              <a:latin typeface="jf-openhuninn-2.0" panose="020B0000000000000000" pitchFamily="34" charset="-120"/>
              <a:ea typeface="jf-openhuninn-2.0" panose="020B00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92088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D69626-75F7-915D-8C65-BEB87D40B4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標題 1">
            <a:extLst>
              <a:ext uri="{FF2B5EF4-FFF2-40B4-BE49-F238E27FC236}">
                <a16:creationId xmlns:a16="http://schemas.microsoft.com/office/drawing/2014/main" id="{FCFB0CD6-939C-6667-4DB0-60580315A98E}"/>
              </a:ext>
            </a:extLst>
          </p:cNvPr>
          <p:cNvSpPr txBox="1">
            <a:spLocks/>
          </p:cNvSpPr>
          <p:nvPr/>
        </p:nvSpPr>
        <p:spPr>
          <a:xfrm>
            <a:off x="0" y="6478385"/>
            <a:ext cx="3751811" cy="37961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1900" dirty="0">
                <a:solidFill>
                  <a:schemeClr val="bg1">
                    <a:lumMod val="75000"/>
                  </a:schemeClr>
                </a:solidFill>
                <a:latin typeface="jf-openhuninn-2.0" panose="020B0000000000000000" pitchFamily="34" charset="-120"/>
                <a:ea typeface="jf-openhuninn-2.0" panose="020B0000000000000000" pitchFamily="34" charset="-120"/>
              </a:rPr>
              <a:t>經典的遞迴函數</a:t>
            </a:r>
          </a:p>
        </p:txBody>
      </p:sp>
      <p:pic>
        <p:nvPicPr>
          <p:cNvPr id="11" name="圖形 10">
            <a:extLst>
              <a:ext uri="{FF2B5EF4-FFF2-40B4-BE49-F238E27FC236}">
                <a16:creationId xmlns:a16="http://schemas.microsoft.com/office/drawing/2014/main" id="{C11D5B3B-1BCF-551C-116B-F29BAC7AA8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3751811" y="914540"/>
            <a:ext cx="8263206" cy="5028920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819EEF2A-5670-DFD3-6EA7-D231CD6569A4}"/>
              </a:ext>
            </a:extLst>
          </p:cNvPr>
          <p:cNvSpPr/>
          <p:nvPr/>
        </p:nvSpPr>
        <p:spPr>
          <a:xfrm>
            <a:off x="4422057" y="3747752"/>
            <a:ext cx="7360368" cy="17028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CF0FCDF8-17B5-D558-66F0-929CCB5A976D}"/>
              </a:ext>
            </a:extLst>
          </p:cNvPr>
          <p:cNvGrpSpPr/>
          <p:nvPr/>
        </p:nvGrpSpPr>
        <p:grpSpPr>
          <a:xfrm>
            <a:off x="5484039" y="2393130"/>
            <a:ext cx="717893" cy="819697"/>
            <a:chOff x="5681953" y="914540"/>
            <a:chExt cx="717893" cy="819697"/>
          </a:xfrm>
        </p:grpSpPr>
        <p:cxnSp>
          <p:nvCxnSpPr>
            <p:cNvPr id="14" name="直線接點 13">
              <a:extLst>
                <a:ext uri="{FF2B5EF4-FFF2-40B4-BE49-F238E27FC236}">
                  <a16:creationId xmlns:a16="http://schemas.microsoft.com/office/drawing/2014/main" id="{45C11C0B-3A20-A18F-CCE0-E2460FEAF0C8}"/>
                </a:ext>
              </a:extLst>
            </p:cNvPr>
            <p:cNvCxnSpPr>
              <a:cxnSpLocks/>
            </p:cNvCxnSpPr>
            <p:nvPr/>
          </p:nvCxnSpPr>
          <p:spPr>
            <a:xfrm>
              <a:off x="6075613" y="1371600"/>
              <a:ext cx="0" cy="362637"/>
            </a:xfrm>
            <a:prstGeom prst="line">
              <a:avLst/>
            </a:prstGeom>
            <a:ln w="19050">
              <a:solidFill>
                <a:srgbClr val="E6482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內容版面配置區 10">
              <a:extLst>
                <a:ext uri="{FF2B5EF4-FFF2-40B4-BE49-F238E27FC236}">
                  <a16:creationId xmlns:a16="http://schemas.microsoft.com/office/drawing/2014/main" id="{D6DA5400-790E-7933-C36C-503D0E9E4B67}"/>
                </a:ext>
              </a:extLst>
            </p:cNvPr>
            <p:cNvSpPr txBox="1">
              <a:spLocks/>
            </p:cNvSpPr>
            <p:nvPr/>
          </p:nvSpPr>
          <p:spPr>
            <a:xfrm>
              <a:off x="5681953" y="914540"/>
              <a:ext cx="717893" cy="501760"/>
            </a:xfrm>
            <a:prstGeom prst="rect">
              <a:avLst/>
            </a:prstGeom>
          </p:spPr>
          <p:txBody>
            <a:bodyPr anchor="ctr">
              <a:noAutofit/>
            </a:bodyPr>
            <a:lstStyle>
              <a:lvl1pPr marL="91440" indent="-91440" algn="l" defTabSz="914400" rtl="0" eaLnBrk="1" latinLnBrk="0" hangingPunct="1">
                <a:lnSpc>
                  <a:spcPct val="11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19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7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ctr">
                <a:buFont typeface="Calibri" panose="020F0502020204030204" pitchFamily="34" charset="0"/>
                <a:buNone/>
              </a:pPr>
              <a:r>
                <a:rPr lang="en-US" altLang="zh-TW" sz="2000" dirty="0">
                  <a:solidFill>
                    <a:srgbClr val="E64823"/>
                  </a:solidFill>
                  <a:latin typeface="jf-openhuninn-2.0" panose="020B0000000000000000" pitchFamily="34" charset="-120"/>
                  <a:ea typeface="jf-openhuninn-2.0" panose="020B0000000000000000" pitchFamily="34" charset="-120"/>
                </a:rPr>
                <a:t>left</a:t>
              </a:r>
            </a:p>
          </p:txBody>
        </p:sp>
      </p:grp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4AAA1C40-4E40-3C9C-8514-F52E69B5E680}"/>
              </a:ext>
            </a:extLst>
          </p:cNvPr>
          <p:cNvGrpSpPr/>
          <p:nvPr/>
        </p:nvGrpSpPr>
        <p:grpSpPr>
          <a:xfrm>
            <a:off x="6387541" y="2393130"/>
            <a:ext cx="903951" cy="819697"/>
            <a:chOff x="5623637" y="914540"/>
            <a:chExt cx="903951" cy="819697"/>
          </a:xfrm>
        </p:grpSpPr>
        <p:cxnSp>
          <p:nvCxnSpPr>
            <p:cNvPr id="17" name="直線接點 16">
              <a:extLst>
                <a:ext uri="{FF2B5EF4-FFF2-40B4-BE49-F238E27FC236}">
                  <a16:creationId xmlns:a16="http://schemas.microsoft.com/office/drawing/2014/main" id="{E1A97A9D-26E3-4379-8EAC-85CE118628A4}"/>
                </a:ext>
              </a:extLst>
            </p:cNvPr>
            <p:cNvCxnSpPr>
              <a:cxnSpLocks/>
            </p:cNvCxnSpPr>
            <p:nvPr/>
          </p:nvCxnSpPr>
          <p:spPr>
            <a:xfrm>
              <a:off x="6075613" y="1371600"/>
              <a:ext cx="0" cy="362637"/>
            </a:xfrm>
            <a:prstGeom prst="line">
              <a:avLst/>
            </a:prstGeom>
            <a:ln w="19050">
              <a:solidFill>
                <a:srgbClr val="E6482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內容版面配置區 10">
              <a:extLst>
                <a:ext uri="{FF2B5EF4-FFF2-40B4-BE49-F238E27FC236}">
                  <a16:creationId xmlns:a16="http://schemas.microsoft.com/office/drawing/2014/main" id="{E8FC19F5-3957-DCA6-7C87-8E589375E60F}"/>
                </a:ext>
              </a:extLst>
            </p:cNvPr>
            <p:cNvSpPr txBox="1">
              <a:spLocks/>
            </p:cNvSpPr>
            <p:nvPr/>
          </p:nvSpPr>
          <p:spPr>
            <a:xfrm>
              <a:off x="5623637" y="914540"/>
              <a:ext cx="903951" cy="501760"/>
            </a:xfrm>
            <a:prstGeom prst="rect">
              <a:avLst/>
            </a:prstGeom>
          </p:spPr>
          <p:txBody>
            <a:bodyPr anchor="ctr">
              <a:noAutofit/>
            </a:bodyPr>
            <a:lstStyle>
              <a:lvl1pPr marL="91440" indent="-91440" algn="l" defTabSz="914400" rtl="0" eaLnBrk="1" latinLnBrk="0" hangingPunct="1">
                <a:lnSpc>
                  <a:spcPct val="11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19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7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ctr">
                <a:buFont typeface="Calibri" panose="020F0502020204030204" pitchFamily="34" charset="0"/>
                <a:buNone/>
              </a:pPr>
              <a:r>
                <a:rPr lang="en-US" altLang="zh-TW" sz="2000" dirty="0">
                  <a:solidFill>
                    <a:srgbClr val="E64823"/>
                  </a:solidFill>
                  <a:latin typeface="jf-openhuninn-2.0" panose="020B0000000000000000" pitchFamily="34" charset="-120"/>
                  <a:ea typeface="jf-openhuninn-2.0" panose="020B0000000000000000" pitchFamily="34" charset="-120"/>
                </a:rPr>
                <a:t>right</a:t>
              </a:r>
            </a:p>
          </p:txBody>
        </p:sp>
      </p:grp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FCEFBABC-4949-B532-2910-60AE3F1EF829}"/>
              </a:ext>
            </a:extLst>
          </p:cNvPr>
          <p:cNvGrpSpPr/>
          <p:nvPr/>
        </p:nvGrpSpPr>
        <p:grpSpPr>
          <a:xfrm>
            <a:off x="5842985" y="3544481"/>
            <a:ext cx="717893" cy="864397"/>
            <a:chOff x="5712433" y="334803"/>
            <a:chExt cx="717893" cy="864397"/>
          </a:xfrm>
        </p:grpSpPr>
        <p:cxnSp>
          <p:nvCxnSpPr>
            <p:cNvPr id="20" name="直線接點 19">
              <a:extLst>
                <a:ext uri="{FF2B5EF4-FFF2-40B4-BE49-F238E27FC236}">
                  <a16:creationId xmlns:a16="http://schemas.microsoft.com/office/drawing/2014/main" id="{53E3558A-1F73-AFF1-72C3-2589C38DE0B8}"/>
                </a:ext>
              </a:extLst>
            </p:cNvPr>
            <p:cNvCxnSpPr>
              <a:cxnSpLocks/>
            </p:cNvCxnSpPr>
            <p:nvPr/>
          </p:nvCxnSpPr>
          <p:spPr>
            <a:xfrm>
              <a:off x="6075613" y="334803"/>
              <a:ext cx="0" cy="362637"/>
            </a:xfrm>
            <a:prstGeom prst="line">
              <a:avLst/>
            </a:prstGeom>
            <a:ln w="19050">
              <a:solidFill>
                <a:srgbClr val="E6482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內容版面配置區 10">
                  <a:extLst>
                    <a:ext uri="{FF2B5EF4-FFF2-40B4-BE49-F238E27FC236}">
                      <a16:creationId xmlns:a16="http://schemas.microsoft.com/office/drawing/2014/main" id="{EEE0828D-B9AD-A81B-7F85-8C1C9C375005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5712433" y="697440"/>
                  <a:ext cx="717893" cy="501760"/>
                </a:xfrm>
                <a:prstGeom prst="rect">
                  <a:avLst/>
                </a:prstGeom>
              </p:spPr>
              <p:txBody>
                <a:bodyPr anchor="ctr">
                  <a:noAutofit/>
                </a:bodyPr>
                <a:lstStyle>
                  <a:lvl1pPr marL="91440" indent="-91440" algn="l" defTabSz="914400" rtl="0" eaLnBrk="1" latinLnBrk="0" hangingPunct="1">
                    <a:lnSpc>
                      <a:spcPct val="110000"/>
                    </a:lnSpc>
                    <a:spcBef>
                      <a:spcPts val="1200"/>
                    </a:spcBef>
                    <a:spcAft>
                      <a:spcPts val="200"/>
                    </a:spcAft>
                    <a:buClr>
                      <a:schemeClr val="accent1"/>
                    </a:buClr>
                    <a:buSzPct val="100000"/>
                    <a:buFont typeface="Calibri" panose="020F0502020204030204" pitchFamily="34" charset="0"/>
                    <a:buChar char=" "/>
                    <a:defRPr sz="19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38404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7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56692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3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74980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3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93268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3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11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13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15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17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indent="0" algn="ctr"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d>
                          <m:dPr>
                            <m:begChr m:val="⌊"/>
                            <m:endChr m:val="⌋"/>
                            <m:ctrlPr>
                              <a:rPr lang="en-US" altLang="zh-TW" sz="2000" i="1">
                                <a:solidFill>
                                  <a:srgbClr val="E64823"/>
                                </a:solidFill>
                                <a:latin typeface="Cambria Math" panose="02040503050406030204" pitchFamily="18" charset="0"/>
                                <a:ea typeface="jf-openhuninn-2.0" panose="020B0000000000000000" pitchFamily="34" charset="-12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TW" sz="2000" i="1">
                                    <a:solidFill>
                                      <a:srgbClr val="E64823"/>
                                    </a:solidFill>
                                    <a:latin typeface="Cambria Math" panose="02040503050406030204" pitchFamily="18" charset="0"/>
                                    <a:ea typeface="jf-openhuninn-2.0" panose="020B0000000000000000" pitchFamily="34" charset="-12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en-US" altLang="zh-TW" sz="2000" i="1">
                                    <a:solidFill>
                                      <a:srgbClr val="E64823"/>
                                    </a:solidFill>
                                    <a:latin typeface="Cambria Math" panose="02040503050406030204" pitchFamily="18" charset="0"/>
                                    <a:ea typeface="jf-openhuninn-2.0" panose="020B0000000000000000" pitchFamily="34" charset="-120"/>
                                  </a:rPr>
                                  <m:t>Left</m:t>
                                </m:r>
                                <m:r>
                                  <a:rPr lang="en-US" altLang="zh-TW" sz="2000" i="1">
                                    <a:solidFill>
                                      <a:srgbClr val="E64823"/>
                                    </a:solidFill>
                                    <a:latin typeface="Cambria Math" panose="02040503050406030204" pitchFamily="18" charset="0"/>
                                    <a:ea typeface="jf-openhuninn-2.0" panose="020B0000000000000000" pitchFamily="34" charset="-120"/>
                                  </a:rPr>
                                  <m:t>+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TW" sz="2000" i="1">
                                    <a:solidFill>
                                      <a:srgbClr val="E64823"/>
                                    </a:solidFill>
                                    <a:latin typeface="Cambria Math" panose="02040503050406030204" pitchFamily="18" charset="0"/>
                                    <a:ea typeface="jf-openhuninn-2.0" panose="020B0000000000000000" pitchFamily="34" charset="-120"/>
                                  </a:rPr>
                                  <m:t>Right</m:t>
                                </m:r>
                              </m:num>
                              <m:den>
                                <m:r>
                                  <a:rPr lang="en-US" altLang="zh-TW" sz="2000" i="1">
                                    <a:solidFill>
                                      <a:srgbClr val="E64823"/>
                                    </a:solidFill>
                                    <a:latin typeface="Cambria Math" panose="02040503050406030204" pitchFamily="18" charset="0"/>
                                    <a:ea typeface="jf-openhuninn-2.0" panose="020B0000000000000000" pitchFamily="34" charset="-12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oMath>
                    </m:oMathPara>
                  </a14:m>
                  <a:endParaRPr lang="en-US" altLang="zh-TW" sz="2000" dirty="0">
                    <a:solidFill>
                      <a:srgbClr val="E64823"/>
                    </a:solidFill>
                    <a:latin typeface="jf-openhuninn-2.0" panose="020B0000000000000000" pitchFamily="34" charset="-120"/>
                    <a:ea typeface="jf-openhuninn-2.0" panose="020B0000000000000000" pitchFamily="34" charset="-120"/>
                  </a:endParaRPr>
                </a:p>
              </p:txBody>
            </p:sp>
          </mc:Choice>
          <mc:Fallback>
            <p:sp>
              <p:nvSpPr>
                <p:cNvPr id="21" name="內容版面配置區 10">
                  <a:extLst>
                    <a:ext uri="{FF2B5EF4-FFF2-40B4-BE49-F238E27FC236}">
                      <a16:creationId xmlns:a16="http://schemas.microsoft.com/office/drawing/2014/main" id="{EEE0828D-B9AD-A81B-7F85-8C1C9C37500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12433" y="697440"/>
                  <a:ext cx="717893" cy="501760"/>
                </a:xfrm>
                <a:prstGeom prst="rect">
                  <a:avLst/>
                </a:prstGeom>
                <a:blipFill>
                  <a:blip r:embed="rId4"/>
                  <a:stretch>
                    <a:fillRect l="-49153" t="-8537" r="-53390" b="-21951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2" name="內容版面配置區 10">
            <a:extLst>
              <a:ext uri="{FF2B5EF4-FFF2-40B4-BE49-F238E27FC236}">
                <a16:creationId xmlns:a16="http://schemas.microsoft.com/office/drawing/2014/main" id="{CA97CE8B-6394-682A-E1E1-2C5C66B1CD9D}"/>
              </a:ext>
            </a:extLst>
          </p:cNvPr>
          <p:cNvSpPr txBox="1">
            <a:spLocks/>
          </p:cNvSpPr>
          <p:nvPr/>
        </p:nvSpPr>
        <p:spPr>
          <a:xfrm>
            <a:off x="483578" y="821499"/>
            <a:ext cx="5015702" cy="4832326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buNone/>
            </a:pPr>
            <a:r>
              <a:rPr lang="zh-TW" altLang="en-US" sz="2000" dirty="0">
                <a:ea typeface="jf-openhuninn-2.0" panose="020B0000000000000000" pitchFamily="34" charset="-120"/>
              </a:rPr>
              <a:t>「持續平分陣列，直到指針碰到搜尋目標</a:t>
            </a:r>
            <a:r>
              <a:rPr lang="zh-TW" altLang="en-US" sz="2000" dirty="0" smtClean="0">
                <a:ea typeface="jf-openhuninn-2.0" panose="020B0000000000000000" pitchFamily="34" charset="-120"/>
              </a:rPr>
              <a:t>」</a:t>
            </a:r>
            <a:endParaRPr lang="en-US" altLang="zh-TW" sz="2000" dirty="0" smtClean="0">
              <a:latin typeface="jf-openhuninn-2.0" panose="020B0000000000000000" pitchFamily="34" charset="-120"/>
              <a:ea typeface="jf-openhuninn-2.0" panose="020B0000000000000000" pitchFamily="34" charset="-120"/>
            </a:endParaRPr>
          </a:p>
          <a:p>
            <a:pPr marL="548640" indent="-457200">
              <a:buFont typeface="+mj-lt"/>
              <a:buAutoNum type="arabicPeriod"/>
            </a:pPr>
            <a:r>
              <a:rPr lang="zh-TW" altLang="en-US" sz="2000" dirty="0" smtClean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給</a:t>
            </a:r>
            <a:r>
              <a:rPr lang="zh-TW" altLang="en-US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定一個陣列從 </a:t>
            </a:r>
            <a:r>
              <a:rPr lang="en-US" altLang="zh-TW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0 </a:t>
            </a:r>
            <a:r>
              <a:rPr lang="zh-TW" altLang="en-US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到 </a:t>
            </a:r>
            <a:r>
              <a:rPr lang="en-US" altLang="zh-TW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9</a:t>
            </a:r>
          </a:p>
          <a:p>
            <a:pPr marL="548640" indent="-457200">
              <a:buFont typeface="+mj-lt"/>
              <a:buAutoNum type="arabicPeriod"/>
            </a:pPr>
            <a:r>
              <a:rPr lang="zh-TW" altLang="en-US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找出每個節點的指針</a:t>
            </a:r>
            <a:endParaRPr lang="en-US" altLang="zh-TW" sz="2000" dirty="0">
              <a:latin typeface="jf-openhuninn-2.0" panose="020B0000000000000000" pitchFamily="34" charset="-120"/>
              <a:ea typeface="jf-openhuninn-2.0" panose="020B0000000000000000" pitchFamily="34" charset="-120"/>
            </a:endParaRPr>
          </a:p>
          <a:p>
            <a:pPr marL="548640" indent="-457200">
              <a:buFont typeface="+mj-lt"/>
              <a:buAutoNum type="arabicPeriod"/>
            </a:pPr>
            <a:r>
              <a:rPr lang="zh-TW" altLang="en-US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如果中間元素是目標就結束</a:t>
            </a:r>
            <a:endParaRPr lang="en-US" altLang="zh-TW" sz="2000" dirty="0">
              <a:latin typeface="jf-openhuninn-2.0" panose="020B0000000000000000" pitchFamily="34" charset="-120"/>
              <a:ea typeface="jf-openhuninn-2.0" panose="020B0000000000000000" pitchFamily="34" charset="-120"/>
            </a:endParaRPr>
          </a:p>
          <a:p>
            <a:pPr marL="548640" indent="-457200">
              <a:buFont typeface="+mj-lt"/>
              <a:buAutoNum type="arabicPeriod"/>
            </a:pPr>
            <a:r>
              <a:rPr lang="zh-TW" altLang="en-US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否則判斷大小，移動指針到 </a:t>
            </a:r>
            <a:r>
              <a:rPr lang="en-US" altLang="zh-TW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Mid </a:t>
            </a:r>
            <a:r>
              <a:rPr lang="zh-TW" altLang="en-US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上</a:t>
            </a:r>
            <a:endParaRPr lang="en-US" altLang="zh-TW" sz="2000" dirty="0">
              <a:latin typeface="jf-openhuninn-2.0" panose="020B0000000000000000" pitchFamily="34" charset="-120"/>
              <a:ea typeface="jf-openhuninn-2.0" panose="020B00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4674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C08DEB-E106-1734-B6D3-5891553E63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標題 1">
            <a:extLst>
              <a:ext uri="{FF2B5EF4-FFF2-40B4-BE49-F238E27FC236}">
                <a16:creationId xmlns:a16="http://schemas.microsoft.com/office/drawing/2014/main" id="{92CF0E85-9399-382D-D2FE-C3304FA19F29}"/>
              </a:ext>
            </a:extLst>
          </p:cNvPr>
          <p:cNvSpPr txBox="1">
            <a:spLocks/>
          </p:cNvSpPr>
          <p:nvPr/>
        </p:nvSpPr>
        <p:spPr>
          <a:xfrm>
            <a:off x="0" y="6478385"/>
            <a:ext cx="3751811" cy="37961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1900" dirty="0">
                <a:solidFill>
                  <a:schemeClr val="bg1">
                    <a:lumMod val="75000"/>
                  </a:schemeClr>
                </a:solidFill>
                <a:latin typeface="jf-openhuninn-2.0" panose="020B0000000000000000" pitchFamily="34" charset="-120"/>
                <a:ea typeface="jf-openhuninn-2.0" panose="020B0000000000000000" pitchFamily="34" charset="-120"/>
              </a:rPr>
              <a:t>經典的遞迴函數</a:t>
            </a:r>
          </a:p>
        </p:txBody>
      </p:sp>
      <p:pic>
        <p:nvPicPr>
          <p:cNvPr id="11" name="圖形 10">
            <a:extLst>
              <a:ext uri="{FF2B5EF4-FFF2-40B4-BE49-F238E27FC236}">
                <a16:creationId xmlns:a16="http://schemas.microsoft.com/office/drawing/2014/main" id="{6808CD2F-2977-2F50-7FC7-6C6DCD909B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3751811" y="914540"/>
            <a:ext cx="8263206" cy="5028920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E19A6077-A103-36EC-D2BB-6D39C96D2990}"/>
              </a:ext>
            </a:extLst>
          </p:cNvPr>
          <p:cNvSpPr/>
          <p:nvPr/>
        </p:nvSpPr>
        <p:spPr>
          <a:xfrm>
            <a:off x="4422057" y="3747752"/>
            <a:ext cx="7360368" cy="17028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770BD510-D955-4779-B27F-9BD5FEA823C5}"/>
              </a:ext>
            </a:extLst>
          </p:cNvPr>
          <p:cNvGrpSpPr/>
          <p:nvPr/>
        </p:nvGrpSpPr>
        <p:grpSpPr>
          <a:xfrm>
            <a:off x="7894362" y="2393130"/>
            <a:ext cx="717893" cy="819697"/>
            <a:chOff x="5681953" y="914540"/>
            <a:chExt cx="717893" cy="819697"/>
          </a:xfrm>
        </p:grpSpPr>
        <p:cxnSp>
          <p:nvCxnSpPr>
            <p:cNvPr id="3" name="直線接點 2">
              <a:extLst>
                <a:ext uri="{FF2B5EF4-FFF2-40B4-BE49-F238E27FC236}">
                  <a16:creationId xmlns:a16="http://schemas.microsoft.com/office/drawing/2014/main" id="{EEA75791-ABCD-5563-A515-92D86168BC8E}"/>
                </a:ext>
              </a:extLst>
            </p:cNvPr>
            <p:cNvCxnSpPr>
              <a:cxnSpLocks/>
            </p:cNvCxnSpPr>
            <p:nvPr/>
          </p:nvCxnSpPr>
          <p:spPr>
            <a:xfrm>
              <a:off x="6075613" y="1371600"/>
              <a:ext cx="0" cy="362637"/>
            </a:xfrm>
            <a:prstGeom prst="line">
              <a:avLst/>
            </a:prstGeom>
            <a:ln w="19050">
              <a:solidFill>
                <a:srgbClr val="E6482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內容版面配置區 10">
              <a:extLst>
                <a:ext uri="{FF2B5EF4-FFF2-40B4-BE49-F238E27FC236}">
                  <a16:creationId xmlns:a16="http://schemas.microsoft.com/office/drawing/2014/main" id="{8D472D35-3D0E-AC3C-56EB-647A30AF396A}"/>
                </a:ext>
              </a:extLst>
            </p:cNvPr>
            <p:cNvSpPr txBox="1">
              <a:spLocks/>
            </p:cNvSpPr>
            <p:nvPr/>
          </p:nvSpPr>
          <p:spPr>
            <a:xfrm>
              <a:off x="5681953" y="914540"/>
              <a:ext cx="717893" cy="501760"/>
            </a:xfrm>
            <a:prstGeom prst="rect">
              <a:avLst/>
            </a:prstGeom>
          </p:spPr>
          <p:txBody>
            <a:bodyPr anchor="ctr">
              <a:noAutofit/>
            </a:bodyPr>
            <a:lstStyle>
              <a:lvl1pPr marL="91440" indent="-91440" algn="l" defTabSz="914400" rtl="0" eaLnBrk="1" latinLnBrk="0" hangingPunct="1">
                <a:lnSpc>
                  <a:spcPct val="11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19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7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ctr">
                <a:buFont typeface="Calibri" panose="020F0502020204030204" pitchFamily="34" charset="0"/>
                <a:buNone/>
              </a:pPr>
              <a:r>
                <a:rPr lang="en-US" altLang="zh-TW" sz="2000" dirty="0">
                  <a:solidFill>
                    <a:srgbClr val="E64823"/>
                  </a:solidFill>
                  <a:latin typeface="jf-openhuninn-2.0" panose="020B0000000000000000" pitchFamily="34" charset="-120"/>
                  <a:ea typeface="jf-openhuninn-2.0" panose="020B0000000000000000" pitchFamily="34" charset="-120"/>
                </a:rPr>
                <a:t>left</a:t>
              </a:r>
            </a:p>
          </p:txBody>
        </p:sp>
      </p:grpSp>
      <p:grpSp>
        <p:nvGrpSpPr>
          <p:cNvPr id="5" name="群組 4">
            <a:extLst>
              <a:ext uri="{FF2B5EF4-FFF2-40B4-BE49-F238E27FC236}">
                <a16:creationId xmlns:a16="http://schemas.microsoft.com/office/drawing/2014/main" id="{52BBD59E-8131-4FA6-7E5B-D273EE845BC3}"/>
              </a:ext>
            </a:extLst>
          </p:cNvPr>
          <p:cNvGrpSpPr/>
          <p:nvPr/>
        </p:nvGrpSpPr>
        <p:grpSpPr>
          <a:xfrm>
            <a:off x="9101833" y="2393130"/>
            <a:ext cx="903951" cy="819697"/>
            <a:chOff x="5623637" y="914540"/>
            <a:chExt cx="903951" cy="819697"/>
          </a:xfrm>
        </p:grpSpPr>
        <p:cxnSp>
          <p:nvCxnSpPr>
            <p:cNvPr id="6" name="直線接點 5">
              <a:extLst>
                <a:ext uri="{FF2B5EF4-FFF2-40B4-BE49-F238E27FC236}">
                  <a16:creationId xmlns:a16="http://schemas.microsoft.com/office/drawing/2014/main" id="{F2668F56-5F90-4775-AFC8-D5CDAE8162FE}"/>
                </a:ext>
              </a:extLst>
            </p:cNvPr>
            <p:cNvCxnSpPr>
              <a:cxnSpLocks/>
            </p:cNvCxnSpPr>
            <p:nvPr/>
          </p:nvCxnSpPr>
          <p:spPr>
            <a:xfrm>
              <a:off x="6075613" y="1371600"/>
              <a:ext cx="0" cy="362637"/>
            </a:xfrm>
            <a:prstGeom prst="line">
              <a:avLst/>
            </a:prstGeom>
            <a:ln w="19050">
              <a:solidFill>
                <a:srgbClr val="E6482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內容版面配置區 10">
              <a:extLst>
                <a:ext uri="{FF2B5EF4-FFF2-40B4-BE49-F238E27FC236}">
                  <a16:creationId xmlns:a16="http://schemas.microsoft.com/office/drawing/2014/main" id="{B0561058-5D6E-43A6-E247-9A29C6F1BD67}"/>
                </a:ext>
              </a:extLst>
            </p:cNvPr>
            <p:cNvSpPr txBox="1">
              <a:spLocks/>
            </p:cNvSpPr>
            <p:nvPr/>
          </p:nvSpPr>
          <p:spPr>
            <a:xfrm>
              <a:off x="5623637" y="914540"/>
              <a:ext cx="903951" cy="501760"/>
            </a:xfrm>
            <a:prstGeom prst="rect">
              <a:avLst/>
            </a:prstGeom>
          </p:spPr>
          <p:txBody>
            <a:bodyPr anchor="ctr">
              <a:noAutofit/>
            </a:bodyPr>
            <a:lstStyle>
              <a:lvl1pPr marL="91440" indent="-91440" algn="l" defTabSz="914400" rtl="0" eaLnBrk="1" latinLnBrk="0" hangingPunct="1">
                <a:lnSpc>
                  <a:spcPct val="11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19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7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ctr">
                <a:buFont typeface="Calibri" panose="020F0502020204030204" pitchFamily="34" charset="0"/>
                <a:buNone/>
              </a:pPr>
              <a:r>
                <a:rPr lang="en-US" altLang="zh-TW" sz="2000" dirty="0">
                  <a:solidFill>
                    <a:srgbClr val="E64823"/>
                  </a:solidFill>
                  <a:latin typeface="jf-openhuninn-2.0" panose="020B0000000000000000" pitchFamily="34" charset="-120"/>
                  <a:ea typeface="jf-openhuninn-2.0" panose="020B0000000000000000" pitchFamily="34" charset="-120"/>
                </a:rPr>
                <a:t>right</a:t>
              </a:r>
            </a:p>
          </p:txBody>
        </p:sp>
      </p:grpSp>
      <p:grpSp>
        <p:nvGrpSpPr>
          <p:cNvPr id="8" name="群組 7">
            <a:extLst>
              <a:ext uri="{FF2B5EF4-FFF2-40B4-BE49-F238E27FC236}">
                <a16:creationId xmlns:a16="http://schemas.microsoft.com/office/drawing/2014/main" id="{FB54E982-0FB7-6A1E-A026-4487F6961BD4}"/>
              </a:ext>
            </a:extLst>
          </p:cNvPr>
          <p:cNvGrpSpPr/>
          <p:nvPr/>
        </p:nvGrpSpPr>
        <p:grpSpPr>
          <a:xfrm>
            <a:off x="8558108" y="3544481"/>
            <a:ext cx="717893" cy="864397"/>
            <a:chOff x="5712433" y="334803"/>
            <a:chExt cx="717893" cy="864397"/>
          </a:xfrm>
        </p:grpSpPr>
        <p:cxnSp>
          <p:nvCxnSpPr>
            <p:cNvPr id="22" name="直線接點 21">
              <a:extLst>
                <a:ext uri="{FF2B5EF4-FFF2-40B4-BE49-F238E27FC236}">
                  <a16:creationId xmlns:a16="http://schemas.microsoft.com/office/drawing/2014/main" id="{A88BB9A6-EEE6-6C35-70EA-F140BB28F185}"/>
                </a:ext>
              </a:extLst>
            </p:cNvPr>
            <p:cNvCxnSpPr>
              <a:cxnSpLocks/>
            </p:cNvCxnSpPr>
            <p:nvPr/>
          </p:nvCxnSpPr>
          <p:spPr>
            <a:xfrm>
              <a:off x="6075613" y="334803"/>
              <a:ext cx="0" cy="362637"/>
            </a:xfrm>
            <a:prstGeom prst="line">
              <a:avLst/>
            </a:prstGeom>
            <a:ln w="19050">
              <a:solidFill>
                <a:srgbClr val="E6482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內容版面配置區 10">
                  <a:extLst>
                    <a:ext uri="{FF2B5EF4-FFF2-40B4-BE49-F238E27FC236}">
                      <a16:creationId xmlns:a16="http://schemas.microsoft.com/office/drawing/2014/main" id="{1260BD5B-30FC-0F42-AD95-68D5AF384C05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5712433" y="697440"/>
                  <a:ext cx="717893" cy="501760"/>
                </a:xfrm>
                <a:prstGeom prst="rect">
                  <a:avLst/>
                </a:prstGeom>
              </p:spPr>
              <p:txBody>
                <a:bodyPr anchor="ctr">
                  <a:noAutofit/>
                </a:bodyPr>
                <a:lstStyle>
                  <a:lvl1pPr marL="91440" indent="-91440" algn="l" defTabSz="914400" rtl="0" eaLnBrk="1" latinLnBrk="0" hangingPunct="1">
                    <a:lnSpc>
                      <a:spcPct val="110000"/>
                    </a:lnSpc>
                    <a:spcBef>
                      <a:spcPts val="1200"/>
                    </a:spcBef>
                    <a:spcAft>
                      <a:spcPts val="200"/>
                    </a:spcAft>
                    <a:buClr>
                      <a:schemeClr val="accent1"/>
                    </a:buClr>
                    <a:buSzPct val="100000"/>
                    <a:buFont typeface="Calibri" panose="020F0502020204030204" pitchFamily="34" charset="0"/>
                    <a:buChar char=" "/>
                    <a:defRPr sz="19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38404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7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56692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3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74980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3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93268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3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11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13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15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17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indent="0" algn="ctr"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d>
                          <m:dPr>
                            <m:begChr m:val="⌊"/>
                            <m:endChr m:val="⌋"/>
                            <m:ctrlPr>
                              <a:rPr lang="en-US" altLang="zh-TW" sz="2000" i="1">
                                <a:solidFill>
                                  <a:srgbClr val="E64823"/>
                                </a:solidFill>
                                <a:latin typeface="Cambria Math" panose="02040503050406030204" pitchFamily="18" charset="0"/>
                                <a:ea typeface="jf-openhuninn-2.0" panose="020B0000000000000000" pitchFamily="34" charset="-12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TW" sz="2000" i="1">
                                    <a:solidFill>
                                      <a:srgbClr val="E64823"/>
                                    </a:solidFill>
                                    <a:latin typeface="Cambria Math" panose="02040503050406030204" pitchFamily="18" charset="0"/>
                                    <a:ea typeface="jf-openhuninn-2.0" panose="020B0000000000000000" pitchFamily="34" charset="-12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en-US" altLang="zh-TW" sz="2000" i="1">
                                    <a:solidFill>
                                      <a:srgbClr val="E64823"/>
                                    </a:solidFill>
                                    <a:latin typeface="Cambria Math" panose="02040503050406030204" pitchFamily="18" charset="0"/>
                                    <a:ea typeface="jf-openhuninn-2.0" panose="020B0000000000000000" pitchFamily="34" charset="-120"/>
                                  </a:rPr>
                                  <m:t>Left</m:t>
                                </m:r>
                                <m:r>
                                  <a:rPr lang="en-US" altLang="zh-TW" sz="2000" i="1">
                                    <a:solidFill>
                                      <a:srgbClr val="E64823"/>
                                    </a:solidFill>
                                    <a:latin typeface="Cambria Math" panose="02040503050406030204" pitchFamily="18" charset="0"/>
                                    <a:ea typeface="jf-openhuninn-2.0" panose="020B0000000000000000" pitchFamily="34" charset="-120"/>
                                  </a:rPr>
                                  <m:t>+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TW" sz="2000" i="1">
                                    <a:solidFill>
                                      <a:srgbClr val="E64823"/>
                                    </a:solidFill>
                                    <a:latin typeface="Cambria Math" panose="02040503050406030204" pitchFamily="18" charset="0"/>
                                    <a:ea typeface="jf-openhuninn-2.0" panose="020B0000000000000000" pitchFamily="34" charset="-120"/>
                                  </a:rPr>
                                  <m:t>Right</m:t>
                                </m:r>
                              </m:num>
                              <m:den>
                                <m:r>
                                  <a:rPr lang="en-US" altLang="zh-TW" sz="2000" i="1">
                                    <a:solidFill>
                                      <a:srgbClr val="E64823"/>
                                    </a:solidFill>
                                    <a:latin typeface="Cambria Math" panose="02040503050406030204" pitchFamily="18" charset="0"/>
                                    <a:ea typeface="jf-openhuninn-2.0" panose="020B0000000000000000" pitchFamily="34" charset="-12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oMath>
                    </m:oMathPara>
                  </a14:m>
                  <a:endParaRPr lang="en-US" altLang="zh-TW" sz="2000" dirty="0">
                    <a:solidFill>
                      <a:srgbClr val="E64823"/>
                    </a:solidFill>
                    <a:latin typeface="jf-openhuninn-2.0" panose="020B0000000000000000" pitchFamily="34" charset="-120"/>
                    <a:ea typeface="jf-openhuninn-2.0" panose="020B0000000000000000" pitchFamily="34" charset="-120"/>
                  </a:endParaRPr>
                </a:p>
              </p:txBody>
            </p:sp>
          </mc:Choice>
          <mc:Fallback>
            <p:sp>
              <p:nvSpPr>
                <p:cNvPr id="23" name="內容版面配置區 10">
                  <a:extLst>
                    <a:ext uri="{FF2B5EF4-FFF2-40B4-BE49-F238E27FC236}">
                      <a16:creationId xmlns:a16="http://schemas.microsoft.com/office/drawing/2014/main" id="{1260BD5B-30FC-0F42-AD95-68D5AF384C0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12433" y="697440"/>
                  <a:ext cx="717893" cy="501760"/>
                </a:xfrm>
                <a:prstGeom prst="rect">
                  <a:avLst/>
                </a:prstGeom>
                <a:blipFill>
                  <a:blip r:embed="rId4"/>
                  <a:stretch>
                    <a:fillRect l="-50000" t="-8537" r="-52542" b="-21951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5" name="內容版面配置區 10">
            <a:extLst>
              <a:ext uri="{FF2B5EF4-FFF2-40B4-BE49-F238E27FC236}">
                <a16:creationId xmlns:a16="http://schemas.microsoft.com/office/drawing/2014/main" id="{CA97CE8B-6394-682A-E1E1-2C5C66B1CD9D}"/>
              </a:ext>
            </a:extLst>
          </p:cNvPr>
          <p:cNvSpPr txBox="1">
            <a:spLocks/>
          </p:cNvSpPr>
          <p:nvPr/>
        </p:nvSpPr>
        <p:spPr>
          <a:xfrm>
            <a:off x="483578" y="821499"/>
            <a:ext cx="5015702" cy="4832326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buNone/>
            </a:pPr>
            <a:r>
              <a:rPr lang="zh-TW" altLang="en-US" sz="2000" dirty="0">
                <a:ea typeface="jf-openhuninn-2.0" panose="020B0000000000000000" pitchFamily="34" charset="-120"/>
              </a:rPr>
              <a:t>「持續平分陣列，直到指針碰到搜尋目標</a:t>
            </a:r>
            <a:r>
              <a:rPr lang="zh-TW" altLang="en-US" sz="2000" dirty="0" smtClean="0">
                <a:ea typeface="jf-openhuninn-2.0" panose="020B0000000000000000" pitchFamily="34" charset="-120"/>
              </a:rPr>
              <a:t>」</a:t>
            </a:r>
            <a:endParaRPr lang="en-US" altLang="zh-TW" sz="2000" dirty="0" smtClean="0">
              <a:latin typeface="jf-openhuninn-2.0" panose="020B0000000000000000" pitchFamily="34" charset="-120"/>
              <a:ea typeface="jf-openhuninn-2.0" panose="020B0000000000000000" pitchFamily="34" charset="-120"/>
            </a:endParaRPr>
          </a:p>
          <a:p>
            <a:pPr marL="548640" indent="-457200">
              <a:buFont typeface="+mj-lt"/>
              <a:buAutoNum type="arabicPeriod"/>
            </a:pPr>
            <a:r>
              <a:rPr lang="zh-TW" altLang="en-US" sz="2000" dirty="0" smtClean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給</a:t>
            </a:r>
            <a:r>
              <a:rPr lang="zh-TW" altLang="en-US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定一個陣列從 </a:t>
            </a:r>
            <a:r>
              <a:rPr lang="en-US" altLang="zh-TW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0 </a:t>
            </a:r>
            <a:r>
              <a:rPr lang="zh-TW" altLang="en-US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到 </a:t>
            </a:r>
            <a:r>
              <a:rPr lang="en-US" altLang="zh-TW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9</a:t>
            </a:r>
          </a:p>
          <a:p>
            <a:pPr marL="548640" indent="-457200">
              <a:buFont typeface="+mj-lt"/>
              <a:buAutoNum type="arabicPeriod"/>
            </a:pPr>
            <a:r>
              <a:rPr lang="zh-TW" altLang="en-US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找出每個節點的指針</a:t>
            </a:r>
            <a:endParaRPr lang="en-US" altLang="zh-TW" sz="2000" dirty="0">
              <a:latin typeface="jf-openhuninn-2.0" panose="020B0000000000000000" pitchFamily="34" charset="-120"/>
              <a:ea typeface="jf-openhuninn-2.0" panose="020B0000000000000000" pitchFamily="34" charset="-120"/>
            </a:endParaRPr>
          </a:p>
          <a:p>
            <a:pPr marL="548640" indent="-457200">
              <a:buFont typeface="+mj-lt"/>
              <a:buAutoNum type="arabicPeriod"/>
            </a:pPr>
            <a:r>
              <a:rPr lang="zh-TW" altLang="en-US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如果中間元素是目標就結束</a:t>
            </a:r>
            <a:endParaRPr lang="en-US" altLang="zh-TW" sz="2000" dirty="0">
              <a:latin typeface="jf-openhuninn-2.0" panose="020B0000000000000000" pitchFamily="34" charset="-120"/>
              <a:ea typeface="jf-openhuninn-2.0" panose="020B0000000000000000" pitchFamily="34" charset="-120"/>
            </a:endParaRPr>
          </a:p>
          <a:p>
            <a:pPr marL="548640" indent="-457200">
              <a:buFont typeface="+mj-lt"/>
              <a:buAutoNum type="arabicPeriod"/>
            </a:pPr>
            <a:r>
              <a:rPr lang="zh-TW" altLang="en-US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否則判斷大小，移動指針到 </a:t>
            </a:r>
            <a:r>
              <a:rPr lang="en-US" altLang="zh-TW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Mid </a:t>
            </a:r>
            <a:r>
              <a:rPr lang="zh-TW" altLang="en-US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上</a:t>
            </a:r>
            <a:endParaRPr lang="en-US" altLang="zh-TW" sz="2000" dirty="0">
              <a:latin typeface="jf-openhuninn-2.0" panose="020B0000000000000000" pitchFamily="34" charset="-120"/>
              <a:ea typeface="jf-openhuninn-2.0" panose="020B00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12192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138605-9715-7209-8C07-C21E8DCF3B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標題 1">
            <a:extLst>
              <a:ext uri="{FF2B5EF4-FFF2-40B4-BE49-F238E27FC236}">
                <a16:creationId xmlns:a16="http://schemas.microsoft.com/office/drawing/2014/main" id="{6A194B07-E3D3-8DAA-D2CA-2F85177ED2C9}"/>
              </a:ext>
            </a:extLst>
          </p:cNvPr>
          <p:cNvSpPr txBox="1">
            <a:spLocks/>
          </p:cNvSpPr>
          <p:nvPr/>
        </p:nvSpPr>
        <p:spPr>
          <a:xfrm>
            <a:off x="0" y="6478385"/>
            <a:ext cx="3751811" cy="37961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1900" dirty="0">
                <a:solidFill>
                  <a:schemeClr val="bg1">
                    <a:lumMod val="75000"/>
                  </a:schemeClr>
                </a:solidFill>
                <a:latin typeface="jf-openhuninn-2.0" panose="020B0000000000000000" pitchFamily="34" charset="-120"/>
                <a:ea typeface="jf-openhuninn-2.0" panose="020B0000000000000000" pitchFamily="34" charset="-120"/>
              </a:rPr>
              <a:t>經典的遞迴函數</a:t>
            </a:r>
          </a:p>
        </p:txBody>
      </p:sp>
      <p:pic>
        <p:nvPicPr>
          <p:cNvPr id="11" name="圖形 10">
            <a:extLst>
              <a:ext uri="{FF2B5EF4-FFF2-40B4-BE49-F238E27FC236}">
                <a16:creationId xmlns:a16="http://schemas.microsoft.com/office/drawing/2014/main" id="{B1C32F49-2594-1A88-1477-D347A273C3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3751811" y="914540"/>
            <a:ext cx="8263206" cy="5028920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B6CEDE1C-BB07-F118-7FBE-317DB861355B}"/>
              </a:ext>
            </a:extLst>
          </p:cNvPr>
          <p:cNvSpPr/>
          <p:nvPr/>
        </p:nvSpPr>
        <p:spPr>
          <a:xfrm>
            <a:off x="4422057" y="3747752"/>
            <a:ext cx="7360368" cy="17028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E57553C8-B481-CF12-34E2-B9102C8B34DA}"/>
              </a:ext>
            </a:extLst>
          </p:cNvPr>
          <p:cNvGrpSpPr/>
          <p:nvPr/>
        </p:nvGrpSpPr>
        <p:grpSpPr>
          <a:xfrm>
            <a:off x="7894362" y="2393130"/>
            <a:ext cx="717893" cy="819697"/>
            <a:chOff x="5681953" y="914540"/>
            <a:chExt cx="717893" cy="819697"/>
          </a:xfrm>
        </p:grpSpPr>
        <p:cxnSp>
          <p:nvCxnSpPr>
            <p:cNvPr id="3" name="直線接點 2">
              <a:extLst>
                <a:ext uri="{FF2B5EF4-FFF2-40B4-BE49-F238E27FC236}">
                  <a16:creationId xmlns:a16="http://schemas.microsoft.com/office/drawing/2014/main" id="{8E5B104E-D3E7-2C56-C66B-623788A14179}"/>
                </a:ext>
              </a:extLst>
            </p:cNvPr>
            <p:cNvCxnSpPr>
              <a:cxnSpLocks/>
            </p:cNvCxnSpPr>
            <p:nvPr/>
          </p:nvCxnSpPr>
          <p:spPr>
            <a:xfrm>
              <a:off x="6075613" y="1371600"/>
              <a:ext cx="0" cy="362637"/>
            </a:xfrm>
            <a:prstGeom prst="line">
              <a:avLst/>
            </a:prstGeom>
            <a:ln w="19050">
              <a:solidFill>
                <a:srgbClr val="E6482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內容版面配置區 10">
              <a:extLst>
                <a:ext uri="{FF2B5EF4-FFF2-40B4-BE49-F238E27FC236}">
                  <a16:creationId xmlns:a16="http://schemas.microsoft.com/office/drawing/2014/main" id="{3E7D5212-9D3B-A553-6C0D-B1A1A397D959}"/>
                </a:ext>
              </a:extLst>
            </p:cNvPr>
            <p:cNvSpPr txBox="1">
              <a:spLocks/>
            </p:cNvSpPr>
            <p:nvPr/>
          </p:nvSpPr>
          <p:spPr>
            <a:xfrm>
              <a:off x="5681953" y="914540"/>
              <a:ext cx="717893" cy="501760"/>
            </a:xfrm>
            <a:prstGeom prst="rect">
              <a:avLst/>
            </a:prstGeom>
          </p:spPr>
          <p:txBody>
            <a:bodyPr anchor="ctr">
              <a:noAutofit/>
            </a:bodyPr>
            <a:lstStyle>
              <a:lvl1pPr marL="91440" indent="-91440" algn="l" defTabSz="914400" rtl="0" eaLnBrk="1" latinLnBrk="0" hangingPunct="1">
                <a:lnSpc>
                  <a:spcPct val="11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19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7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ctr">
                <a:buFont typeface="Calibri" panose="020F0502020204030204" pitchFamily="34" charset="0"/>
                <a:buNone/>
              </a:pPr>
              <a:r>
                <a:rPr lang="en-US" altLang="zh-TW" sz="2000" dirty="0">
                  <a:solidFill>
                    <a:srgbClr val="E64823"/>
                  </a:solidFill>
                  <a:latin typeface="jf-openhuninn-2.0" panose="020B0000000000000000" pitchFamily="34" charset="-120"/>
                  <a:ea typeface="jf-openhuninn-2.0" panose="020B0000000000000000" pitchFamily="34" charset="-120"/>
                </a:rPr>
                <a:t>left</a:t>
              </a:r>
            </a:p>
          </p:txBody>
        </p:sp>
      </p:grpSp>
      <p:grpSp>
        <p:nvGrpSpPr>
          <p:cNvPr id="5" name="群組 4">
            <a:extLst>
              <a:ext uri="{FF2B5EF4-FFF2-40B4-BE49-F238E27FC236}">
                <a16:creationId xmlns:a16="http://schemas.microsoft.com/office/drawing/2014/main" id="{4D308A56-120C-B47D-F6AB-0D32334C9C3C}"/>
              </a:ext>
            </a:extLst>
          </p:cNvPr>
          <p:cNvGrpSpPr/>
          <p:nvPr/>
        </p:nvGrpSpPr>
        <p:grpSpPr>
          <a:xfrm>
            <a:off x="9101833" y="2393130"/>
            <a:ext cx="903951" cy="819697"/>
            <a:chOff x="5623637" y="914540"/>
            <a:chExt cx="903951" cy="819697"/>
          </a:xfrm>
        </p:grpSpPr>
        <p:cxnSp>
          <p:nvCxnSpPr>
            <p:cNvPr id="6" name="直線接點 5">
              <a:extLst>
                <a:ext uri="{FF2B5EF4-FFF2-40B4-BE49-F238E27FC236}">
                  <a16:creationId xmlns:a16="http://schemas.microsoft.com/office/drawing/2014/main" id="{DFD097B2-1C6F-DCC4-6899-AA1CAB3E46F3}"/>
                </a:ext>
              </a:extLst>
            </p:cNvPr>
            <p:cNvCxnSpPr>
              <a:cxnSpLocks/>
            </p:cNvCxnSpPr>
            <p:nvPr/>
          </p:nvCxnSpPr>
          <p:spPr>
            <a:xfrm>
              <a:off x="6075613" y="1371600"/>
              <a:ext cx="0" cy="362637"/>
            </a:xfrm>
            <a:prstGeom prst="line">
              <a:avLst/>
            </a:prstGeom>
            <a:ln w="19050">
              <a:solidFill>
                <a:srgbClr val="E6482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內容版面配置區 10">
              <a:extLst>
                <a:ext uri="{FF2B5EF4-FFF2-40B4-BE49-F238E27FC236}">
                  <a16:creationId xmlns:a16="http://schemas.microsoft.com/office/drawing/2014/main" id="{BBE82339-29CA-2070-412B-5178CA4090DA}"/>
                </a:ext>
              </a:extLst>
            </p:cNvPr>
            <p:cNvSpPr txBox="1">
              <a:spLocks/>
            </p:cNvSpPr>
            <p:nvPr/>
          </p:nvSpPr>
          <p:spPr>
            <a:xfrm>
              <a:off x="5623637" y="914540"/>
              <a:ext cx="903951" cy="501760"/>
            </a:xfrm>
            <a:prstGeom prst="rect">
              <a:avLst/>
            </a:prstGeom>
          </p:spPr>
          <p:txBody>
            <a:bodyPr anchor="ctr">
              <a:noAutofit/>
            </a:bodyPr>
            <a:lstStyle>
              <a:lvl1pPr marL="91440" indent="-91440" algn="l" defTabSz="914400" rtl="0" eaLnBrk="1" latinLnBrk="0" hangingPunct="1">
                <a:lnSpc>
                  <a:spcPct val="11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19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7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ctr">
                <a:buFont typeface="Calibri" panose="020F0502020204030204" pitchFamily="34" charset="0"/>
                <a:buNone/>
              </a:pPr>
              <a:r>
                <a:rPr lang="en-US" altLang="zh-TW" sz="2000" dirty="0">
                  <a:solidFill>
                    <a:srgbClr val="E64823"/>
                  </a:solidFill>
                  <a:latin typeface="jf-openhuninn-2.0" panose="020B0000000000000000" pitchFamily="34" charset="-120"/>
                  <a:ea typeface="jf-openhuninn-2.0" panose="020B0000000000000000" pitchFamily="34" charset="-120"/>
                </a:rPr>
                <a:t>right</a:t>
              </a:r>
            </a:p>
          </p:txBody>
        </p:sp>
      </p:grpSp>
      <p:grpSp>
        <p:nvGrpSpPr>
          <p:cNvPr id="8" name="群組 7">
            <a:extLst>
              <a:ext uri="{FF2B5EF4-FFF2-40B4-BE49-F238E27FC236}">
                <a16:creationId xmlns:a16="http://schemas.microsoft.com/office/drawing/2014/main" id="{80126077-DB54-5923-B526-08097CD59D7F}"/>
              </a:ext>
            </a:extLst>
          </p:cNvPr>
          <p:cNvGrpSpPr/>
          <p:nvPr/>
        </p:nvGrpSpPr>
        <p:grpSpPr>
          <a:xfrm>
            <a:off x="8558108" y="3544481"/>
            <a:ext cx="717893" cy="864397"/>
            <a:chOff x="5712433" y="334803"/>
            <a:chExt cx="717893" cy="864397"/>
          </a:xfrm>
        </p:grpSpPr>
        <p:cxnSp>
          <p:nvCxnSpPr>
            <p:cNvPr id="22" name="直線接點 21">
              <a:extLst>
                <a:ext uri="{FF2B5EF4-FFF2-40B4-BE49-F238E27FC236}">
                  <a16:creationId xmlns:a16="http://schemas.microsoft.com/office/drawing/2014/main" id="{66DDB7AF-EF16-C16A-950D-BDAD02EAEB97}"/>
                </a:ext>
              </a:extLst>
            </p:cNvPr>
            <p:cNvCxnSpPr>
              <a:cxnSpLocks/>
            </p:cNvCxnSpPr>
            <p:nvPr/>
          </p:nvCxnSpPr>
          <p:spPr>
            <a:xfrm>
              <a:off x="6075613" y="334803"/>
              <a:ext cx="0" cy="362637"/>
            </a:xfrm>
            <a:prstGeom prst="line">
              <a:avLst/>
            </a:prstGeom>
            <a:ln w="19050">
              <a:solidFill>
                <a:srgbClr val="E6482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內容版面配置區 10">
                  <a:extLst>
                    <a:ext uri="{FF2B5EF4-FFF2-40B4-BE49-F238E27FC236}">
                      <a16:creationId xmlns:a16="http://schemas.microsoft.com/office/drawing/2014/main" id="{AE00D43A-3B57-E5E7-01CF-5830A3AFB658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5712433" y="697440"/>
                  <a:ext cx="717893" cy="501760"/>
                </a:xfrm>
                <a:prstGeom prst="rect">
                  <a:avLst/>
                </a:prstGeom>
              </p:spPr>
              <p:txBody>
                <a:bodyPr anchor="ctr">
                  <a:noAutofit/>
                </a:bodyPr>
                <a:lstStyle>
                  <a:lvl1pPr marL="91440" indent="-91440" algn="l" defTabSz="914400" rtl="0" eaLnBrk="1" latinLnBrk="0" hangingPunct="1">
                    <a:lnSpc>
                      <a:spcPct val="110000"/>
                    </a:lnSpc>
                    <a:spcBef>
                      <a:spcPts val="1200"/>
                    </a:spcBef>
                    <a:spcAft>
                      <a:spcPts val="200"/>
                    </a:spcAft>
                    <a:buClr>
                      <a:schemeClr val="accent1"/>
                    </a:buClr>
                    <a:buSzPct val="100000"/>
                    <a:buFont typeface="Calibri" panose="020F0502020204030204" pitchFamily="34" charset="0"/>
                    <a:buChar char=" "/>
                    <a:defRPr sz="19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38404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7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56692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3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74980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3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93268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3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11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13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15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17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indent="0" algn="ctr"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d>
                          <m:dPr>
                            <m:begChr m:val="⌊"/>
                            <m:endChr m:val="⌋"/>
                            <m:ctrlPr>
                              <a:rPr lang="en-US" altLang="zh-TW" sz="2000" i="1">
                                <a:solidFill>
                                  <a:srgbClr val="E64823"/>
                                </a:solidFill>
                                <a:latin typeface="Cambria Math" panose="02040503050406030204" pitchFamily="18" charset="0"/>
                                <a:ea typeface="jf-openhuninn-2.0" panose="020B0000000000000000" pitchFamily="34" charset="-12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TW" sz="2000" i="1">
                                    <a:solidFill>
                                      <a:srgbClr val="E64823"/>
                                    </a:solidFill>
                                    <a:latin typeface="Cambria Math" panose="02040503050406030204" pitchFamily="18" charset="0"/>
                                    <a:ea typeface="jf-openhuninn-2.0" panose="020B0000000000000000" pitchFamily="34" charset="-12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en-US" altLang="zh-TW" sz="2000" i="1">
                                    <a:solidFill>
                                      <a:srgbClr val="E64823"/>
                                    </a:solidFill>
                                    <a:latin typeface="Cambria Math" panose="02040503050406030204" pitchFamily="18" charset="0"/>
                                    <a:ea typeface="jf-openhuninn-2.0" panose="020B0000000000000000" pitchFamily="34" charset="-120"/>
                                  </a:rPr>
                                  <m:t>Left</m:t>
                                </m:r>
                                <m:r>
                                  <a:rPr lang="en-US" altLang="zh-TW" sz="2000" i="1">
                                    <a:solidFill>
                                      <a:srgbClr val="E64823"/>
                                    </a:solidFill>
                                    <a:latin typeface="Cambria Math" panose="02040503050406030204" pitchFamily="18" charset="0"/>
                                    <a:ea typeface="jf-openhuninn-2.0" panose="020B0000000000000000" pitchFamily="34" charset="-120"/>
                                  </a:rPr>
                                  <m:t>+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TW" sz="2000" i="1">
                                    <a:solidFill>
                                      <a:srgbClr val="E64823"/>
                                    </a:solidFill>
                                    <a:latin typeface="Cambria Math" panose="02040503050406030204" pitchFamily="18" charset="0"/>
                                    <a:ea typeface="jf-openhuninn-2.0" panose="020B0000000000000000" pitchFamily="34" charset="-120"/>
                                  </a:rPr>
                                  <m:t>Right</m:t>
                                </m:r>
                              </m:num>
                              <m:den>
                                <m:r>
                                  <a:rPr lang="en-US" altLang="zh-TW" sz="2000" i="1">
                                    <a:solidFill>
                                      <a:srgbClr val="E64823"/>
                                    </a:solidFill>
                                    <a:latin typeface="Cambria Math" panose="02040503050406030204" pitchFamily="18" charset="0"/>
                                    <a:ea typeface="jf-openhuninn-2.0" panose="020B0000000000000000" pitchFamily="34" charset="-12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oMath>
                    </m:oMathPara>
                  </a14:m>
                  <a:endParaRPr lang="en-US" altLang="zh-TW" sz="2000" dirty="0">
                    <a:solidFill>
                      <a:srgbClr val="E64823"/>
                    </a:solidFill>
                    <a:latin typeface="jf-openhuninn-2.0" panose="020B0000000000000000" pitchFamily="34" charset="-120"/>
                    <a:ea typeface="jf-openhuninn-2.0" panose="020B0000000000000000" pitchFamily="34" charset="-120"/>
                  </a:endParaRPr>
                </a:p>
              </p:txBody>
            </p:sp>
          </mc:Choice>
          <mc:Fallback>
            <p:sp>
              <p:nvSpPr>
                <p:cNvPr id="23" name="內容版面配置區 10">
                  <a:extLst>
                    <a:ext uri="{FF2B5EF4-FFF2-40B4-BE49-F238E27FC236}">
                      <a16:creationId xmlns:a16="http://schemas.microsoft.com/office/drawing/2014/main" id="{AE00D43A-3B57-E5E7-01CF-5830A3AFB6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12433" y="697440"/>
                  <a:ext cx="717893" cy="501760"/>
                </a:xfrm>
                <a:prstGeom prst="rect">
                  <a:avLst/>
                </a:prstGeom>
                <a:blipFill>
                  <a:blip r:embed="rId4"/>
                  <a:stretch>
                    <a:fillRect l="-50000" t="-8537" r="-52542" b="-21951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5" name="內容版面配置區 10">
            <a:extLst>
              <a:ext uri="{FF2B5EF4-FFF2-40B4-BE49-F238E27FC236}">
                <a16:creationId xmlns:a16="http://schemas.microsoft.com/office/drawing/2014/main" id="{CA97CE8B-6394-682A-E1E1-2C5C66B1CD9D}"/>
              </a:ext>
            </a:extLst>
          </p:cNvPr>
          <p:cNvSpPr txBox="1">
            <a:spLocks/>
          </p:cNvSpPr>
          <p:nvPr/>
        </p:nvSpPr>
        <p:spPr>
          <a:xfrm>
            <a:off x="483578" y="821499"/>
            <a:ext cx="5015702" cy="4832326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buNone/>
            </a:pPr>
            <a:r>
              <a:rPr lang="zh-TW" altLang="en-US" sz="2000" dirty="0">
                <a:ea typeface="jf-openhuninn-2.0" panose="020B0000000000000000" pitchFamily="34" charset="-120"/>
              </a:rPr>
              <a:t>「持續平分陣列，直到指針碰到搜尋目標</a:t>
            </a:r>
            <a:r>
              <a:rPr lang="zh-TW" altLang="en-US" sz="2000" dirty="0" smtClean="0">
                <a:ea typeface="jf-openhuninn-2.0" panose="020B0000000000000000" pitchFamily="34" charset="-120"/>
              </a:rPr>
              <a:t>」</a:t>
            </a:r>
            <a:endParaRPr lang="en-US" altLang="zh-TW" sz="2000" dirty="0" smtClean="0">
              <a:latin typeface="jf-openhuninn-2.0" panose="020B0000000000000000" pitchFamily="34" charset="-120"/>
              <a:ea typeface="jf-openhuninn-2.0" panose="020B0000000000000000" pitchFamily="34" charset="-120"/>
            </a:endParaRPr>
          </a:p>
          <a:p>
            <a:pPr marL="548640" indent="-457200">
              <a:buFont typeface="+mj-lt"/>
              <a:buAutoNum type="arabicPeriod"/>
            </a:pPr>
            <a:r>
              <a:rPr lang="zh-TW" altLang="en-US" sz="2000" dirty="0" smtClean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給</a:t>
            </a:r>
            <a:r>
              <a:rPr lang="zh-TW" altLang="en-US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定一個陣列從 </a:t>
            </a:r>
            <a:r>
              <a:rPr lang="en-US" altLang="zh-TW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0 </a:t>
            </a:r>
            <a:r>
              <a:rPr lang="zh-TW" altLang="en-US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到 </a:t>
            </a:r>
            <a:r>
              <a:rPr lang="en-US" altLang="zh-TW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9</a:t>
            </a:r>
          </a:p>
          <a:p>
            <a:pPr marL="548640" indent="-457200">
              <a:buFont typeface="+mj-lt"/>
              <a:buAutoNum type="arabicPeriod"/>
            </a:pPr>
            <a:r>
              <a:rPr lang="zh-TW" altLang="en-US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找出每個節點的指針</a:t>
            </a:r>
            <a:endParaRPr lang="en-US" altLang="zh-TW" sz="2000" dirty="0">
              <a:latin typeface="jf-openhuninn-2.0" panose="020B0000000000000000" pitchFamily="34" charset="-120"/>
              <a:ea typeface="jf-openhuninn-2.0" panose="020B0000000000000000" pitchFamily="34" charset="-120"/>
            </a:endParaRPr>
          </a:p>
          <a:p>
            <a:pPr marL="548640" indent="-457200">
              <a:buFont typeface="+mj-lt"/>
              <a:buAutoNum type="arabicPeriod"/>
            </a:pPr>
            <a:r>
              <a:rPr lang="zh-TW" altLang="en-US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如果中間元素是目標就結束</a:t>
            </a:r>
            <a:endParaRPr lang="en-US" altLang="zh-TW" sz="2000" dirty="0">
              <a:latin typeface="jf-openhuninn-2.0" panose="020B0000000000000000" pitchFamily="34" charset="-120"/>
              <a:ea typeface="jf-openhuninn-2.0" panose="020B0000000000000000" pitchFamily="34" charset="-120"/>
            </a:endParaRPr>
          </a:p>
          <a:p>
            <a:pPr marL="548640" indent="-457200">
              <a:buFont typeface="+mj-lt"/>
              <a:buAutoNum type="arabicPeriod"/>
            </a:pPr>
            <a:r>
              <a:rPr lang="zh-TW" altLang="en-US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否則判斷大小，移動指針到 </a:t>
            </a:r>
            <a:r>
              <a:rPr lang="en-US" altLang="zh-TW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Mid </a:t>
            </a:r>
            <a:r>
              <a:rPr lang="zh-TW" altLang="en-US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上</a:t>
            </a:r>
            <a:endParaRPr lang="en-US" altLang="zh-TW" sz="2000" dirty="0">
              <a:latin typeface="jf-openhuninn-2.0" panose="020B0000000000000000" pitchFamily="34" charset="-120"/>
              <a:ea typeface="jf-openhuninn-2.0" panose="020B00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9960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3F46E0-1DAB-19AF-9DCE-FFDEC6B996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標題 1">
            <a:extLst>
              <a:ext uri="{FF2B5EF4-FFF2-40B4-BE49-F238E27FC236}">
                <a16:creationId xmlns:a16="http://schemas.microsoft.com/office/drawing/2014/main" id="{5C12BEE6-D86C-220B-A7CC-0B6591FE141E}"/>
              </a:ext>
            </a:extLst>
          </p:cNvPr>
          <p:cNvSpPr txBox="1">
            <a:spLocks/>
          </p:cNvSpPr>
          <p:nvPr/>
        </p:nvSpPr>
        <p:spPr>
          <a:xfrm>
            <a:off x="0" y="6478385"/>
            <a:ext cx="3751811" cy="37961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1900" dirty="0">
                <a:solidFill>
                  <a:schemeClr val="bg1">
                    <a:lumMod val="75000"/>
                  </a:schemeClr>
                </a:solidFill>
                <a:latin typeface="jf-openhuninn-2.0" panose="020B0000000000000000" pitchFamily="34" charset="-120"/>
                <a:ea typeface="jf-openhuninn-2.0" panose="020B0000000000000000" pitchFamily="34" charset="-120"/>
              </a:rPr>
              <a:t>經典的遞迴函數</a:t>
            </a:r>
          </a:p>
        </p:txBody>
      </p:sp>
      <p:pic>
        <p:nvPicPr>
          <p:cNvPr id="11" name="圖形 10">
            <a:extLst>
              <a:ext uri="{FF2B5EF4-FFF2-40B4-BE49-F238E27FC236}">
                <a16:creationId xmlns:a16="http://schemas.microsoft.com/office/drawing/2014/main" id="{E3FC7AC2-C1FD-FE81-A884-CB5DE956E6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3751811" y="914540"/>
            <a:ext cx="8263206" cy="5028920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83094536-4D94-BFC7-F7DC-E5358C7C1A90}"/>
              </a:ext>
            </a:extLst>
          </p:cNvPr>
          <p:cNvSpPr/>
          <p:nvPr/>
        </p:nvSpPr>
        <p:spPr>
          <a:xfrm>
            <a:off x="7802879" y="3747752"/>
            <a:ext cx="3979545" cy="17028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6A7A7A91-C9E0-F873-6E37-53DD67365565}"/>
              </a:ext>
            </a:extLst>
          </p:cNvPr>
          <p:cNvGrpSpPr/>
          <p:nvPr/>
        </p:nvGrpSpPr>
        <p:grpSpPr>
          <a:xfrm>
            <a:off x="6531188" y="5010735"/>
            <a:ext cx="717893" cy="864397"/>
            <a:chOff x="5712433" y="334803"/>
            <a:chExt cx="717893" cy="864397"/>
          </a:xfrm>
        </p:grpSpPr>
        <p:cxnSp>
          <p:nvCxnSpPr>
            <p:cNvPr id="4" name="直線接點 3">
              <a:extLst>
                <a:ext uri="{FF2B5EF4-FFF2-40B4-BE49-F238E27FC236}">
                  <a16:creationId xmlns:a16="http://schemas.microsoft.com/office/drawing/2014/main" id="{619E15F1-B36A-1838-667B-F7DFC29E0075}"/>
                </a:ext>
              </a:extLst>
            </p:cNvPr>
            <p:cNvCxnSpPr>
              <a:cxnSpLocks/>
            </p:cNvCxnSpPr>
            <p:nvPr/>
          </p:nvCxnSpPr>
          <p:spPr>
            <a:xfrm>
              <a:off x="6075613" y="334803"/>
              <a:ext cx="0" cy="362637"/>
            </a:xfrm>
            <a:prstGeom prst="line">
              <a:avLst/>
            </a:prstGeom>
            <a:ln w="19050">
              <a:solidFill>
                <a:srgbClr val="E6482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內容版面配置區 10">
                  <a:extLst>
                    <a:ext uri="{FF2B5EF4-FFF2-40B4-BE49-F238E27FC236}">
                      <a16:creationId xmlns:a16="http://schemas.microsoft.com/office/drawing/2014/main" id="{441D9F1C-FB80-E162-6B1F-B4D277ADAE48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5712433" y="697440"/>
                  <a:ext cx="717893" cy="501760"/>
                </a:xfrm>
                <a:prstGeom prst="rect">
                  <a:avLst/>
                </a:prstGeom>
              </p:spPr>
              <p:txBody>
                <a:bodyPr anchor="ctr">
                  <a:noAutofit/>
                </a:bodyPr>
                <a:lstStyle>
                  <a:lvl1pPr marL="91440" indent="-91440" algn="l" defTabSz="914400" rtl="0" eaLnBrk="1" latinLnBrk="0" hangingPunct="1">
                    <a:lnSpc>
                      <a:spcPct val="110000"/>
                    </a:lnSpc>
                    <a:spcBef>
                      <a:spcPts val="1200"/>
                    </a:spcBef>
                    <a:spcAft>
                      <a:spcPts val="200"/>
                    </a:spcAft>
                    <a:buClr>
                      <a:schemeClr val="accent1"/>
                    </a:buClr>
                    <a:buSzPct val="100000"/>
                    <a:buFont typeface="Calibri" panose="020F0502020204030204" pitchFamily="34" charset="0"/>
                    <a:buChar char=" "/>
                    <a:defRPr sz="19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38404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7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56692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3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74980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3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93268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3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11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13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15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17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indent="0" algn="ctr"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d>
                          <m:dPr>
                            <m:begChr m:val="⌊"/>
                            <m:endChr m:val="⌋"/>
                            <m:ctrlPr>
                              <a:rPr lang="en-US" altLang="zh-TW" sz="2000" i="1">
                                <a:solidFill>
                                  <a:srgbClr val="E64823"/>
                                </a:solidFill>
                                <a:latin typeface="Cambria Math" panose="02040503050406030204" pitchFamily="18" charset="0"/>
                                <a:ea typeface="jf-openhuninn-2.0" panose="020B0000000000000000" pitchFamily="34" charset="-12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TW" sz="2000" i="1">
                                    <a:solidFill>
                                      <a:srgbClr val="E64823"/>
                                    </a:solidFill>
                                    <a:latin typeface="Cambria Math" panose="02040503050406030204" pitchFamily="18" charset="0"/>
                                    <a:ea typeface="jf-openhuninn-2.0" panose="020B0000000000000000" pitchFamily="34" charset="-12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en-US" altLang="zh-TW" sz="2000" i="1">
                                    <a:solidFill>
                                      <a:srgbClr val="E64823"/>
                                    </a:solidFill>
                                    <a:latin typeface="Cambria Math" panose="02040503050406030204" pitchFamily="18" charset="0"/>
                                    <a:ea typeface="jf-openhuninn-2.0" panose="020B0000000000000000" pitchFamily="34" charset="-120"/>
                                  </a:rPr>
                                  <m:t>Left</m:t>
                                </m:r>
                                <m:r>
                                  <a:rPr lang="en-US" altLang="zh-TW" sz="2000" i="1">
                                    <a:solidFill>
                                      <a:srgbClr val="E64823"/>
                                    </a:solidFill>
                                    <a:latin typeface="Cambria Math" panose="02040503050406030204" pitchFamily="18" charset="0"/>
                                    <a:ea typeface="jf-openhuninn-2.0" panose="020B0000000000000000" pitchFamily="34" charset="-120"/>
                                  </a:rPr>
                                  <m:t>+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TW" sz="2000" i="1">
                                    <a:solidFill>
                                      <a:srgbClr val="E64823"/>
                                    </a:solidFill>
                                    <a:latin typeface="Cambria Math" panose="02040503050406030204" pitchFamily="18" charset="0"/>
                                    <a:ea typeface="jf-openhuninn-2.0" panose="020B0000000000000000" pitchFamily="34" charset="-120"/>
                                  </a:rPr>
                                  <m:t>Right</m:t>
                                </m:r>
                              </m:num>
                              <m:den>
                                <m:r>
                                  <a:rPr lang="en-US" altLang="zh-TW" sz="2000" i="1">
                                    <a:solidFill>
                                      <a:srgbClr val="E64823"/>
                                    </a:solidFill>
                                    <a:latin typeface="Cambria Math" panose="02040503050406030204" pitchFamily="18" charset="0"/>
                                    <a:ea typeface="jf-openhuninn-2.0" panose="020B0000000000000000" pitchFamily="34" charset="-12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oMath>
                    </m:oMathPara>
                  </a14:m>
                  <a:endParaRPr lang="en-US" altLang="zh-TW" sz="2000" dirty="0">
                    <a:solidFill>
                      <a:srgbClr val="E64823"/>
                    </a:solidFill>
                    <a:latin typeface="jf-openhuninn-2.0" panose="020B0000000000000000" pitchFamily="34" charset="-120"/>
                    <a:ea typeface="jf-openhuninn-2.0" panose="020B0000000000000000" pitchFamily="34" charset="-120"/>
                  </a:endParaRPr>
                </a:p>
              </p:txBody>
            </p:sp>
          </mc:Choice>
          <mc:Fallback>
            <p:sp>
              <p:nvSpPr>
                <p:cNvPr id="5" name="內容版面配置區 10">
                  <a:extLst>
                    <a:ext uri="{FF2B5EF4-FFF2-40B4-BE49-F238E27FC236}">
                      <a16:creationId xmlns:a16="http://schemas.microsoft.com/office/drawing/2014/main" id="{441D9F1C-FB80-E162-6B1F-B4D277ADAE4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12433" y="697440"/>
                  <a:ext cx="717893" cy="501760"/>
                </a:xfrm>
                <a:prstGeom prst="rect">
                  <a:avLst/>
                </a:prstGeom>
                <a:blipFill>
                  <a:blip r:embed="rId4"/>
                  <a:stretch>
                    <a:fillRect l="-49153" t="-7229" r="-53390" b="-2168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0" name="內容版面配置區 10">
            <a:extLst>
              <a:ext uri="{FF2B5EF4-FFF2-40B4-BE49-F238E27FC236}">
                <a16:creationId xmlns:a16="http://schemas.microsoft.com/office/drawing/2014/main" id="{CA97CE8B-6394-682A-E1E1-2C5C66B1CD9D}"/>
              </a:ext>
            </a:extLst>
          </p:cNvPr>
          <p:cNvSpPr txBox="1">
            <a:spLocks/>
          </p:cNvSpPr>
          <p:nvPr/>
        </p:nvSpPr>
        <p:spPr>
          <a:xfrm>
            <a:off x="483578" y="821499"/>
            <a:ext cx="5015702" cy="4832326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buNone/>
            </a:pPr>
            <a:r>
              <a:rPr lang="zh-TW" altLang="en-US" sz="2000" dirty="0">
                <a:ea typeface="jf-openhuninn-2.0" panose="020B0000000000000000" pitchFamily="34" charset="-120"/>
              </a:rPr>
              <a:t>「持續平分陣列，直到指針碰到搜尋目標</a:t>
            </a:r>
            <a:r>
              <a:rPr lang="zh-TW" altLang="en-US" sz="2000" dirty="0" smtClean="0">
                <a:ea typeface="jf-openhuninn-2.0" panose="020B0000000000000000" pitchFamily="34" charset="-120"/>
              </a:rPr>
              <a:t>」</a:t>
            </a:r>
            <a:endParaRPr lang="en-US" altLang="zh-TW" sz="2000" dirty="0" smtClean="0">
              <a:latin typeface="jf-openhuninn-2.0" panose="020B0000000000000000" pitchFamily="34" charset="-120"/>
              <a:ea typeface="jf-openhuninn-2.0" panose="020B0000000000000000" pitchFamily="34" charset="-120"/>
            </a:endParaRPr>
          </a:p>
          <a:p>
            <a:pPr marL="548640" indent="-457200">
              <a:buFont typeface="+mj-lt"/>
              <a:buAutoNum type="arabicPeriod"/>
            </a:pPr>
            <a:r>
              <a:rPr lang="zh-TW" altLang="en-US" sz="2000" dirty="0" smtClean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給</a:t>
            </a:r>
            <a:r>
              <a:rPr lang="zh-TW" altLang="en-US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定一個陣列從 </a:t>
            </a:r>
            <a:r>
              <a:rPr lang="en-US" altLang="zh-TW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0 </a:t>
            </a:r>
            <a:r>
              <a:rPr lang="zh-TW" altLang="en-US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到 </a:t>
            </a:r>
            <a:r>
              <a:rPr lang="en-US" altLang="zh-TW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9</a:t>
            </a:r>
          </a:p>
          <a:p>
            <a:pPr marL="548640" indent="-457200">
              <a:buFont typeface="+mj-lt"/>
              <a:buAutoNum type="arabicPeriod"/>
            </a:pPr>
            <a:r>
              <a:rPr lang="zh-TW" altLang="en-US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找出每個節點的指針</a:t>
            </a:r>
            <a:endParaRPr lang="en-US" altLang="zh-TW" sz="2000" dirty="0">
              <a:latin typeface="jf-openhuninn-2.0" panose="020B0000000000000000" pitchFamily="34" charset="-120"/>
              <a:ea typeface="jf-openhuninn-2.0" panose="020B0000000000000000" pitchFamily="34" charset="-120"/>
            </a:endParaRPr>
          </a:p>
          <a:p>
            <a:pPr marL="548640" indent="-457200">
              <a:buFont typeface="+mj-lt"/>
              <a:buAutoNum type="arabicPeriod"/>
            </a:pPr>
            <a:r>
              <a:rPr lang="zh-TW" altLang="en-US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如果中間元素是目標就結束</a:t>
            </a:r>
            <a:endParaRPr lang="en-US" altLang="zh-TW" sz="2000" dirty="0">
              <a:latin typeface="jf-openhuninn-2.0" panose="020B0000000000000000" pitchFamily="34" charset="-120"/>
              <a:ea typeface="jf-openhuninn-2.0" panose="020B0000000000000000" pitchFamily="34" charset="-120"/>
            </a:endParaRPr>
          </a:p>
          <a:p>
            <a:pPr marL="548640" indent="-457200">
              <a:buFont typeface="+mj-lt"/>
              <a:buAutoNum type="arabicPeriod"/>
            </a:pPr>
            <a:r>
              <a:rPr lang="zh-TW" altLang="en-US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否則判斷大小，移動指針到 </a:t>
            </a:r>
            <a:r>
              <a:rPr lang="en-US" altLang="zh-TW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Mid </a:t>
            </a:r>
            <a:r>
              <a:rPr lang="zh-TW" altLang="en-US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上</a:t>
            </a:r>
            <a:endParaRPr lang="en-US" altLang="zh-TW" sz="2000" dirty="0">
              <a:latin typeface="jf-openhuninn-2.0" panose="020B0000000000000000" pitchFamily="34" charset="-120"/>
              <a:ea typeface="jf-openhuninn-2.0" panose="020B00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89227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CA1628-DF06-82F4-72DC-9B7256BDB5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標題 1">
            <a:extLst>
              <a:ext uri="{FF2B5EF4-FFF2-40B4-BE49-F238E27FC236}">
                <a16:creationId xmlns:a16="http://schemas.microsoft.com/office/drawing/2014/main" id="{4793CD6E-6F19-90A1-8BB2-F42C8B04E2FA}"/>
              </a:ext>
            </a:extLst>
          </p:cNvPr>
          <p:cNvSpPr txBox="1">
            <a:spLocks/>
          </p:cNvSpPr>
          <p:nvPr/>
        </p:nvSpPr>
        <p:spPr>
          <a:xfrm>
            <a:off x="0" y="6478385"/>
            <a:ext cx="3751811" cy="37961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1900" dirty="0">
                <a:solidFill>
                  <a:schemeClr val="bg1">
                    <a:lumMod val="75000"/>
                  </a:schemeClr>
                </a:solidFill>
                <a:latin typeface="jf-openhuninn-2.0" panose="020B0000000000000000" pitchFamily="34" charset="-120"/>
                <a:ea typeface="jf-openhuninn-2.0" panose="020B0000000000000000" pitchFamily="34" charset="-120"/>
              </a:rPr>
              <a:t>經典的遞迴函數</a:t>
            </a:r>
          </a:p>
        </p:txBody>
      </p:sp>
      <p:pic>
        <p:nvPicPr>
          <p:cNvPr id="11" name="圖形 10">
            <a:extLst>
              <a:ext uri="{FF2B5EF4-FFF2-40B4-BE49-F238E27FC236}">
                <a16:creationId xmlns:a16="http://schemas.microsoft.com/office/drawing/2014/main" id="{4684CF14-08E0-7673-FB8B-FDD8180F78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3751811" y="914540"/>
            <a:ext cx="8263206" cy="5028920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E1430B9A-D809-3A53-DCE3-6BBAC33A10F0}"/>
              </a:ext>
            </a:extLst>
          </p:cNvPr>
          <p:cNvSpPr/>
          <p:nvPr/>
        </p:nvSpPr>
        <p:spPr>
          <a:xfrm>
            <a:off x="3688079" y="3747752"/>
            <a:ext cx="3979545" cy="17028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85B2E7BA-5CD6-437E-A376-1BF04A82C080}"/>
              </a:ext>
            </a:extLst>
          </p:cNvPr>
          <p:cNvGrpSpPr/>
          <p:nvPr/>
        </p:nvGrpSpPr>
        <p:grpSpPr>
          <a:xfrm>
            <a:off x="7968881" y="4960047"/>
            <a:ext cx="717893" cy="864397"/>
            <a:chOff x="5712433" y="334803"/>
            <a:chExt cx="717893" cy="864397"/>
          </a:xfrm>
        </p:grpSpPr>
        <p:cxnSp>
          <p:nvCxnSpPr>
            <p:cNvPr id="4" name="直線接點 3">
              <a:extLst>
                <a:ext uri="{FF2B5EF4-FFF2-40B4-BE49-F238E27FC236}">
                  <a16:creationId xmlns:a16="http://schemas.microsoft.com/office/drawing/2014/main" id="{E2F32210-530B-D0B4-CC8A-597B64A1B75B}"/>
                </a:ext>
              </a:extLst>
            </p:cNvPr>
            <p:cNvCxnSpPr>
              <a:cxnSpLocks/>
            </p:cNvCxnSpPr>
            <p:nvPr/>
          </p:nvCxnSpPr>
          <p:spPr>
            <a:xfrm>
              <a:off x="6075613" y="334803"/>
              <a:ext cx="0" cy="362637"/>
            </a:xfrm>
            <a:prstGeom prst="line">
              <a:avLst/>
            </a:prstGeom>
            <a:ln w="19050">
              <a:solidFill>
                <a:srgbClr val="E6482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內容版面配置區 10">
                  <a:extLst>
                    <a:ext uri="{FF2B5EF4-FFF2-40B4-BE49-F238E27FC236}">
                      <a16:creationId xmlns:a16="http://schemas.microsoft.com/office/drawing/2014/main" id="{6930BDA4-7614-72D2-CDC2-BE915A583E9D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5712433" y="697440"/>
                  <a:ext cx="717893" cy="501760"/>
                </a:xfrm>
                <a:prstGeom prst="rect">
                  <a:avLst/>
                </a:prstGeom>
              </p:spPr>
              <p:txBody>
                <a:bodyPr anchor="ctr">
                  <a:noAutofit/>
                </a:bodyPr>
                <a:lstStyle>
                  <a:lvl1pPr marL="91440" indent="-91440" algn="l" defTabSz="914400" rtl="0" eaLnBrk="1" latinLnBrk="0" hangingPunct="1">
                    <a:lnSpc>
                      <a:spcPct val="110000"/>
                    </a:lnSpc>
                    <a:spcBef>
                      <a:spcPts val="1200"/>
                    </a:spcBef>
                    <a:spcAft>
                      <a:spcPts val="200"/>
                    </a:spcAft>
                    <a:buClr>
                      <a:schemeClr val="accent1"/>
                    </a:buClr>
                    <a:buSzPct val="100000"/>
                    <a:buFont typeface="Calibri" panose="020F0502020204030204" pitchFamily="34" charset="0"/>
                    <a:buChar char=" "/>
                    <a:defRPr sz="19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38404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7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56692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3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74980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3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93268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3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11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13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15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17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indent="0" algn="ctr"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d>
                          <m:dPr>
                            <m:begChr m:val="⌊"/>
                            <m:endChr m:val="⌋"/>
                            <m:ctrlPr>
                              <a:rPr lang="en-US" altLang="zh-TW" sz="2000" i="1" smtClean="0">
                                <a:solidFill>
                                  <a:srgbClr val="E64823"/>
                                </a:solidFill>
                                <a:latin typeface="Cambria Math" panose="02040503050406030204" pitchFamily="18" charset="0"/>
                                <a:ea typeface="jf-openhuninn-2.0" panose="020B0000000000000000" pitchFamily="34" charset="-12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TW" sz="2000" i="1">
                                    <a:solidFill>
                                      <a:srgbClr val="E64823"/>
                                    </a:solidFill>
                                    <a:latin typeface="Cambria Math" panose="02040503050406030204" pitchFamily="18" charset="0"/>
                                    <a:ea typeface="jf-openhuninn-2.0" panose="020B0000000000000000" pitchFamily="34" charset="-12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en-US" altLang="zh-TW" sz="2000" i="1">
                                    <a:solidFill>
                                      <a:srgbClr val="E64823"/>
                                    </a:solidFill>
                                    <a:latin typeface="Cambria Math" panose="02040503050406030204" pitchFamily="18" charset="0"/>
                                    <a:ea typeface="jf-openhuninn-2.0" panose="020B0000000000000000" pitchFamily="34" charset="-120"/>
                                  </a:rPr>
                                  <m:t>Left</m:t>
                                </m:r>
                                <m:r>
                                  <a:rPr lang="en-US" altLang="zh-TW" sz="2000" i="1">
                                    <a:solidFill>
                                      <a:srgbClr val="E64823"/>
                                    </a:solidFill>
                                    <a:latin typeface="Cambria Math" panose="02040503050406030204" pitchFamily="18" charset="0"/>
                                    <a:ea typeface="jf-openhuninn-2.0" panose="020B0000000000000000" pitchFamily="34" charset="-120"/>
                                  </a:rPr>
                                  <m:t>+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TW" sz="2000" b="0" i="1" smtClean="0">
                                    <a:solidFill>
                                      <a:srgbClr val="E64823"/>
                                    </a:solidFill>
                                    <a:latin typeface="Cambria Math" panose="02040503050406030204" pitchFamily="18" charset="0"/>
                                    <a:ea typeface="jf-openhuninn-2.0" panose="020B0000000000000000" pitchFamily="34" charset="-120"/>
                                  </a:rPr>
                                  <m:t>Right</m:t>
                                </m:r>
                              </m:num>
                              <m:den>
                                <m:r>
                                  <a:rPr lang="en-US" altLang="zh-TW" sz="2000" b="0" i="1" smtClean="0">
                                    <a:solidFill>
                                      <a:srgbClr val="E64823"/>
                                    </a:solidFill>
                                    <a:latin typeface="Cambria Math" panose="02040503050406030204" pitchFamily="18" charset="0"/>
                                    <a:ea typeface="jf-openhuninn-2.0" panose="020B0000000000000000" pitchFamily="34" charset="-12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oMath>
                    </m:oMathPara>
                  </a14:m>
                  <a:endParaRPr lang="en-US" altLang="zh-TW" sz="2000" dirty="0">
                    <a:solidFill>
                      <a:srgbClr val="E64823"/>
                    </a:solidFill>
                    <a:latin typeface="jf-openhuninn-2.0" panose="020B0000000000000000" pitchFamily="34" charset="-120"/>
                    <a:ea typeface="jf-openhuninn-2.0" panose="020B0000000000000000" pitchFamily="34" charset="-120"/>
                  </a:endParaRPr>
                </a:p>
              </p:txBody>
            </p:sp>
          </mc:Choice>
          <mc:Fallback>
            <p:sp>
              <p:nvSpPr>
                <p:cNvPr id="5" name="內容版面配置區 10">
                  <a:extLst>
                    <a:ext uri="{FF2B5EF4-FFF2-40B4-BE49-F238E27FC236}">
                      <a16:creationId xmlns:a16="http://schemas.microsoft.com/office/drawing/2014/main" id="{6930BDA4-7614-72D2-CDC2-BE915A583E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12433" y="697440"/>
                  <a:ext cx="717893" cy="501760"/>
                </a:xfrm>
                <a:prstGeom prst="rect">
                  <a:avLst/>
                </a:prstGeom>
                <a:blipFill>
                  <a:blip r:embed="rId4"/>
                  <a:stretch>
                    <a:fillRect l="-49153" t="-7317" r="-53390" b="-23171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" name="群組 5">
            <a:extLst>
              <a:ext uri="{FF2B5EF4-FFF2-40B4-BE49-F238E27FC236}">
                <a16:creationId xmlns:a16="http://schemas.microsoft.com/office/drawing/2014/main" id="{57640B6E-B215-8366-9100-5C50A16DB4C2}"/>
              </a:ext>
            </a:extLst>
          </p:cNvPr>
          <p:cNvGrpSpPr/>
          <p:nvPr/>
        </p:nvGrpSpPr>
        <p:grpSpPr>
          <a:xfrm>
            <a:off x="9746829" y="4960047"/>
            <a:ext cx="717893" cy="864397"/>
            <a:chOff x="5712433" y="334803"/>
            <a:chExt cx="717893" cy="864397"/>
          </a:xfrm>
        </p:grpSpPr>
        <p:cxnSp>
          <p:nvCxnSpPr>
            <p:cNvPr id="7" name="直線接點 6">
              <a:extLst>
                <a:ext uri="{FF2B5EF4-FFF2-40B4-BE49-F238E27FC236}">
                  <a16:creationId xmlns:a16="http://schemas.microsoft.com/office/drawing/2014/main" id="{942D45A6-0388-EA5B-0C4C-1A78E61E908B}"/>
                </a:ext>
              </a:extLst>
            </p:cNvPr>
            <p:cNvCxnSpPr>
              <a:cxnSpLocks/>
            </p:cNvCxnSpPr>
            <p:nvPr/>
          </p:nvCxnSpPr>
          <p:spPr>
            <a:xfrm>
              <a:off x="6075613" y="334803"/>
              <a:ext cx="0" cy="362637"/>
            </a:xfrm>
            <a:prstGeom prst="line">
              <a:avLst/>
            </a:prstGeom>
            <a:ln w="19050">
              <a:solidFill>
                <a:srgbClr val="E6482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內容版面配置區 10">
                  <a:extLst>
                    <a:ext uri="{FF2B5EF4-FFF2-40B4-BE49-F238E27FC236}">
                      <a16:creationId xmlns:a16="http://schemas.microsoft.com/office/drawing/2014/main" id="{F4777C93-B836-51D5-7582-6D348EEFBCA9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5712433" y="697440"/>
                  <a:ext cx="717893" cy="501760"/>
                </a:xfrm>
                <a:prstGeom prst="rect">
                  <a:avLst/>
                </a:prstGeom>
              </p:spPr>
              <p:txBody>
                <a:bodyPr anchor="ctr">
                  <a:noAutofit/>
                </a:bodyPr>
                <a:lstStyle>
                  <a:lvl1pPr marL="91440" indent="-91440" algn="l" defTabSz="914400" rtl="0" eaLnBrk="1" latinLnBrk="0" hangingPunct="1">
                    <a:lnSpc>
                      <a:spcPct val="110000"/>
                    </a:lnSpc>
                    <a:spcBef>
                      <a:spcPts val="1200"/>
                    </a:spcBef>
                    <a:spcAft>
                      <a:spcPts val="200"/>
                    </a:spcAft>
                    <a:buClr>
                      <a:schemeClr val="accent1"/>
                    </a:buClr>
                    <a:buSzPct val="100000"/>
                    <a:buFont typeface="Calibri" panose="020F0502020204030204" pitchFamily="34" charset="0"/>
                    <a:buChar char=" "/>
                    <a:defRPr sz="19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38404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7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56692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3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74980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3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93268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3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11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13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15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17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indent="0" algn="ctr"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d>
                          <m:dPr>
                            <m:begChr m:val="⌊"/>
                            <m:endChr m:val="⌋"/>
                            <m:ctrlPr>
                              <a:rPr lang="en-US" altLang="zh-TW" sz="2000" i="1">
                                <a:solidFill>
                                  <a:srgbClr val="E64823"/>
                                </a:solidFill>
                                <a:latin typeface="Cambria Math" panose="02040503050406030204" pitchFamily="18" charset="0"/>
                                <a:ea typeface="jf-openhuninn-2.0" panose="020B0000000000000000" pitchFamily="34" charset="-12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TW" sz="2000" i="1">
                                    <a:solidFill>
                                      <a:srgbClr val="E64823"/>
                                    </a:solidFill>
                                    <a:latin typeface="Cambria Math" panose="02040503050406030204" pitchFamily="18" charset="0"/>
                                    <a:ea typeface="jf-openhuninn-2.0" panose="020B0000000000000000" pitchFamily="34" charset="-12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en-US" altLang="zh-TW" sz="2000" i="1">
                                    <a:solidFill>
                                      <a:srgbClr val="E64823"/>
                                    </a:solidFill>
                                    <a:latin typeface="Cambria Math" panose="02040503050406030204" pitchFamily="18" charset="0"/>
                                    <a:ea typeface="jf-openhuninn-2.0" panose="020B0000000000000000" pitchFamily="34" charset="-120"/>
                                  </a:rPr>
                                  <m:t>Left</m:t>
                                </m:r>
                                <m:r>
                                  <a:rPr lang="en-US" altLang="zh-TW" sz="2000" i="1">
                                    <a:solidFill>
                                      <a:srgbClr val="E64823"/>
                                    </a:solidFill>
                                    <a:latin typeface="Cambria Math" panose="02040503050406030204" pitchFamily="18" charset="0"/>
                                    <a:ea typeface="jf-openhuninn-2.0" panose="020B0000000000000000" pitchFamily="34" charset="-120"/>
                                  </a:rPr>
                                  <m:t>+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TW" sz="2000" i="1">
                                    <a:solidFill>
                                      <a:srgbClr val="E64823"/>
                                    </a:solidFill>
                                    <a:latin typeface="Cambria Math" panose="02040503050406030204" pitchFamily="18" charset="0"/>
                                    <a:ea typeface="jf-openhuninn-2.0" panose="020B0000000000000000" pitchFamily="34" charset="-120"/>
                                  </a:rPr>
                                  <m:t>Right</m:t>
                                </m:r>
                              </m:num>
                              <m:den>
                                <m:r>
                                  <a:rPr lang="en-US" altLang="zh-TW" sz="2000" i="1">
                                    <a:solidFill>
                                      <a:srgbClr val="E64823"/>
                                    </a:solidFill>
                                    <a:latin typeface="Cambria Math" panose="02040503050406030204" pitchFamily="18" charset="0"/>
                                    <a:ea typeface="jf-openhuninn-2.0" panose="020B0000000000000000" pitchFamily="34" charset="-12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oMath>
                    </m:oMathPara>
                  </a14:m>
                  <a:endParaRPr lang="en-US" altLang="zh-TW" sz="2000" dirty="0">
                    <a:solidFill>
                      <a:srgbClr val="E64823"/>
                    </a:solidFill>
                    <a:latin typeface="jf-openhuninn-2.0" panose="020B0000000000000000" pitchFamily="34" charset="-120"/>
                    <a:ea typeface="jf-openhuninn-2.0" panose="020B0000000000000000" pitchFamily="34" charset="-120"/>
                  </a:endParaRPr>
                </a:p>
              </p:txBody>
            </p:sp>
          </mc:Choice>
          <mc:Fallback>
            <p:sp>
              <p:nvSpPr>
                <p:cNvPr id="8" name="內容版面配置區 10">
                  <a:extLst>
                    <a:ext uri="{FF2B5EF4-FFF2-40B4-BE49-F238E27FC236}">
                      <a16:creationId xmlns:a16="http://schemas.microsoft.com/office/drawing/2014/main" id="{F4777C93-B836-51D5-7582-6D348EEFBC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12433" y="697440"/>
                  <a:ext cx="717893" cy="501760"/>
                </a:xfrm>
                <a:prstGeom prst="rect">
                  <a:avLst/>
                </a:prstGeom>
                <a:blipFill>
                  <a:blip r:embed="rId5"/>
                  <a:stretch>
                    <a:fillRect l="-50000" t="-7317" r="-52542" b="-23171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" name="內容版面配置區 10">
            <a:extLst>
              <a:ext uri="{FF2B5EF4-FFF2-40B4-BE49-F238E27FC236}">
                <a16:creationId xmlns:a16="http://schemas.microsoft.com/office/drawing/2014/main" id="{CA97CE8B-6394-682A-E1E1-2C5C66B1CD9D}"/>
              </a:ext>
            </a:extLst>
          </p:cNvPr>
          <p:cNvSpPr txBox="1">
            <a:spLocks/>
          </p:cNvSpPr>
          <p:nvPr/>
        </p:nvSpPr>
        <p:spPr>
          <a:xfrm>
            <a:off x="483578" y="821499"/>
            <a:ext cx="5015702" cy="4832326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buNone/>
            </a:pPr>
            <a:r>
              <a:rPr lang="zh-TW" altLang="en-US" sz="2000" dirty="0">
                <a:ea typeface="jf-openhuninn-2.0" panose="020B0000000000000000" pitchFamily="34" charset="-120"/>
              </a:rPr>
              <a:t>「持續平分陣列，直到指針碰到搜尋目標</a:t>
            </a:r>
            <a:r>
              <a:rPr lang="zh-TW" altLang="en-US" sz="2000" dirty="0" smtClean="0">
                <a:ea typeface="jf-openhuninn-2.0" panose="020B0000000000000000" pitchFamily="34" charset="-120"/>
              </a:rPr>
              <a:t>」</a:t>
            </a:r>
            <a:endParaRPr lang="en-US" altLang="zh-TW" sz="2000" dirty="0" smtClean="0">
              <a:latin typeface="jf-openhuninn-2.0" panose="020B0000000000000000" pitchFamily="34" charset="-120"/>
              <a:ea typeface="jf-openhuninn-2.0" panose="020B0000000000000000" pitchFamily="34" charset="-120"/>
            </a:endParaRPr>
          </a:p>
          <a:p>
            <a:pPr marL="548640" indent="-457200">
              <a:buFont typeface="+mj-lt"/>
              <a:buAutoNum type="arabicPeriod"/>
            </a:pPr>
            <a:r>
              <a:rPr lang="zh-TW" altLang="en-US" sz="2000" dirty="0" smtClean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給</a:t>
            </a:r>
            <a:r>
              <a:rPr lang="zh-TW" altLang="en-US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定一個陣列從 </a:t>
            </a:r>
            <a:r>
              <a:rPr lang="en-US" altLang="zh-TW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0 </a:t>
            </a:r>
            <a:r>
              <a:rPr lang="zh-TW" altLang="en-US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到 </a:t>
            </a:r>
            <a:r>
              <a:rPr lang="en-US" altLang="zh-TW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9</a:t>
            </a:r>
          </a:p>
          <a:p>
            <a:pPr marL="548640" indent="-457200">
              <a:buFont typeface="+mj-lt"/>
              <a:buAutoNum type="arabicPeriod"/>
            </a:pPr>
            <a:r>
              <a:rPr lang="zh-TW" altLang="en-US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找出每個節點的指針</a:t>
            </a:r>
            <a:endParaRPr lang="en-US" altLang="zh-TW" sz="2000" dirty="0">
              <a:latin typeface="jf-openhuninn-2.0" panose="020B0000000000000000" pitchFamily="34" charset="-120"/>
              <a:ea typeface="jf-openhuninn-2.0" panose="020B0000000000000000" pitchFamily="34" charset="-120"/>
            </a:endParaRPr>
          </a:p>
          <a:p>
            <a:pPr marL="548640" indent="-457200">
              <a:buFont typeface="+mj-lt"/>
              <a:buAutoNum type="arabicPeriod"/>
            </a:pPr>
            <a:r>
              <a:rPr lang="zh-TW" altLang="en-US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如果中間元素是目標就結束</a:t>
            </a:r>
            <a:endParaRPr lang="en-US" altLang="zh-TW" sz="2000" dirty="0">
              <a:latin typeface="jf-openhuninn-2.0" panose="020B0000000000000000" pitchFamily="34" charset="-120"/>
              <a:ea typeface="jf-openhuninn-2.0" panose="020B0000000000000000" pitchFamily="34" charset="-120"/>
            </a:endParaRPr>
          </a:p>
          <a:p>
            <a:pPr marL="548640" indent="-457200">
              <a:buFont typeface="+mj-lt"/>
              <a:buAutoNum type="arabicPeriod"/>
            </a:pPr>
            <a:r>
              <a:rPr lang="zh-TW" altLang="en-US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否則判斷大小，移動指針到 </a:t>
            </a:r>
            <a:r>
              <a:rPr lang="en-US" altLang="zh-TW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Mid </a:t>
            </a:r>
            <a:r>
              <a:rPr lang="zh-TW" altLang="en-US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上</a:t>
            </a:r>
            <a:endParaRPr lang="en-US" altLang="zh-TW" sz="2000" dirty="0">
              <a:latin typeface="jf-openhuninn-2.0" panose="020B0000000000000000" pitchFamily="34" charset="-120"/>
              <a:ea typeface="jf-openhuninn-2.0" panose="020B00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750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3DEDE2-2CE7-78EF-B355-FBF61ACF9D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標題 1">
            <a:extLst>
              <a:ext uri="{FF2B5EF4-FFF2-40B4-BE49-F238E27FC236}">
                <a16:creationId xmlns:a16="http://schemas.microsoft.com/office/drawing/2014/main" id="{80AC0557-30A1-DA14-6150-CA0F8C57710D}"/>
              </a:ext>
            </a:extLst>
          </p:cNvPr>
          <p:cNvSpPr txBox="1">
            <a:spLocks/>
          </p:cNvSpPr>
          <p:nvPr/>
        </p:nvSpPr>
        <p:spPr>
          <a:xfrm>
            <a:off x="0" y="6478385"/>
            <a:ext cx="3751811" cy="37961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1900" dirty="0">
                <a:solidFill>
                  <a:schemeClr val="bg1">
                    <a:lumMod val="75000"/>
                  </a:schemeClr>
                </a:solidFill>
                <a:latin typeface="jf-openhuninn-2.0" panose="020B0000000000000000" pitchFamily="34" charset="-120"/>
                <a:ea typeface="jf-openhuninn-2.0" panose="020B0000000000000000" pitchFamily="34" charset="-120"/>
              </a:rPr>
              <a:t>經典的遞迴函數</a:t>
            </a:r>
          </a:p>
        </p:txBody>
      </p:sp>
      <p:pic>
        <p:nvPicPr>
          <p:cNvPr id="11" name="圖形 10">
            <a:extLst>
              <a:ext uri="{FF2B5EF4-FFF2-40B4-BE49-F238E27FC236}">
                <a16:creationId xmlns:a16="http://schemas.microsoft.com/office/drawing/2014/main" id="{7B4AC103-BE77-255F-92C8-B5CC123997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3751811" y="914540"/>
            <a:ext cx="8263206" cy="5028920"/>
          </a:xfrm>
          <a:prstGeom prst="rect">
            <a:avLst/>
          </a:prstGeom>
        </p:spPr>
      </p:pic>
      <p:grpSp>
        <p:nvGrpSpPr>
          <p:cNvPr id="3" name="群組 2">
            <a:extLst>
              <a:ext uri="{FF2B5EF4-FFF2-40B4-BE49-F238E27FC236}">
                <a16:creationId xmlns:a16="http://schemas.microsoft.com/office/drawing/2014/main" id="{BCC750D0-6C19-D4A8-6617-A54A4F369DFE}"/>
              </a:ext>
            </a:extLst>
          </p:cNvPr>
          <p:cNvGrpSpPr/>
          <p:nvPr/>
        </p:nvGrpSpPr>
        <p:grpSpPr>
          <a:xfrm>
            <a:off x="10276884" y="1516380"/>
            <a:ext cx="1585035" cy="3672840"/>
            <a:chOff x="4996224" y="1516380"/>
            <a:chExt cx="1585035" cy="3672840"/>
          </a:xfrm>
        </p:grpSpPr>
        <p:cxnSp>
          <p:nvCxnSpPr>
            <p:cNvPr id="4" name="直線接點 3">
              <a:extLst>
                <a:ext uri="{FF2B5EF4-FFF2-40B4-BE49-F238E27FC236}">
                  <a16:creationId xmlns:a16="http://schemas.microsoft.com/office/drawing/2014/main" id="{376E49D1-3152-083F-3388-E28B271CB91C}"/>
                </a:ext>
              </a:extLst>
            </p:cNvPr>
            <p:cNvCxnSpPr>
              <a:cxnSpLocks/>
            </p:cNvCxnSpPr>
            <p:nvPr/>
          </p:nvCxnSpPr>
          <p:spPr>
            <a:xfrm>
              <a:off x="5788742" y="1516380"/>
              <a:ext cx="0" cy="3672840"/>
            </a:xfrm>
            <a:prstGeom prst="line">
              <a:avLst/>
            </a:prstGeom>
            <a:ln w="19050">
              <a:solidFill>
                <a:srgbClr val="E6482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02E408F6-7CB5-CB4A-66A2-18FE57D4D759}"/>
                </a:ext>
              </a:extLst>
            </p:cNvPr>
            <p:cNvSpPr/>
            <p:nvPr/>
          </p:nvSpPr>
          <p:spPr>
            <a:xfrm>
              <a:off x="5150874" y="2890684"/>
              <a:ext cx="1390036" cy="4338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內容版面配置區 10">
                  <a:extLst>
                    <a:ext uri="{FF2B5EF4-FFF2-40B4-BE49-F238E27FC236}">
                      <a16:creationId xmlns:a16="http://schemas.microsoft.com/office/drawing/2014/main" id="{974C70D0-22A6-AA7B-4CEC-4C3255C89E0E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4996224" y="2822807"/>
                  <a:ext cx="1585035" cy="501760"/>
                </a:xfrm>
                <a:prstGeom prst="rect">
                  <a:avLst/>
                </a:prstGeom>
              </p:spPr>
              <p:txBody>
                <a:bodyPr anchor="ctr">
                  <a:noAutofit/>
                </a:bodyPr>
                <a:lstStyle>
                  <a:lvl1pPr marL="91440" indent="-91440" algn="l" defTabSz="914400" rtl="0" eaLnBrk="1" latinLnBrk="0" hangingPunct="1">
                    <a:lnSpc>
                      <a:spcPct val="110000"/>
                    </a:lnSpc>
                    <a:spcBef>
                      <a:spcPts val="1200"/>
                    </a:spcBef>
                    <a:spcAft>
                      <a:spcPts val="200"/>
                    </a:spcAft>
                    <a:buClr>
                      <a:schemeClr val="accent1"/>
                    </a:buClr>
                    <a:buSzPct val="100000"/>
                    <a:buFont typeface="Calibri" panose="020F0502020204030204" pitchFamily="34" charset="0"/>
                    <a:buChar char=" "/>
                    <a:defRPr sz="19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38404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7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56692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3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74980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3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93268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3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11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13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15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17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indent="0"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d>
                          <m:dPr>
                            <m:begChr m:val="⌈"/>
                            <m:endChr m:val="⌉"/>
                            <m:ctrlPr>
                              <a:rPr lang="en-US" altLang="zh-TW" sz="2800" b="0" i="1" smtClean="0">
                                <a:solidFill>
                                  <a:srgbClr val="E64823"/>
                                </a:solidFill>
                                <a:latin typeface="Cambria Math" panose="02040503050406030204" pitchFamily="18" charset="0"/>
                                <a:ea typeface="jf-openhuninn-2.0" panose="020B0000000000000000" pitchFamily="34" charset="-12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sz="2800" i="1">
                                    <a:solidFill>
                                      <a:srgbClr val="E64823"/>
                                    </a:solidFill>
                                    <a:latin typeface="Cambria Math" panose="02040503050406030204" pitchFamily="18" charset="0"/>
                                    <a:ea typeface="jf-openhuninn-2.0" panose="020B0000000000000000" pitchFamily="34" charset="-12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 sz="2800">
                                    <a:solidFill>
                                      <a:srgbClr val="E64823"/>
                                    </a:solidFill>
                                    <a:latin typeface="Cambria Math" panose="02040503050406030204" pitchFamily="18" charset="0"/>
                                    <a:ea typeface="jf-openhuninn-2.0" panose="020B0000000000000000" pitchFamily="34" charset="-12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zh-TW" sz="2800" i="1">
                                    <a:solidFill>
                                      <a:srgbClr val="E64823"/>
                                    </a:solidFill>
                                    <a:latin typeface="Cambria Math" panose="02040503050406030204" pitchFamily="18" charset="0"/>
                                    <a:ea typeface="jf-openhuninn-2.0" panose="020B0000000000000000" pitchFamily="34" charset="-12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TW" sz="2800" i="1">
                                <a:solidFill>
                                  <a:srgbClr val="E64823"/>
                                </a:solidFill>
                                <a:latin typeface="Cambria Math" panose="02040503050406030204" pitchFamily="18" charset="0"/>
                                <a:ea typeface="jf-openhuninn-2.0" panose="020B0000000000000000" pitchFamily="34" charset="-120"/>
                              </a:rPr>
                              <m:t>𝑛</m:t>
                            </m:r>
                            <m:r>
                              <m:rPr>
                                <m:nor/>
                              </m:rPr>
                              <a:rPr lang="en-US" altLang="zh-TW" sz="2800" dirty="0">
                                <a:solidFill>
                                  <a:srgbClr val="E64823"/>
                                </a:solidFill>
                                <a:latin typeface="jf-openhuninn-2.0" panose="020B0000000000000000" pitchFamily="34" charset="-120"/>
                                <a:ea typeface="jf-openhuninn-2.0" panose="020B0000000000000000" pitchFamily="34" charset="-120"/>
                              </a:rPr>
                              <m:t> </m:t>
                            </m:r>
                          </m:e>
                        </m:d>
                      </m:oMath>
                    </m:oMathPara>
                  </a14:m>
                  <a:endParaRPr lang="en-US" altLang="zh-TW" sz="2800" dirty="0">
                    <a:solidFill>
                      <a:srgbClr val="E64823"/>
                    </a:solidFill>
                    <a:latin typeface="jf-openhuninn-2.0" panose="020B0000000000000000" pitchFamily="34" charset="-120"/>
                    <a:ea typeface="jf-openhuninn-2.0" panose="020B0000000000000000" pitchFamily="34" charset="-120"/>
                  </a:endParaRPr>
                </a:p>
              </p:txBody>
            </p:sp>
          </mc:Choice>
          <mc:Fallback xmlns="">
            <p:sp>
              <p:nvSpPr>
                <p:cNvPr id="6" name="內容版面配置區 10">
                  <a:extLst>
                    <a:ext uri="{FF2B5EF4-FFF2-40B4-BE49-F238E27FC236}">
                      <a16:creationId xmlns:a16="http://schemas.microsoft.com/office/drawing/2014/main" id="{974C70D0-22A6-AA7B-4CEC-4C3255C89E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96224" y="2822807"/>
                  <a:ext cx="1585035" cy="50176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0" name="內容版面配置區 10">
            <a:extLst>
              <a:ext uri="{FF2B5EF4-FFF2-40B4-BE49-F238E27FC236}">
                <a16:creationId xmlns:a16="http://schemas.microsoft.com/office/drawing/2014/main" id="{CA97CE8B-6394-682A-E1E1-2C5C66B1CD9D}"/>
              </a:ext>
            </a:extLst>
          </p:cNvPr>
          <p:cNvSpPr txBox="1">
            <a:spLocks/>
          </p:cNvSpPr>
          <p:nvPr/>
        </p:nvSpPr>
        <p:spPr>
          <a:xfrm>
            <a:off x="483578" y="821499"/>
            <a:ext cx="5015702" cy="4832326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buNone/>
            </a:pPr>
            <a:r>
              <a:rPr lang="zh-TW" altLang="en-US" sz="2000" dirty="0">
                <a:ea typeface="jf-openhuninn-2.0" panose="020B0000000000000000" pitchFamily="34" charset="-120"/>
              </a:rPr>
              <a:t>「持續平分陣列，直到指針碰到搜尋目標</a:t>
            </a:r>
            <a:r>
              <a:rPr lang="zh-TW" altLang="en-US" sz="2000" dirty="0" smtClean="0">
                <a:ea typeface="jf-openhuninn-2.0" panose="020B0000000000000000" pitchFamily="34" charset="-120"/>
              </a:rPr>
              <a:t>」</a:t>
            </a:r>
            <a:endParaRPr lang="en-US" altLang="zh-TW" sz="2000" dirty="0" smtClean="0">
              <a:latin typeface="jf-openhuninn-2.0" panose="020B0000000000000000" pitchFamily="34" charset="-120"/>
              <a:ea typeface="jf-openhuninn-2.0" panose="020B0000000000000000" pitchFamily="34" charset="-120"/>
            </a:endParaRPr>
          </a:p>
          <a:p>
            <a:pPr marL="548640" indent="-457200">
              <a:buFont typeface="+mj-lt"/>
              <a:buAutoNum type="arabicPeriod"/>
            </a:pPr>
            <a:r>
              <a:rPr lang="zh-TW" altLang="en-US" sz="2000" dirty="0" smtClean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給</a:t>
            </a:r>
            <a:r>
              <a:rPr lang="zh-TW" altLang="en-US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定一個陣列從 </a:t>
            </a:r>
            <a:r>
              <a:rPr lang="en-US" altLang="zh-TW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0 </a:t>
            </a:r>
            <a:r>
              <a:rPr lang="zh-TW" altLang="en-US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到 </a:t>
            </a:r>
            <a:r>
              <a:rPr lang="en-US" altLang="zh-TW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9</a:t>
            </a:r>
          </a:p>
          <a:p>
            <a:pPr marL="548640" indent="-457200">
              <a:buFont typeface="+mj-lt"/>
              <a:buAutoNum type="arabicPeriod"/>
            </a:pPr>
            <a:r>
              <a:rPr lang="zh-TW" altLang="en-US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找出每個節點的指針</a:t>
            </a:r>
            <a:endParaRPr lang="en-US" altLang="zh-TW" sz="2000" dirty="0">
              <a:latin typeface="jf-openhuninn-2.0" panose="020B0000000000000000" pitchFamily="34" charset="-120"/>
              <a:ea typeface="jf-openhuninn-2.0" panose="020B0000000000000000" pitchFamily="34" charset="-120"/>
            </a:endParaRPr>
          </a:p>
          <a:p>
            <a:pPr marL="548640" indent="-457200">
              <a:buFont typeface="+mj-lt"/>
              <a:buAutoNum type="arabicPeriod"/>
            </a:pPr>
            <a:r>
              <a:rPr lang="zh-TW" altLang="en-US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如果中間元素是目標就結束</a:t>
            </a:r>
            <a:endParaRPr lang="en-US" altLang="zh-TW" sz="2000" dirty="0">
              <a:latin typeface="jf-openhuninn-2.0" panose="020B0000000000000000" pitchFamily="34" charset="-120"/>
              <a:ea typeface="jf-openhuninn-2.0" panose="020B0000000000000000" pitchFamily="34" charset="-120"/>
            </a:endParaRPr>
          </a:p>
          <a:p>
            <a:pPr marL="548640" indent="-457200">
              <a:buFont typeface="+mj-lt"/>
              <a:buAutoNum type="arabicPeriod"/>
            </a:pPr>
            <a:r>
              <a:rPr lang="zh-TW" altLang="en-US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否則判斷大小，移動指針到 </a:t>
            </a:r>
            <a:r>
              <a:rPr lang="en-US" altLang="zh-TW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Mid </a:t>
            </a:r>
            <a:r>
              <a:rPr lang="zh-TW" altLang="en-US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上</a:t>
            </a:r>
            <a:endParaRPr lang="en-US" altLang="zh-TW" sz="2000" dirty="0">
              <a:latin typeface="jf-openhuninn-2.0" panose="020B0000000000000000" pitchFamily="34" charset="-120"/>
              <a:ea typeface="jf-openhuninn-2.0" panose="020B00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11061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標題 1">
            <a:extLst>
              <a:ext uri="{FF2B5EF4-FFF2-40B4-BE49-F238E27FC236}">
                <a16:creationId xmlns:a16="http://schemas.microsoft.com/office/drawing/2014/main" id="{23D92908-7E1A-8316-E667-3A1B456F182B}"/>
              </a:ext>
            </a:extLst>
          </p:cNvPr>
          <p:cNvSpPr txBox="1">
            <a:spLocks/>
          </p:cNvSpPr>
          <p:nvPr/>
        </p:nvSpPr>
        <p:spPr>
          <a:xfrm>
            <a:off x="0" y="6478385"/>
            <a:ext cx="3751811" cy="37961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1800" dirty="0">
                <a:solidFill>
                  <a:schemeClr val="bg1">
                    <a:lumMod val="75000"/>
                  </a:schemeClr>
                </a:solidFill>
                <a:latin typeface="jf-openhuninn-2.0" panose="020B0000000000000000" pitchFamily="34" charset="-120"/>
                <a:ea typeface="jf-openhuninn-2.0" panose="020B0000000000000000" pitchFamily="34" charset="-120"/>
              </a:rPr>
              <a:t>遞迴的重要性</a:t>
            </a:r>
          </a:p>
        </p:txBody>
      </p:sp>
      <p:pic>
        <p:nvPicPr>
          <p:cNvPr id="1026" name="Picture 2" descr="AlgoDaily - Recursion">
            <a:extLst>
              <a:ext uri="{FF2B5EF4-FFF2-40B4-BE49-F238E27FC236}">
                <a16:creationId xmlns:a16="http://schemas.microsoft.com/office/drawing/2014/main" id="{20460E2F-A79D-7365-648F-ED7F81B393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1253646"/>
            <a:ext cx="60960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內容版面配置區 10">
            <a:extLst>
              <a:ext uri="{FF2B5EF4-FFF2-40B4-BE49-F238E27FC236}">
                <a16:creationId xmlns:a16="http://schemas.microsoft.com/office/drawing/2014/main" id="{6DB01A5C-9AC9-C978-AE03-E149DA4E9A92}"/>
              </a:ext>
            </a:extLst>
          </p:cNvPr>
          <p:cNvSpPr txBox="1">
            <a:spLocks/>
          </p:cNvSpPr>
          <p:nvPr/>
        </p:nvSpPr>
        <p:spPr>
          <a:xfrm>
            <a:off x="1161003" y="821499"/>
            <a:ext cx="9794837" cy="1083234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>
              <a:buFont typeface="Calibri" panose="020F0502020204030204" pitchFamily="34" charset="0"/>
              <a:buNone/>
            </a:pPr>
            <a:r>
              <a:rPr lang="zh-TW" altLang="en-US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遞迴，一種常見表達解決問題流程的方法</a:t>
            </a:r>
            <a:endParaRPr lang="en-US" altLang="zh-TW" sz="2000" dirty="0">
              <a:latin typeface="jf-openhuninn-2.0" panose="020B0000000000000000" pitchFamily="34" charset="-120"/>
              <a:ea typeface="jf-openhuninn-2.0" panose="020B00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04667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961664-D6D3-0016-4899-DBA5FDBC4C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標題 1">
            <a:extLst>
              <a:ext uri="{FF2B5EF4-FFF2-40B4-BE49-F238E27FC236}">
                <a16:creationId xmlns:a16="http://schemas.microsoft.com/office/drawing/2014/main" id="{412D39A7-7B62-AD5D-0333-22F119AE2A4A}"/>
              </a:ext>
            </a:extLst>
          </p:cNvPr>
          <p:cNvSpPr txBox="1">
            <a:spLocks/>
          </p:cNvSpPr>
          <p:nvPr/>
        </p:nvSpPr>
        <p:spPr>
          <a:xfrm>
            <a:off x="0" y="6478385"/>
            <a:ext cx="3751811" cy="37961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1900" dirty="0">
                <a:solidFill>
                  <a:schemeClr val="bg1">
                    <a:lumMod val="75000"/>
                  </a:schemeClr>
                </a:solidFill>
                <a:latin typeface="jf-openhuninn-2.0" panose="020B0000000000000000" pitchFamily="34" charset="-120"/>
                <a:ea typeface="jf-openhuninn-2.0" panose="020B0000000000000000" pitchFamily="34" charset="-120"/>
              </a:rPr>
              <a:t>經典的遞迴函數</a:t>
            </a:r>
          </a:p>
        </p:txBody>
      </p:sp>
      <p:pic>
        <p:nvPicPr>
          <p:cNvPr id="11" name="圖形 10">
            <a:extLst>
              <a:ext uri="{FF2B5EF4-FFF2-40B4-BE49-F238E27FC236}">
                <a16:creationId xmlns:a16="http://schemas.microsoft.com/office/drawing/2014/main" id="{2016BCB8-B764-0EB9-3163-163FE493F6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3751811" y="914540"/>
            <a:ext cx="8263206" cy="5028920"/>
          </a:xfrm>
          <a:prstGeom prst="rect">
            <a:avLst/>
          </a:prstGeom>
        </p:spPr>
      </p:pic>
      <p:grpSp>
        <p:nvGrpSpPr>
          <p:cNvPr id="3" name="群組 2">
            <a:extLst>
              <a:ext uri="{FF2B5EF4-FFF2-40B4-BE49-F238E27FC236}">
                <a16:creationId xmlns:a16="http://schemas.microsoft.com/office/drawing/2014/main" id="{820E7190-525E-E497-7A96-9D2ED044673E}"/>
              </a:ext>
            </a:extLst>
          </p:cNvPr>
          <p:cNvGrpSpPr/>
          <p:nvPr/>
        </p:nvGrpSpPr>
        <p:grpSpPr>
          <a:xfrm>
            <a:off x="10276884" y="1516380"/>
            <a:ext cx="1585035" cy="3672840"/>
            <a:chOff x="4996224" y="1516380"/>
            <a:chExt cx="1585035" cy="3672840"/>
          </a:xfrm>
        </p:grpSpPr>
        <p:cxnSp>
          <p:nvCxnSpPr>
            <p:cNvPr id="4" name="直線接點 3">
              <a:extLst>
                <a:ext uri="{FF2B5EF4-FFF2-40B4-BE49-F238E27FC236}">
                  <a16:creationId xmlns:a16="http://schemas.microsoft.com/office/drawing/2014/main" id="{C1B44F52-2BA6-64F2-C928-6EDD5FC4573F}"/>
                </a:ext>
              </a:extLst>
            </p:cNvPr>
            <p:cNvCxnSpPr>
              <a:cxnSpLocks/>
            </p:cNvCxnSpPr>
            <p:nvPr/>
          </p:nvCxnSpPr>
          <p:spPr>
            <a:xfrm>
              <a:off x="5788742" y="1516380"/>
              <a:ext cx="0" cy="3672840"/>
            </a:xfrm>
            <a:prstGeom prst="line">
              <a:avLst/>
            </a:prstGeom>
            <a:ln w="19050">
              <a:solidFill>
                <a:srgbClr val="E6482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A5A270C8-CEDA-B8B6-EBD0-44BE2D7DFFC6}"/>
                </a:ext>
              </a:extLst>
            </p:cNvPr>
            <p:cNvSpPr/>
            <p:nvPr/>
          </p:nvSpPr>
          <p:spPr>
            <a:xfrm>
              <a:off x="5150874" y="2890684"/>
              <a:ext cx="1390036" cy="4338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內容版面配置區 10">
                  <a:extLst>
                    <a:ext uri="{FF2B5EF4-FFF2-40B4-BE49-F238E27FC236}">
                      <a16:creationId xmlns:a16="http://schemas.microsoft.com/office/drawing/2014/main" id="{A6DEB218-3C3D-CFD0-5519-816F4DBF6F02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4996224" y="2822807"/>
                  <a:ext cx="1585035" cy="501760"/>
                </a:xfrm>
                <a:prstGeom prst="rect">
                  <a:avLst/>
                </a:prstGeom>
              </p:spPr>
              <p:txBody>
                <a:bodyPr anchor="ctr">
                  <a:noAutofit/>
                </a:bodyPr>
                <a:lstStyle>
                  <a:lvl1pPr marL="91440" indent="-91440" algn="l" defTabSz="914400" rtl="0" eaLnBrk="1" latinLnBrk="0" hangingPunct="1">
                    <a:lnSpc>
                      <a:spcPct val="110000"/>
                    </a:lnSpc>
                    <a:spcBef>
                      <a:spcPts val="1200"/>
                    </a:spcBef>
                    <a:spcAft>
                      <a:spcPts val="200"/>
                    </a:spcAft>
                    <a:buClr>
                      <a:schemeClr val="accent1"/>
                    </a:buClr>
                    <a:buSzPct val="100000"/>
                    <a:buFont typeface="Calibri" panose="020F0502020204030204" pitchFamily="34" charset="0"/>
                    <a:buChar char=" "/>
                    <a:defRPr sz="19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38404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7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56692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3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74980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3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93268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3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11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13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15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17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indent="0"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d>
                          <m:dPr>
                            <m:begChr m:val="⌈"/>
                            <m:endChr m:val="⌉"/>
                            <m:ctrlPr>
                              <a:rPr lang="en-US" altLang="zh-TW" sz="2800" b="0" i="1" smtClean="0">
                                <a:solidFill>
                                  <a:srgbClr val="E64823"/>
                                </a:solidFill>
                                <a:latin typeface="Cambria Math" panose="02040503050406030204" pitchFamily="18" charset="0"/>
                                <a:ea typeface="jf-openhuninn-2.0" panose="020B0000000000000000" pitchFamily="34" charset="-12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sz="2800" i="1">
                                    <a:solidFill>
                                      <a:srgbClr val="E64823"/>
                                    </a:solidFill>
                                    <a:latin typeface="Cambria Math" panose="02040503050406030204" pitchFamily="18" charset="0"/>
                                    <a:ea typeface="jf-openhuninn-2.0" panose="020B0000000000000000" pitchFamily="34" charset="-12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 sz="2800">
                                    <a:solidFill>
                                      <a:srgbClr val="E64823"/>
                                    </a:solidFill>
                                    <a:latin typeface="Cambria Math" panose="02040503050406030204" pitchFamily="18" charset="0"/>
                                    <a:ea typeface="jf-openhuninn-2.0" panose="020B0000000000000000" pitchFamily="34" charset="-12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zh-TW" sz="2800" i="1">
                                    <a:solidFill>
                                      <a:srgbClr val="E64823"/>
                                    </a:solidFill>
                                    <a:latin typeface="Cambria Math" panose="02040503050406030204" pitchFamily="18" charset="0"/>
                                    <a:ea typeface="jf-openhuninn-2.0" panose="020B0000000000000000" pitchFamily="34" charset="-12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TW" sz="2800" i="1">
                                <a:solidFill>
                                  <a:srgbClr val="E64823"/>
                                </a:solidFill>
                                <a:latin typeface="Cambria Math" panose="02040503050406030204" pitchFamily="18" charset="0"/>
                                <a:ea typeface="jf-openhuninn-2.0" panose="020B0000000000000000" pitchFamily="34" charset="-120"/>
                              </a:rPr>
                              <m:t>𝑛</m:t>
                            </m:r>
                            <m:r>
                              <m:rPr>
                                <m:nor/>
                              </m:rPr>
                              <a:rPr lang="en-US" altLang="zh-TW" sz="2800" dirty="0">
                                <a:solidFill>
                                  <a:srgbClr val="E64823"/>
                                </a:solidFill>
                                <a:latin typeface="jf-openhuninn-2.0" panose="020B0000000000000000" pitchFamily="34" charset="-120"/>
                                <a:ea typeface="jf-openhuninn-2.0" panose="020B0000000000000000" pitchFamily="34" charset="-120"/>
                              </a:rPr>
                              <m:t> </m:t>
                            </m:r>
                          </m:e>
                        </m:d>
                      </m:oMath>
                    </m:oMathPara>
                  </a14:m>
                  <a:endParaRPr lang="en-US" altLang="zh-TW" sz="2800" dirty="0">
                    <a:solidFill>
                      <a:srgbClr val="E64823"/>
                    </a:solidFill>
                    <a:latin typeface="jf-openhuninn-2.0" panose="020B0000000000000000" pitchFamily="34" charset="-120"/>
                    <a:ea typeface="jf-openhuninn-2.0" panose="020B0000000000000000" pitchFamily="34" charset="-120"/>
                  </a:endParaRPr>
                </a:p>
              </p:txBody>
            </p:sp>
          </mc:Choice>
          <mc:Fallback xmlns="">
            <p:sp>
              <p:nvSpPr>
                <p:cNvPr id="6" name="內容版面配置區 10">
                  <a:extLst>
                    <a:ext uri="{FF2B5EF4-FFF2-40B4-BE49-F238E27FC236}">
                      <a16:creationId xmlns:a16="http://schemas.microsoft.com/office/drawing/2014/main" id="{A6DEB218-3C3D-CFD0-5519-816F4DBF6F0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96224" y="2822807"/>
                  <a:ext cx="1585035" cy="50176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8121E95A-C236-E52A-CB7F-11A599F65B8B}"/>
              </a:ext>
            </a:extLst>
          </p:cNvPr>
          <p:cNvGrpSpPr/>
          <p:nvPr/>
        </p:nvGrpSpPr>
        <p:grpSpPr>
          <a:xfrm>
            <a:off x="5615940" y="3618873"/>
            <a:ext cx="4913205" cy="501760"/>
            <a:chOff x="3688080" y="3618873"/>
            <a:chExt cx="4913205" cy="501760"/>
          </a:xfrm>
        </p:grpSpPr>
        <p:cxnSp>
          <p:nvCxnSpPr>
            <p:cNvPr id="10" name="直線接點 9">
              <a:extLst>
                <a:ext uri="{FF2B5EF4-FFF2-40B4-BE49-F238E27FC236}">
                  <a16:creationId xmlns:a16="http://schemas.microsoft.com/office/drawing/2014/main" id="{DFA58E68-2235-0A72-C5DA-7FFED0EA8DD9}"/>
                </a:ext>
              </a:extLst>
            </p:cNvPr>
            <p:cNvCxnSpPr>
              <a:cxnSpLocks/>
              <a:endCxn id="14" idx="1"/>
            </p:cNvCxnSpPr>
            <p:nvPr/>
          </p:nvCxnSpPr>
          <p:spPr>
            <a:xfrm>
              <a:off x="3688080" y="3869753"/>
              <a:ext cx="4279315" cy="0"/>
            </a:xfrm>
            <a:prstGeom prst="line">
              <a:avLst/>
            </a:prstGeom>
            <a:ln w="19050">
              <a:solidFill>
                <a:srgbClr val="E6482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內容版面配置區 10">
                  <a:extLst>
                    <a:ext uri="{FF2B5EF4-FFF2-40B4-BE49-F238E27FC236}">
                      <a16:creationId xmlns:a16="http://schemas.microsoft.com/office/drawing/2014/main" id="{69AEE6D7-EC22-43B1-D08C-2C780B86A802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7967395" y="3618873"/>
                  <a:ext cx="633890" cy="501760"/>
                </a:xfrm>
                <a:prstGeom prst="rect">
                  <a:avLst/>
                </a:prstGeom>
              </p:spPr>
              <p:txBody>
                <a:bodyPr anchor="ctr">
                  <a:noAutofit/>
                </a:bodyPr>
                <a:lstStyle>
                  <a:lvl1pPr marL="91440" indent="-91440" algn="l" defTabSz="914400" rtl="0" eaLnBrk="1" latinLnBrk="0" hangingPunct="1">
                    <a:lnSpc>
                      <a:spcPct val="110000"/>
                    </a:lnSpc>
                    <a:spcBef>
                      <a:spcPts val="1200"/>
                    </a:spcBef>
                    <a:spcAft>
                      <a:spcPts val="200"/>
                    </a:spcAft>
                    <a:buClr>
                      <a:schemeClr val="accent1"/>
                    </a:buClr>
                    <a:buSzPct val="100000"/>
                    <a:buFont typeface="Calibri" panose="020F0502020204030204" pitchFamily="34" charset="0"/>
                    <a:buChar char=" "/>
                    <a:defRPr sz="19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38404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7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56692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3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74980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3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93268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3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11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13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15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17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indent="0">
                    <a:buFont typeface="Calibri" panose="020F050202020403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800" b="0" i="1" smtClean="0">
                                <a:solidFill>
                                  <a:srgbClr val="E64823"/>
                                </a:solidFill>
                                <a:latin typeface="Cambria Math" panose="02040503050406030204" pitchFamily="18" charset="0"/>
                                <a:ea typeface="jf-openhuninn-2.0" panose="020B0000000000000000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TW" sz="2800" b="0" i="1" smtClean="0">
                                <a:solidFill>
                                  <a:srgbClr val="E64823"/>
                                </a:solidFill>
                                <a:latin typeface="Cambria Math" panose="02040503050406030204" pitchFamily="18" charset="0"/>
                                <a:ea typeface="jf-openhuninn-2.0" panose="020B0000000000000000" pitchFamily="34" charset="-12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TW" sz="2800" b="0" i="1" smtClean="0">
                                <a:solidFill>
                                  <a:srgbClr val="E64823"/>
                                </a:solidFill>
                                <a:latin typeface="Cambria Math" panose="02040503050406030204" pitchFamily="18" charset="0"/>
                                <a:ea typeface="jf-openhuninn-2.0" panose="020B0000000000000000" pitchFamily="34" charset="-12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en-US" altLang="zh-TW" sz="2800" dirty="0">
                    <a:solidFill>
                      <a:srgbClr val="E64823"/>
                    </a:solidFill>
                    <a:latin typeface="jf-openhuninn-2.0" panose="020B0000000000000000" pitchFamily="34" charset="-120"/>
                    <a:ea typeface="jf-openhuninn-2.0" panose="020B0000000000000000" pitchFamily="34" charset="-120"/>
                  </a:endParaRPr>
                </a:p>
              </p:txBody>
            </p:sp>
          </mc:Choice>
          <mc:Fallback xmlns="">
            <p:sp>
              <p:nvSpPr>
                <p:cNvPr id="14" name="內容版面配置區 10">
                  <a:extLst>
                    <a:ext uri="{FF2B5EF4-FFF2-40B4-BE49-F238E27FC236}">
                      <a16:creationId xmlns:a16="http://schemas.microsoft.com/office/drawing/2014/main" id="{69AEE6D7-EC22-43B1-D08C-2C780B86A80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67395" y="3618873"/>
                  <a:ext cx="633890" cy="50176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" name="內容版面配置區 10">
            <a:extLst>
              <a:ext uri="{FF2B5EF4-FFF2-40B4-BE49-F238E27FC236}">
                <a16:creationId xmlns:a16="http://schemas.microsoft.com/office/drawing/2014/main" id="{CA97CE8B-6394-682A-E1E1-2C5C66B1CD9D}"/>
              </a:ext>
            </a:extLst>
          </p:cNvPr>
          <p:cNvSpPr txBox="1">
            <a:spLocks/>
          </p:cNvSpPr>
          <p:nvPr/>
        </p:nvSpPr>
        <p:spPr>
          <a:xfrm>
            <a:off x="483578" y="821499"/>
            <a:ext cx="5015702" cy="4832326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buNone/>
            </a:pPr>
            <a:r>
              <a:rPr lang="zh-TW" altLang="en-US" sz="2000" dirty="0">
                <a:ea typeface="jf-openhuninn-2.0" panose="020B0000000000000000" pitchFamily="34" charset="-120"/>
              </a:rPr>
              <a:t>「持續平分陣列，直到指針碰到搜尋目標</a:t>
            </a:r>
            <a:r>
              <a:rPr lang="zh-TW" altLang="en-US" sz="2000" dirty="0" smtClean="0">
                <a:ea typeface="jf-openhuninn-2.0" panose="020B0000000000000000" pitchFamily="34" charset="-120"/>
              </a:rPr>
              <a:t>」</a:t>
            </a:r>
            <a:endParaRPr lang="en-US" altLang="zh-TW" sz="2000" dirty="0" smtClean="0">
              <a:latin typeface="jf-openhuninn-2.0" panose="020B0000000000000000" pitchFamily="34" charset="-120"/>
              <a:ea typeface="jf-openhuninn-2.0" panose="020B0000000000000000" pitchFamily="34" charset="-120"/>
            </a:endParaRPr>
          </a:p>
          <a:p>
            <a:pPr marL="548640" indent="-457200">
              <a:buFont typeface="+mj-lt"/>
              <a:buAutoNum type="arabicPeriod"/>
            </a:pPr>
            <a:r>
              <a:rPr lang="zh-TW" altLang="en-US" sz="2000" dirty="0" smtClean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給</a:t>
            </a:r>
            <a:r>
              <a:rPr lang="zh-TW" altLang="en-US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定一個陣列從 </a:t>
            </a:r>
            <a:r>
              <a:rPr lang="en-US" altLang="zh-TW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0 </a:t>
            </a:r>
            <a:r>
              <a:rPr lang="zh-TW" altLang="en-US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到 </a:t>
            </a:r>
            <a:r>
              <a:rPr lang="en-US" altLang="zh-TW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9</a:t>
            </a:r>
          </a:p>
          <a:p>
            <a:pPr marL="548640" indent="-457200">
              <a:buFont typeface="+mj-lt"/>
              <a:buAutoNum type="arabicPeriod"/>
            </a:pPr>
            <a:r>
              <a:rPr lang="zh-TW" altLang="en-US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找出每個節點的指針</a:t>
            </a:r>
            <a:endParaRPr lang="en-US" altLang="zh-TW" sz="2000" dirty="0">
              <a:latin typeface="jf-openhuninn-2.0" panose="020B0000000000000000" pitchFamily="34" charset="-120"/>
              <a:ea typeface="jf-openhuninn-2.0" panose="020B0000000000000000" pitchFamily="34" charset="-120"/>
            </a:endParaRPr>
          </a:p>
          <a:p>
            <a:pPr marL="548640" indent="-457200">
              <a:buFont typeface="+mj-lt"/>
              <a:buAutoNum type="arabicPeriod"/>
            </a:pPr>
            <a:r>
              <a:rPr lang="zh-TW" altLang="en-US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如果中間元素是目標就結束</a:t>
            </a:r>
            <a:endParaRPr lang="en-US" altLang="zh-TW" sz="2000" dirty="0">
              <a:latin typeface="jf-openhuninn-2.0" panose="020B0000000000000000" pitchFamily="34" charset="-120"/>
              <a:ea typeface="jf-openhuninn-2.0" panose="020B0000000000000000" pitchFamily="34" charset="-120"/>
            </a:endParaRPr>
          </a:p>
          <a:p>
            <a:pPr marL="548640" indent="-457200">
              <a:buFont typeface="+mj-lt"/>
              <a:buAutoNum type="arabicPeriod"/>
            </a:pPr>
            <a:r>
              <a:rPr lang="zh-TW" altLang="en-US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否則判斷大小，移動指針到 </a:t>
            </a:r>
            <a:r>
              <a:rPr lang="en-US" altLang="zh-TW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Mid </a:t>
            </a:r>
            <a:r>
              <a:rPr lang="zh-TW" altLang="en-US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上</a:t>
            </a:r>
            <a:endParaRPr lang="en-US" altLang="zh-TW" sz="2000" dirty="0">
              <a:latin typeface="jf-openhuninn-2.0" panose="020B0000000000000000" pitchFamily="34" charset="-120"/>
              <a:ea typeface="jf-openhuninn-2.0" panose="020B00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03856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937C92-2F8F-C501-BAFC-21BE39FBD3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標題 1">
            <a:extLst>
              <a:ext uri="{FF2B5EF4-FFF2-40B4-BE49-F238E27FC236}">
                <a16:creationId xmlns:a16="http://schemas.microsoft.com/office/drawing/2014/main" id="{2FD82B75-93F7-5D13-2657-9F90124ADCBF}"/>
              </a:ext>
            </a:extLst>
          </p:cNvPr>
          <p:cNvSpPr txBox="1">
            <a:spLocks/>
          </p:cNvSpPr>
          <p:nvPr/>
        </p:nvSpPr>
        <p:spPr>
          <a:xfrm>
            <a:off x="0" y="6478385"/>
            <a:ext cx="3751811" cy="37961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1900" dirty="0">
                <a:solidFill>
                  <a:schemeClr val="bg1">
                    <a:lumMod val="75000"/>
                  </a:schemeClr>
                </a:solidFill>
                <a:latin typeface="jf-openhuninn-2.0" panose="020B0000000000000000" pitchFamily="34" charset="-120"/>
                <a:ea typeface="jf-openhuninn-2.0" panose="020B0000000000000000" pitchFamily="34" charset="-120"/>
              </a:rPr>
              <a:t>經典的遞迴函數</a:t>
            </a:r>
          </a:p>
        </p:txBody>
      </p:sp>
      <p:pic>
        <p:nvPicPr>
          <p:cNvPr id="11" name="圖形 10">
            <a:extLst>
              <a:ext uri="{FF2B5EF4-FFF2-40B4-BE49-F238E27FC236}">
                <a16:creationId xmlns:a16="http://schemas.microsoft.com/office/drawing/2014/main" id="{66857FD7-CD3B-1779-11DB-8C7AB76921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3751811" y="914540"/>
            <a:ext cx="8263206" cy="5028920"/>
          </a:xfrm>
          <a:prstGeom prst="rect">
            <a:avLst/>
          </a:prstGeom>
        </p:spPr>
      </p:pic>
      <p:grpSp>
        <p:nvGrpSpPr>
          <p:cNvPr id="3" name="群組 2">
            <a:extLst>
              <a:ext uri="{FF2B5EF4-FFF2-40B4-BE49-F238E27FC236}">
                <a16:creationId xmlns:a16="http://schemas.microsoft.com/office/drawing/2014/main" id="{8BFEA312-56E4-12DC-107B-4E0C1DD7AD1E}"/>
              </a:ext>
            </a:extLst>
          </p:cNvPr>
          <p:cNvGrpSpPr/>
          <p:nvPr/>
        </p:nvGrpSpPr>
        <p:grpSpPr>
          <a:xfrm>
            <a:off x="10276884" y="1516380"/>
            <a:ext cx="1585035" cy="3672840"/>
            <a:chOff x="4996224" y="1516380"/>
            <a:chExt cx="1585035" cy="3672840"/>
          </a:xfrm>
        </p:grpSpPr>
        <p:cxnSp>
          <p:nvCxnSpPr>
            <p:cNvPr id="4" name="直線接點 3">
              <a:extLst>
                <a:ext uri="{FF2B5EF4-FFF2-40B4-BE49-F238E27FC236}">
                  <a16:creationId xmlns:a16="http://schemas.microsoft.com/office/drawing/2014/main" id="{3938BBD4-5D9B-EFDF-1B7E-875E97D330FA}"/>
                </a:ext>
              </a:extLst>
            </p:cNvPr>
            <p:cNvCxnSpPr>
              <a:cxnSpLocks/>
            </p:cNvCxnSpPr>
            <p:nvPr/>
          </p:nvCxnSpPr>
          <p:spPr>
            <a:xfrm>
              <a:off x="5788742" y="1516380"/>
              <a:ext cx="0" cy="3672840"/>
            </a:xfrm>
            <a:prstGeom prst="line">
              <a:avLst/>
            </a:prstGeom>
            <a:ln w="19050">
              <a:solidFill>
                <a:srgbClr val="E6482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95E7D044-0CE9-36D5-30A8-614BB4015EBE}"/>
                </a:ext>
              </a:extLst>
            </p:cNvPr>
            <p:cNvSpPr/>
            <p:nvPr/>
          </p:nvSpPr>
          <p:spPr>
            <a:xfrm>
              <a:off x="5150874" y="2890684"/>
              <a:ext cx="1390036" cy="4338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內容版面配置區 10">
                  <a:extLst>
                    <a:ext uri="{FF2B5EF4-FFF2-40B4-BE49-F238E27FC236}">
                      <a16:creationId xmlns:a16="http://schemas.microsoft.com/office/drawing/2014/main" id="{9E2E6099-B732-6E61-01AC-8060E0FE73F7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4996224" y="2822807"/>
                  <a:ext cx="1585035" cy="501760"/>
                </a:xfrm>
                <a:prstGeom prst="rect">
                  <a:avLst/>
                </a:prstGeom>
              </p:spPr>
              <p:txBody>
                <a:bodyPr anchor="ctr">
                  <a:noAutofit/>
                </a:bodyPr>
                <a:lstStyle>
                  <a:lvl1pPr marL="91440" indent="-91440" algn="l" defTabSz="914400" rtl="0" eaLnBrk="1" latinLnBrk="0" hangingPunct="1">
                    <a:lnSpc>
                      <a:spcPct val="110000"/>
                    </a:lnSpc>
                    <a:spcBef>
                      <a:spcPts val="1200"/>
                    </a:spcBef>
                    <a:spcAft>
                      <a:spcPts val="200"/>
                    </a:spcAft>
                    <a:buClr>
                      <a:schemeClr val="accent1"/>
                    </a:buClr>
                    <a:buSzPct val="100000"/>
                    <a:buFont typeface="Calibri" panose="020F0502020204030204" pitchFamily="34" charset="0"/>
                    <a:buChar char=" "/>
                    <a:defRPr sz="19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38404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7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56692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3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74980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3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93268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3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11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13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15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17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indent="0"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d>
                          <m:dPr>
                            <m:begChr m:val="⌈"/>
                            <m:endChr m:val="⌉"/>
                            <m:ctrlPr>
                              <a:rPr lang="en-US" altLang="zh-TW" sz="2800" b="0" i="1" smtClean="0">
                                <a:solidFill>
                                  <a:srgbClr val="E64823"/>
                                </a:solidFill>
                                <a:latin typeface="Cambria Math" panose="02040503050406030204" pitchFamily="18" charset="0"/>
                                <a:ea typeface="jf-openhuninn-2.0" panose="020B0000000000000000" pitchFamily="34" charset="-12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sz="2800" i="1">
                                    <a:solidFill>
                                      <a:srgbClr val="E64823"/>
                                    </a:solidFill>
                                    <a:latin typeface="Cambria Math" panose="02040503050406030204" pitchFamily="18" charset="0"/>
                                    <a:ea typeface="jf-openhuninn-2.0" panose="020B0000000000000000" pitchFamily="34" charset="-12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 sz="2800">
                                    <a:solidFill>
                                      <a:srgbClr val="E64823"/>
                                    </a:solidFill>
                                    <a:latin typeface="Cambria Math" panose="02040503050406030204" pitchFamily="18" charset="0"/>
                                    <a:ea typeface="jf-openhuninn-2.0" panose="020B0000000000000000" pitchFamily="34" charset="-12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zh-TW" sz="2800" i="1">
                                    <a:solidFill>
                                      <a:srgbClr val="E64823"/>
                                    </a:solidFill>
                                    <a:latin typeface="Cambria Math" panose="02040503050406030204" pitchFamily="18" charset="0"/>
                                    <a:ea typeface="jf-openhuninn-2.0" panose="020B0000000000000000" pitchFamily="34" charset="-12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TW" sz="2800" i="1">
                                <a:solidFill>
                                  <a:srgbClr val="E64823"/>
                                </a:solidFill>
                                <a:latin typeface="Cambria Math" panose="02040503050406030204" pitchFamily="18" charset="0"/>
                                <a:ea typeface="jf-openhuninn-2.0" panose="020B0000000000000000" pitchFamily="34" charset="-120"/>
                              </a:rPr>
                              <m:t>𝑛</m:t>
                            </m:r>
                            <m:r>
                              <m:rPr>
                                <m:nor/>
                              </m:rPr>
                              <a:rPr lang="en-US" altLang="zh-TW" sz="2800" dirty="0">
                                <a:solidFill>
                                  <a:srgbClr val="E64823"/>
                                </a:solidFill>
                                <a:latin typeface="jf-openhuninn-2.0" panose="020B0000000000000000" pitchFamily="34" charset="-120"/>
                                <a:ea typeface="jf-openhuninn-2.0" panose="020B0000000000000000" pitchFamily="34" charset="-120"/>
                              </a:rPr>
                              <m:t> </m:t>
                            </m:r>
                          </m:e>
                        </m:d>
                      </m:oMath>
                    </m:oMathPara>
                  </a14:m>
                  <a:endParaRPr lang="en-US" altLang="zh-TW" sz="2800" dirty="0">
                    <a:solidFill>
                      <a:srgbClr val="E64823"/>
                    </a:solidFill>
                    <a:latin typeface="jf-openhuninn-2.0" panose="020B0000000000000000" pitchFamily="34" charset="-120"/>
                    <a:ea typeface="jf-openhuninn-2.0" panose="020B0000000000000000" pitchFamily="34" charset="-120"/>
                  </a:endParaRPr>
                </a:p>
              </p:txBody>
            </p:sp>
          </mc:Choice>
          <mc:Fallback xmlns="">
            <p:sp>
              <p:nvSpPr>
                <p:cNvPr id="6" name="內容版面配置區 10">
                  <a:extLst>
                    <a:ext uri="{FF2B5EF4-FFF2-40B4-BE49-F238E27FC236}">
                      <a16:creationId xmlns:a16="http://schemas.microsoft.com/office/drawing/2014/main" id="{9E2E6099-B732-6E61-01AC-8060E0FE73F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96224" y="2822807"/>
                  <a:ext cx="1585035" cy="50176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10095752-515B-1130-6C21-7C949AF69C94}"/>
              </a:ext>
            </a:extLst>
          </p:cNvPr>
          <p:cNvGrpSpPr/>
          <p:nvPr/>
        </p:nvGrpSpPr>
        <p:grpSpPr>
          <a:xfrm>
            <a:off x="4655820" y="5063780"/>
            <a:ext cx="6962156" cy="501760"/>
            <a:chOff x="1639129" y="3618873"/>
            <a:chExt cx="6962156" cy="501760"/>
          </a:xfrm>
        </p:grpSpPr>
        <p:cxnSp>
          <p:nvCxnSpPr>
            <p:cNvPr id="18" name="直線接點 17">
              <a:extLst>
                <a:ext uri="{FF2B5EF4-FFF2-40B4-BE49-F238E27FC236}">
                  <a16:creationId xmlns:a16="http://schemas.microsoft.com/office/drawing/2014/main" id="{B8EBD604-7532-A8DD-2CE7-249B8E555187}"/>
                </a:ext>
              </a:extLst>
            </p:cNvPr>
            <p:cNvCxnSpPr>
              <a:cxnSpLocks/>
              <a:endCxn id="19" idx="1"/>
            </p:cNvCxnSpPr>
            <p:nvPr/>
          </p:nvCxnSpPr>
          <p:spPr>
            <a:xfrm>
              <a:off x="1639129" y="3869753"/>
              <a:ext cx="6328266" cy="0"/>
            </a:xfrm>
            <a:prstGeom prst="line">
              <a:avLst/>
            </a:prstGeom>
            <a:ln w="19050">
              <a:solidFill>
                <a:srgbClr val="E6482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內容版面配置區 10">
                  <a:extLst>
                    <a:ext uri="{FF2B5EF4-FFF2-40B4-BE49-F238E27FC236}">
                      <a16:creationId xmlns:a16="http://schemas.microsoft.com/office/drawing/2014/main" id="{7B0C20EA-4A0D-41B5-C1E7-0F10F900A10E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7967395" y="3618873"/>
                  <a:ext cx="633890" cy="501760"/>
                </a:xfrm>
                <a:prstGeom prst="rect">
                  <a:avLst/>
                </a:prstGeom>
              </p:spPr>
              <p:txBody>
                <a:bodyPr anchor="ctr">
                  <a:noAutofit/>
                </a:bodyPr>
                <a:lstStyle>
                  <a:lvl1pPr marL="91440" indent="-91440" algn="l" defTabSz="914400" rtl="0" eaLnBrk="1" latinLnBrk="0" hangingPunct="1">
                    <a:lnSpc>
                      <a:spcPct val="110000"/>
                    </a:lnSpc>
                    <a:spcBef>
                      <a:spcPts val="1200"/>
                    </a:spcBef>
                    <a:spcAft>
                      <a:spcPts val="200"/>
                    </a:spcAft>
                    <a:buClr>
                      <a:schemeClr val="accent1"/>
                    </a:buClr>
                    <a:buSzPct val="100000"/>
                    <a:buFont typeface="Calibri" panose="020F0502020204030204" pitchFamily="34" charset="0"/>
                    <a:buChar char=" "/>
                    <a:defRPr sz="19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38404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7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56692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3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74980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3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93268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3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11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13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15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17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indent="0">
                    <a:buFont typeface="Calibri" panose="020F050202020403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800" b="0" i="1" smtClean="0">
                                <a:solidFill>
                                  <a:srgbClr val="E64823"/>
                                </a:solidFill>
                                <a:latin typeface="Cambria Math" panose="02040503050406030204" pitchFamily="18" charset="0"/>
                                <a:ea typeface="jf-openhuninn-2.0" panose="020B0000000000000000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TW" sz="2800" b="0" i="1" smtClean="0">
                                <a:solidFill>
                                  <a:srgbClr val="E64823"/>
                                </a:solidFill>
                                <a:latin typeface="Cambria Math" panose="02040503050406030204" pitchFamily="18" charset="0"/>
                                <a:ea typeface="jf-openhuninn-2.0" panose="020B0000000000000000" pitchFamily="34" charset="-12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TW" sz="2800" b="0" i="1" smtClean="0">
                                <a:solidFill>
                                  <a:srgbClr val="E64823"/>
                                </a:solidFill>
                                <a:latin typeface="Cambria Math" panose="02040503050406030204" pitchFamily="18" charset="0"/>
                                <a:ea typeface="jf-openhuninn-2.0" panose="020B0000000000000000" pitchFamily="34" charset="-12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en-US" altLang="zh-TW" sz="2800" dirty="0">
                    <a:solidFill>
                      <a:srgbClr val="E64823"/>
                    </a:solidFill>
                    <a:latin typeface="jf-openhuninn-2.0" panose="020B0000000000000000" pitchFamily="34" charset="-120"/>
                    <a:ea typeface="jf-openhuninn-2.0" panose="020B0000000000000000" pitchFamily="34" charset="-120"/>
                  </a:endParaRPr>
                </a:p>
              </p:txBody>
            </p:sp>
          </mc:Choice>
          <mc:Fallback xmlns="">
            <p:sp>
              <p:nvSpPr>
                <p:cNvPr id="19" name="內容版面配置區 10">
                  <a:extLst>
                    <a:ext uri="{FF2B5EF4-FFF2-40B4-BE49-F238E27FC236}">
                      <a16:creationId xmlns:a16="http://schemas.microsoft.com/office/drawing/2014/main" id="{7B0C20EA-4A0D-41B5-C1E7-0F10F900A1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67395" y="3618873"/>
                  <a:ext cx="633890" cy="50176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" name="內容版面配置區 10">
            <a:extLst>
              <a:ext uri="{FF2B5EF4-FFF2-40B4-BE49-F238E27FC236}">
                <a16:creationId xmlns:a16="http://schemas.microsoft.com/office/drawing/2014/main" id="{CA97CE8B-6394-682A-E1E1-2C5C66B1CD9D}"/>
              </a:ext>
            </a:extLst>
          </p:cNvPr>
          <p:cNvSpPr txBox="1">
            <a:spLocks/>
          </p:cNvSpPr>
          <p:nvPr/>
        </p:nvSpPr>
        <p:spPr>
          <a:xfrm>
            <a:off x="483578" y="821499"/>
            <a:ext cx="5015702" cy="4832326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buNone/>
            </a:pPr>
            <a:r>
              <a:rPr lang="zh-TW" altLang="en-US" sz="2000" dirty="0">
                <a:ea typeface="jf-openhuninn-2.0" panose="020B0000000000000000" pitchFamily="34" charset="-120"/>
              </a:rPr>
              <a:t>「持續平分陣列，直到指針碰到搜尋目標</a:t>
            </a:r>
            <a:r>
              <a:rPr lang="zh-TW" altLang="en-US" sz="2000" dirty="0" smtClean="0">
                <a:ea typeface="jf-openhuninn-2.0" panose="020B0000000000000000" pitchFamily="34" charset="-120"/>
              </a:rPr>
              <a:t>」</a:t>
            </a:r>
            <a:endParaRPr lang="en-US" altLang="zh-TW" sz="2000" dirty="0" smtClean="0">
              <a:latin typeface="jf-openhuninn-2.0" panose="020B0000000000000000" pitchFamily="34" charset="-120"/>
              <a:ea typeface="jf-openhuninn-2.0" panose="020B0000000000000000" pitchFamily="34" charset="-120"/>
            </a:endParaRPr>
          </a:p>
          <a:p>
            <a:pPr marL="548640" indent="-457200">
              <a:buFont typeface="+mj-lt"/>
              <a:buAutoNum type="arabicPeriod"/>
            </a:pPr>
            <a:r>
              <a:rPr lang="zh-TW" altLang="en-US" sz="2000" dirty="0" smtClean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給</a:t>
            </a:r>
            <a:r>
              <a:rPr lang="zh-TW" altLang="en-US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定一個陣列從 </a:t>
            </a:r>
            <a:r>
              <a:rPr lang="en-US" altLang="zh-TW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0 </a:t>
            </a:r>
            <a:r>
              <a:rPr lang="zh-TW" altLang="en-US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到 </a:t>
            </a:r>
            <a:r>
              <a:rPr lang="en-US" altLang="zh-TW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9</a:t>
            </a:r>
          </a:p>
          <a:p>
            <a:pPr marL="548640" indent="-457200">
              <a:buFont typeface="+mj-lt"/>
              <a:buAutoNum type="arabicPeriod"/>
            </a:pPr>
            <a:r>
              <a:rPr lang="zh-TW" altLang="en-US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找出每個節點的指針</a:t>
            </a:r>
            <a:endParaRPr lang="en-US" altLang="zh-TW" sz="2000" dirty="0">
              <a:latin typeface="jf-openhuninn-2.0" panose="020B0000000000000000" pitchFamily="34" charset="-120"/>
              <a:ea typeface="jf-openhuninn-2.0" panose="020B0000000000000000" pitchFamily="34" charset="-120"/>
            </a:endParaRPr>
          </a:p>
          <a:p>
            <a:pPr marL="548640" indent="-457200">
              <a:buFont typeface="+mj-lt"/>
              <a:buAutoNum type="arabicPeriod"/>
            </a:pPr>
            <a:r>
              <a:rPr lang="zh-TW" altLang="en-US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如果中間元素是目標就結束</a:t>
            </a:r>
            <a:endParaRPr lang="en-US" altLang="zh-TW" sz="2000" dirty="0">
              <a:latin typeface="jf-openhuninn-2.0" panose="020B0000000000000000" pitchFamily="34" charset="-120"/>
              <a:ea typeface="jf-openhuninn-2.0" panose="020B0000000000000000" pitchFamily="34" charset="-120"/>
            </a:endParaRPr>
          </a:p>
          <a:p>
            <a:pPr marL="548640" indent="-457200">
              <a:buFont typeface="+mj-lt"/>
              <a:buAutoNum type="arabicPeriod"/>
            </a:pPr>
            <a:r>
              <a:rPr lang="zh-TW" altLang="en-US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否則判斷大小，移動指針到 </a:t>
            </a:r>
            <a:r>
              <a:rPr lang="en-US" altLang="zh-TW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Mid </a:t>
            </a:r>
            <a:r>
              <a:rPr lang="zh-TW" altLang="en-US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上</a:t>
            </a:r>
            <a:endParaRPr lang="en-US" altLang="zh-TW" sz="2000" dirty="0">
              <a:latin typeface="jf-openhuninn-2.0" panose="020B0000000000000000" pitchFamily="34" charset="-120"/>
              <a:ea typeface="jf-openhuninn-2.0" panose="020B00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74777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65D4CC-B7CB-01D1-E84C-F4607757B5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標題 1">
            <a:extLst>
              <a:ext uri="{FF2B5EF4-FFF2-40B4-BE49-F238E27FC236}">
                <a16:creationId xmlns:a16="http://schemas.microsoft.com/office/drawing/2014/main" id="{5C0B617D-D6BF-A674-FFF9-0C2A24261862}"/>
              </a:ext>
            </a:extLst>
          </p:cNvPr>
          <p:cNvSpPr txBox="1">
            <a:spLocks/>
          </p:cNvSpPr>
          <p:nvPr/>
        </p:nvSpPr>
        <p:spPr>
          <a:xfrm>
            <a:off x="0" y="6478385"/>
            <a:ext cx="3751811" cy="37961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1900" dirty="0">
                <a:solidFill>
                  <a:schemeClr val="bg1">
                    <a:lumMod val="75000"/>
                  </a:schemeClr>
                </a:solidFill>
                <a:latin typeface="jf-openhuninn-2.0" panose="020B0000000000000000" pitchFamily="34" charset="-120"/>
                <a:ea typeface="jf-openhuninn-2.0" panose="020B0000000000000000" pitchFamily="34" charset="-120"/>
              </a:rPr>
              <a:t>經典的遞迴函數</a:t>
            </a:r>
          </a:p>
        </p:txBody>
      </p:sp>
      <p:pic>
        <p:nvPicPr>
          <p:cNvPr id="11" name="圖形 10">
            <a:extLst>
              <a:ext uri="{FF2B5EF4-FFF2-40B4-BE49-F238E27FC236}">
                <a16:creationId xmlns:a16="http://schemas.microsoft.com/office/drawing/2014/main" id="{121DC7C6-F89F-468D-2520-E16FA90302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3751811" y="914540"/>
            <a:ext cx="8263206" cy="5028920"/>
          </a:xfrm>
          <a:prstGeom prst="rect">
            <a:avLst/>
          </a:prstGeom>
        </p:spPr>
      </p:pic>
      <p:grpSp>
        <p:nvGrpSpPr>
          <p:cNvPr id="3" name="群組 2">
            <a:extLst>
              <a:ext uri="{FF2B5EF4-FFF2-40B4-BE49-F238E27FC236}">
                <a16:creationId xmlns:a16="http://schemas.microsoft.com/office/drawing/2014/main" id="{EEB35B19-28B5-C56B-9115-E4EBB63331F2}"/>
              </a:ext>
            </a:extLst>
          </p:cNvPr>
          <p:cNvGrpSpPr/>
          <p:nvPr/>
        </p:nvGrpSpPr>
        <p:grpSpPr>
          <a:xfrm>
            <a:off x="10276884" y="1516380"/>
            <a:ext cx="1585035" cy="3672840"/>
            <a:chOff x="4996224" y="1516380"/>
            <a:chExt cx="1585035" cy="3672840"/>
          </a:xfrm>
        </p:grpSpPr>
        <p:cxnSp>
          <p:nvCxnSpPr>
            <p:cNvPr id="4" name="直線接點 3">
              <a:extLst>
                <a:ext uri="{FF2B5EF4-FFF2-40B4-BE49-F238E27FC236}">
                  <a16:creationId xmlns:a16="http://schemas.microsoft.com/office/drawing/2014/main" id="{7A5F3DBB-F413-8236-9535-7C16A0A7026D}"/>
                </a:ext>
              </a:extLst>
            </p:cNvPr>
            <p:cNvCxnSpPr>
              <a:cxnSpLocks/>
            </p:cNvCxnSpPr>
            <p:nvPr/>
          </p:nvCxnSpPr>
          <p:spPr>
            <a:xfrm>
              <a:off x="5788742" y="1516380"/>
              <a:ext cx="0" cy="3672840"/>
            </a:xfrm>
            <a:prstGeom prst="line">
              <a:avLst/>
            </a:prstGeom>
            <a:ln w="19050">
              <a:solidFill>
                <a:srgbClr val="E6482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67804915-32BE-4AE1-228B-1FA70E230384}"/>
                </a:ext>
              </a:extLst>
            </p:cNvPr>
            <p:cNvSpPr/>
            <p:nvPr/>
          </p:nvSpPr>
          <p:spPr>
            <a:xfrm>
              <a:off x="5150874" y="2890684"/>
              <a:ext cx="1390036" cy="4338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內容版面配置區 10">
                  <a:extLst>
                    <a:ext uri="{FF2B5EF4-FFF2-40B4-BE49-F238E27FC236}">
                      <a16:creationId xmlns:a16="http://schemas.microsoft.com/office/drawing/2014/main" id="{0DAC2A94-E078-0417-F957-D20C72F6B238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4996224" y="2822807"/>
                  <a:ext cx="1585035" cy="501760"/>
                </a:xfrm>
                <a:prstGeom prst="rect">
                  <a:avLst/>
                </a:prstGeom>
              </p:spPr>
              <p:txBody>
                <a:bodyPr anchor="ctr">
                  <a:noAutofit/>
                </a:bodyPr>
                <a:lstStyle>
                  <a:lvl1pPr marL="91440" indent="-91440" algn="l" defTabSz="914400" rtl="0" eaLnBrk="1" latinLnBrk="0" hangingPunct="1">
                    <a:lnSpc>
                      <a:spcPct val="110000"/>
                    </a:lnSpc>
                    <a:spcBef>
                      <a:spcPts val="1200"/>
                    </a:spcBef>
                    <a:spcAft>
                      <a:spcPts val="200"/>
                    </a:spcAft>
                    <a:buClr>
                      <a:schemeClr val="accent1"/>
                    </a:buClr>
                    <a:buSzPct val="100000"/>
                    <a:buFont typeface="Calibri" panose="020F0502020204030204" pitchFamily="34" charset="0"/>
                    <a:buChar char=" "/>
                    <a:defRPr sz="19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38404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7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56692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3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74980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3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93268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3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11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13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15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17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indent="0"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d>
                          <m:dPr>
                            <m:begChr m:val="⌈"/>
                            <m:endChr m:val="⌉"/>
                            <m:ctrlPr>
                              <a:rPr lang="en-US" altLang="zh-TW" sz="2800" b="0" i="1" smtClean="0">
                                <a:solidFill>
                                  <a:srgbClr val="E64823"/>
                                </a:solidFill>
                                <a:latin typeface="Cambria Math" panose="02040503050406030204" pitchFamily="18" charset="0"/>
                                <a:ea typeface="jf-openhuninn-2.0" panose="020B0000000000000000" pitchFamily="34" charset="-12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sz="2800" i="1">
                                    <a:solidFill>
                                      <a:srgbClr val="E64823"/>
                                    </a:solidFill>
                                    <a:latin typeface="Cambria Math" panose="02040503050406030204" pitchFamily="18" charset="0"/>
                                    <a:ea typeface="jf-openhuninn-2.0" panose="020B0000000000000000" pitchFamily="34" charset="-12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 sz="2800">
                                    <a:solidFill>
                                      <a:srgbClr val="E64823"/>
                                    </a:solidFill>
                                    <a:latin typeface="Cambria Math" panose="02040503050406030204" pitchFamily="18" charset="0"/>
                                    <a:ea typeface="jf-openhuninn-2.0" panose="020B0000000000000000" pitchFamily="34" charset="-12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zh-TW" sz="2800" i="1">
                                    <a:solidFill>
                                      <a:srgbClr val="E64823"/>
                                    </a:solidFill>
                                    <a:latin typeface="Cambria Math" panose="02040503050406030204" pitchFamily="18" charset="0"/>
                                    <a:ea typeface="jf-openhuninn-2.0" panose="020B0000000000000000" pitchFamily="34" charset="-12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TW" sz="2800" i="1">
                                <a:solidFill>
                                  <a:srgbClr val="E64823"/>
                                </a:solidFill>
                                <a:latin typeface="Cambria Math" panose="02040503050406030204" pitchFamily="18" charset="0"/>
                                <a:ea typeface="jf-openhuninn-2.0" panose="020B0000000000000000" pitchFamily="34" charset="-120"/>
                              </a:rPr>
                              <m:t>𝑛</m:t>
                            </m:r>
                            <m:r>
                              <m:rPr>
                                <m:nor/>
                              </m:rPr>
                              <a:rPr lang="en-US" altLang="zh-TW" sz="2800" dirty="0">
                                <a:solidFill>
                                  <a:srgbClr val="E64823"/>
                                </a:solidFill>
                                <a:latin typeface="jf-openhuninn-2.0" panose="020B0000000000000000" pitchFamily="34" charset="-120"/>
                                <a:ea typeface="jf-openhuninn-2.0" panose="020B0000000000000000" pitchFamily="34" charset="-120"/>
                              </a:rPr>
                              <m:t> </m:t>
                            </m:r>
                          </m:e>
                        </m:d>
                      </m:oMath>
                    </m:oMathPara>
                  </a14:m>
                  <a:endParaRPr lang="en-US" altLang="zh-TW" sz="2800" dirty="0">
                    <a:solidFill>
                      <a:srgbClr val="E64823"/>
                    </a:solidFill>
                    <a:latin typeface="jf-openhuninn-2.0" panose="020B0000000000000000" pitchFamily="34" charset="-120"/>
                    <a:ea typeface="jf-openhuninn-2.0" panose="020B0000000000000000" pitchFamily="34" charset="-120"/>
                  </a:endParaRPr>
                </a:p>
              </p:txBody>
            </p:sp>
          </mc:Choice>
          <mc:Fallback xmlns="">
            <p:sp>
              <p:nvSpPr>
                <p:cNvPr id="6" name="內容版面配置區 10">
                  <a:extLst>
                    <a:ext uri="{FF2B5EF4-FFF2-40B4-BE49-F238E27FC236}">
                      <a16:creationId xmlns:a16="http://schemas.microsoft.com/office/drawing/2014/main" id="{0DAC2A94-E078-0417-F957-D20C72F6B23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96224" y="2822807"/>
                  <a:ext cx="1585035" cy="50176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內容版面配置區 10">
                <a:extLst>
                  <a:ext uri="{FF2B5EF4-FFF2-40B4-BE49-F238E27FC236}">
                    <a16:creationId xmlns:a16="http://schemas.microsoft.com/office/drawing/2014/main" id="{2D61C7E2-DA35-56E5-CFAE-D18DF951653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369279" y="5180786"/>
                <a:ext cx="2689555" cy="946078"/>
              </a:xfrm>
              <a:prstGeom prst="rect">
                <a:avLst/>
              </a:prstGeom>
            </p:spPr>
            <p:txBody>
              <a:bodyPr anchor="ctr">
                <a:noAutofit/>
              </a:bodyPr>
              <a:lstStyle>
                <a:lvl1pPr marL="91440" indent="-91440" algn="l" defTabSz="914400" rtl="0" eaLnBrk="1" latinLnBrk="0" hangingPunct="1">
                  <a:lnSpc>
                    <a:spcPct val="11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19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100000"/>
                  </a:lnSpc>
                  <a:spcBef>
                    <a:spcPts val="200"/>
                  </a:spcBef>
                  <a:spcAft>
                    <a:spcPts val="400"/>
                  </a:spcAft>
                  <a:buClrTx/>
                  <a:buFont typeface="Calibri" pitchFamily="34" charset="0"/>
                  <a:buChar char="◦"/>
                  <a:defRPr sz="17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100000"/>
                  </a:lnSpc>
                  <a:spcBef>
                    <a:spcPts val="200"/>
                  </a:spcBef>
                  <a:spcAft>
                    <a:spcPts val="400"/>
                  </a:spcAft>
                  <a:buClrTx/>
                  <a:buFont typeface="Calibri" pitchFamily="34" charset="0"/>
                  <a:buChar char="◦"/>
                  <a:defRPr sz="13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100000"/>
                  </a:lnSpc>
                  <a:spcBef>
                    <a:spcPts val="200"/>
                  </a:spcBef>
                  <a:spcAft>
                    <a:spcPts val="400"/>
                  </a:spcAft>
                  <a:buClrTx/>
                  <a:buFont typeface="Calibri" pitchFamily="34" charset="0"/>
                  <a:buChar char="◦"/>
                  <a:defRPr sz="13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100000"/>
                  </a:lnSpc>
                  <a:spcBef>
                    <a:spcPts val="200"/>
                  </a:spcBef>
                  <a:spcAft>
                    <a:spcPts val="400"/>
                  </a:spcAft>
                  <a:buClrTx/>
                  <a:buFont typeface="Calibri" pitchFamily="34" charset="0"/>
                  <a:buChar char="◦"/>
                  <a:defRPr sz="13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indent="0">
                  <a:buFont typeface="Calibri" panose="020F050202020403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zh-TW" altLang="en-US" sz="2800" i="1" smtClean="0">
                          <a:solidFill>
                            <a:srgbClr val="E64823"/>
                          </a:solidFill>
                          <a:latin typeface="Cambria Math" panose="02040503050406030204" pitchFamily="18" charset="0"/>
                          <a:ea typeface="jf-openhuninn-2.0" panose="020B0000000000000000" pitchFamily="34" charset="-120"/>
                        </a:rPr>
                        <m:t>複雜度：</m:t>
                      </m:r>
                      <m:r>
                        <a:rPr lang="en-US" altLang="zh-TW" sz="2800" b="0" i="1" smtClean="0">
                          <a:solidFill>
                            <a:srgbClr val="E64823"/>
                          </a:solidFill>
                          <a:latin typeface="Cambria Math" panose="02040503050406030204" pitchFamily="18" charset="0"/>
                          <a:ea typeface="jf-openhuninn-2.0" panose="020B0000000000000000" pitchFamily="34" charset="-120"/>
                        </a:rPr>
                        <m:t>𝑂</m:t>
                      </m:r>
                      <m:r>
                        <a:rPr lang="en-US" altLang="zh-TW" sz="2800" b="0" i="1" smtClean="0">
                          <a:solidFill>
                            <a:srgbClr val="E64823"/>
                          </a:solidFill>
                          <a:latin typeface="Cambria Math" panose="02040503050406030204" pitchFamily="18" charset="0"/>
                          <a:ea typeface="jf-openhuninn-2.0" panose="020B0000000000000000" pitchFamily="34" charset="-120"/>
                        </a:rPr>
                        <m:t>(</m:t>
                      </m:r>
                      <m:sSub>
                        <m:sSubPr>
                          <m:ctrlPr>
                            <a:rPr lang="en-US" altLang="zh-TW" sz="2800" b="0" i="1" smtClean="0">
                              <a:solidFill>
                                <a:srgbClr val="E64823"/>
                              </a:solidFill>
                              <a:latin typeface="Cambria Math" panose="02040503050406030204" pitchFamily="18" charset="0"/>
                              <a:ea typeface="jf-openhuninn-2.0" panose="020B0000000000000000" pitchFamily="34" charset="-12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sz="2800" b="0" i="0" smtClean="0">
                              <a:solidFill>
                                <a:srgbClr val="E64823"/>
                              </a:solidFill>
                              <a:latin typeface="Cambria Math" panose="02040503050406030204" pitchFamily="18" charset="0"/>
                              <a:ea typeface="jf-openhuninn-2.0" panose="020B0000000000000000" pitchFamily="34" charset="-120"/>
                            </a:rPr>
                            <m:t>log</m:t>
                          </m:r>
                        </m:e>
                        <m:sub>
                          <m:r>
                            <a:rPr lang="en-US" altLang="zh-TW" sz="2800" b="0" i="1" smtClean="0">
                              <a:solidFill>
                                <a:srgbClr val="E64823"/>
                              </a:solidFill>
                              <a:latin typeface="Cambria Math" panose="02040503050406030204" pitchFamily="18" charset="0"/>
                              <a:ea typeface="jf-openhuninn-2.0" panose="020B0000000000000000" pitchFamily="34" charset="-120"/>
                            </a:rPr>
                            <m:t>2</m:t>
                          </m:r>
                        </m:sub>
                      </m:sSub>
                      <m:r>
                        <a:rPr lang="en-US" altLang="zh-TW" sz="2800" b="0" i="1" smtClean="0">
                          <a:solidFill>
                            <a:srgbClr val="E64823"/>
                          </a:solidFill>
                          <a:latin typeface="Cambria Math" panose="02040503050406030204" pitchFamily="18" charset="0"/>
                          <a:ea typeface="jf-openhuninn-2.0" panose="020B0000000000000000" pitchFamily="34" charset="-120"/>
                        </a:rPr>
                        <m:t>𝑛</m:t>
                      </m:r>
                      <m:r>
                        <a:rPr lang="en-US" altLang="zh-TW" sz="2800" b="0" i="1" smtClean="0">
                          <a:solidFill>
                            <a:srgbClr val="E64823"/>
                          </a:solidFill>
                          <a:latin typeface="Cambria Math" panose="02040503050406030204" pitchFamily="18" charset="0"/>
                          <a:ea typeface="jf-openhuninn-2.0" panose="020B0000000000000000" pitchFamily="34" charset="-120"/>
                        </a:rPr>
                        <m:t>)</m:t>
                      </m:r>
                    </m:oMath>
                  </m:oMathPara>
                </a14:m>
                <a:endParaRPr lang="en-US" altLang="zh-TW" sz="2800" dirty="0">
                  <a:solidFill>
                    <a:srgbClr val="E64823"/>
                  </a:solidFill>
                  <a:latin typeface="jf-openhuninn-2.0" panose="020B0000000000000000" pitchFamily="34" charset="-120"/>
                  <a:ea typeface="jf-openhuninn-2.0" panose="020B0000000000000000" pitchFamily="34" charset="-120"/>
                </a:endParaRPr>
              </a:p>
            </p:txBody>
          </p:sp>
        </mc:Choice>
        <mc:Fallback xmlns="">
          <p:sp>
            <p:nvSpPr>
              <p:cNvPr id="7" name="內容版面配置區 10">
                <a:extLst>
                  <a:ext uri="{FF2B5EF4-FFF2-40B4-BE49-F238E27FC236}">
                    <a16:creationId xmlns:a16="http://schemas.microsoft.com/office/drawing/2014/main" id="{2D61C7E2-DA35-56E5-CFAE-D18DF95165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9279" y="5180786"/>
                <a:ext cx="2689555" cy="946078"/>
              </a:xfrm>
              <a:prstGeom prst="rect">
                <a:avLst/>
              </a:prstGeom>
              <a:blipFill>
                <a:blip r:embed="rId5"/>
                <a:stretch>
                  <a:fillRect r="-104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內容版面配置區 10">
            <a:extLst>
              <a:ext uri="{FF2B5EF4-FFF2-40B4-BE49-F238E27FC236}">
                <a16:creationId xmlns:a16="http://schemas.microsoft.com/office/drawing/2014/main" id="{CA97CE8B-6394-682A-E1E1-2C5C66B1CD9D}"/>
              </a:ext>
            </a:extLst>
          </p:cNvPr>
          <p:cNvSpPr txBox="1">
            <a:spLocks/>
          </p:cNvSpPr>
          <p:nvPr/>
        </p:nvSpPr>
        <p:spPr>
          <a:xfrm>
            <a:off x="483578" y="821499"/>
            <a:ext cx="5015702" cy="4832326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buNone/>
            </a:pPr>
            <a:r>
              <a:rPr lang="zh-TW" altLang="en-US" sz="2000" dirty="0">
                <a:ea typeface="jf-openhuninn-2.0" panose="020B0000000000000000" pitchFamily="34" charset="-120"/>
              </a:rPr>
              <a:t>「持續平分陣列，直到指針碰到搜尋目標</a:t>
            </a:r>
            <a:r>
              <a:rPr lang="zh-TW" altLang="en-US" sz="2000" dirty="0" smtClean="0">
                <a:ea typeface="jf-openhuninn-2.0" panose="020B0000000000000000" pitchFamily="34" charset="-120"/>
              </a:rPr>
              <a:t>」</a:t>
            </a:r>
            <a:endParaRPr lang="en-US" altLang="zh-TW" sz="2000" dirty="0" smtClean="0">
              <a:latin typeface="jf-openhuninn-2.0" panose="020B0000000000000000" pitchFamily="34" charset="-120"/>
              <a:ea typeface="jf-openhuninn-2.0" panose="020B0000000000000000" pitchFamily="34" charset="-120"/>
            </a:endParaRPr>
          </a:p>
          <a:p>
            <a:pPr marL="548640" indent="-457200">
              <a:buFont typeface="+mj-lt"/>
              <a:buAutoNum type="arabicPeriod"/>
            </a:pPr>
            <a:r>
              <a:rPr lang="zh-TW" altLang="en-US" sz="2000" dirty="0" smtClean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給</a:t>
            </a:r>
            <a:r>
              <a:rPr lang="zh-TW" altLang="en-US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定一個陣列從 </a:t>
            </a:r>
            <a:r>
              <a:rPr lang="en-US" altLang="zh-TW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0 </a:t>
            </a:r>
            <a:r>
              <a:rPr lang="zh-TW" altLang="en-US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到 </a:t>
            </a:r>
            <a:r>
              <a:rPr lang="en-US" altLang="zh-TW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9</a:t>
            </a:r>
          </a:p>
          <a:p>
            <a:pPr marL="548640" indent="-457200">
              <a:buFont typeface="+mj-lt"/>
              <a:buAutoNum type="arabicPeriod"/>
            </a:pPr>
            <a:r>
              <a:rPr lang="zh-TW" altLang="en-US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找出每個節點的指針</a:t>
            </a:r>
            <a:endParaRPr lang="en-US" altLang="zh-TW" sz="2000" dirty="0">
              <a:latin typeface="jf-openhuninn-2.0" panose="020B0000000000000000" pitchFamily="34" charset="-120"/>
              <a:ea typeface="jf-openhuninn-2.0" panose="020B0000000000000000" pitchFamily="34" charset="-120"/>
            </a:endParaRPr>
          </a:p>
          <a:p>
            <a:pPr marL="548640" indent="-457200">
              <a:buFont typeface="+mj-lt"/>
              <a:buAutoNum type="arabicPeriod"/>
            </a:pPr>
            <a:r>
              <a:rPr lang="zh-TW" altLang="en-US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如果中間元素是目標就結束</a:t>
            </a:r>
            <a:endParaRPr lang="en-US" altLang="zh-TW" sz="2000" dirty="0">
              <a:latin typeface="jf-openhuninn-2.0" panose="020B0000000000000000" pitchFamily="34" charset="-120"/>
              <a:ea typeface="jf-openhuninn-2.0" panose="020B0000000000000000" pitchFamily="34" charset="-120"/>
            </a:endParaRPr>
          </a:p>
          <a:p>
            <a:pPr marL="548640" indent="-457200">
              <a:buFont typeface="+mj-lt"/>
              <a:buAutoNum type="arabicPeriod"/>
            </a:pPr>
            <a:r>
              <a:rPr lang="zh-TW" altLang="en-US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否則判斷大小，移動指針到 </a:t>
            </a:r>
            <a:r>
              <a:rPr lang="en-US" altLang="zh-TW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Mid </a:t>
            </a:r>
            <a:r>
              <a:rPr lang="zh-TW" altLang="en-US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上</a:t>
            </a:r>
            <a:endParaRPr lang="en-US" altLang="zh-TW" sz="2000" dirty="0">
              <a:latin typeface="jf-openhuninn-2.0" panose="020B0000000000000000" pitchFamily="34" charset="-120"/>
              <a:ea typeface="jf-openhuninn-2.0" panose="020B00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43886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DA8354-A2E8-48A6-4DE6-592A514FA4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0">
            <a:extLst>
              <a:ext uri="{FF2B5EF4-FFF2-40B4-BE49-F238E27FC236}">
                <a16:creationId xmlns:a16="http://schemas.microsoft.com/office/drawing/2014/main" id="{EC17C119-9D5C-5719-1003-B65AE4EDCB75}"/>
              </a:ext>
            </a:extLst>
          </p:cNvPr>
          <p:cNvSpPr txBox="1">
            <a:spLocks/>
          </p:cNvSpPr>
          <p:nvPr/>
        </p:nvSpPr>
        <p:spPr>
          <a:xfrm>
            <a:off x="2541733" y="1464858"/>
            <a:ext cx="7108534" cy="138649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>
              <a:buNone/>
            </a:pPr>
            <a:r>
              <a:rPr lang="en-US" altLang="zh-TW" sz="3236" dirty="0" err="1">
                <a:latin typeface="jf-openhuninn-2.0" panose="020B0000000000000000" pitchFamily="34" charset="-120"/>
                <a:ea typeface="jf-openhuninn-2.0" panose="020B0000000000000000" pitchFamily="34" charset="-120"/>
              </a:rPr>
              <a:t>leetcode</a:t>
            </a:r>
            <a:r>
              <a:rPr lang="en-US" altLang="zh-TW" sz="3236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 Pow(x, n)</a:t>
            </a:r>
            <a:endParaRPr lang="en-US" altLang="zh-TW" sz="3236" dirty="0">
              <a:solidFill>
                <a:srgbClr val="E64823"/>
              </a:solidFill>
              <a:latin typeface="jf-openhuninn-2.0" panose="020B0000000000000000" pitchFamily="34" charset="-120"/>
              <a:ea typeface="jf-openhuninn-2.0" panose="020B0000000000000000" pitchFamily="34" charset="-12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76035810-DDE3-D598-1670-2432C58382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5232" y="2851352"/>
            <a:ext cx="5801535" cy="1428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170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C565D5-5C24-8388-6456-AB5718CE81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B41757A-D6A9-A406-D698-E7818D7CD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/>
            <a:r>
              <a:rPr lang="zh-TW" altLang="en-US" sz="8000" dirty="0">
                <a:solidFill>
                  <a:schemeClr val="tx1">
                    <a:lumMod val="75000"/>
                    <a:lumOff val="25000"/>
                  </a:schemeClr>
                </a:solidFill>
                <a:latin typeface="jf-openhuninn-2.0" panose="020B0000000000000000" pitchFamily="34" charset="-120"/>
                <a:ea typeface="jf-openhuninn-2.0" panose="020B0000000000000000" pitchFamily="34" charset="-120"/>
              </a:rPr>
              <a:t>遞迴解還是迭代解</a:t>
            </a:r>
          </a:p>
        </p:txBody>
      </p:sp>
    </p:spTree>
    <p:extLst>
      <p:ext uri="{BB962C8B-B14F-4D97-AF65-F5344CB8AC3E}">
        <p14:creationId xmlns:p14="http://schemas.microsoft.com/office/powerpoint/2010/main" val="1542901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標題 13"/>
          <p:cNvSpPr/>
          <p:nvPr/>
        </p:nvSpPr>
        <p:spPr>
          <a:xfrm>
            <a:off x="1097280" y="923760"/>
            <a:ext cx="9163080" cy="812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90000"/>
              </a:lnSpc>
            </a:pPr>
            <a:r>
              <a:rPr lang="en-US" sz="4800" b="0" strike="noStrike" spc="-52">
                <a:solidFill>
                  <a:schemeClr val="dk1">
                    <a:lumMod val="75000"/>
                    <a:lumOff val="25000"/>
                  </a:schemeClr>
                </a:solidFill>
                <a:latin typeface="JetBrainsMono NF"/>
                <a:ea typeface="JetBrainsMono NF"/>
              </a:rPr>
              <a:t>Pow(x, n)</a:t>
            </a:r>
            <a:endParaRPr lang="en-US" sz="4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內容版面配置區 34"/>
          <p:cNvSpPr/>
          <p:nvPr/>
        </p:nvSpPr>
        <p:spPr>
          <a:xfrm>
            <a:off x="1076040" y="2325240"/>
            <a:ext cx="2830680" cy="628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rmAutofit/>
          </a:bodyPr>
          <a:lstStyle/>
          <a:p>
            <a:pPr marL="91440" defTabSz="914400">
              <a:lnSpc>
                <a:spcPct val="110000"/>
              </a:lnSpc>
              <a:spcBef>
                <a:spcPts val="1199"/>
              </a:spcBef>
              <a:spcAft>
                <a:spcPts val="201"/>
              </a:spcAft>
              <a:tabLst>
                <a:tab pos="0" algn="l"/>
              </a:tabLst>
            </a:pPr>
            <a:r>
              <a:rPr lang="zh-TW" sz="2000" b="0" strike="noStrike" spc="-1">
                <a:solidFill>
                  <a:schemeClr val="dk1">
                    <a:lumMod val="75000"/>
                    <a:lumOff val="25000"/>
                  </a:schemeClr>
                </a:solidFill>
                <a:latin typeface="jf-openhuninn-2.0"/>
                <a:ea typeface="jf-openhuninn-2.0"/>
              </a:rPr>
              <a:t>數學式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內容版面配置區 35"/>
              <p:cNvSpPr/>
              <p:nvPr/>
            </p:nvSpPr>
            <p:spPr>
              <a:xfrm>
                <a:off x="1097280" y="2953440"/>
                <a:ext cx="4350600" cy="6282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t">
                <a:normAutofit/>
              </a:bodyPr>
              <a:lstStyle/>
              <a:p>
                <a:pPr marL="91440" defTabSz="914400">
                  <a:lnSpc>
                    <a:spcPct val="110000"/>
                  </a:lnSpc>
                  <a:spcBef>
                    <a:spcPts val="1199"/>
                  </a:spcBef>
                  <a:spcAft>
                    <a:spcPts val="201"/>
                  </a:spcAft>
                  <a:tabLst>
                    <a:tab pos="0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0" i="1" strike="noStrike" spc="-1" dirty="0" smtClean="0">
                              <a:solidFill>
                                <a:schemeClr val="dk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jf-openhuninn-2.0"/>
                            </a:rPr>
                          </m:ctrlPr>
                        </m:sSupPr>
                        <m:e>
                          <m:r>
                            <a:rPr lang="en-US" sz="2000" b="0" i="1" strike="noStrike" spc="-1" dirty="0" smtClean="0">
                              <a:solidFill>
                                <a:schemeClr val="dk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jf-openhuninn-2.0"/>
                            </a:rPr>
                            <m:t>𝑥</m:t>
                          </m:r>
                        </m:e>
                        <m:sup>
                          <m:r>
                            <a:rPr lang="en-US" sz="2000" b="0" i="1" strike="noStrike" spc="-1" dirty="0" smtClean="0">
                              <a:solidFill>
                                <a:schemeClr val="dk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jf-openhuninn-2.0"/>
                            </a:rPr>
                            <m:t>𝑛</m:t>
                          </m:r>
                        </m:sup>
                      </m:sSup>
                      <m:r>
                        <a:rPr lang="en-US" sz="2000" b="0" i="1" strike="noStrike" spc="-1" dirty="0">
                          <a:solidFill>
                            <a:schemeClr val="dk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jf-openhuninn-2.0"/>
                        </a:rPr>
                        <m:t>= </m:t>
                      </m:r>
                      <m:r>
                        <a:rPr lang="en-US" sz="2000" b="0" i="1" strike="noStrike" spc="-1" dirty="0">
                          <a:solidFill>
                            <a:schemeClr val="dk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jf-openhuninn-2.0"/>
                        </a:rPr>
                        <m:t>𝑥</m:t>
                      </m:r>
                      <m:r>
                        <a:rPr lang="en-US" sz="2000" b="0" i="1" strike="noStrike" spc="-1" dirty="0" smtClean="0">
                          <a:solidFill>
                            <a:schemeClr val="dk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jf-openhuninn-2.0"/>
                        </a:rPr>
                        <m:t>×</m:t>
                      </m:r>
                      <m:r>
                        <a:rPr lang="en-US" sz="2000" b="0" i="1" strike="noStrike" spc="-1" dirty="0">
                          <a:solidFill>
                            <a:schemeClr val="dk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jf-openhuninn-2.0"/>
                        </a:rPr>
                        <m:t> </m:t>
                      </m:r>
                      <m:r>
                        <a:rPr lang="en-US" sz="2000" b="0" i="1" strike="noStrike" spc="-1" dirty="0">
                          <a:solidFill>
                            <a:schemeClr val="dk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jf-openhuninn-2.0"/>
                        </a:rPr>
                        <m:t>𝑥</m:t>
                      </m:r>
                      <m:r>
                        <a:rPr lang="en-US" sz="2000" b="0" i="1" strike="noStrike" spc="-1" dirty="0" smtClean="0">
                          <a:solidFill>
                            <a:schemeClr val="dk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jf-openhuninn-2.0"/>
                        </a:rPr>
                        <m:t>×…×</m:t>
                      </m:r>
                      <m:r>
                        <a:rPr lang="en-US" sz="2000" b="0" i="1" strike="noStrike" spc="-1" dirty="0">
                          <a:solidFill>
                            <a:schemeClr val="dk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jf-openhuninn-2.0"/>
                        </a:rPr>
                        <m:t>𝑥</m:t>
                      </m:r>
                      <m:r>
                        <a:rPr lang="en-US" sz="2000" b="0" i="1" strike="noStrike" spc="-1" dirty="0">
                          <a:solidFill>
                            <a:schemeClr val="dk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jf-openhuninn-2.0"/>
                        </a:rPr>
                        <m:t> (</m:t>
                      </m:r>
                      <m:r>
                        <a:rPr lang="zh-TW" sz="2000" b="0" i="1" strike="noStrike" spc="-1" dirty="0">
                          <a:solidFill>
                            <a:schemeClr val="dk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jf-openhuninn-2.0"/>
                        </a:rPr>
                        <m:t>共</m:t>
                      </m:r>
                      <m:r>
                        <a:rPr lang="en-US" altLang="zh-TW" sz="2000" b="0" i="1" strike="noStrike" spc="-1" dirty="0" smtClean="0">
                          <a:solidFill>
                            <a:schemeClr val="dk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jf-openhuninn-2.0"/>
                        </a:rPr>
                        <m:t> </m:t>
                      </m:r>
                      <m:r>
                        <a:rPr lang="en-US" sz="2000" b="0" i="1" strike="noStrike" spc="-1" dirty="0">
                          <a:solidFill>
                            <a:schemeClr val="dk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jf-openhuninn-2.0"/>
                        </a:rPr>
                        <m:t>𝑛</m:t>
                      </m:r>
                      <m:r>
                        <a:rPr lang="en-US" sz="2000" b="0" i="1" strike="noStrike" spc="-1" dirty="0" smtClean="0">
                          <a:solidFill>
                            <a:schemeClr val="dk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jf-openhuninn-2.0"/>
                        </a:rPr>
                        <m:t> </m:t>
                      </m:r>
                      <m:r>
                        <a:rPr lang="zh-TW" sz="2000" b="0" i="1" strike="noStrike" spc="-1" dirty="0">
                          <a:solidFill>
                            <a:schemeClr val="dk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jf-openhuninn-2.0"/>
                        </a:rPr>
                        <m:t>次</m:t>
                      </m:r>
                      <m:r>
                        <a:rPr lang="en-US" sz="2000" b="0" i="1" strike="noStrike" spc="-1" dirty="0">
                          <a:solidFill>
                            <a:schemeClr val="dk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jf-openhuninn-2.0"/>
                        </a:rPr>
                        <m:t>)</m:t>
                      </m:r>
                    </m:oMath>
                  </m:oMathPara>
                </a14:m>
                <a:endParaRPr lang="en-US" sz="2000" b="0" strike="noStrike" spc="-1" dirty="0">
                  <a:solidFill>
                    <a:srgbClr val="000000"/>
                  </a:solidFill>
                  <a:latin typeface="Arial"/>
                </a:endParaRPr>
              </a:p>
            </p:txBody>
          </p:sp>
        </mc:Choice>
        <mc:Fallback xmlns="">
          <p:sp>
            <p:nvSpPr>
              <p:cNvPr id="91" name="內容版面配置區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80" y="2953440"/>
                <a:ext cx="4350600" cy="6282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內容版面配置區 33"/>
              <p:cNvSpPr/>
              <p:nvPr/>
            </p:nvSpPr>
            <p:spPr>
              <a:xfrm>
                <a:off x="1097280" y="3581640"/>
                <a:ext cx="7847640" cy="6282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t">
                <a:normAutofit/>
              </a:bodyPr>
              <a:lstStyle/>
              <a:p>
                <a:pPr marL="91440" defTabSz="914400">
                  <a:lnSpc>
                    <a:spcPct val="110000"/>
                  </a:lnSpc>
                  <a:spcBef>
                    <a:spcPts val="1199"/>
                  </a:spcBef>
                  <a:spcAft>
                    <a:spcPts val="201"/>
                  </a:spcAft>
                  <a:tabLst>
                    <a:tab pos="0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trike="noStrike" spc="-1" dirty="0" smtClean="0">
                          <a:solidFill>
                            <a:schemeClr val="dk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jf-openhuninn-2.0"/>
                        </a:rPr>
                        <m:t>𝑂</m:t>
                      </m:r>
                      <m:r>
                        <a:rPr lang="en-US" sz="2000" b="0" i="1" strike="noStrike" spc="-1" dirty="0" smtClean="0">
                          <a:solidFill>
                            <a:schemeClr val="dk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jf-openhuninn-2.0"/>
                        </a:rPr>
                        <m:t>(</m:t>
                      </m:r>
                      <m:r>
                        <a:rPr lang="en-US" sz="2000" b="0" i="1" strike="noStrike" spc="-1" dirty="0" smtClean="0">
                          <a:solidFill>
                            <a:schemeClr val="dk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jf-openhuninn-2.0"/>
                        </a:rPr>
                        <m:t>𝑛</m:t>
                      </m:r>
                      <m:r>
                        <a:rPr lang="en-US" sz="2000" b="0" i="1" strike="noStrike" spc="-1" dirty="0" smtClean="0">
                          <a:solidFill>
                            <a:schemeClr val="dk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jf-openhuninn-2.0"/>
                        </a:rPr>
                        <m:t>)</m:t>
                      </m:r>
                    </m:oMath>
                  </m:oMathPara>
                </a14:m>
                <a:endParaRPr lang="en-US" sz="2000" b="0" strike="noStrike" spc="-1" dirty="0">
                  <a:solidFill>
                    <a:srgbClr val="000000"/>
                  </a:solidFill>
                  <a:latin typeface="Arial"/>
                </a:endParaRPr>
              </a:p>
            </p:txBody>
          </p:sp>
        </mc:Choice>
        <mc:Fallback xmlns="">
          <p:sp>
            <p:nvSpPr>
              <p:cNvPr id="92" name="內容版面配置區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80" y="3581640"/>
                <a:ext cx="7847640" cy="6282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標題 1">
            <a:extLst>
              <a:ext uri="{FF2B5EF4-FFF2-40B4-BE49-F238E27FC236}">
                <a16:creationId xmlns:a16="http://schemas.microsoft.com/office/drawing/2014/main" id="{65F60192-62C3-986E-226D-95A074A0C8BC}"/>
              </a:ext>
            </a:extLst>
          </p:cNvPr>
          <p:cNvSpPr txBox="1">
            <a:spLocks/>
          </p:cNvSpPr>
          <p:nvPr/>
        </p:nvSpPr>
        <p:spPr>
          <a:xfrm>
            <a:off x="0" y="6478385"/>
            <a:ext cx="3751811" cy="37961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1800" dirty="0">
                <a:solidFill>
                  <a:schemeClr val="bg1">
                    <a:lumMod val="75000"/>
                  </a:schemeClr>
                </a:solidFill>
                <a:latin typeface="jf-openhuninn-2.0" panose="020B0000000000000000" pitchFamily="34" charset="-120"/>
                <a:ea typeface="jf-openhuninn-2.0" panose="020B0000000000000000" pitchFamily="34" charset="-120"/>
              </a:rPr>
              <a:t>遞迴解還是迭代解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標題 15"/>
          <p:cNvSpPr/>
          <p:nvPr/>
        </p:nvSpPr>
        <p:spPr>
          <a:xfrm>
            <a:off x="1097280" y="923760"/>
            <a:ext cx="9163080" cy="812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90000"/>
              </a:lnSpc>
            </a:pPr>
            <a:r>
              <a:rPr lang="en-US" sz="4800" b="0" strike="noStrike" spc="-52">
                <a:solidFill>
                  <a:schemeClr val="dk1">
                    <a:lumMod val="75000"/>
                    <a:lumOff val="25000"/>
                  </a:schemeClr>
                </a:solidFill>
                <a:latin typeface="JetBrainsMono NF"/>
                <a:ea typeface="JetBrainsMono NF"/>
              </a:rPr>
              <a:t>Pow(x, n)</a:t>
            </a:r>
            <a:endParaRPr lang="en-US" sz="4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內容版面配置區 38"/>
          <p:cNvSpPr/>
          <p:nvPr/>
        </p:nvSpPr>
        <p:spPr>
          <a:xfrm>
            <a:off x="1076040" y="2325240"/>
            <a:ext cx="2830680" cy="628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rmAutofit/>
          </a:bodyPr>
          <a:lstStyle/>
          <a:p>
            <a:pPr marL="91440" defTabSz="914400">
              <a:lnSpc>
                <a:spcPct val="110000"/>
              </a:lnSpc>
              <a:spcBef>
                <a:spcPts val="1199"/>
              </a:spcBef>
              <a:spcAft>
                <a:spcPts val="201"/>
              </a:spcAft>
              <a:tabLst>
                <a:tab pos="0" algn="l"/>
              </a:tabLst>
            </a:pPr>
            <a:r>
              <a:rPr lang="zh-TW" sz="2000" b="0" strike="noStrike" spc="-1">
                <a:solidFill>
                  <a:schemeClr val="dk1">
                    <a:lumMod val="75000"/>
                    <a:lumOff val="25000"/>
                  </a:schemeClr>
                </a:solidFill>
                <a:latin typeface="jf-openhuninn-2.0"/>
                <a:ea typeface="jf-openhuninn-2.0"/>
              </a:rPr>
              <a:t>數學式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內容版面配置區 41"/>
              <p:cNvSpPr/>
              <p:nvPr/>
            </p:nvSpPr>
            <p:spPr>
              <a:xfrm>
                <a:off x="1380960" y="4272480"/>
                <a:ext cx="4384800" cy="6282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t">
                <a:normAutofit/>
              </a:bodyPr>
              <a:lstStyle/>
              <a:p>
                <a:pPr marL="91440">
                  <a:lnSpc>
                    <a:spcPct val="110000"/>
                  </a:lnSpc>
                  <a:spcBef>
                    <a:spcPts val="1199"/>
                  </a:spcBef>
                  <a:spcAft>
                    <a:spcPts val="201"/>
                  </a:spcAft>
                  <a:tabLst>
                    <a:tab pos="0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0" i="1" spc="-1" dirty="0" smtClean="0">
                              <a:solidFill>
                                <a:schemeClr val="dk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jf-openhuninn-2.0"/>
                            </a:rPr>
                          </m:ctrlPr>
                        </m:sSupPr>
                        <m:e>
                          <m:r>
                            <a:rPr lang="en-US" sz="2000" i="1" spc="-1" dirty="0" smtClean="0">
                              <a:solidFill>
                                <a:schemeClr val="dk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jf-openhuninn-2.0"/>
                            </a:rPr>
                            <m:t>𝑥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sz="2000" i="1" spc="-1" dirty="0">
                              <a:solidFill>
                                <a:schemeClr val="dk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jf-openhuninn-2.0"/>
                            </a:rPr>
                            <m:t>INT</m:t>
                          </m:r>
                          <m:r>
                            <a:rPr lang="en-US" sz="2000" i="1" spc="-1" dirty="0">
                              <a:solidFill>
                                <a:schemeClr val="dk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jf-openhuninn-2.0"/>
                            </a:rPr>
                            <m:t>_</m:t>
                          </m:r>
                          <m:r>
                            <m:rPr>
                              <m:sty m:val="p"/>
                            </m:rPr>
                            <a:rPr lang="en-US" sz="2000" i="1" spc="-1" dirty="0">
                              <a:solidFill>
                                <a:schemeClr val="dk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jf-openhuninn-2.0"/>
                            </a:rPr>
                            <m:t>MAX</m:t>
                          </m:r>
                        </m:sup>
                      </m:sSup>
                      <m:r>
                        <a:rPr lang="en-US" sz="2000" b="0" i="1" strike="noStrike" spc="-1" dirty="0">
                          <a:solidFill>
                            <a:schemeClr val="dk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jf-openhuninn-2.0"/>
                        </a:rPr>
                        <m:t>= ?</m:t>
                      </m:r>
                    </m:oMath>
                  </m:oMathPara>
                </a14:m>
                <a:endParaRPr lang="en-US" sz="2000" b="0" strike="noStrike" spc="-1" dirty="0">
                  <a:solidFill>
                    <a:srgbClr val="000000"/>
                  </a:solidFill>
                  <a:latin typeface="Arial"/>
                </a:endParaRPr>
              </a:p>
            </p:txBody>
          </p:sp>
        </mc:Choice>
        <mc:Fallback xmlns="">
          <p:sp>
            <p:nvSpPr>
              <p:cNvPr id="98" name="內容版面配置區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0960" y="4272480"/>
                <a:ext cx="4384800" cy="6282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標題 1">
            <a:extLst>
              <a:ext uri="{FF2B5EF4-FFF2-40B4-BE49-F238E27FC236}">
                <a16:creationId xmlns:a16="http://schemas.microsoft.com/office/drawing/2014/main" id="{CB93C0CE-C389-AAC7-08DA-5095B9E920BF}"/>
              </a:ext>
            </a:extLst>
          </p:cNvPr>
          <p:cNvSpPr txBox="1">
            <a:spLocks/>
          </p:cNvSpPr>
          <p:nvPr/>
        </p:nvSpPr>
        <p:spPr>
          <a:xfrm>
            <a:off x="0" y="6478385"/>
            <a:ext cx="3751811" cy="37961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1800" dirty="0">
                <a:solidFill>
                  <a:schemeClr val="bg1">
                    <a:lumMod val="75000"/>
                  </a:schemeClr>
                </a:solidFill>
                <a:latin typeface="jf-openhuninn-2.0" panose="020B0000000000000000" pitchFamily="34" charset="-120"/>
                <a:ea typeface="jf-openhuninn-2.0" panose="020B0000000000000000" pitchFamily="34" charset="-120"/>
              </a:rPr>
              <a:t>遞迴解還是迭代解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35">
                <a:extLst>
                  <a:ext uri="{FF2B5EF4-FFF2-40B4-BE49-F238E27FC236}">
                    <a16:creationId xmlns:a16="http://schemas.microsoft.com/office/drawing/2014/main" id="{BEB32263-B16A-AE69-4EC1-EEBD868F1A51}"/>
                  </a:ext>
                </a:extLst>
              </p:cNvPr>
              <p:cNvSpPr/>
              <p:nvPr/>
            </p:nvSpPr>
            <p:spPr>
              <a:xfrm>
                <a:off x="1097280" y="2953440"/>
                <a:ext cx="4350600" cy="6282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t">
                <a:normAutofit/>
              </a:bodyPr>
              <a:lstStyle/>
              <a:p>
                <a:pPr marL="91440" defTabSz="914400">
                  <a:lnSpc>
                    <a:spcPct val="110000"/>
                  </a:lnSpc>
                  <a:spcBef>
                    <a:spcPts val="1199"/>
                  </a:spcBef>
                  <a:spcAft>
                    <a:spcPts val="201"/>
                  </a:spcAft>
                  <a:tabLst>
                    <a:tab pos="0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0" i="1" strike="noStrike" spc="-1" dirty="0" smtClean="0">
                              <a:solidFill>
                                <a:schemeClr val="dk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jf-openhuninn-2.0"/>
                            </a:rPr>
                          </m:ctrlPr>
                        </m:sSupPr>
                        <m:e>
                          <m:r>
                            <a:rPr lang="en-US" sz="2000" b="0" i="1" strike="noStrike" spc="-1" dirty="0" smtClean="0">
                              <a:solidFill>
                                <a:schemeClr val="dk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jf-openhuninn-2.0"/>
                            </a:rPr>
                            <m:t>𝑥</m:t>
                          </m:r>
                        </m:e>
                        <m:sup>
                          <m:r>
                            <a:rPr lang="en-US" sz="2000" b="0" i="1" strike="noStrike" spc="-1" dirty="0" smtClean="0">
                              <a:solidFill>
                                <a:schemeClr val="dk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jf-openhuninn-2.0"/>
                            </a:rPr>
                            <m:t>𝑛</m:t>
                          </m:r>
                        </m:sup>
                      </m:sSup>
                      <m:r>
                        <a:rPr lang="en-US" sz="2000" b="0" i="1" strike="noStrike" spc="-1" dirty="0">
                          <a:solidFill>
                            <a:schemeClr val="dk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jf-openhuninn-2.0"/>
                        </a:rPr>
                        <m:t>= </m:t>
                      </m:r>
                      <m:r>
                        <a:rPr lang="en-US" sz="2000" b="0" i="1" strike="noStrike" spc="-1" dirty="0">
                          <a:solidFill>
                            <a:schemeClr val="dk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jf-openhuninn-2.0"/>
                        </a:rPr>
                        <m:t>𝑥</m:t>
                      </m:r>
                      <m:r>
                        <a:rPr lang="en-US" sz="2000" b="0" i="1" strike="noStrike" spc="-1" dirty="0" smtClean="0">
                          <a:solidFill>
                            <a:schemeClr val="dk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jf-openhuninn-2.0"/>
                        </a:rPr>
                        <m:t>×</m:t>
                      </m:r>
                      <m:r>
                        <a:rPr lang="en-US" sz="2000" b="0" i="1" strike="noStrike" spc="-1" dirty="0">
                          <a:solidFill>
                            <a:schemeClr val="dk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jf-openhuninn-2.0"/>
                        </a:rPr>
                        <m:t> </m:t>
                      </m:r>
                      <m:r>
                        <a:rPr lang="en-US" sz="2000" b="0" i="1" strike="noStrike" spc="-1" dirty="0">
                          <a:solidFill>
                            <a:schemeClr val="dk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jf-openhuninn-2.0"/>
                        </a:rPr>
                        <m:t>𝑥</m:t>
                      </m:r>
                      <m:r>
                        <a:rPr lang="en-US" sz="2000" b="0" i="1" strike="noStrike" spc="-1" dirty="0" smtClean="0">
                          <a:solidFill>
                            <a:schemeClr val="dk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jf-openhuninn-2.0"/>
                        </a:rPr>
                        <m:t>×…×</m:t>
                      </m:r>
                      <m:r>
                        <a:rPr lang="en-US" sz="2000" b="0" i="1" strike="noStrike" spc="-1" dirty="0">
                          <a:solidFill>
                            <a:schemeClr val="dk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jf-openhuninn-2.0"/>
                        </a:rPr>
                        <m:t>𝑥</m:t>
                      </m:r>
                      <m:r>
                        <a:rPr lang="en-US" sz="2000" b="0" i="1" strike="noStrike" spc="-1" dirty="0">
                          <a:solidFill>
                            <a:schemeClr val="dk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jf-openhuninn-2.0"/>
                        </a:rPr>
                        <m:t> (</m:t>
                      </m:r>
                      <m:r>
                        <a:rPr lang="zh-TW" sz="2000" b="0" i="1" strike="noStrike" spc="-1" dirty="0">
                          <a:solidFill>
                            <a:schemeClr val="dk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jf-openhuninn-2.0"/>
                        </a:rPr>
                        <m:t>共</m:t>
                      </m:r>
                      <m:r>
                        <a:rPr lang="en-US" altLang="zh-TW" sz="2000" b="0" i="1" strike="noStrike" spc="-1" dirty="0" smtClean="0">
                          <a:solidFill>
                            <a:schemeClr val="dk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jf-openhuninn-2.0"/>
                        </a:rPr>
                        <m:t> </m:t>
                      </m:r>
                      <m:r>
                        <a:rPr lang="en-US" sz="2000" b="0" i="1" strike="noStrike" spc="-1" dirty="0">
                          <a:solidFill>
                            <a:schemeClr val="dk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jf-openhuninn-2.0"/>
                        </a:rPr>
                        <m:t>𝑛</m:t>
                      </m:r>
                      <m:r>
                        <a:rPr lang="en-US" sz="2000" b="0" i="1" strike="noStrike" spc="-1" dirty="0" smtClean="0">
                          <a:solidFill>
                            <a:schemeClr val="dk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jf-openhuninn-2.0"/>
                        </a:rPr>
                        <m:t> </m:t>
                      </m:r>
                      <m:r>
                        <a:rPr lang="zh-TW" sz="2000" b="0" i="1" strike="noStrike" spc="-1" dirty="0">
                          <a:solidFill>
                            <a:schemeClr val="dk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jf-openhuninn-2.0"/>
                        </a:rPr>
                        <m:t>次</m:t>
                      </m:r>
                      <m:r>
                        <a:rPr lang="en-US" sz="2000" b="0" i="1" strike="noStrike" spc="-1" dirty="0">
                          <a:solidFill>
                            <a:schemeClr val="dk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jf-openhuninn-2.0"/>
                        </a:rPr>
                        <m:t>)</m:t>
                      </m:r>
                    </m:oMath>
                  </m:oMathPara>
                </a14:m>
                <a:endParaRPr lang="en-US" sz="2000" b="0" strike="noStrike" spc="-1" dirty="0">
                  <a:solidFill>
                    <a:srgbClr val="000000"/>
                  </a:solidFill>
                  <a:latin typeface="Arial"/>
                </a:endParaRPr>
              </a:p>
            </p:txBody>
          </p:sp>
        </mc:Choice>
        <mc:Fallback xmlns="">
          <p:sp>
            <p:nvSpPr>
              <p:cNvPr id="3" name="內容版面配置區 35">
                <a:extLst>
                  <a:ext uri="{FF2B5EF4-FFF2-40B4-BE49-F238E27FC236}">
                    <a16:creationId xmlns:a16="http://schemas.microsoft.com/office/drawing/2014/main" id="{BEB32263-B16A-AE69-4EC1-EEBD868F1A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80" y="2953440"/>
                <a:ext cx="4350600" cy="6282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內容版面配置區 33">
                <a:extLst>
                  <a:ext uri="{FF2B5EF4-FFF2-40B4-BE49-F238E27FC236}">
                    <a16:creationId xmlns:a16="http://schemas.microsoft.com/office/drawing/2014/main" id="{74CC313A-55F7-DA7B-7940-7E7D5802A02D}"/>
                  </a:ext>
                </a:extLst>
              </p:cNvPr>
              <p:cNvSpPr/>
              <p:nvPr/>
            </p:nvSpPr>
            <p:spPr>
              <a:xfrm>
                <a:off x="1097280" y="3581640"/>
                <a:ext cx="7847640" cy="6282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t">
                <a:normAutofit/>
              </a:bodyPr>
              <a:lstStyle/>
              <a:p>
                <a:pPr marL="91440" defTabSz="914400">
                  <a:lnSpc>
                    <a:spcPct val="110000"/>
                  </a:lnSpc>
                  <a:spcBef>
                    <a:spcPts val="1199"/>
                  </a:spcBef>
                  <a:spcAft>
                    <a:spcPts val="201"/>
                  </a:spcAft>
                  <a:tabLst>
                    <a:tab pos="0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trike="noStrike" spc="-1" dirty="0" smtClean="0">
                          <a:solidFill>
                            <a:schemeClr val="dk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jf-openhuninn-2.0"/>
                        </a:rPr>
                        <m:t>𝑂</m:t>
                      </m:r>
                      <m:r>
                        <a:rPr lang="en-US" sz="2000" b="0" i="1" strike="noStrike" spc="-1" dirty="0" smtClean="0">
                          <a:solidFill>
                            <a:schemeClr val="dk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jf-openhuninn-2.0"/>
                        </a:rPr>
                        <m:t>(</m:t>
                      </m:r>
                      <m:r>
                        <a:rPr lang="en-US" sz="2000" b="0" i="1" strike="noStrike" spc="-1" dirty="0" smtClean="0">
                          <a:solidFill>
                            <a:schemeClr val="dk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jf-openhuninn-2.0"/>
                        </a:rPr>
                        <m:t>𝑛</m:t>
                      </m:r>
                      <m:r>
                        <a:rPr lang="en-US" sz="2000" b="0" i="1" strike="noStrike" spc="-1" dirty="0" smtClean="0">
                          <a:solidFill>
                            <a:schemeClr val="dk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jf-openhuninn-2.0"/>
                        </a:rPr>
                        <m:t>)</m:t>
                      </m:r>
                    </m:oMath>
                  </m:oMathPara>
                </a14:m>
                <a:endParaRPr lang="en-US" sz="2000" b="0" strike="noStrike" spc="-1" dirty="0">
                  <a:solidFill>
                    <a:srgbClr val="000000"/>
                  </a:solidFill>
                  <a:latin typeface="Arial"/>
                </a:endParaRPr>
              </a:p>
            </p:txBody>
          </p:sp>
        </mc:Choice>
        <mc:Fallback xmlns="">
          <p:sp>
            <p:nvSpPr>
              <p:cNvPr id="4" name="內容版面配置區 33">
                <a:extLst>
                  <a:ext uri="{FF2B5EF4-FFF2-40B4-BE49-F238E27FC236}">
                    <a16:creationId xmlns:a16="http://schemas.microsoft.com/office/drawing/2014/main" id="{74CC313A-55F7-DA7B-7940-7E7D5802A0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80" y="3581640"/>
                <a:ext cx="7847640" cy="6282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標題 17"/>
          <p:cNvSpPr/>
          <p:nvPr/>
        </p:nvSpPr>
        <p:spPr>
          <a:xfrm>
            <a:off x="1097280" y="923760"/>
            <a:ext cx="9163080" cy="812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90000"/>
              </a:lnSpc>
            </a:pPr>
            <a:r>
              <a:rPr lang="en-US" sz="4800" b="0" strike="noStrike" spc="-52">
                <a:solidFill>
                  <a:schemeClr val="dk1">
                    <a:lumMod val="75000"/>
                    <a:lumOff val="25000"/>
                  </a:schemeClr>
                </a:solidFill>
                <a:latin typeface="JetBrainsMono NF"/>
                <a:ea typeface="JetBrainsMono NF"/>
              </a:rPr>
              <a:t>Pow(x, n)</a:t>
            </a:r>
            <a:endParaRPr lang="en-US" sz="4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內容版面配置區 36"/>
          <p:cNvSpPr/>
          <p:nvPr/>
        </p:nvSpPr>
        <p:spPr>
          <a:xfrm>
            <a:off x="1076040" y="2325240"/>
            <a:ext cx="2830680" cy="628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rmAutofit/>
          </a:bodyPr>
          <a:lstStyle/>
          <a:p>
            <a:pPr marL="91440" defTabSz="914400">
              <a:lnSpc>
                <a:spcPct val="110000"/>
              </a:lnSpc>
              <a:spcBef>
                <a:spcPts val="1199"/>
              </a:spcBef>
              <a:spcAft>
                <a:spcPts val="201"/>
              </a:spcAft>
              <a:tabLst>
                <a:tab pos="0" algn="l"/>
              </a:tabLst>
            </a:pPr>
            <a:r>
              <a:rPr lang="zh-TW" sz="2000" b="0" strike="noStrike" spc="-1">
                <a:solidFill>
                  <a:schemeClr val="dk1">
                    <a:lumMod val="75000"/>
                    <a:lumOff val="25000"/>
                  </a:schemeClr>
                </a:solidFill>
                <a:latin typeface="jf-openhuninn-2.0"/>
                <a:ea typeface="jf-openhuninn-2.0"/>
              </a:rPr>
              <a:t>數學式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內容版面配置區 44"/>
              <p:cNvSpPr/>
              <p:nvPr/>
            </p:nvSpPr>
            <p:spPr>
              <a:xfrm>
                <a:off x="1296360" y="3581640"/>
                <a:ext cx="7847640" cy="6282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t">
                <a:normAutofit/>
              </a:bodyPr>
              <a:lstStyle/>
              <a:p>
                <a:pPr marL="91440" defTabSz="914400">
                  <a:lnSpc>
                    <a:spcPct val="110000"/>
                  </a:lnSpc>
                  <a:spcBef>
                    <a:spcPts val="1199"/>
                  </a:spcBef>
                  <a:spcAft>
                    <a:spcPts val="201"/>
                  </a:spcAft>
                  <a:tabLst>
                    <a:tab pos="0" algn="l"/>
                  </a:tabLst>
                </a:pPr>
                <a:r>
                  <a:rPr lang="en-US" sz="2000" b="0" strike="noStrike" spc="-1" dirty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jf-openhuninn-2.0"/>
                    <a:ea typeface="jf-openhuninn-2.0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000" b="0" i="1" strike="noStrike" spc="-1" dirty="0" smtClean="0">
                        <a:solidFill>
                          <a:schemeClr val="dk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jf-openhuninn-2.0"/>
                      </a:rPr>
                      <m:t>𝑎</m:t>
                    </m:r>
                    <m:r>
                      <a:rPr lang="en-US" sz="2000" b="0" i="1" strike="noStrike" spc="-1" dirty="0" smtClean="0">
                        <a:solidFill>
                          <a:schemeClr val="dk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jf-openhuninn-2.0"/>
                      </a:rPr>
                      <m:t>+</m:t>
                    </m:r>
                    <m:r>
                      <a:rPr lang="en-US" sz="2000" b="0" i="1" strike="noStrike" spc="-1" dirty="0" smtClean="0">
                        <a:solidFill>
                          <a:schemeClr val="dk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jf-openhuninn-2.0"/>
                      </a:rPr>
                      <m:t>𝑏</m:t>
                    </m:r>
                    <m:r>
                      <a:rPr lang="en-US" sz="2000" b="0" i="1" strike="noStrike" spc="-1" dirty="0">
                        <a:solidFill>
                          <a:schemeClr val="dk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jf-openhuninn-2.0"/>
                      </a:rPr>
                      <m:t> = </m:t>
                    </m:r>
                    <m:r>
                      <a:rPr lang="en-US" sz="2000" b="0" i="1" strike="noStrike" spc="-1" dirty="0">
                        <a:solidFill>
                          <a:schemeClr val="dk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jf-openhuninn-2.0"/>
                      </a:rPr>
                      <m:t>𝑛</m:t>
                    </m:r>
                  </m:oMath>
                </a14:m>
                <a:r>
                  <a:rPr lang="en-US" sz="2000" b="0" strike="noStrike" spc="-1" dirty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jf-openhuninn-2.0"/>
                    <a:ea typeface="jf-openhuninn-2.0"/>
                  </a:rPr>
                  <a:t>,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trike="noStrike" spc="-1" dirty="0" smtClean="0">
                            <a:solidFill>
                              <a:schemeClr val="dk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jf-openhuninn-2.0"/>
                          </a:rPr>
                        </m:ctrlPr>
                      </m:sSupPr>
                      <m:e>
                        <m:r>
                          <a:rPr lang="en-US" sz="2000" b="0" i="1" strike="noStrike" spc="-1" dirty="0" smtClean="0">
                            <a:solidFill>
                              <a:schemeClr val="dk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jf-openhuninn-2.0"/>
                          </a:rPr>
                          <m:t>𝑥</m:t>
                        </m:r>
                      </m:e>
                      <m:sup>
                        <m:r>
                          <a:rPr lang="en-US" sz="2000" b="0" i="1" strike="noStrike" spc="-1" dirty="0" smtClean="0">
                            <a:solidFill>
                              <a:schemeClr val="dk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jf-openhuninn-2.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000" b="0" strike="noStrike" spc="-1" dirty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jf-openhuninn-2.0"/>
                    <a:ea typeface="jf-openhuninn-2.0"/>
                  </a:rPr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trike="noStrike" spc="-1" dirty="0" smtClean="0">
                            <a:solidFill>
                              <a:schemeClr val="dk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jf-openhuninn-2.0"/>
                          </a:rPr>
                        </m:ctrlPr>
                      </m:sSupPr>
                      <m:e>
                        <m:r>
                          <a:rPr lang="en-US" sz="2000" b="0" i="1" strike="noStrike" spc="-1" dirty="0" smtClean="0">
                            <a:solidFill>
                              <a:schemeClr val="dk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jf-openhuninn-2.0"/>
                          </a:rPr>
                          <m:t>𝑥</m:t>
                        </m:r>
                      </m:e>
                      <m:sup>
                        <m:r>
                          <a:rPr lang="en-US" sz="2000" b="0" i="1" strike="noStrike" spc="-1" dirty="0" err="1">
                            <a:solidFill>
                              <a:schemeClr val="dk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jf-openhuninn-2.0"/>
                          </a:rPr>
                          <m:t>𝑎</m:t>
                        </m:r>
                        <m:r>
                          <a:rPr lang="en-US" sz="2000" b="0" i="1" strike="noStrike" spc="-1" dirty="0" err="1">
                            <a:solidFill>
                              <a:schemeClr val="dk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jf-openhuninn-2.0"/>
                          </a:rPr>
                          <m:t>+</m:t>
                        </m:r>
                        <m:r>
                          <a:rPr lang="en-US" sz="2000" b="0" i="1" strike="noStrike" spc="-1" dirty="0" err="1">
                            <a:solidFill>
                              <a:schemeClr val="dk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jf-openhuninn-2.0"/>
                          </a:rPr>
                          <m:t>𝑏</m:t>
                        </m:r>
                      </m:sup>
                    </m:sSup>
                  </m:oMath>
                </a14:m>
                <a:endParaRPr lang="en-US" sz="2000" b="0" strike="noStrike" spc="-1" dirty="0">
                  <a:solidFill>
                    <a:srgbClr val="000000"/>
                  </a:solidFill>
                  <a:latin typeface="Arial"/>
                </a:endParaRPr>
              </a:p>
            </p:txBody>
          </p:sp>
        </mc:Choice>
        <mc:Fallback xmlns="">
          <p:sp>
            <p:nvSpPr>
              <p:cNvPr id="103" name="內容版面配置區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6360" y="3581640"/>
                <a:ext cx="7847640" cy="628200"/>
              </a:xfrm>
              <a:prstGeom prst="rect">
                <a:avLst/>
              </a:prstGeom>
              <a:blipFill>
                <a:blip r:embed="rId2"/>
                <a:stretch>
                  <a:fillRect t="-7767"/>
                </a:stretch>
              </a:blipFill>
              <a:ln w="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標題 1">
            <a:extLst>
              <a:ext uri="{FF2B5EF4-FFF2-40B4-BE49-F238E27FC236}">
                <a16:creationId xmlns:a16="http://schemas.microsoft.com/office/drawing/2014/main" id="{A384E477-0C98-E3CE-F32A-7ACC994E35B4}"/>
              </a:ext>
            </a:extLst>
          </p:cNvPr>
          <p:cNvSpPr txBox="1">
            <a:spLocks/>
          </p:cNvSpPr>
          <p:nvPr/>
        </p:nvSpPr>
        <p:spPr>
          <a:xfrm>
            <a:off x="0" y="6478385"/>
            <a:ext cx="3751811" cy="37961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1800" dirty="0">
                <a:solidFill>
                  <a:schemeClr val="bg1">
                    <a:lumMod val="75000"/>
                  </a:schemeClr>
                </a:solidFill>
                <a:latin typeface="jf-openhuninn-2.0" panose="020B0000000000000000" pitchFamily="34" charset="-120"/>
                <a:ea typeface="jf-openhuninn-2.0" panose="020B0000000000000000" pitchFamily="34" charset="-120"/>
              </a:rPr>
              <a:t>遞迴解還是迭代解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35">
                <a:extLst>
                  <a:ext uri="{FF2B5EF4-FFF2-40B4-BE49-F238E27FC236}">
                    <a16:creationId xmlns:a16="http://schemas.microsoft.com/office/drawing/2014/main" id="{281F666C-CDF9-CB1A-4418-FD1F3CF925DB}"/>
                  </a:ext>
                </a:extLst>
              </p:cNvPr>
              <p:cNvSpPr/>
              <p:nvPr/>
            </p:nvSpPr>
            <p:spPr>
              <a:xfrm>
                <a:off x="1097280" y="2953440"/>
                <a:ext cx="4350600" cy="6282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t">
                <a:normAutofit/>
              </a:bodyPr>
              <a:lstStyle/>
              <a:p>
                <a:pPr marL="91440" defTabSz="914400">
                  <a:lnSpc>
                    <a:spcPct val="110000"/>
                  </a:lnSpc>
                  <a:spcBef>
                    <a:spcPts val="1199"/>
                  </a:spcBef>
                  <a:spcAft>
                    <a:spcPts val="201"/>
                  </a:spcAft>
                  <a:tabLst>
                    <a:tab pos="0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0" i="1" strike="noStrike" spc="-1" dirty="0" smtClean="0">
                              <a:solidFill>
                                <a:schemeClr val="dk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jf-openhuninn-2.0"/>
                            </a:rPr>
                          </m:ctrlPr>
                        </m:sSupPr>
                        <m:e>
                          <m:r>
                            <a:rPr lang="en-US" sz="2000" b="0" i="1" strike="noStrike" spc="-1" dirty="0" smtClean="0">
                              <a:solidFill>
                                <a:schemeClr val="dk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jf-openhuninn-2.0"/>
                            </a:rPr>
                            <m:t>𝑥</m:t>
                          </m:r>
                        </m:e>
                        <m:sup>
                          <m:r>
                            <a:rPr lang="en-US" sz="2000" b="0" i="1" strike="noStrike" spc="-1" dirty="0" smtClean="0">
                              <a:solidFill>
                                <a:schemeClr val="dk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jf-openhuninn-2.0"/>
                            </a:rPr>
                            <m:t>𝑛</m:t>
                          </m:r>
                        </m:sup>
                      </m:sSup>
                      <m:r>
                        <a:rPr lang="en-US" sz="2000" b="0" i="1" strike="noStrike" spc="-1" dirty="0">
                          <a:solidFill>
                            <a:schemeClr val="dk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jf-openhuninn-2.0"/>
                        </a:rPr>
                        <m:t>= </m:t>
                      </m:r>
                      <m:r>
                        <a:rPr lang="en-US" sz="2000" b="0" i="1" strike="noStrike" spc="-1" dirty="0">
                          <a:solidFill>
                            <a:schemeClr val="dk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jf-openhuninn-2.0"/>
                        </a:rPr>
                        <m:t>𝑥</m:t>
                      </m:r>
                      <m:r>
                        <a:rPr lang="en-US" sz="2000" b="0" i="1" strike="noStrike" spc="-1" dirty="0" smtClean="0">
                          <a:solidFill>
                            <a:schemeClr val="dk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jf-openhuninn-2.0"/>
                        </a:rPr>
                        <m:t>×</m:t>
                      </m:r>
                      <m:r>
                        <a:rPr lang="en-US" sz="2000" b="0" i="1" strike="noStrike" spc="-1" dirty="0">
                          <a:solidFill>
                            <a:schemeClr val="dk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jf-openhuninn-2.0"/>
                        </a:rPr>
                        <m:t> </m:t>
                      </m:r>
                      <m:r>
                        <a:rPr lang="en-US" sz="2000" b="0" i="1" strike="noStrike" spc="-1" dirty="0">
                          <a:solidFill>
                            <a:schemeClr val="dk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jf-openhuninn-2.0"/>
                        </a:rPr>
                        <m:t>𝑥</m:t>
                      </m:r>
                      <m:r>
                        <a:rPr lang="en-US" sz="2000" b="0" i="1" strike="noStrike" spc="-1" dirty="0" smtClean="0">
                          <a:solidFill>
                            <a:schemeClr val="dk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jf-openhuninn-2.0"/>
                        </a:rPr>
                        <m:t>×…×</m:t>
                      </m:r>
                      <m:r>
                        <a:rPr lang="en-US" sz="2000" b="0" i="1" strike="noStrike" spc="-1" dirty="0">
                          <a:solidFill>
                            <a:schemeClr val="dk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jf-openhuninn-2.0"/>
                        </a:rPr>
                        <m:t>𝑥</m:t>
                      </m:r>
                      <m:r>
                        <a:rPr lang="en-US" sz="2000" b="0" i="1" strike="noStrike" spc="-1" dirty="0">
                          <a:solidFill>
                            <a:schemeClr val="dk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jf-openhuninn-2.0"/>
                        </a:rPr>
                        <m:t> (</m:t>
                      </m:r>
                      <m:r>
                        <a:rPr lang="zh-TW" sz="2000" b="0" i="1" strike="noStrike" spc="-1" dirty="0">
                          <a:solidFill>
                            <a:schemeClr val="dk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jf-openhuninn-2.0"/>
                        </a:rPr>
                        <m:t>共</m:t>
                      </m:r>
                      <m:r>
                        <a:rPr lang="en-US" altLang="zh-TW" sz="2000" b="0" i="1" strike="noStrike" spc="-1" dirty="0" smtClean="0">
                          <a:solidFill>
                            <a:schemeClr val="dk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jf-openhuninn-2.0"/>
                        </a:rPr>
                        <m:t> </m:t>
                      </m:r>
                      <m:r>
                        <a:rPr lang="en-US" sz="2000" b="0" i="1" strike="noStrike" spc="-1" dirty="0">
                          <a:solidFill>
                            <a:schemeClr val="dk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jf-openhuninn-2.0"/>
                        </a:rPr>
                        <m:t>𝑛</m:t>
                      </m:r>
                      <m:r>
                        <a:rPr lang="en-US" sz="2000" b="0" i="1" strike="noStrike" spc="-1" dirty="0" smtClean="0">
                          <a:solidFill>
                            <a:schemeClr val="dk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jf-openhuninn-2.0"/>
                        </a:rPr>
                        <m:t> </m:t>
                      </m:r>
                      <m:r>
                        <a:rPr lang="zh-TW" sz="2000" b="0" i="1" strike="noStrike" spc="-1" dirty="0">
                          <a:solidFill>
                            <a:schemeClr val="dk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jf-openhuninn-2.0"/>
                        </a:rPr>
                        <m:t>次</m:t>
                      </m:r>
                      <m:r>
                        <a:rPr lang="en-US" sz="2000" b="0" i="1" strike="noStrike" spc="-1" dirty="0">
                          <a:solidFill>
                            <a:schemeClr val="dk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jf-openhuninn-2.0"/>
                        </a:rPr>
                        <m:t>)</m:t>
                      </m:r>
                    </m:oMath>
                  </m:oMathPara>
                </a14:m>
                <a:endParaRPr lang="en-US" sz="2000" b="0" strike="noStrike" spc="-1" dirty="0">
                  <a:solidFill>
                    <a:srgbClr val="000000"/>
                  </a:solidFill>
                  <a:latin typeface="Arial"/>
                </a:endParaRPr>
              </a:p>
            </p:txBody>
          </p:sp>
        </mc:Choice>
        <mc:Fallback xmlns="">
          <p:sp>
            <p:nvSpPr>
              <p:cNvPr id="3" name="內容版面配置區 35">
                <a:extLst>
                  <a:ext uri="{FF2B5EF4-FFF2-40B4-BE49-F238E27FC236}">
                    <a16:creationId xmlns:a16="http://schemas.microsoft.com/office/drawing/2014/main" id="{281F666C-CDF9-CB1A-4418-FD1F3CF925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80" y="2953440"/>
                <a:ext cx="4350600" cy="6282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標題 19"/>
          <p:cNvSpPr/>
          <p:nvPr/>
        </p:nvSpPr>
        <p:spPr>
          <a:xfrm>
            <a:off x="1097280" y="923760"/>
            <a:ext cx="9163080" cy="812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90000"/>
              </a:lnSpc>
            </a:pPr>
            <a:r>
              <a:rPr lang="en-US" sz="4800" b="0" strike="noStrike" spc="-52">
                <a:solidFill>
                  <a:schemeClr val="dk1">
                    <a:lumMod val="75000"/>
                    <a:lumOff val="25000"/>
                  </a:schemeClr>
                </a:solidFill>
                <a:latin typeface="JetBrainsMono NF"/>
                <a:ea typeface="JetBrainsMono NF"/>
              </a:rPr>
              <a:t>Pow(x, n)</a:t>
            </a:r>
            <a:endParaRPr lang="en-US" sz="4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內容版面配置區 37"/>
          <p:cNvSpPr/>
          <p:nvPr/>
        </p:nvSpPr>
        <p:spPr>
          <a:xfrm>
            <a:off x="1076040" y="2325240"/>
            <a:ext cx="2830680" cy="628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rmAutofit/>
          </a:bodyPr>
          <a:lstStyle/>
          <a:p>
            <a:pPr marL="91440" defTabSz="914400">
              <a:lnSpc>
                <a:spcPct val="110000"/>
              </a:lnSpc>
              <a:spcBef>
                <a:spcPts val="1199"/>
              </a:spcBef>
              <a:spcAft>
                <a:spcPts val="201"/>
              </a:spcAft>
              <a:tabLst>
                <a:tab pos="0" algn="l"/>
              </a:tabLst>
            </a:pPr>
            <a:r>
              <a:rPr lang="zh-TW" sz="2000" b="0" strike="noStrike" spc="-1">
                <a:solidFill>
                  <a:schemeClr val="dk1">
                    <a:lumMod val="75000"/>
                    <a:lumOff val="25000"/>
                  </a:schemeClr>
                </a:solidFill>
                <a:latin typeface="jf-openhuninn-2.0"/>
                <a:ea typeface="jf-openhuninn-2.0"/>
              </a:rPr>
              <a:t>數學式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內容版面配置區 48"/>
          <p:cNvSpPr/>
          <p:nvPr/>
        </p:nvSpPr>
        <p:spPr>
          <a:xfrm>
            <a:off x="1118880" y="4247730"/>
            <a:ext cx="2830680" cy="628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rmAutofit/>
          </a:bodyPr>
          <a:lstStyle/>
          <a:p>
            <a:pPr marL="91440" defTabSz="914400">
              <a:lnSpc>
                <a:spcPct val="110000"/>
              </a:lnSpc>
              <a:spcBef>
                <a:spcPts val="1199"/>
              </a:spcBef>
              <a:spcAft>
                <a:spcPts val="201"/>
              </a:spcAft>
              <a:tabLst>
                <a:tab pos="0" algn="l"/>
              </a:tabLst>
            </a:pPr>
            <a:r>
              <a:rPr lang="en-US" sz="2000" b="0" strike="noStrike" spc="-1" dirty="0">
                <a:solidFill>
                  <a:schemeClr val="dk1">
                    <a:lumMod val="75000"/>
                    <a:lumOff val="25000"/>
                  </a:schemeClr>
                </a:solidFill>
                <a:latin typeface="jf-openhuninn-2.0"/>
                <a:ea typeface="jf-openhuninn-2.0"/>
              </a:rPr>
              <a:t>e.g.,</a:t>
            </a: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內容版面配置區 49"/>
              <p:cNvSpPr/>
              <p:nvPr/>
            </p:nvSpPr>
            <p:spPr>
              <a:xfrm>
                <a:off x="1270800" y="4712760"/>
                <a:ext cx="4384800" cy="6282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t">
                <a:normAutofit/>
              </a:bodyPr>
              <a:lstStyle/>
              <a:p>
                <a:pPr marL="91440" defTabSz="914400">
                  <a:lnSpc>
                    <a:spcPct val="110000"/>
                  </a:lnSpc>
                  <a:spcBef>
                    <a:spcPts val="1199"/>
                  </a:spcBef>
                  <a:spcAft>
                    <a:spcPts val="201"/>
                  </a:spcAft>
                  <a:tabLst>
                    <a:tab pos="0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0" i="1" strike="noStrike" spc="-1" dirty="0" smtClean="0">
                              <a:solidFill>
                                <a:schemeClr val="dk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jf-openhuninn-2.0"/>
                            </a:rPr>
                          </m:ctrlPr>
                        </m:sSupPr>
                        <m:e>
                          <m:r>
                            <a:rPr lang="en-US" sz="2000" b="0" i="1" strike="noStrike" spc="-1" dirty="0" smtClean="0">
                              <a:solidFill>
                                <a:schemeClr val="dk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jf-openhuninn-2.0"/>
                            </a:rPr>
                            <m:t>7</m:t>
                          </m:r>
                        </m:e>
                        <m:sup>
                          <m:r>
                            <a:rPr lang="en-US" sz="2000" b="0" i="1" strike="noStrike" spc="-1" dirty="0" smtClean="0">
                              <a:solidFill>
                                <a:schemeClr val="dk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jf-openhuninn-2.0"/>
                            </a:rPr>
                            <m:t>11</m:t>
                          </m:r>
                        </m:sup>
                      </m:sSup>
                      <m:r>
                        <a:rPr lang="en-US" sz="2000" b="0" i="1" strike="noStrike" spc="-1" dirty="0" smtClean="0">
                          <a:solidFill>
                            <a:schemeClr val="dk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jf-openhuninn-2.0"/>
                        </a:rPr>
                        <m:t>=?</m:t>
                      </m:r>
                    </m:oMath>
                  </m:oMathPara>
                </a14:m>
                <a:endParaRPr lang="en-US" sz="2000" b="0" strike="noStrike" spc="-1" dirty="0">
                  <a:solidFill>
                    <a:srgbClr val="000000"/>
                  </a:solidFill>
                  <a:latin typeface="Arial"/>
                </a:endParaRPr>
              </a:p>
            </p:txBody>
          </p:sp>
        </mc:Choice>
        <mc:Fallback xmlns="">
          <p:sp>
            <p:nvSpPr>
              <p:cNvPr id="110" name="內容版面配置區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0800" y="4712760"/>
                <a:ext cx="4384800" cy="6282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標題 1">
            <a:extLst>
              <a:ext uri="{FF2B5EF4-FFF2-40B4-BE49-F238E27FC236}">
                <a16:creationId xmlns:a16="http://schemas.microsoft.com/office/drawing/2014/main" id="{31D18FB5-AF3B-9424-12C4-F7BC528267F1}"/>
              </a:ext>
            </a:extLst>
          </p:cNvPr>
          <p:cNvSpPr txBox="1">
            <a:spLocks/>
          </p:cNvSpPr>
          <p:nvPr/>
        </p:nvSpPr>
        <p:spPr>
          <a:xfrm>
            <a:off x="0" y="6478385"/>
            <a:ext cx="3751811" cy="37961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1800" dirty="0">
                <a:solidFill>
                  <a:schemeClr val="bg1">
                    <a:lumMod val="75000"/>
                  </a:schemeClr>
                </a:solidFill>
                <a:latin typeface="jf-openhuninn-2.0" panose="020B0000000000000000" pitchFamily="34" charset="-120"/>
                <a:ea typeface="jf-openhuninn-2.0" panose="020B0000000000000000" pitchFamily="34" charset="-120"/>
              </a:rPr>
              <a:t>遞迴解還是迭代解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35">
                <a:extLst>
                  <a:ext uri="{FF2B5EF4-FFF2-40B4-BE49-F238E27FC236}">
                    <a16:creationId xmlns:a16="http://schemas.microsoft.com/office/drawing/2014/main" id="{315C06EB-71C2-CBA9-E694-B070EEF8C278}"/>
                  </a:ext>
                </a:extLst>
              </p:cNvPr>
              <p:cNvSpPr/>
              <p:nvPr/>
            </p:nvSpPr>
            <p:spPr>
              <a:xfrm>
                <a:off x="1097280" y="2953440"/>
                <a:ext cx="4350600" cy="6282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t">
                <a:normAutofit/>
              </a:bodyPr>
              <a:lstStyle/>
              <a:p>
                <a:pPr marL="91440" defTabSz="914400">
                  <a:lnSpc>
                    <a:spcPct val="110000"/>
                  </a:lnSpc>
                  <a:spcBef>
                    <a:spcPts val="1199"/>
                  </a:spcBef>
                  <a:spcAft>
                    <a:spcPts val="201"/>
                  </a:spcAft>
                  <a:tabLst>
                    <a:tab pos="0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0" i="1" strike="noStrike" spc="-1" dirty="0" smtClean="0">
                              <a:solidFill>
                                <a:schemeClr val="dk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jf-openhuninn-2.0"/>
                            </a:rPr>
                          </m:ctrlPr>
                        </m:sSupPr>
                        <m:e>
                          <m:r>
                            <a:rPr lang="en-US" sz="2000" b="0" i="1" strike="noStrike" spc="-1" dirty="0" smtClean="0">
                              <a:solidFill>
                                <a:schemeClr val="dk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jf-openhuninn-2.0"/>
                            </a:rPr>
                            <m:t>𝑥</m:t>
                          </m:r>
                        </m:e>
                        <m:sup>
                          <m:r>
                            <a:rPr lang="en-US" sz="2000" b="0" i="1" strike="noStrike" spc="-1" dirty="0" smtClean="0">
                              <a:solidFill>
                                <a:schemeClr val="dk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jf-openhuninn-2.0"/>
                            </a:rPr>
                            <m:t>𝑛</m:t>
                          </m:r>
                        </m:sup>
                      </m:sSup>
                      <m:r>
                        <a:rPr lang="en-US" sz="2000" b="0" i="1" strike="noStrike" spc="-1" dirty="0">
                          <a:solidFill>
                            <a:schemeClr val="dk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jf-openhuninn-2.0"/>
                        </a:rPr>
                        <m:t>= </m:t>
                      </m:r>
                      <m:r>
                        <a:rPr lang="en-US" sz="2000" b="0" i="1" strike="noStrike" spc="-1" dirty="0">
                          <a:solidFill>
                            <a:schemeClr val="dk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jf-openhuninn-2.0"/>
                        </a:rPr>
                        <m:t>𝑥</m:t>
                      </m:r>
                      <m:r>
                        <a:rPr lang="en-US" sz="2000" b="0" i="1" strike="noStrike" spc="-1" dirty="0" smtClean="0">
                          <a:solidFill>
                            <a:schemeClr val="dk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jf-openhuninn-2.0"/>
                        </a:rPr>
                        <m:t>×</m:t>
                      </m:r>
                      <m:r>
                        <a:rPr lang="en-US" sz="2000" b="0" i="1" strike="noStrike" spc="-1" dirty="0">
                          <a:solidFill>
                            <a:schemeClr val="dk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jf-openhuninn-2.0"/>
                        </a:rPr>
                        <m:t> </m:t>
                      </m:r>
                      <m:r>
                        <a:rPr lang="en-US" sz="2000" b="0" i="1" strike="noStrike" spc="-1" dirty="0">
                          <a:solidFill>
                            <a:schemeClr val="dk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jf-openhuninn-2.0"/>
                        </a:rPr>
                        <m:t>𝑥</m:t>
                      </m:r>
                      <m:r>
                        <a:rPr lang="en-US" sz="2000" b="0" i="1" strike="noStrike" spc="-1" dirty="0" smtClean="0">
                          <a:solidFill>
                            <a:schemeClr val="dk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jf-openhuninn-2.0"/>
                        </a:rPr>
                        <m:t>×…×</m:t>
                      </m:r>
                      <m:r>
                        <a:rPr lang="en-US" sz="2000" b="0" i="1" strike="noStrike" spc="-1" dirty="0">
                          <a:solidFill>
                            <a:schemeClr val="dk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jf-openhuninn-2.0"/>
                        </a:rPr>
                        <m:t>𝑥</m:t>
                      </m:r>
                      <m:r>
                        <a:rPr lang="en-US" sz="2000" b="0" i="1" strike="noStrike" spc="-1" dirty="0">
                          <a:solidFill>
                            <a:schemeClr val="dk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jf-openhuninn-2.0"/>
                        </a:rPr>
                        <m:t> (</m:t>
                      </m:r>
                      <m:r>
                        <a:rPr lang="zh-TW" sz="2000" b="0" i="1" strike="noStrike" spc="-1" dirty="0">
                          <a:solidFill>
                            <a:schemeClr val="dk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jf-openhuninn-2.0"/>
                        </a:rPr>
                        <m:t>共</m:t>
                      </m:r>
                      <m:r>
                        <a:rPr lang="en-US" altLang="zh-TW" sz="2000" b="0" i="1" strike="noStrike" spc="-1" dirty="0" smtClean="0">
                          <a:solidFill>
                            <a:schemeClr val="dk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jf-openhuninn-2.0"/>
                        </a:rPr>
                        <m:t> </m:t>
                      </m:r>
                      <m:r>
                        <a:rPr lang="en-US" sz="2000" b="0" i="1" strike="noStrike" spc="-1" dirty="0">
                          <a:solidFill>
                            <a:schemeClr val="dk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jf-openhuninn-2.0"/>
                        </a:rPr>
                        <m:t>𝑛</m:t>
                      </m:r>
                      <m:r>
                        <a:rPr lang="en-US" sz="2000" b="0" i="1" strike="noStrike" spc="-1" dirty="0" smtClean="0">
                          <a:solidFill>
                            <a:schemeClr val="dk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jf-openhuninn-2.0"/>
                        </a:rPr>
                        <m:t> </m:t>
                      </m:r>
                      <m:r>
                        <a:rPr lang="zh-TW" sz="2000" b="0" i="1" strike="noStrike" spc="-1" dirty="0">
                          <a:solidFill>
                            <a:schemeClr val="dk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jf-openhuninn-2.0"/>
                        </a:rPr>
                        <m:t>次</m:t>
                      </m:r>
                      <m:r>
                        <a:rPr lang="en-US" sz="2000" b="0" i="1" strike="noStrike" spc="-1" dirty="0">
                          <a:solidFill>
                            <a:schemeClr val="dk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jf-openhuninn-2.0"/>
                        </a:rPr>
                        <m:t>)</m:t>
                      </m:r>
                    </m:oMath>
                  </m:oMathPara>
                </a14:m>
                <a:endParaRPr lang="en-US" sz="2000" b="0" strike="noStrike" spc="-1" dirty="0">
                  <a:solidFill>
                    <a:srgbClr val="000000"/>
                  </a:solidFill>
                  <a:latin typeface="Arial"/>
                </a:endParaRPr>
              </a:p>
            </p:txBody>
          </p:sp>
        </mc:Choice>
        <mc:Fallback xmlns="">
          <p:sp>
            <p:nvSpPr>
              <p:cNvPr id="3" name="內容版面配置區 35">
                <a:extLst>
                  <a:ext uri="{FF2B5EF4-FFF2-40B4-BE49-F238E27FC236}">
                    <a16:creationId xmlns:a16="http://schemas.microsoft.com/office/drawing/2014/main" id="{315C06EB-71C2-CBA9-E694-B070EEF8C2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80" y="2953440"/>
                <a:ext cx="4350600" cy="6282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內容版面配置區 44">
                <a:extLst>
                  <a:ext uri="{FF2B5EF4-FFF2-40B4-BE49-F238E27FC236}">
                    <a16:creationId xmlns:a16="http://schemas.microsoft.com/office/drawing/2014/main" id="{D4160841-66F6-13A9-0A7E-4194FD0E5F23}"/>
                  </a:ext>
                </a:extLst>
              </p:cNvPr>
              <p:cNvSpPr/>
              <p:nvPr/>
            </p:nvSpPr>
            <p:spPr>
              <a:xfrm>
                <a:off x="1296360" y="3581640"/>
                <a:ext cx="7847640" cy="6282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t">
                <a:normAutofit/>
              </a:bodyPr>
              <a:lstStyle/>
              <a:p>
                <a:pPr marL="91440" defTabSz="914400">
                  <a:lnSpc>
                    <a:spcPct val="110000"/>
                  </a:lnSpc>
                  <a:spcBef>
                    <a:spcPts val="1199"/>
                  </a:spcBef>
                  <a:spcAft>
                    <a:spcPts val="201"/>
                  </a:spcAft>
                  <a:tabLst>
                    <a:tab pos="0" algn="l"/>
                  </a:tabLst>
                </a:pPr>
                <a:r>
                  <a:rPr lang="en-US" sz="2000" b="0" strike="noStrike" spc="-1" dirty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jf-openhuninn-2.0"/>
                    <a:ea typeface="jf-openhuninn-2.0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000" b="0" i="1" strike="noStrike" spc="-1" dirty="0" smtClean="0">
                        <a:solidFill>
                          <a:schemeClr val="dk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jf-openhuninn-2.0"/>
                      </a:rPr>
                      <m:t>𝑎</m:t>
                    </m:r>
                    <m:r>
                      <a:rPr lang="en-US" sz="2000" b="0" i="1" strike="noStrike" spc="-1" dirty="0" smtClean="0">
                        <a:solidFill>
                          <a:schemeClr val="dk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jf-openhuninn-2.0"/>
                      </a:rPr>
                      <m:t>+</m:t>
                    </m:r>
                    <m:r>
                      <a:rPr lang="en-US" sz="2000" b="0" i="1" strike="noStrike" spc="-1" dirty="0" smtClean="0">
                        <a:solidFill>
                          <a:schemeClr val="dk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jf-openhuninn-2.0"/>
                      </a:rPr>
                      <m:t>𝑏</m:t>
                    </m:r>
                    <m:r>
                      <a:rPr lang="en-US" sz="2000" b="0" i="1" strike="noStrike" spc="-1" dirty="0">
                        <a:solidFill>
                          <a:schemeClr val="dk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jf-openhuninn-2.0"/>
                      </a:rPr>
                      <m:t> = </m:t>
                    </m:r>
                    <m:r>
                      <a:rPr lang="en-US" sz="2000" b="0" i="1" strike="noStrike" spc="-1" dirty="0">
                        <a:solidFill>
                          <a:schemeClr val="dk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jf-openhuninn-2.0"/>
                      </a:rPr>
                      <m:t>𝑛</m:t>
                    </m:r>
                  </m:oMath>
                </a14:m>
                <a:r>
                  <a:rPr lang="en-US" sz="2000" b="0" strike="noStrike" spc="-1" dirty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jf-openhuninn-2.0"/>
                    <a:ea typeface="jf-openhuninn-2.0"/>
                  </a:rPr>
                  <a:t>,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trike="noStrike" spc="-1" dirty="0" smtClean="0">
                            <a:solidFill>
                              <a:schemeClr val="dk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jf-openhuninn-2.0"/>
                          </a:rPr>
                        </m:ctrlPr>
                      </m:sSupPr>
                      <m:e>
                        <m:r>
                          <a:rPr lang="en-US" sz="2000" b="0" i="1" strike="noStrike" spc="-1" dirty="0" smtClean="0">
                            <a:solidFill>
                              <a:schemeClr val="dk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jf-openhuninn-2.0"/>
                          </a:rPr>
                          <m:t>𝑥</m:t>
                        </m:r>
                      </m:e>
                      <m:sup>
                        <m:r>
                          <a:rPr lang="en-US" sz="2000" b="0" i="1" strike="noStrike" spc="-1" dirty="0" smtClean="0">
                            <a:solidFill>
                              <a:schemeClr val="dk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jf-openhuninn-2.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000" b="0" strike="noStrike" spc="-1" dirty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jf-openhuninn-2.0"/>
                    <a:ea typeface="jf-openhuninn-2.0"/>
                  </a:rPr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trike="noStrike" spc="-1" dirty="0" smtClean="0">
                            <a:solidFill>
                              <a:schemeClr val="dk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jf-openhuninn-2.0"/>
                          </a:rPr>
                        </m:ctrlPr>
                      </m:sSupPr>
                      <m:e>
                        <m:r>
                          <a:rPr lang="en-US" sz="2000" b="0" i="1" strike="noStrike" spc="-1" dirty="0" smtClean="0">
                            <a:solidFill>
                              <a:schemeClr val="dk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jf-openhuninn-2.0"/>
                          </a:rPr>
                          <m:t>𝑥</m:t>
                        </m:r>
                      </m:e>
                      <m:sup>
                        <m:r>
                          <a:rPr lang="en-US" sz="2000" b="0" i="1" strike="noStrike" spc="-1" dirty="0" err="1">
                            <a:solidFill>
                              <a:schemeClr val="dk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jf-openhuninn-2.0"/>
                          </a:rPr>
                          <m:t>𝑎</m:t>
                        </m:r>
                        <m:r>
                          <a:rPr lang="en-US" sz="2000" b="0" i="1" strike="noStrike" spc="-1" dirty="0" err="1">
                            <a:solidFill>
                              <a:schemeClr val="dk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jf-openhuninn-2.0"/>
                          </a:rPr>
                          <m:t>+</m:t>
                        </m:r>
                        <m:r>
                          <a:rPr lang="en-US" sz="2000" b="0" i="1" strike="noStrike" spc="-1" dirty="0" err="1">
                            <a:solidFill>
                              <a:schemeClr val="dk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jf-openhuninn-2.0"/>
                          </a:rPr>
                          <m:t>𝑏</m:t>
                        </m:r>
                      </m:sup>
                    </m:sSup>
                  </m:oMath>
                </a14:m>
                <a:endParaRPr lang="en-US" sz="2000" b="0" strike="noStrike" spc="-1" dirty="0">
                  <a:solidFill>
                    <a:srgbClr val="000000"/>
                  </a:solidFill>
                  <a:latin typeface="Arial"/>
                </a:endParaRPr>
              </a:p>
            </p:txBody>
          </p:sp>
        </mc:Choice>
        <mc:Fallback xmlns="">
          <p:sp>
            <p:nvSpPr>
              <p:cNvPr id="4" name="內容版面配置區 44">
                <a:extLst>
                  <a:ext uri="{FF2B5EF4-FFF2-40B4-BE49-F238E27FC236}">
                    <a16:creationId xmlns:a16="http://schemas.microsoft.com/office/drawing/2014/main" id="{D4160841-66F6-13A9-0A7E-4194FD0E5F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6360" y="3581640"/>
                <a:ext cx="7847640" cy="628200"/>
              </a:xfrm>
              <a:prstGeom prst="rect">
                <a:avLst/>
              </a:prstGeom>
              <a:blipFill>
                <a:blip r:embed="rId4"/>
                <a:stretch>
                  <a:fillRect t="-7767"/>
                </a:stretch>
              </a:blipFill>
              <a:ln w="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標題 21"/>
          <p:cNvSpPr/>
          <p:nvPr/>
        </p:nvSpPr>
        <p:spPr>
          <a:xfrm>
            <a:off x="1097280" y="923760"/>
            <a:ext cx="9163080" cy="812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90000"/>
              </a:lnSpc>
            </a:pPr>
            <a:r>
              <a:rPr lang="en-US" sz="4800" b="0" strike="noStrike" spc="-52">
                <a:solidFill>
                  <a:schemeClr val="dk1">
                    <a:lumMod val="75000"/>
                    <a:lumOff val="25000"/>
                  </a:schemeClr>
                </a:solidFill>
                <a:latin typeface="JetBrainsMono NF"/>
                <a:ea typeface="JetBrainsMono NF"/>
              </a:rPr>
              <a:t>Pow(x, n)</a:t>
            </a:r>
            <a:endParaRPr lang="en-US" sz="4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內容版面配置區 45"/>
          <p:cNvSpPr/>
          <p:nvPr/>
        </p:nvSpPr>
        <p:spPr>
          <a:xfrm>
            <a:off x="1076040" y="2325240"/>
            <a:ext cx="2830680" cy="628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rmAutofit/>
          </a:bodyPr>
          <a:lstStyle/>
          <a:p>
            <a:pPr marL="91440" defTabSz="914400">
              <a:lnSpc>
                <a:spcPct val="110000"/>
              </a:lnSpc>
              <a:spcBef>
                <a:spcPts val="1199"/>
              </a:spcBef>
              <a:spcAft>
                <a:spcPts val="201"/>
              </a:spcAft>
              <a:tabLst>
                <a:tab pos="0" algn="l"/>
              </a:tabLst>
            </a:pPr>
            <a:r>
              <a:rPr lang="zh-TW" sz="2000" b="0" strike="noStrike" spc="-1">
                <a:solidFill>
                  <a:schemeClr val="dk1">
                    <a:lumMod val="75000"/>
                    <a:lumOff val="25000"/>
                  </a:schemeClr>
                </a:solidFill>
                <a:latin typeface="jf-openhuninn-2.0"/>
                <a:ea typeface="jf-openhuninn-2.0"/>
              </a:rPr>
              <a:t>數學式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內容版面配置區 53"/>
              <p:cNvSpPr/>
              <p:nvPr/>
            </p:nvSpPr>
            <p:spPr>
              <a:xfrm>
                <a:off x="4555800" y="4712760"/>
                <a:ext cx="4384800" cy="6282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t">
                <a:normAutofit/>
              </a:bodyPr>
              <a:lstStyle/>
              <a:p>
                <a:pPr marL="91440" defTabSz="914400">
                  <a:lnSpc>
                    <a:spcPct val="110000"/>
                  </a:lnSpc>
                  <a:spcBef>
                    <a:spcPts val="1199"/>
                  </a:spcBef>
                  <a:spcAft>
                    <a:spcPts val="201"/>
                  </a:spcAft>
                  <a:tabLst>
                    <a:tab pos="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trike="noStrike" spc="-1" dirty="0" smtClean="0">
                              <a:solidFill>
                                <a:schemeClr val="dk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jf-openhuninn-2.0"/>
                            </a:rPr>
                          </m:ctrlPr>
                        </m:sSubPr>
                        <m:e>
                          <m:r>
                            <a:rPr lang="en-US" sz="2000" b="0" i="1" strike="noStrike" spc="-1" dirty="0" smtClean="0">
                              <a:solidFill>
                                <a:schemeClr val="dk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jf-openhuninn-2.0"/>
                            </a:rPr>
                            <m:t>11</m:t>
                          </m:r>
                        </m:e>
                        <m:sub>
                          <m:r>
                            <a:rPr lang="en-US" sz="2000" b="0" i="1" strike="noStrike" spc="-1" dirty="0" smtClean="0">
                              <a:solidFill>
                                <a:schemeClr val="dk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jf-openhuninn-2.0"/>
                            </a:rPr>
                            <m:t>10</m:t>
                          </m:r>
                        </m:sub>
                      </m:sSub>
                      <m:r>
                        <a:rPr lang="en-US" sz="2000" b="0" i="1" strike="noStrike" spc="-1" dirty="0" smtClean="0">
                          <a:solidFill>
                            <a:schemeClr val="dk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jf-openhuninn-2.0"/>
                        </a:rPr>
                        <m:t> = </m:t>
                      </m:r>
                      <m:sSub>
                        <m:sSubPr>
                          <m:ctrlPr>
                            <a:rPr lang="en-US" sz="2000" b="0" i="1" strike="noStrike" spc="-1" dirty="0" smtClean="0">
                              <a:solidFill>
                                <a:schemeClr val="dk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jf-openhuninn-2.0"/>
                            </a:rPr>
                          </m:ctrlPr>
                        </m:sSubPr>
                        <m:e>
                          <m:r>
                            <a:rPr lang="en-US" sz="2000" b="0" i="1" strike="noStrike" spc="-1" dirty="0" smtClean="0">
                              <a:solidFill>
                                <a:schemeClr val="dk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jf-openhuninn-2.0"/>
                            </a:rPr>
                            <m:t>1011</m:t>
                          </m:r>
                        </m:e>
                        <m:sub>
                          <m:r>
                            <a:rPr lang="en-US" sz="2000" b="0" i="1" strike="noStrike" spc="-1" dirty="0" smtClean="0">
                              <a:solidFill>
                                <a:schemeClr val="dk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jf-openhuninn-2.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b="0" strike="noStrike" spc="-1" dirty="0">
                  <a:solidFill>
                    <a:srgbClr val="000000"/>
                  </a:solidFill>
                  <a:latin typeface="Arial"/>
                </a:endParaRPr>
              </a:p>
            </p:txBody>
          </p:sp>
        </mc:Choice>
        <mc:Fallback xmlns="">
          <p:sp>
            <p:nvSpPr>
              <p:cNvPr id="118" name="內容版面配置區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5800" y="4712760"/>
                <a:ext cx="4384800" cy="6282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標題 1">
            <a:extLst>
              <a:ext uri="{FF2B5EF4-FFF2-40B4-BE49-F238E27FC236}">
                <a16:creationId xmlns:a16="http://schemas.microsoft.com/office/drawing/2014/main" id="{C16638F1-712C-D9D9-5A9F-9A2E40A752BF}"/>
              </a:ext>
            </a:extLst>
          </p:cNvPr>
          <p:cNvSpPr txBox="1">
            <a:spLocks/>
          </p:cNvSpPr>
          <p:nvPr/>
        </p:nvSpPr>
        <p:spPr>
          <a:xfrm>
            <a:off x="0" y="6478385"/>
            <a:ext cx="3751811" cy="37961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1800" dirty="0">
                <a:solidFill>
                  <a:schemeClr val="bg1">
                    <a:lumMod val="75000"/>
                  </a:schemeClr>
                </a:solidFill>
                <a:latin typeface="jf-openhuninn-2.0" panose="020B0000000000000000" pitchFamily="34" charset="-120"/>
                <a:ea typeface="jf-openhuninn-2.0" panose="020B0000000000000000" pitchFamily="34" charset="-120"/>
              </a:rPr>
              <a:t>遞迴解還是迭代解</a:t>
            </a:r>
          </a:p>
        </p:txBody>
      </p:sp>
      <p:sp>
        <p:nvSpPr>
          <p:cNvPr id="3" name="內容版面配置區 48">
            <a:extLst>
              <a:ext uri="{FF2B5EF4-FFF2-40B4-BE49-F238E27FC236}">
                <a16:creationId xmlns:a16="http://schemas.microsoft.com/office/drawing/2014/main" id="{E63BB06E-91A1-D46D-D86C-1F38DA4AAA4A}"/>
              </a:ext>
            </a:extLst>
          </p:cNvPr>
          <p:cNvSpPr/>
          <p:nvPr/>
        </p:nvSpPr>
        <p:spPr>
          <a:xfrm>
            <a:off x="1118880" y="4247730"/>
            <a:ext cx="2830680" cy="628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rmAutofit/>
          </a:bodyPr>
          <a:lstStyle/>
          <a:p>
            <a:pPr marL="91440" defTabSz="914400">
              <a:lnSpc>
                <a:spcPct val="110000"/>
              </a:lnSpc>
              <a:spcBef>
                <a:spcPts val="1199"/>
              </a:spcBef>
              <a:spcAft>
                <a:spcPts val="201"/>
              </a:spcAft>
              <a:tabLst>
                <a:tab pos="0" algn="l"/>
              </a:tabLst>
            </a:pPr>
            <a:r>
              <a:rPr lang="en-US" sz="2000" b="0" strike="noStrike" spc="-1" dirty="0">
                <a:solidFill>
                  <a:schemeClr val="dk1">
                    <a:lumMod val="75000"/>
                    <a:lumOff val="25000"/>
                  </a:schemeClr>
                </a:solidFill>
                <a:latin typeface="jf-openhuninn-2.0"/>
                <a:ea typeface="jf-openhuninn-2.0"/>
              </a:rPr>
              <a:t>e.g.,</a:t>
            </a: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內容版面配置區 49">
                <a:extLst>
                  <a:ext uri="{FF2B5EF4-FFF2-40B4-BE49-F238E27FC236}">
                    <a16:creationId xmlns:a16="http://schemas.microsoft.com/office/drawing/2014/main" id="{22265AB2-ABD7-0F4F-CD7B-5ADE9DE07D13}"/>
                  </a:ext>
                </a:extLst>
              </p:cNvPr>
              <p:cNvSpPr/>
              <p:nvPr/>
            </p:nvSpPr>
            <p:spPr>
              <a:xfrm>
                <a:off x="1270800" y="4712760"/>
                <a:ext cx="4384800" cy="6282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t">
                <a:normAutofit/>
              </a:bodyPr>
              <a:lstStyle/>
              <a:p>
                <a:pPr marL="91440" defTabSz="914400">
                  <a:lnSpc>
                    <a:spcPct val="110000"/>
                  </a:lnSpc>
                  <a:spcBef>
                    <a:spcPts val="1199"/>
                  </a:spcBef>
                  <a:spcAft>
                    <a:spcPts val="201"/>
                  </a:spcAft>
                  <a:tabLst>
                    <a:tab pos="0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0" i="1" strike="noStrike" spc="-1" dirty="0" smtClean="0">
                              <a:solidFill>
                                <a:schemeClr val="dk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jf-openhuninn-2.0"/>
                            </a:rPr>
                          </m:ctrlPr>
                        </m:sSupPr>
                        <m:e>
                          <m:r>
                            <a:rPr lang="en-US" sz="2000" b="0" i="1" strike="noStrike" spc="-1" dirty="0" smtClean="0">
                              <a:solidFill>
                                <a:schemeClr val="dk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jf-openhuninn-2.0"/>
                            </a:rPr>
                            <m:t>7</m:t>
                          </m:r>
                        </m:e>
                        <m:sup>
                          <m:r>
                            <a:rPr lang="en-US" sz="2000" b="0" i="1" strike="noStrike" spc="-1" dirty="0" smtClean="0">
                              <a:solidFill>
                                <a:schemeClr val="dk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jf-openhuninn-2.0"/>
                            </a:rPr>
                            <m:t>11</m:t>
                          </m:r>
                        </m:sup>
                      </m:sSup>
                      <m:r>
                        <a:rPr lang="en-US" sz="2000" b="0" i="1" strike="noStrike" spc="-1" dirty="0" smtClean="0">
                          <a:solidFill>
                            <a:schemeClr val="dk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jf-openhuninn-2.0"/>
                        </a:rPr>
                        <m:t>=</m:t>
                      </m:r>
                      <m:sSup>
                        <m:sSupPr>
                          <m:ctrlPr>
                            <a:rPr lang="en-US" sz="2000" b="0" i="1" strike="noStrike" spc="-1" dirty="0" smtClean="0">
                              <a:solidFill>
                                <a:schemeClr val="dk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jf-openhuninn-2.0"/>
                            </a:rPr>
                          </m:ctrlPr>
                        </m:sSupPr>
                        <m:e>
                          <m:r>
                            <a:rPr lang="en-US" sz="2000" b="0" i="1" strike="noStrike" spc="-1" dirty="0" smtClean="0">
                              <a:solidFill>
                                <a:schemeClr val="dk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jf-openhuninn-2.0"/>
                            </a:rPr>
                            <m:t>7</m:t>
                          </m:r>
                        </m:e>
                        <m:sup>
                          <m:r>
                            <a:rPr lang="en-US" sz="2000" b="0" i="1" strike="noStrike" spc="-1" dirty="0" smtClean="0">
                              <a:solidFill>
                                <a:schemeClr val="dk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jf-openhuninn-2.0"/>
                            </a:rPr>
                            <m:t>8+2+1</m:t>
                          </m:r>
                        </m:sup>
                      </m:sSup>
                    </m:oMath>
                  </m:oMathPara>
                </a14:m>
                <a:endParaRPr lang="en-US" sz="2000" b="0" strike="noStrike" spc="-1" dirty="0">
                  <a:solidFill>
                    <a:srgbClr val="000000"/>
                  </a:solidFill>
                  <a:latin typeface="Arial"/>
                </a:endParaRPr>
              </a:p>
            </p:txBody>
          </p:sp>
        </mc:Choice>
        <mc:Fallback xmlns="">
          <p:sp>
            <p:nvSpPr>
              <p:cNvPr id="4" name="內容版面配置區 49">
                <a:extLst>
                  <a:ext uri="{FF2B5EF4-FFF2-40B4-BE49-F238E27FC236}">
                    <a16:creationId xmlns:a16="http://schemas.microsoft.com/office/drawing/2014/main" id="{22265AB2-ABD7-0F4F-CD7B-5ADE9DE07D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0800" y="4712760"/>
                <a:ext cx="4384800" cy="6282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內容版面配置區 35">
                <a:extLst>
                  <a:ext uri="{FF2B5EF4-FFF2-40B4-BE49-F238E27FC236}">
                    <a16:creationId xmlns:a16="http://schemas.microsoft.com/office/drawing/2014/main" id="{13418423-AF06-4E6E-7DED-37657D5C1454}"/>
                  </a:ext>
                </a:extLst>
              </p:cNvPr>
              <p:cNvSpPr/>
              <p:nvPr/>
            </p:nvSpPr>
            <p:spPr>
              <a:xfrm>
                <a:off x="1097280" y="2953440"/>
                <a:ext cx="4350600" cy="6282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t">
                <a:normAutofit/>
              </a:bodyPr>
              <a:lstStyle/>
              <a:p>
                <a:pPr marL="91440" defTabSz="914400">
                  <a:lnSpc>
                    <a:spcPct val="110000"/>
                  </a:lnSpc>
                  <a:spcBef>
                    <a:spcPts val="1199"/>
                  </a:spcBef>
                  <a:spcAft>
                    <a:spcPts val="201"/>
                  </a:spcAft>
                  <a:tabLst>
                    <a:tab pos="0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0" i="1" strike="noStrike" spc="-1" dirty="0" smtClean="0">
                              <a:solidFill>
                                <a:schemeClr val="dk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jf-openhuninn-2.0"/>
                            </a:rPr>
                          </m:ctrlPr>
                        </m:sSupPr>
                        <m:e>
                          <m:r>
                            <a:rPr lang="en-US" sz="2000" b="0" i="1" strike="noStrike" spc="-1" dirty="0" smtClean="0">
                              <a:solidFill>
                                <a:schemeClr val="dk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jf-openhuninn-2.0"/>
                            </a:rPr>
                            <m:t>𝑥</m:t>
                          </m:r>
                        </m:e>
                        <m:sup>
                          <m:r>
                            <a:rPr lang="en-US" sz="2000" b="0" i="1" strike="noStrike" spc="-1" dirty="0" smtClean="0">
                              <a:solidFill>
                                <a:schemeClr val="dk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jf-openhuninn-2.0"/>
                            </a:rPr>
                            <m:t>𝑛</m:t>
                          </m:r>
                        </m:sup>
                      </m:sSup>
                      <m:r>
                        <a:rPr lang="en-US" sz="2000" b="0" i="1" strike="noStrike" spc="-1" dirty="0">
                          <a:solidFill>
                            <a:schemeClr val="dk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jf-openhuninn-2.0"/>
                        </a:rPr>
                        <m:t>= </m:t>
                      </m:r>
                      <m:r>
                        <a:rPr lang="en-US" sz="2000" b="0" i="1" strike="noStrike" spc="-1" dirty="0">
                          <a:solidFill>
                            <a:schemeClr val="dk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jf-openhuninn-2.0"/>
                        </a:rPr>
                        <m:t>𝑥</m:t>
                      </m:r>
                      <m:r>
                        <a:rPr lang="en-US" sz="2000" b="0" i="1" strike="noStrike" spc="-1" dirty="0" smtClean="0">
                          <a:solidFill>
                            <a:schemeClr val="dk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jf-openhuninn-2.0"/>
                        </a:rPr>
                        <m:t>×</m:t>
                      </m:r>
                      <m:r>
                        <a:rPr lang="en-US" sz="2000" b="0" i="1" strike="noStrike" spc="-1" dirty="0">
                          <a:solidFill>
                            <a:schemeClr val="dk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jf-openhuninn-2.0"/>
                        </a:rPr>
                        <m:t> </m:t>
                      </m:r>
                      <m:r>
                        <a:rPr lang="en-US" sz="2000" b="0" i="1" strike="noStrike" spc="-1" dirty="0">
                          <a:solidFill>
                            <a:schemeClr val="dk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jf-openhuninn-2.0"/>
                        </a:rPr>
                        <m:t>𝑥</m:t>
                      </m:r>
                      <m:r>
                        <a:rPr lang="en-US" sz="2000" b="0" i="1" strike="noStrike" spc="-1" dirty="0" smtClean="0">
                          <a:solidFill>
                            <a:schemeClr val="dk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jf-openhuninn-2.0"/>
                        </a:rPr>
                        <m:t>×…×</m:t>
                      </m:r>
                      <m:r>
                        <a:rPr lang="en-US" sz="2000" b="0" i="1" strike="noStrike" spc="-1" dirty="0">
                          <a:solidFill>
                            <a:schemeClr val="dk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jf-openhuninn-2.0"/>
                        </a:rPr>
                        <m:t>𝑥</m:t>
                      </m:r>
                      <m:r>
                        <a:rPr lang="en-US" sz="2000" b="0" i="1" strike="noStrike" spc="-1" dirty="0">
                          <a:solidFill>
                            <a:schemeClr val="dk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jf-openhuninn-2.0"/>
                        </a:rPr>
                        <m:t> (</m:t>
                      </m:r>
                      <m:r>
                        <a:rPr lang="zh-TW" sz="2000" b="0" i="1" strike="noStrike" spc="-1" dirty="0">
                          <a:solidFill>
                            <a:schemeClr val="dk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jf-openhuninn-2.0"/>
                        </a:rPr>
                        <m:t>共</m:t>
                      </m:r>
                      <m:r>
                        <a:rPr lang="en-US" altLang="zh-TW" sz="2000" b="0" i="1" strike="noStrike" spc="-1" dirty="0" smtClean="0">
                          <a:solidFill>
                            <a:schemeClr val="dk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jf-openhuninn-2.0"/>
                        </a:rPr>
                        <m:t> </m:t>
                      </m:r>
                      <m:r>
                        <a:rPr lang="en-US" sz="2000" b="0" i="1" strike="noStrike" spc="-1" dirty="0">
                          <a:solidFill>
                            <a:schemeClr val="dk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jf-openhuninn-2.0"/>
                        </a:rPr>
                        <m:t>𝑛</m:t>
                      </m:r>
                      <m:r>
                        <a:rPr lang="en-US" sz="2000" b="0" i="1" strike="noStrike" spc="-1" dirty="0" smtClean="0">
                          <a:solidFill>
                            <a:schemeClr val="dk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jf-openhuninn-2.0"/>
                        </a:rPr>
                        <m:t> </m:t>
                      </m:r>
                      <m:r>
                        <a:rPr lang="zh-TW" sz="2000" b="0" i="1" strike="noStrike" spc="-1" dirty="0">
                          <a:solidFill>
                            <a:schemeClr val="dk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jf-openhuninn-2.0"/>
                        </a:rPr>
                        <m:t>次</m:t>
                      </m:r>
                      <m:r>
                        <a:rPr lang="en-US" sz="2000" b="0" i="1" strike="noStrike" spc="-1" dirty="0">
                          <a:solidFill>
                            <a:schemeClr val="dk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jf-openhuninn-2.0"/>
                        </a:rPr>
                        <m:t>)</m:t>
                      </m:r>
                    </m:oMath>
                  </m:oMathPara>
                </a14:m>
                <a:endParaRPr lang="en-US" sz="2000" b="0" strike="noStrike" spc="-1" dirty="0">
                  <a:solidFill>
                    <a:srgbClr val="000000"/>
                  </a:solidFill>
                  <a:latin typeface="Arial"/>
                </a:endParaRPr>
              </a:p>
            </p:txBody>
          </p:sp>
        </mc:Choice>
        <mc:Fallback xmlns="">
          <p:sp>
            <p:nvSpPr>
              <p:cNvPr id="5" name="內容版面配置區 35">
                <a:extLst>
                  <a:ext uri="{FF2B5EF4-FFF2-40B4-BE49-F238E27FC236}">
                    <a16:creationId xmlns:a16="http://schemas.microsoft.com/office/drawing/2014/main" id="{13418423-AF06-4E6E-7DED-37657D5C14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80" y="2953440"/>
                <a:ext cx="4350600" cy="6282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內容版面配置區 44">
                <a:extLst>
                  <a:ext uri="{FF2B5EF4-FFF2-40B4-BE49-F238E27FC236}">
                    <a16:creationId xmlns:a16="http://schemas.microsoft.com/office/drawing/2014/main" id="{20BB56CA-3D78-33EE-A556-B3FF6A2E5212}"/>
                  </a:ext>
                </a:extLst>
              </p:cNvPr>
              <p:cNvSpPr/>
              <p:nvPr/>
            </p:nvSpPr>
            <p:spPr>
              <a:xfrm>
                <a:off x="1296360" y="3581640"/>
                <a:ext cx="7847640" cy="6282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t">
                <a:normAutofit/>
              </a:bodyPr>
              <a:lstStyle/>
              <a:p>
                <a:pPr marL="91440" defTabSz="914400">
                  <a:lnSpc>
                    <a:spcPct val="110000"/>
                  </a:lnSpc>
                  <a:spcBef>
                    <a:spcPts val="1199"/>
                  </a:spcBef>
                  <a:spcAft>
                    <a:spcPts val="201"/>
                  </a:spcAft>
                  <a:tabLst>
                    <a:tab pos="0" algn="l"/>
                  </a:tabLst>
                </a:pPr>
                <a:r>
                  <a:rPr lang="en-US" sz="2000" b="0" strike="noStrike" spc="-1" dirty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jf-openhuninn-2.0"/>
                    <a:ea typeface="jf-openhuninn-2.0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000" b="0" i="1" strike="noStrike" spc="-1" dirty="0" smtClean="0">
                        <a:solidFill>
                          <a:schemeClr val="dk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jf-openhuninn-2.0"/>
                      </a:rPr>
                      <m:t>𝑎</m:t>
                    </m:r>
                    <m:r>
                      <a:rPr lang="en-US" sz="2000" b="0" i="1" strike="noStrike" spc="-1" dirty="0" smtClean="0">
                        <a:solidFill>
                          <a:schemeClr val="dk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jf-openhuninn-2.0"/>
                      </a:rPr>
                      <m:t>+</m:t>
                    </m:r>
                    <m:r>
                      <a:rPr lang="en-US" sz="2000" b="0" i="1" strike="noStrike" spc="-1" dirty="0" smtClean="0">
                        <a:solidFill>
                          <a:schemeClr val="dk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jf-openhuninn-2.0"/>
                      </a:rPr>
                      <m:t>𝑏</m:t>
                    </m:r>
                    <m:r>
                      <a:rPr lang="en-US" sz="2000" b="0" i="1" strike="noStrike" spc="-1" dirty="0">
                        <a:solidFill>
                          <a:schemeClr val="dk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jf-openhuninn-2.0"/>
                      </a:rPr>
                      <m:t> = </m:t>
                    </m:r>
                    <m:r>
                      <a:rPr lang="en-US" sz="2000" b="0" i="1" strike="noStrike" spc="-1" dirty="0">
                        <a:solidFill>
                          <a:schemeClr val="dk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jf-openhuninn-2.0"/>
                      </a:rPr>
                      <m:t>𝑛</m:t>
                    </m:r>
                  </m:oMath>
                </a14:m>
                <a:r>
                  <a:rPr lang="en-US" sz="2000" b="0" strike="noStrike" spc="-1" dirty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jf-openhuninn-2.0"/>
                    <a:ea typeface="jf-openhuninn-2.0"/>
                  </a:rPr>
                  <a:t>,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trike="noStrike" spc="-1" dirty="0" smtClean="0">
                            <a:solidFill>
                              <a:schemeClr val="dk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jf-openhuninn-2.0"/>
                          </a:rPr>
                        </m:ctrlPr>
                      </m:sSupPr>
                      <m:e>
                        <m:r>
                          <a:rPr lang="en-US" sz="2000" b="0" i="1" strike="noStrike" spc="-1" dirty="0" smtClean="0">
                            <a:solidFill>
                              <a:schemeClr val="dk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jf-openhuninn-2.0"/>
                          </a:rPr>
                          <m:t>𝑥</m:t>
                        </m:r>
                      </m:e>
                      <m:sup>
                        <m:r>
                          <a:rPr lang="en-US" sz="2000" b="0" i="1" strike="noStrike" spc="-1" dirty="0" smtClean="0">
                            <a:solidFill>
                              <a:schemeClr val="dk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jf-openhuninn-2.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000" b="0" strike="noStrike" spc="-1" dirty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jf-openhuninn-2.0"/>
                    <a:ea typeface="jf-openhuninn-2.0"/>
                  </a:rPr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trike="noStrike" spc="-1" dirty="0" smtClean="0">
                            <a:solidFill>
                              <a:schemeClr val="dk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jf-openhuninn-2.0"/>
                          </a:rPr>
                        </m:ctrlPr>
                      </m:sSupPr>
                      <m:e>
                        <m:r>
                          <a:rPr lang="en-US" sz="2000" b="0" i="1" strike="noStrike" spc="-1" dirty="0" smtClean="0">
                            <a:solidFill>
                              <a:schemeClr val="dk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jf-openhuninn-2.0"/>
                          </a:rPr>
                          <m:t>𝑥</m:t>
                        </m:r>
                      </m:e>
                      <m:sup>
                        <m:r>
                          <a:rPr lang="en-US" sz="2000" b="0" i="1" strike="noStrike" spc="-1" dirty="0" err="1">
                            <a:solidFill>
                              <a:schemeClr val="dk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jf-openhuninn-2.0"/>
                          </a:rPr>
                          <m:t>𝑎</m:t>
                        </m:r>
                        <m:r>
                          <a:rPr lang="en-US" sz="2000" b="0" i="1" strike="noStrike" spc="-1" dirty="0" err="1">
                            <a:solidFill>
                              <a:schemeClr val="dk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jf-openhuninn-2.0"/>
                          </a:rPr>
                          <m:t>+</m:t>
                        </m:r>
                        <m:r>
                          <a:rPr lang="en-US" sz="2000" b="0" i="1" strike="noStrike" spc="-1" dirty="0" err="1">
                            <a:solidFill>
                              <a:schemeClr val="dk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jf-openhuninn-2.0"/>
                          </a:rPr>
                          <m:t>𝑏</m:t>
                        </m:r>
                      </m:sup>
                    </m:sSup>
                  </m:oMath>
                </a14:m>
                <a:endParaRPr lang="en-US" sz="2000" b="0" strike="noStrike" spc="-1" dirty="0">
                  <a:solidFill>
                    <a:srgbClr val="000000"/>
                  </a:solidFill>
                  <a:latin typeface="Arial"/>
                </a:endParaRPr>
              </a:p>
            </p:txBody>
          </p:sp>
        </mc:Choice>
        <mc:Fallback xmlns="">
          <p:sp>
            <p:nvSpPr>
              <p:cNvPr id="6" name="內容版面配置區 44">
                <a:extLst>
                  <a:ext uri="{FF2B5EF4-FFF2-40B4-BE49-F238E27FC236}">
                    <a16:creationId xmlns:a16="http://schemas.microsoft.com/office/drawing/2014/main" id="{20BB56CA-3D78-33EE-A556-B3FF6A2E52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6360" y="3581640"/>
                <a:ext cx="7847640" cy="628200"/>
              </a:xfrm>
              <a:prstGeom prst="rect">
                <a:avLst/>
              </a:prstGeom>
              <a:blipFill>
                <a:blip r:embed="rId5"/>
                <a:stretch>
                  <a:fillRect t="-7767"/>
                </a:stretch>
              </a:blipFill>
              <a:ln w="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標題 1">
            <a:extLst>
              <a:ext uri="{FF2B5EF4-FFF2-40B4-BE49-F238E27FC236}">
                <a16:creationId xmlns:a16="http://schemas.microsoft.com/office/drawing/2014/main" id="{23D92908-7E1A-8316-E667-3A1B456F182B}"/>
              </a:ext>
            </a:extLst>
          </p:cNvPr>
          <p:cNvSpPr txBox="1">
            <a:spLocks/>
          </p:cNvSpPr>
          <p:nvPr/>
        </p:nvSpPr>
        <p:spPr>
          <a:xfrm>
            <a:off x="0" y="6478385"/>
            <a:ext cx="3751811" cy="37961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1800" dirty="0">
                <a:solidFill>
                  <a:schemeClr val="bg1">
                    <a:lumMod val="75000"/>
                  </a:schemeClr>
                </a:solidFill>
                <a:latin typeface="jf-openhuninn-2.0" panose="020B0000000000000000" pitchFamily="34" charset="-120"/>
                <a:ea typeface="jf-openhuninn-2.0" panose="020B0000000000000000" pitchFamily="34" charset="-120"/>
              </a:rPr>
              <a:t>遞迴的重要性</a:t>
            </a:r>
          </a:p>
        </p:txBody>
      </p:sp>
      <p:sp>
        <p:nvSpPr>
          <p:cNvPr id="3" name="內容版面配置區 10">
            <a:extLst>
              <a:ext uri="{FF2B5EF4-FFF2-40B4-BE49-F238E27FC236}">
                <a16:creationId xmlns:a16="http://schemas.microsoft.com/office/drawing/2014/main" id="{6DB01A5C-9AC9-C978-AE03-E149DA4E9A92}"/>
              </a:ext>
            </a:extLst>
          </p:cNvPr>
          <p:cNvSpPr txBox="1">
            <a:spLocks/>
          </p:cNvSpPr>
          <p:nvPr/>
        </p:nvSpPr>
        <p:spPr>
          <a:xfrm>
            <a:off x="1161003" y="821499"/>
            <a:ext cx="9794837" cy="1083234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>
              <a:buFont typeface="Calibri" panose="020F0502020204030204" pitchFamily="34" charset="0"/>
              <a:buNone/>
            </a:pPr>
            <a:r>
              <a:rPr lang="zh-TW" altLang="en-US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遞迴，一種常見表達解決問題流程的方法</a:t>
            </a:r>
            <a:endParaRPr lang="en-US" altLang="zh-TW" sz="2000" dirty="0">
              <a:latin typeface="jf-openhuninn-2.0" panose="020B0000000000000000" pitchFamily="34" charset="-120"/>
              <a:ea typeface="jf-openhuninn-2.0" panose="020B0000000000000000" pitchFamily="34" charset="-120"/>
            </a:endParaRPr>
          </a:p>
        </p:txBody>
      </p:sp>
      <p:sp>
        <p:nvSpPr>
          <p:cNvPr id="2" name="內容版面配置區 10">
            <a:extLst>
              <a:ext uri="{FF2B5EF4-FFF2-40B4-BE49-F238E27FC236}">
                <a16:creationId xmlns:a16="http://schemas.microsoft.com/office/drawing/2014/main" id="{438DBBBF-00C2-51F3-1E37-0A13BF2C0C85}"/>
              </a:ext>
            </a:extLst>
          </p:cNvPr>
          <p:cNvSpPr txBox="1">
            <a:spLocks/>
          </p:cNvSpPr>
          <p:nvPr/>
        </p:nvSpPr>
        <p:spPr>
          <a:xfrm>
            <a:off x="1161002" y="1972778"/>
            <a:ext cx="9794837" cy="1083234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>
              <a:buFont typeface="Calibri" panose="020F0502020204030204" pitchFamily="34" charset="0"/>
              <a:buNone/>
            </a:pPr>
            <a:r>
              <a:rPr lang="zh-TW" altLang="en-US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我們會需要遞迴的原因有兩個：</a:t>
            </a:r>
            <a:endParaRPr lang="en-US" altLang="zh-TW" sz="2000" dirty="0">
              <a:latin typeface="jf-openhuninn-2.0" panose="020B0000000000000000" pitchFamily="34" charset="-120"/>
              <a:ea typeface="jf-openhuninn-2.0" panose="020B0000000000000000" pitchFamily="34" charset="-120"/>
            </a:endParaRPr>
          </a:p>
          <a:p>
            <a:pPr marL="548640" indent="-457200" algn="ctr">
              <a:buFont typeface="+mj-lt"/>
              <a:buAutoNum type="arabicPeriod"/>
            </a:pPr>
            <a:endParaRPr lang="en-US" altLang="zh-TW" sz="2000" dirty="0">
              <a:latin typeface="jf-openhuninn-2.0" panose="020B0000000000000000" pitchFamily="34" charset="-120"/>
              <a:ea typeface="jf-openhuninn-2.0" panose="020B0000000000000000" pitchFamily="34" charset="-120"/>
            </a:endParaRPr>
          </a:p>
        </p:txBody>
      </p:sp>
      <p:sp>
        <p:nvSpPr>
          <p:cNvPr id="4" name="內容版面配置區 10">
            <a:extLst>
              <a:ext uri="{FF2B5EF4-FFF2-40B4-BE49-F238E27FC236}">
                <a16:creationId xmlns:a16="http://schemas.microsoft.com/office/drawing/2014/main" id="{BF7EB543-DB06-E0A0-7D1C-7E02032A0E0C}"/>
              </a:ext>
            </a:extLst>
          </p:cNvPr>
          <p:cNvSpPr txBox="1">
            <a:spLocks/>
          </p:cNvSpPr>
          <p:nvPr/>
        </p:nvSpPr>
        <p:spPr>
          <a:xfrm>
            <a:off x="4842457" y="2513387"/>
            <a:ext cx="3090930" cy="1083234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48640" indent="-457200">
              <a:buFont typeface="+mj-lt"/>
              <a:buAutoNum type="arabicPeriod"/>
            </a:pPr>
            <a:r>
              <a:rPr lang="zh-TW" altLang="en-US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易於理解</a:t>
            </a:r>
            <a:endParaRPr lang="en-US" altLang="zh-TW" sz="2000" dirty="0">
              <a:latin typeface="jf-openhuninn-2.0" panose="020B0000000000000000" pitchFamily="34" charset="-120"/>
              <a:ea typeface="jf-openhuninn-2.0" panose="020B0000000000000000" pitchFamily="34" charset="-120"/>
            </a:endParaRPr>
          </a:p>
          <a:p>
            <a:pPr marL="548640" indent="-457200">
              <a:buFont typeface="+mj-lt"/>
              <a:buAutoNum type="arabicPeriod"/>
            </a:pPr>
            <a:r>
              <a:rPr lang="zh-TW" altLang="en-US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易於簡化問題</a:t>
            </a:r>
            <a:endParaRPr lang="en-US" altLang="zh-TW" sz="2000" dirty="0">
              <a:latin typeface="jf-openhuninn-2.0" panose="020B0000000000000000" pitchFamily="34" charset="-120"/>
              <a:ea typeface="jf-openhuninn-2.0" panose="020B00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42793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6BF0C0-2BD6-BE92-F9D6-52C8491579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1">
            <a:extLst>
              <a:ext uri="{FF2B5EF4-FFF2-40B4-BE49-F238E27FC236}">
                <a16:creationId xmlns:a16="http://schemas.microsoft.com/office/drawing/2014/main" id="{4989A562-E9A1-B615-3D5C-384F5459C341}"/>
              </a:ext>
            </a:extLst>
          </p:cNvPr>
          <p:cNvSpPr txBox="1">
            <a:spLocks/>
          </p:cNvSpPr>
          <p:nvPr/>
        </p:nvSpPr>
        <p:spPr>
          <a:xfrm>
            <a:off x="0" y="6478385"/>
            <a:ext cx="3751811" cy="37961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1800" dirty="0">
                <a:solidFill>
                  <a:schemeClr val="bg1">
                    <a:lumMod val="75000"/>
                  </a:schemeClr>
                </a:solidFill>
                <a:latin typeface="jf-openhuninn-2.0" panose="020B0000000000000000" pitchFamily="34" charset="-120"/>
                <a:ea typeface="jf-openhuninn-2.0" panose="020B0000000000000000" pitchFamily="34" charset="-120"/>
              </a:rPr>
              <a:t>遞迴解還是迭代解</a:t>
            </a:r>
          </a:p>
        </p:txBody>
      </p:sp>
      <p:sp>
        <p:nvSpPr>
          <p:cNvPr id="6" name="內容版面配置區 10">
            <a:extLst>
              <a:ext uri="{FF2B5EF4-FFF2-40B4-BE49-F238E27FC236}">
                <a16:creationId xmlns:a16="http://schemas.microsoft.com/office/drawing/2014/main" id="{339D3FFD-D9EB-B7DB-EB62-5A9D65C3D8E2}"/>
              </a:ext>
            </a:extLst>
          </p:cNvPr>
          <p:cNvSpPr txBox="1">
            <a:spLocks/>
          </p:cNvSpPr>
          <p:nvPr/>
        </p:nvSpPr>
        <p:spPr>
          <a:xfrm>
            <a:off x="3016541" y="2204431"/>
            <a:ext cx="7108534" cy="2449138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48640" indent="-457200">
              <a:buFont typeface="+mj-lt"/>
              <a:buAutoNum type="arabicPeriod"/>
            </a:pPr>
            <a:r>
              <a:rPr lang="zh-TW" altLang="en-US" sz="21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如果你重視簡潔的 </a:t>
            </a:r>
            <a:r>
              <a:rPr lang="en-US" altLang="zh-TW" sz="21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code</a:t>
            </a:r>
            <a:r>
              <a:rPr lang="zh-TW" altLang="en-US" sz="21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：</a:t>
            </a:r>
            <a:endParaRPr lang="en-US" altLang="zh-TW" sz="2100" dirty="0">
              <a:latin typeface="jf-openhuninn-2.0" panose="020B0000000000000000" pitchFamily="34" charset="-120"/>
              <a:ea typeface="jf-openhuninn-2.0" panose="020B0000000000000000" pitchFamily="34" charset="-120"/>
            </a:endParaRPr>
          </a:p>
          <a:p>
            <a:pPr marL="548640" indent="-457200">
              <a:buFont typeface="+mj-lt"/>
              <a:buAutoNum type="arabicPeriod"/>
            </a:pPr>
            <a:r>
              <a:rPr lang="zh-TW" altLang="en-US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如果你重視易於理解的程式碼：</a:t>
            </a:r>
            <a:endParaRPr lang="en-US" altLang="zh-TW" sz="2000" dirty="0">
              <a:solidFill>
                <a:srgbClr val="E64823"/>
              </a:solidFill>
              <a:latin typeface="jf-openhuninn-2.0" panose="020B0000000000000000" pitchFamily="34" charset="-120"/>
              <a:ea typeface="jf-openhuninn-2.0" panose="020B0000000000000000" pitchFamily="34" charset="-120"/>
            </a:endParaRPr>
          </a:p>
          <a:p>
            <a:pPr marL="548640" indent="-457200">
              <a:buFont typeface="+mj-lt"/>
              <a:buAutoNum type="arabicPeriod"/>
            </a:pPr>
            <a:r>
              <a:rPr lang="zh-TW" altLang="en-US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如果你想算複雜度：</a:t>
            </a:r>
            <a:endParaRPr lang="en-US" altLang="zh-TW" sz="2000" dirty="0">
              <a:solidFill>
                <a:srgbClr val="E64823"/>
              </a:solidFill>
              <a:latin typeface="jf-openhuninn-2.0" panose="020B0000000000000000" pitchFamily="34" charset="-120"/>
              <a:ea typeface="jf-openhuninn-2.0" panose="020B0000000000000000" pitchFamily="34" charset="-120"/>
            </a:endParaRPr>
          </a:p>
          <a:p>
            <a:pPr marL="548640" indent="-457200">
              <a:buFont typeface="+mj-lt"/>
              <a:buAutoNum type="arabicPeriod"/>
            </a:pPr>
            <a:r>
              <a:rPr lang="zh-TW" altLang="en-US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如果你追求執行速度：</a:t>
            </a:r>
            <a:endParaRPr lang="en-US" altLang="zh-TW" sz="2000" dirty="0">
              <a:solidFill>
                <a:srgbClr val="E64823"/>
              </a:solidFill>
              <a:latin typeface="jf-openhuninn-2.0" panose="020B0000000000000000" pitchFamily="34" charset="-120"/>
              <a:ea typeface="jf-openhuninn-2.0" panose="020B00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44089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4E59A9-B8BE-651C-5229-BA5A0D9D5A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1">
            <a:extLst>
              <a:ext uri="{FF2B5EF4-FFF2-40B4-BE49-F238E27FC236}">
                <a16:creationId xmlns:a16="http://schemas.microsoft.com/office/drawing/2014/main" id="{D29BFA51-78E6-F5B8-E67D-B4840F7A49BD}"/>
              </a:ext>
            </a:extLst>
          </p:cNvPr>
          <p:cNvSpPr txBox="1">
            <a:spLocks/>
          </p:cNvSpPr>
          <p:nvPr/>
        </p:nvSpPr>
        <p:spPr>
          <a:xfrm>
            <a:off x="0" y="6478385"/>
            <a:ext cx="3751811" cy="37961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1800" dirty="0">
                <a:solidFill>
                  <a:schemeClr val="bg1">
                    <a:lumMod val="75000"/>
                  </a:schemeClr>
                </a:solidFill>
                <a:latin typeface="jf-openhuninn-2.0" panose="020B0000000000000000" pitchFamily="34" charset="-120"/>
                <a:ea typeface="jf-openhuninn-2.0" panose="020B0000000000000000" pitchFamily="34" charset="-120"/>
              </a:rPr>
              <a:t>遞迴解還是迭代解</a:t>
            </a:r>
          </a:p>
        </p:txBody>
      </p:sp>
      <p:sp>
        <p:nvSpPr>
          <p:cNvPr id="6" name="內容版面配置區 10">
            <a:extLst>
              <a:ext uri="{FF2B5EF4-FFF2-40B4-BE49-F238E27FC236}">
                <a16:creationId xmlns:a16="http://schemas.microsoft.com/office/drawing/2014/main" id="{5AA64EBE-A7DE-B962-05DA-1F0D6A60B065}"/>
              </a:ext>
            </a:extLst>
          </p:cNvPr>
          <p:cNvSpPr txBox="1">
            <a:spLocks/>
          </p:cNvSpPr>
          <p:nvPr/>
        </p:nvSpPr>
        <p:spPr>
          <a:xfrm>
            <a:off x="3016541" y="2204431"/>
            <a:ext cx="7108534" cy="2449138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48640" indent="-457200">
              <a:buFont typeface="+mj-lt"/>
              <a:buAutoNum type="arabicPeriod"/>
            </a:pPr>
            <a:r>
              <a:rPr lang="zh-TW" altLang="en-US" sz="21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如果你重視簡潔的 </a:t>
            </a:r>
            <a:r>
              <a:rPr lang="en-US" altLang="zh-TW" sz="21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code</a:t>
            </a:r>
            <a:r>
              <a:rPr lang="zh-TW" altLang="en-US" sz="21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：</a:t>
            </a:r>
            <a:r>
              <a:rPr lang="zh-TW" altLang="en-US" sz="2100" dirty="0">
                <a:solidFill>
                  <a:srgbClr val="E64823"/>
                </a:solidFill>
                <a:latin typeface="jf-openhuninn-2.0" panose="020B0000000000000000" pitchFamily="34" charset="-120"/>
                <a:ea typeface="jf-openhuninn-2.0" panose="020B0000000000000000" pitchFamily="34" charset="-120"/>
              </a:rPr>
              <a:t>用遞迴解</a:t>
            </a:r>
            <a:endParaRPr lang="en-US" altLang="zh-TW" sz="2100" dirty="0">
              <a:latin typeface="jf-openhuninn-2.0" panose="020B0000000000000000" pitchFamily="34" charset="-120"/>
              <a:ea typeface="jf-openhuninn-2.0" panose="020B0000000000000000" pitchFamily="34" charset="-120"/>
            </a:endParaRPr>
          </a:p>
          <a:p>
            <a:pPr marL="548640" indent="-457200">
              <a:buFont typeface="+mj-lt"/>
              <a:buAutoNum type="arabicPeriod"/>
            </a:pPr>
            <a:r>
              <a:rPr lang="zh-TW" altLang="en-US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如果你重視易於理解的程式碼：</a:t>
            </a:r>
            <a:endParaRPr lang="en-US" altLang="zh-TW" sz="2000" dirty="0">
              <a:latin typeface="jf-openhuninn-2.0" panose="020B0000000000000000" pitchFamily="34" charset="-120"/>
              <a:ea typeface="jf-openhuninn-2.0" panose="020B0000000000000000" pitchFamily="34" charset="-120"/>
            </a:endParaRPr>
          </a:p>
          <a:p>
            <a:pPr marL="548640" indent="-457200">
              <a:buFont typeface="+mj-lt"/>
              <a:buAutoNum type="arabicPeriod"/>
            </a:pPr>
            <a:r>
              <a:rPr lang="zh-TW" altLang="en-US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如果你想算複雜度：</a:t>
            </a:r>
            <a:endParaRPr lang="en-US" altLang="zh-TW" sz="2000" dirty="0">
              <a:solidFill>
                <a:srgbClr val="E64823"/>
              </a:solidFill>
              <a:latin typeface="jf-openhuninn-2.0" panose="020B0000000000000000" pitchFamily="34" charset="-120"/>
              <a:ea typeface="jf-openhuninn-2.0" panose="020B0000000000000000" pitchFamily="34" charset="-120"/>
            </a:endParaRPr>
          </a:p>
          <a:p>
            <a:pPr marL="548640" indent="-457200">
              <a:buFont typeface="+mj-lt"/>
              <a:buAutoNum type="arabicPeriod"/>
            </a:pPr>
            <a:r>
              <a:rPr lang="zh-TW" altLang="en-US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如果你追求執行速度：</a:t>
            </a:r>
            <a:endParaRPr lang="en-US" altLang="zh-TW" sz="2000" dirty="0">
              <a:solidFill>
                <a:srgbClr val="E64823"/>
              </a:solidFill>
              <a:latin typeface="jf-openhuninn-2.0" panose="020B0000000000000000" pitchFamily="34" charset="-120"/>
              <a:ea typeface="jf-openhuninn-2.0" panose="020B00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22559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F57328-2DB3-5049-3230-A77F1CF188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1">
            <a:extLst>
              <a:ext uri="{FF2B5EF4-FFF2-40B4-BE49-F238E27FC236}">
                <a16:creationId xmlns:a16="http://schemas.microsoft.com/office/drawing/2014/main" id="{ECAC78EB-54BF-AD14-34A3-4ACD53B94703}"/>
              </a:ext>
            </a:extLst>
          </p:cNvPr>
          <p:cNvSpPr txBox="1">
            <a:spLocks/>
          </p:cNvSpPr>
          <p:nvPr/>
        </p:nvSpPr>
        <p:spPr>
          <a:xfrm>
            <a:off x="0" y="6478385"/>
            <a:ext cx="3751811" cy="37961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1800" dirty="0">
                <a:solidFill>
                  <a:schemeClr val="bg1">
                    <a:lumMod val="75000"/>
                  </a:schemeClr>
                </a:solidFill>
                <a:latin typeface="jf-openhuninn-2.0" panose="020B0000000000000000" pitchFamily="34" charset="-120"/>
                <a:ea typeface="jf-openhuninn-2.0" panose="020B0000000000000000" pitchFamily="34" charset="-120"/>
              </a:rPr>
              <a:t>遞迴解還是迭代解</a:t>
            </a:r>
          </a:p>
        </p:txBody>
      </p:sp>
      <p:sp>
        <p:nvSpPr>
          <p:cNvPr id="6" name="內容版面配置區 10">
            <a:extLst>
              <a:ext uri="{FF2B5EF4-FFF2-40B4-BE49-F238E27FC236}">
                <a16:creationId xmlns:a16="http://schemas.microsoft.com/office/drawing/2014/main" id="{F2E063A0-176D-5A99-70B9-2185F943A259}"/>
              </a:ext>
            </a:extLst>
          </p:cNvPr>
          <p:cNvSpPr txBox="1">
            <a:spLocks/>
          </p:cNvSpPr>
          <p:nvPr/>
        </p:nvSpPr>
        <p:spPr>
          <a:xfrm>
            <a:off x="3016541" y="2204431"/>
            <a:ext cx="7108534" cy="2449138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48640" indent="-457200">
              <a:buFont typeface="+mj-lt"/>
              <a:buAutoNum type="arabicPeriod"/>
            </a:pPr>
            <a:r>
              <a:rPr lang="zh-TW" altLang="en-US" sz="21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如果你重視簡潔的 </a:t>
            </a:r>
            <a:r>
              <a:rPr lang="en-US" altLang="zh-TW" sz="21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code</a:t>
            </a:r>
            <a:r>
              <a:rPr lang="zh-TW" altLang="en-US" sz="21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：</a:t>
            </a:r>
            <a:r>
              <a:rPr lang="zh-TW" altLang="en-US" sz="2100" dirty="0">
                <a:solidFill>
                  <a:srgbClr val="E64823"/>
                </a:solidFill>
                <a:latin typeface="jf-openhuninn-2.0" panose="020B0000000000000000" pitchFamily="34" charset="-120"/>
                <a:ea typeface="jf-openhuninn-2.0" panose="020B0000000000000000" pitchFamily="34" charset="-120"/>
              </a:rPr>
              <a:t>用遞迴解</a:t>
            </a:r>
            <a:endParaRPr lang="en-US" altLang="zh-TW" sz="2100" dirty="0">
              <a:latin typeface="jf-openhuninn-2.0" panose="020B0000000000000000" pitchFamily="34" charset="-120"/>
              <a:ea typeface="jf-openhuninn-2.0" panose="020B0000000000000000" pitchFamily="34" charset="-120"/>
            </a:endParaRPr>
          </a:p>
          <a:p>
            <a:pPr marL="548640" indent="-457200">
              <a:buFont typeface="+mj-lt"/>
              <a:buAutoNum type="arabicPeriod"/>
            </a:pPr>
            <a:r>
              <a:rPr lang="zh-TW" altLang="en-US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如果你重視易於理解的程式碼：</a:t>
            </a:r>
            <a:r>
              <a:rPr lang="zh-TW" altLang="en-US" sz="2000" dirty="0">
                <a:solidFill>
                  <a:srgbClr val="E64823"/>
                </a:solidFill>
                <a:latin typeface="jf-openhuninn-2.0" panose="020B0000000000000000" pitchFamily="34" charset="-120"/>
                <a:ea typeface="jf-openhuninn-2.0" panose="020B0000000000000000" pitchFamily="34" charset="-120"/>
              </a:rPr>
              <a:t>用遞迴解</a:t>
            </a:r>
            <a:endParaRPr lang="en-US" altLang="zh-TW" sz="2000" dirty="0">
              <a:solidFill>
                <a:srgbClr val="E64823"/>
              </a:solidFill>
              <a:latin typeface="jf-openhuninn-2.0" panose="020B0000000000000000" pitchFamily="34" charset="-120"/>
              <a:ea typeface="jf-openhuninn-2.0" panose="020B0000000000000000" pitchFamily="34" charset="-120"/>
            </a:endParaRPr>
          </a:p>
          <a:p>
            <a:pPr marL="548640" indent="-457200">
              <a:buFont typeface="+mj-lt"/>
              <a:buAutoNum type="arabicPeriod"/>
            </a:pPr>
            <a:r>
              <a:rPr lang="zh-TW" altLang="en-US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如果你想算複雜度：</a:t>
            </a:r>
            <a:endParaRPr lang="en-US" altLang="zh-TW" sz="2000" dirty="0">
              <a:solidFill>
                <a:srgbClr val="E64823"/>
              </a:solidFill>
              <a:latin typeface="jf-openhuninn-2.0" panose="020B0000000000000000" pitchFamily="34" charset="-120"/>
              <a:ea typeface="jf-openhuninn-2.0" panose="020B0000000000000000" pitchFamily="34" charset="-120"/>
            </a:endParaRPr>
          </a:p>
          <a:p>
            <a:pPr marL="548640" indent="-457200">
              <a:buFont typeface="+mj-lt"/>
              <a:buAutoNum type="arabicPeriod"/>
            </a:pPr>
            <a:r>
              <a:rPr lang="zh-TW" altLang="en-US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如果你追求執行速度：</a:t>
            </a:r>
            <a:endParaRPr lang="en-US" altLang="zh-TW" sz="2000" dirty="0">
              <a:solidFill>
                <a:srgbClr val="E64823"/>
              </a:solidFill>
              <a:latin typeface="jf-openhuninn-2.0" panose="020B0000000000000000" pitchFamily="34" charset="-120"/>
              <a:ea typeface="jf-openhuninn-2.0" panose="020B00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2559125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2555F6-4636-A03B-762E-A5DA1AFA74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1">
            <a:extLst>
              <a:ext uri="{FF2B5EF4-FFF2-40B4-BE49-F238E27FC236}">
                <a16:creationId xmlns:a16="http://schemas.microsoft.com/office/drawing/2014/main" id="{117F9AAF-17F9-752A-1BF7-B36FC1F46121}"/>
              </a:ext>
            </a:extLst>
          </p:cNvPr>
          <p:cNvSpPr txBox="1">
            <a:spLocks/>
          </p:cNvSpPr>
          <p:nvPr/>
        </p:nvSpPr>
        <p:spPr>
          <a:xfrm>
            <a:off x="0" y="6478385"/>
            <a:ext cx="3751811" cy="37961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1800" dirty="0">
                <a:solidFill>
                  <a:schemeClr val="bg1">
                    <a:lumMod val="75000"/>
                  </a:schemeClr>
                </a:solidFill>
                <a:latin typeface="jf-openhuninn-2.0" panose="020B0000000000000000" pitchFamily="34" charset="-120"/>
                <a:ea typeface="jf-openhuninn-2.0" panose="020B0000000000000000" pitchFamily="34" charset="-120"/>
              </a:rPr>
              <a:t>遞迴解還是迭代解</a:t>
            </a:r>
          </a:p>
        </p:txBody>
      </p:sp>
      <p:sp>
        <p:nvSpPr>
          <p:cNvPr id="6" name="內容版面配置區 10">
            <a:extLst>
              <a:ext uri="{FF2B5EF4-FFF2-40B4-BE49-F238E27FC236}">
                <a16:creationId xmlns:a16="http://schemas.microsoft.com/office/drawing/2014/main" id="{62536D5C-C06C-777A-1D1E-64AACF1AE381}"/>
              </a:ext>
            </a:extLst>
          </p:cNvPr>
          <p:cNvSpPr txBox="1">
            <a:spLocks/>
          </p:cNvSpPr>
          <p:nvPr/>
        </p:nvSpPr>
        <p:spPr>
          <a:xfrm>
            <a:off x="3016541" y="2204431"/>
            <a:ext cx="7108534" cy="2449138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48640" indent="-457200">
              <a:buFont typeface="+mj-lt"/>
              <a:buAutoNum type="arabicPeriod"/>
            </a:pPr>
            <a:r>
              <a:rPr lang="zh-TW" altLang="en-US" sz="21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如果你重視簡潔的 </a:t>
            </a:r>
            <a:r>
              <a:rPr lang="en-US" altLang="zh-TW" sz="21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code</a:t>
            </a:r>
            <a:r>
              <a:rPr lang="zh-TW" altLang="en-US" sz="21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：</a:t>
            </a:r>
            <a:r>
              <a:rPr lang="zh-TW" altLang="en-US" sz="2100" dirty="0">
                <a:solidFill>
                  <a:srgbClr val="E64823"/>
                </a:solidFill>
                <a:latin typeface="jf-openhuninn-2.0" panose="020B0000000000000000" pitchFamily="34" charset="-120"/>
                <a:ea typeface="jf-openhuninn-2.0" panose="020B0000000000000000" pitchFamily="34" charset="-120"/>
              </a:rPr>
              <a:t>用遞迴解</a:t>
            </a:r>
            <a:endParaRPr lang="en-US" altLang="zh-TW" sz="2100" dirty="0">
              <a:latin typeface="jf-openhuninn-2.0" panose="020B0000000000000000" pitchFamily="34" charset="-120"/>
              <a:ea typeface="jf-openhuninn-2.0" panose="020B0000000000000000" pitchFamily="34" charset="-120"/>
            </a:endParaRPr>
          </a:p>
          <a:p>
            <a:pPr marL="548640" indent="-457200">
              <a:buFont typeface="+mj-lt"/>
              <a:buAutoNum type="arabicPeriod"/>
            </a:pPr>
            <a:r>
              <a:rPr lang="zh-TW" altLang="en-US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如果你重視易於理解的程式碼：</a:t>
            </a:r>
            <a:r>
              <a:rPr lang="zh-TW" altLang="en-US" sz="2000" dirty="0">
                <a:solidFill>
                  <a:srgbClr val="E64823"/>
                </a:solidFill>
                <a:latin typeface="jf-openhuninn-2.0" panose="020B0000000000000000" pitchFamily="34" charset="-120"/>
                <a:ea typeface="jf-openhuninn-2.0" panose="020B0000000000000000" pitchFamily="34" charset="-120"/>
              </a:rPr>
              <a:t>用遞迴解</a:t>
            </a:r>
            <a:endParaRPr lang="en-US" altLang="zh-TW" sz="2000" dirty="0">
              <a:solidFill>
                <a:srgbClr val="E64823"/>
              </a:solidFill>
              <a:latin typeface="jf-openhuninn-2.0" panose="020B0000000000000000" pitchFamily="34" charset="-120"/>
              <a:ea typeface="jf-openhuninn-2.0" panose="020B0000000000000000" pitchFamily="34" charset="-120"/>
            </a:endParaRPr>
          </a:p>
          <a:p>
            <a:pPr marL="548640" indent="-457200">
              <a:buFont typeface="+mj-lt"/>
              <a:buAutoNum type="arabicPeriod"/>
            </a:pPr>
            <a:r>
              <a:rPr lang="zh-TW" altLang="en-US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如果你想算複雜度：</a:t>
            </a:r>
            <a:r>
              <a:rPr lang="zh-TW" altLang="en-US" sz="2000" dirty="0">
                <a:solidFill>
                  <a:srgbClr val="E64823"/>
                </a:solidFill>
                <a:latin typeface="jf-openhuninn-2.0" panose="020B0000000000000000" pitchFamily="34" charset="-120"/>
                <a:ea typeface="jf-openhuninn-2.0" panose="020B0000000000000000" pitchFamily="34" charset="-120"/>
              </a:rPr>
              <a:t>都可以</a:t>
            </a:r>
            <a:endParaRPr lang="en-US" altLang="zh-TW" sz="2000" dirty="0">
              <a:solidFill>
                <a:srgbClr val="E64823"/>
              </a:solidFill>
              <a:latin typeface="jf-openhuninn-2.0" panose="020B0000000000000000" pitchFamily="34" charset="-120"/>
              <a:ea typeface="jf-openhuninn-2.0" panose="020B0000000000000000" pitchFamily="34" charset="-120"/>
            </a:endParaRPr>
          </a:p>
          <a:p>
            <a:pPr marL="548640" indent="-457200">
              <a:buFont typeface="+mj-lt"/>
              <a:buAutoNum type="arabicPeriod"/>
            </a:pPr>
            <a:r>
              <a:rPr lang="zh-TW" altLang="en-US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如果你追求執行速度：</a:t>
            </a:r>
            <a:endParaRPr lang="en-US" altLang="zh-TW" sz="2000" dirty="0">
              <a:solidFill>
                <a:srgbClr val="E64823"/>
              </a:solidFill>
              <a:latin typeface="jf-openhuninn-2.0" panose="020B0000000000000000" pitchFamily="34" charset="-120"/>
              <a:ea typeface="jf-openhuninn-2.0" panose="020B00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9727151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972BD0-E3AE-B562-8B2E-1139A43042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1">
            <a:extLst>
              <a:ext uri="{FF2B5EF4-FFF2-40B4-BE49-F238E27FC236}">
                <a16:creationId xmlns:a16="http://schemas.microsoft.com/office/drawing/2014/main" id="{D4CBF2B2-1C10-762A-9AF0-516458F84B40}"/>
              </a:ext>
            </a:extLst>
          </p:cNvPr>
          <p:cNvSpPr txBox="1">
            <a:spLocks/>
          </p:cNvSpPr>
          <p:nvPr/>
        </p:nvSpPr>
        <p:spPr>
          <a:xfrm>
            <a:off x="0" y="6478385"/>
            <a:ext cx="3751811" cy="37961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1800" dirty="0">
                <a:solidFill>
                  <a:schemeClr val="bg1">
                    <a:lumMod val="75000"/>
                  </a:schemeClr>
                </a:solidFill>
                <a:latin typeface="jf-openhuninn-2.0" panose="020B0000000000000000" pitchFamily="34" charset="-120"/>
                <a:ea typeface="jf-openhuninn-2.0" panose="020B0000000000000000" pitchFamily="34" charset="-120"/>
              </a:rPr>
              <a:t>遞迴解還是迭代解</a:t>
            </a:r>
          </a:p>
        </p:txBody>
      </p:sp>
      <p:sp>
        <p:nvSpPr>
          <p:cNvPr id="6" name="內容版面配置區 10">
            <a:extLst>
              <a:ext uri="{FF2B5EF4-FFF2-40B4-BE49-F238E27FC236}">
                <a16:creationId xmlns:a16="http://schemas.microsoft.com/office/drawing/2014/main" id="{A56E0E6D-9C8E-98C2-6883-8722723ECD64}"/>
              </a:ext>
            </a:extLst>
          </p:cNvPr>
          <p:cNvSpPr txBox="1">
            <a:spLocks/>
          </p:cNvSpPr>
          <p:nvPr/>
        </p:nvSpPr>
        <p:spPr>
          <a:xfrm>
            <a:off x="3016541" y="2204431"/>
            <a:ext cx="7108534" cy="2449138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48640" indent="-457200">
              <a:buFont typeface="+mj-lt"/>
              <a:buAutoNum type="arabicPeriod"/>
            </a:pPr>
            <a:r>
              <a:rPr lang="zh-TW" altLang="en-US" sz="21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如果你重視簡潔的 </a:t>
            </a:r>
            <a:r>
              <a:rPr lang="en-US" altLang="zh-TW" sz="21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code</a:t>
            </a:r>
            <a:r>
              <a:rPr lang="zh-TW" altLang="en-US" sz="21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：</a:t>
            </a:r>
            <a:r>
              <a:rPr lang="zh-TW" altLang="en-US" sz="2100" dirty="0">
                <a:solidFill>
                  <a:srgbClr val="E64823"/>
                </a:solidFill>
                <a:latin typeface="jf-openhuninn-2.0" panose="020B0000000000000000" pitchFamily="34" charset="-120"/>
                <a:ea typeface="jf-openhuninn-2.0" panose="020B0000000000000000" pitchFamily="34" charset="-120"/>
              </a:rPr>
              <a:t>用遞迴解</a:t>
            </a:r>
            <a:endParaRPr lang="en-US" altLang="zh-TW" sz="2100" dirty="0">
              <a:latin typeface="jf-openhuninn-2.0" panose="020B0000000000000000" pitchFamily="34" charset="-120"/>
              <a:ea typeface="jf-openhuninn-2.0" panose="020B0000000000000000" pitchFamily="34" charset="-120"/>
            </a:endParaRPr>
          </a:p>
          <a:p>
            <a:pPr marL="548640" indent="-457200">
              <a:buFont typeface="+mj-lt"/>
              <a:buAutoNum type="arabicPeriod"/>
            </a:pPr>
            <a:r>
              <a:rPr lang="zh-TW" altLang="en-US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如果你重視易於理解的程式碼：</a:t>
            </a:r>
            <a:r>
              <a:rPr lang="zh-TW" altLang="en-US" sz="2000" dirty="0">
                <a:solidFill>
                  <a:srgbClr val="E64823"/>
                </a:solidFill>
                <a:latin typeface="jf-openhuninn-2.0" panose="020B0000000000000000" pitchFamily="34" charset="-120"/>
                <a:ea typeface="jf-openhuninn-2.0" panose="020B0000000000000000" pitchFamily="34" charset="-120"/>
              </a:rPr>
              <a:t>用遞迴解</a:t>
            </a:r>
            <a:endParaRPr lang="en-US" altLang="zh-TW" sz="2000" dirty="0">
              <a:solidFill>
                <a:srgbClr val="E64823"/>
              </a:solidFill>
              <a:latin typeface="jf-openhuninn-2.0" panose="020B0000000000000000" pitchFamily="34" charset="-120"/>
              <a:ea typeface="jf-openhuninn-2.0" panose="020B0000000000000000" pitchFamily="34" charset="-120"/>
            </a:endParaRPr>
          </a:p>
          <a:p>
            <a:pPr marL="548640" indent="-457200">
              <a:buFont typeface="+mj-lt"/>
              <a:buAutoNum type="arabicPeriod"/>
            </a:pPr>
            <a:r>
              <a:rPr lang="zh-TW" altLang="en-US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如果你想算複雜度：</a:t>
            </a:r>
            <a:r>
              <a:rPr lang="zh-TW" altLang="en-US" sz="2000" dirty="0">
                <a:solidFill>
                  <a:srgbClr val="E64823"/>
                </a:solidFill>
                <a:latin typeface="jf-openhuninn-2.0" panose="020B0000000000000000" pitchFamily="34" charset="-120"/>
                <a:ea typeface="jf-openhuninn-2.0" panose="020B0000000000000000" pitchFamily="34" charset="-120"/>
              </a:rPr>
              <a:t>都可以</a:t>
            </a:r>
            <a:endParaRPr lang="en-US" altLang="zh-TW" sz="2000" dirty="0">
              <a:solidFill>
                <a:srgbClr val="E64823"/>
              </a:solidFill>
              <a:latin typeface="jf-openhuninn-2.0" panose="020B0000000000000000" pitchFamily="34" charset="-120"/>
              <a:ea typeface="jf-openhuninn-2.0" panose="020B0000000000000000" pitchFamily="34" charset="-120"/>
            </a:endParaRPr>
          </a:p>
          <a:p>
            <a:pPr marL="548640" indent="-457200">
              <a:buFont typeface="+mj-lt"/>
              <a:buAutoNum type="arabicPeriod"/>
            </a:pPr>
            <a:r>
              <a:rPr lang="zh-TW" altLang="en-US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如果你追求執行速度：</a:t>
            </a:r>
            <a:r>
              <a:rPr lang="zh-TW" altLang="en-US" sz="2000" dirty="0">
                <a:solidFill>
                  <a:srgbClr val="E64823"/>
                </a:solidFill>
                <a:latin typeface="jf-openhuninn-2.0" panose="020B0000000000000000" pitchFamily="34" charset="-120"/>
                <a:ea typeface="jf-openhuninn-2.0" panose="020B0000000000000000" pitchFamily="34" charset="-120"/>
              </a:rPr>
              <a:t>用迭代解或</a:t>
            </a:r>
            <a:r>
              <a:rPr lang="en-US" altLang="zh-TW" sz="2000" dirty="0">
                <a:solidFill>
                  <a:srgbClr val="E64823"/>
                </a:solidFill>
                <a:latin typeface="jf-openhuninn-2.0" panose="020B0000000000000000" pitchFamily="34" charset="-120"/>
                <a:ea typeface="jf-openhuninn-2.0" panose="020B0000000000000000" pitchFamily="34" charset="-120"/>
              </a:rPr>
              <a:t>DP</a:t>
            </a:r>
            <a:r>
              <a:rPr lang="zh-TW" altLang="en-US" sz="2000" dirty="0">
                <a:solidFill>
                  <a:srgbClr val="E64823"/>
                </a:solidFill>
                <a:latin typeface="jf-openhuninn-2.0" panose="020B0000000000000000" pitchFamily="34" charset="-120"/>
                <a:ea typeface="jf-openhuninn-2.0" panose="020B0000000000000000" pitchFamily="34" charset="-120"/>
              </a:rPr>
              <a:t>（進階班）</a:t>
            </a:r>
            <a:endParaRPr lang="en-US" altLang="zh-TW" sz="2000" dirty="0">
              <a:solidFill>
                <a:srgbClr val="E64823"/>
              </a:solidFill>
              <a:latin typeface="jf-openhuninn-2.0" panose="020B0000000000000000" pitchFamily="34" charset="-120"/>
              <a:ea typeface="jf-openhuninn-2.0" panose="020B00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0803427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8CD698-031E-FC38-440C-E6380CBDBF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1">
            <a:extLst>
              <a:ext uri="{FF2B5EF4-FFF2-40B4-BE49-F238E27FC236}">
                <a16:creationId xmlns:a16="http://schemas.microsoft.com/office/drawing/2014/main" id="{137DDB38-7A24-AF72-D42B-424D021DA1E4}"/>
              </a:ext>
            </a:extLst>
          </p:cNvPr>
          <p:cNvSpPr txBox="1">
            <a:spLocks/>
          </p:cNvSpPr>
          <p:nvPr/>
        </p:nvSpPr>
        <p:spPr>
          <a:xfrm>
            <a:off x="0" y="6478385"/>
            <a:ext cx="3751811" cy="37961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1800" dirty="0">
                <a:solidFill>
                  <a:schemeClr val="bg1">
                    <a:lumMod val="75000"/>
                  </a:schemeClr>
                </a:solidFill>
                <a:latin typeface="jf-openhuninn-2.0" panose="020B0000000000000000" pitchFamily="34" charset="-120"/>
                <a:ea typeface="jf-openhuninn-2.0" panose="020B0000000000000000" pitchFamily="34" charset="-120"/>
              </a:rPr>
              <a:t>選題</a:t>
            </a:r>
          </a:p>
        </p:txBody>
      </p:sp>
      <p:sp>
        <p:nvSpPr>
          <p:cNvPr id="2" name="內容版面配置區 10">
            <a:extLst>
              <a:ext uri="{FF2B5EF4-FFF2-40B4-BE49-F238E27FC236}">
                <a16:creationId xmlns:a16="http://schemas.microsoft.com/office/drawing/2014/main" id="{FE355146-FCE6-4D77-0D0E-293DEA98D05D}"/>
              </a:ext>
            </a:extLst>
          </p:cNvPr>
          <p:cNvSpPr txBox="1">
            <a:spLocks/>
          </p:cNvSpPr>
          <p:nvPr/>
        </p:nvSpPr>
        <p:spPr>
          <a:xfrm>
            <a:off x="2541733" y="3312708"/>
            <a:ext cx="7108534" cy="138649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>
              <a:buNone/>
            </a:pPr>
            <a:r>
              <a:rPr lang="zh-TW" altLang="en-US" sz="21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推薦題目會跟簡報一起發在 </a:t>
            </a:r>
            <a:r>
              <a:rPr lang="en-US" altLang="zh-TW" sz="21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Discord</a:t>
            </a:r>
            <a:r>
              <a:rPr lang="zh-TW" altLang="en-US" sz="21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 上</a:t>
            </a:r>
            <a:endParaRPr lang="en-US" altLang="zh-TW" sz="2000" dirty="0">
              <a:solidFill>
                <a:srgbClr val="E64823"/>
              </a:solidFill>
              <a:latin typeface="jf-openhuninn-2.0" panose="020B0000000000000000" pitchFamily="34" charset="-120"/>
              <a:ea typeface="jf-openhuninn-2.0" panose="020B0000000000000000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AC66CFF-751C-3C04-EA62-81F2724F9C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3075" y="2690813"/>
            <a:ext cx="1219200" cy="981075"/>
          </a:xfrm>
          <a:prstGeom prst="rect">
            <a:avLst/>
          </a:prstGeom>
        </p:spPr>
      </p:pic>
      <p:sp>
        <p:nvSpPr>
          <p:cNvPr id="7" name="內容版面配置區 10">
            <a:extLst>
              <a:ext uri="{FF2B5EF4-FFF2-40B4-BE49-F238E27FC236}">
                <a16:creationId xmlns:a16="http://schemas.microsoft.com/office/drawing/2014/main" id="{BE3EADC1-78F8-55F3-4FD2-6DECAFA29CED}"/>
              </a:ext>
            </a:extLst>
          </p:cNvPr>
          <p:cNvSpPr txBox="1">
            <a:spLocks/>
          </p:cNvSpPr>
          <p:nvPr/>
        </p:nvSpPr>
        <p:spPr>
          <a:xfrm>
            <a:off x="2541733" y="1304319"/>
            <a:ext cx="7108534" cy="138649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>
              <a:buNone/>
            </a:pPr>
            <a:r>
              <a:rPr lang="zh-TW" altLang="en-US" sz="21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謝謝聆聽</a:t>
            </a:r>
            <a:endParaRPr lang="en-US" altLang="zh-TW" sz="2000" dirty="0">
              <a:solidFill>
                <a:srgbClr val="E64823"/>
              </a:solidFill>
              <a:latin typeface="jf-openhuninn-2.0" panose="020B0000000000000000" pitchFamily="34" charset="-120"/>
              <a:ea typeface="jf-openhuninn-2.0" panose="020B00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091434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標題 1">
            <a:extLst>
              <a:ext uri="{FF2B5EF4-FFF2-40B4-BE49-F238E27FC236}">
                <a16:creationId xmlns:a16="http://schemas.microsoft.com/office/drawing/2014/main" id="{23D92908-7E1A-8316-E667-3A1B456F182B}"/>
              </a:ext>
            </a:extLst>
          </p:cNvPr>
          <p:cNvSpPr txBox="1">
            <a:spLocks/>
          </p:cNvSpPr>
          <p:nvPr/>
        </p:nvSpPr>
        <p:spPr>
          <a:xfrm>
            <a:off x="0" y="6478385"/>
            <a:ext cx="3751811" cy="37961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1800" dirty="0">
                <a:solidFill>
                  <a:schemeClr val="bg1">
                    <a:lumMod val="75000"/>
                  </a:schemeClr>
                </a:solidFill>
                <a:latin typeface="jf-openhuninn-2.0" panose="020B0000000000000000" pitchFamily="34" charset="-120"/>
                <a:ea typeface="jf-openhuninn-2.0" panose="020B0000000000000000" pitchFamily="34" charset="-120"/>
              </a:rPr>
              <a:t>遞迴的重要性</a:t>
            </a:r>
          </a:p>
        </p:txBody>
      </p:sp>
      <p:sp>
        <p:nvSpPr>
          <p:cNvPr id="3" name="內容版面配置區 10">
            <a:extLst>
              <a:ext uri="{FF2B5EF4-FFF2-40B4-BE49-F238E27FC236}">
                <a16:creationId xmlns:a16="http://schemas.microsoft.com/office/drawing/2014/main" id="{6DB01A5C-9AC9-C978-AE03-E149DA4E9A92}"/>
              </a:ext>
            </a:extLst>
          </p:cNvPr>
          <p:cNvSpPr txBox="1">
            <a:spLocks/>
          </p:cNvSpPr>
          <p:nvPr/>
        </p:nvSpPr>
        <p:spPr>
          <a:xfrm>
            <a:off x="1161003" y="821499"/>
            <a:ext cx="9794837" cy="1083234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>
              <a:buFont typeface="Calibri" panose="020F0502020204030204" pitchFamily="34" charset="0"/>
              <a:buNone/>
            </a:pPr>
            <a:r>
              <a:rPr lang="zh-TW" altLang="en-US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遞迴，一種常見表達解決問題流程的方法</a:t>
            </a:r>
            <a:endParaRPr lang="en-US" altLang="zh-TW" sz="2000" dirty="0">
              <a:latin typeface="jf-openhuninn-2.0" panose="020B0000000000000000" pitchFamily="34" charset="-120"/>
              <a:ea typeface="jf-openhuninn-2.0" panose="020B0000000000000000" pitchFamily="34" charset="-120"/>
            </a:endParaRPr>
          </a:p>
        </p:txBody>
      </p:sp>
      <p:sp>
        <p:nvSpPr>
          <p:cNvPr id="11" name="內容版面配置區 10">
            <a:extLst>
              <a:ext uri="{FF2B5EF4-FFF2-40B4-BE49-F238E27FC236}">
                <a16:creationId xmlns:a16="http://schemas.microsoft.com/office/drawing/2014/main" id="{94530D30-9542-A0F1-625E-9AC373E1432D}"/>
              </a:ext>
            </a:extLst>
          </p:cNvPr>
          <p:cNvSpPr txBox="1">
            <a:spLocks/>
          </p:cNvSpPr>
          <p:nvPr/>
        </p:nvSpPr>
        <p:spPr>
          <a:xfrm>
            <a:off x="3634757" y="4510218"/>
            <a:ext cx="4621858" cy="57944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>
              <a:buNone/>
            </a:pPr>
            <a:r>
              <a:rPr lang="zh-TW" altLang="en-US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首先我們舉個例</a:t>
            </a:r>
            <a:endParaRPr lang="en-US" altLang="zh-TW" sz="2000" dirty="0">
              <a:latin typeface="jf-openhuninn-2.0" panose="020B0000000000000000" pitchFamily="34" charset="-120"/>
              <a:ea typeface="jf-openhuninn-2.0" panose="020B0000000000000000" pitchFamily="34" charset="-120"/>
            </a:endParaRPr>
          </a:p>
        </p:txBody>
      </p:sp>
      <p:sp>
        <p:nvSpPr>
          <p:cNvPr id="2" name="內容版面配置區 10">
            <a:extLst>
              <a:ext uri="{FF2B5EF4-FFF2-40B4-BE49-F238E27FC236}">
                <a16:creationId xmlns:a16="http://schemas.microsoft.com/office/drawing/2014/main" id="{438DBBBF-00C2-51F3-1E37-0A13BF2C0C85}"/>
              </a:ext>
            </a:extLst>
          </p:cNvPr>
          <p:cNvSpPr txBox="1">
            <a:spLocks/>
          </p:cNvSpPr>
          <p:nvPr/>
        </p:nvSpPr>
        <p:spPr>
          <a:xfrm>
            <a:off x="1161002" y="1972778"/>
            <a:ext cx="9794837" cy="1083234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>
              <a:buFont typeface="Calibri" panose="020F0502020204030204" pitchFamily="34" charset="0"/>
              <a:buNone/>
            </a:pPr>
            <a:r>
              <a:rPr lang="zh-TW" altLang="en-US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我們會需要遞迴的原因有兩個：</a:t>
            </a:r>
            <a:endParaRPr lang="en-US" altLang="zh-TW" sz="2000" dirty="0">
              <a:latin typeface="jf-openhuninn-2.0" panose="020B0000000000000000" pitchFamily="34" charset="-120"/>
              <a:ea typeface="jf-openhuninn-2.0" panose="020B0000000000000000" pitchFamily="34" charset="-120"/>
            </a:endParaRPr>
          </a:p>
          <a:p>
            <a:pPr marL="548640" indent="-457200" algn="ctr">
              <a:buFont typeface="+mj-lt"/>
              <a:buAutoNum type="arabicPeriod"/>
            </a:pPr>
            <a:endParaRPr lang="en-US" altLang="zh-TW" sz="2000" dirty="0">
              <a:latin typeface="jf-openhuninn-2.0" panose="020B0000000000000000" pitchFamily="34" charset="-120"/>
              <a:ea typeface="jf-openhuninn-2.0" panose="020B0000000000000000" pitchFamily="34" charset="-120"/>
            </a:endParaRPr>
          </a:p>
        </p:txBody>
      </p:sp>
      <p:sp>
        <p:nvSpPr>
          <p:cNvPr id="5" name="內容版面配置區 10">
            <a:extLst>
              <a:ext uri="{FF2B5EF4-FFF2-40B4-BE49-F238E27FC236}">
                <a16:creationId xmlns:a16="http://schemas.microsoft.com/office/drawing/2014/main" id="{07499347-EA5E-110F-0A04-D34D39754ED4}"/>
              </a:ext>
            </a:extLst>
          </p:cNvPr>
          <p:cNvSpPr txBox="1">
            <a:spLocks/>
          </p:cNvSpPr>
          <p:nvPr/>
        </p:nvSpPr>
        <p:spPr>
          <a:xfrm>
            <a:off x="4842457" y="2513387"/>
            <a:ext cx="3090930" cy="1083234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48640" indent="-457200">
              <a:buFont typeface="+mj-lt"/>
              <a:buAutoNum type="arabicPeriod"/>
            </a:pPr>
            <a:r>
              <a:rPr lang="zh-TW" altLang="en-US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易於理解</a:t>
            </a:r>
            <a:endParaRPr lang="en-US" altLang="zh-TW" sz="2000" dirty="0">
              <a:latin typeface="jf-openhuninn-2.0" panose="020B0000000000000000" pitchFamily="34" charset="-120"/>
              <a:ea typeface="jf-openhuninn-2.0" panose="020B0000000000000000" pitchFamily="34" charset="-120"/>
            </a:endParaRPr>
          </a:p>
          <a:p>
            <a:pPr marL="548640" indent="-457200">
              <a:buFont typeface="+mj-lt"/>
              <a:buAutoNum type="arabicPeriod"/>
            </a:pPr>
            <a:r>
              <a:rPr lang="zh-TW" altLang="en-US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易於簡化問題</a:t>
            </a:r>
            <a:endParaRPr lang="en-US" altLang="zh-TW" sz="2000" dirty="0">
              <a:latin typeface="jf-openhuninn-2.0" panose="020B0000000000000000" pitchFamily="34" charset="-120"/>
              <a:ea typeface="jf-openhuninn-2.0" panose="020B00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70978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標題 1">
            <a:extLst>
              <a:ext uri="{FF2B5EF4-FFF2-40B4-BE49-F238E27FC236}">
                <a16:creationId xmlns:a16="http://schemas.microsoft.com/office/drawing/2014/main" id="{23D92908-7E1A-8316-E667-3A1B456F182B}"/>
              </a:ext>
            </a:extLst>
          </p:cNvPr>
          <p:cNvSpPr txBox="1">
            <a:spLocks/>
          </p:cNvSpPr>
          <p:nvPr/>
        </p:nvSpPr>
        <p:spPr>
          <a:xfrm>
            <a:off x="0" y="6478385"/>
            <a:ext cx="3751811" cy="37961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1800" dirty="0">
                <a:solidFill>
                  <a:schemeClr val="bg1">
                    <a:lumMod val="75000"/>
                  </a:schemeClr>
                </a:solidFill>
                <a:latin typeface="jf-openhuninn-2.0" panose="020B0000000000000000" pitchFamily="34" charset="-120"/>
                <a:ea typeface="jf-openhuninn-2.0" panose="020B0000000000000000" pitchFamily="34" charset="-120"/>
              </a:rPr>
              <a:t>遞迴的重要性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10">
                <a:extLst>
                  <a:ext uri="{FF2B5EF4-FFF2-40B4-BE49-F238E27FC236}">
                    <a16:creationId xmlns:a16="http://schemas.microsoft.com/office/drawing/2014/main" id="{6DB01A5C-9AC9-C978-AE03-E149DA4E9A9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61003" y="821499"/>
                <a:ext cx="9794837" cy="1083234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11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19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100000"/>
                  </a:lnSpc>
                  <a:spcBef>
                    <a:spcPts val="200"/>
                  </a:spcBef>
                  <a:spcAft>
                    <a:spcPts val="400"/>
                  </a:spcAft>
                  <a:buClrTx/>
                  <a:buFont typeface="Calibri" pitchFamily="34" charset="0"/>
                  <a:buChar char="◦"/>
                  <a:defRPr sz="17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100000"/>
                  </a:lnSpc>
                  <a:spcBef>
                    <a:spcPts val="200"/>
                  </a:spcBef>
                  <a:spcAft>
                    <a:spcPts val="400"/>
                  </a:spcAft>
                  <a:buClrTx/>
                  <a:buFont typeface="Calibri" pitchFamily="34" charset="0"/>
                  <a:buChar char="◦"/>
                  <a:defRPr sz="13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100000"/>
                  </a:lnSpc>
                  <a:spcBef>
                    <a:spcPts val="200"/>
                  </a:spcBef>
                  <a:spcAft>
                    <a:spcPts val="400"/>
                  </a:spcAft>
                  <a:buClrTx/>
                  <a:buFont typeface="Calibri" pitchFamily="34" charset="0"/>
                  <a:buChar char="◦"/>
                  <a:defRPr sz="13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100000"/>
                  </a:lnSpc>
                  <a:spcBef>
                    <a:spcPts val="200"/>
                  </a:spcBef>
                  <a:spcAft>
                    <a:spcPts val="400"/>
                  </a:spcAft>
                  <a:buClrTx/>
                  <a:buFont typeface="Calibri" pitchFamily="34" charset="0"/>
                  <a:buChar char="◦"/>
                  <a:defRPr sz="13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indent="0" algn="ctr">
                  <a:buFont typeface="Calibri" panose="020F0502020204030204" pitchFamily="34" charset="0"/>
                  <a:buNone/>
                </a:pPr>
                <a:r>
                  <a:rPr lang="zh-TW" altLang="en-US" sz="2000" dirty="0"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  <a:t>數學的階乘 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jf-openhuninn-2.0" panose="020B0000000000000000" pitchFamily="34" charset="-120"/>
                      </a:rPr>
                      <m:t>𝑛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jf-openhuninn-2.0" panose="020B0000000000000000" pitchFamily="34" charset="-120"/>
                      </a:rPr>
                      <m:t>!</m:t>
                    </m:r>
                  </m:oMath>
                </a14:m>
                <a:endParaRPr lang="en-US" altLang="zh-TW" sz="2000" dirty="0">
                  <a:latin typeface="jf-openhuninn-2.0" panose="020B0000000000000000" pitchFamily="34" charset="-120"/>
                  <a:ea typeface="jf-openhuninn-2.0" panose="020B0000000000000000" pitchFamily="34" charset="-120"/>
                </a:endParaRPr>
              </a:p>
            </p:txBody>
          </p:sp>
        </mc:Choice>
        <mc:Fallback xmlns="">
          <p:sp>
            <p:nvSpPr>
              <p:cNvPr id="3" name="內容版面配置區 10">
                <a:extLst>
                  <a:ext uri="{FF2B5EF4-FFF2-40B4-BE49-F238E27FC236}">
                    <a16:creationId xmlns:a16="http://schemas.microsoft.com/office/drawing/2014/main" id="{6DB01A5C-9AC9-C978-AE03-E149DA4E9A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1003" y="821499"/>
                <a:ext cx="9794837" cy="1083234"/>
              </a:xfrm>
              <a:prstGeom prst="rect">
                <a:avLst/>
              </a:prstGeom>
              <a:blipFill>
                <a:blip r:embed="rId2"/>
                <a:stretch>
                  <a:fillRect t="-50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內容版面配置區 10">
                <a:extLst>
                  <a:ext uri="{FF2B5EF4-FFF2-40B4-BE49-F238E27FC236}">
                    <a16:creationId xmlns:a16="http://schemas.microsoft.com/office/drawing/2014/main" id="{CC98125E-2712-715D-73F1-967E6905401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61002" y="1619922"/>
                <a:ext cx="9794837" cy="1311168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11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19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100000"/>
                  </a:lnSpc>
                  <a:spcBef>
                    <a:spcPts val="200"/>
                  </a:spcBef>
                  <a:spcAft>
                    <a:spcPts val="400"/>
                  </a:spcAft>
                  <a:buClrTx/>
                  <a:buFont typeface="Calibri" pitchFamily="34" charset="0"/>
                  <a:buChar char="◦"/>
                  <a:defRPr sz="17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100000"/>
                  </a:lnSpc>
                  <a:spcBef>
                    <a:spcPts val="200"/>
                  </a:spcBef>
                  <a:spcAft>
                    <a:spcPts val="400"/>
                  </a:spcAft>
                  <a:buClrTx/>
                  <a:buFont typeface="Calibri" pitchFamily="34" charset="0"/>
                  <a:buChar char="◦"/>
                  <a:defRPr sz="13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100000"/>
                  </a:lnSpc>
                  <a:spcBef>
                    <a:spcPts val="200"/>
                  </a:spcBef>
                  <a:spcAft>
                    <a:spcPts val="400"/>
                  </a:spcAft>
                  <a:buClrTx/>
                  <a:buFont typeface="Calibri" pitchFamily="34" charset="0"/>
                  <a:buChar char="◦"/>
                  <a:defRPr sz="13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100000"/>
                  </a:lnSpc>
                  <a:spcBef>
                    <a:spcPts val="200"/>
                  </a:spcBef>
                  <a:spcAft>
                    <a:spcPts val="400"/>
                  </a:spcAft>
                  <a:buClrTx/>
                  <a:buFont typeface="Calibri" pitchFamily="34" charset="0"/>
                  <a:buChar char="◦"/>
                  <a:defRPr sz="13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indent="0" algn="ctr">
                  <a:buFont typeface="Calibri" panose="020F0502020204030204" pitchFamily="34" charset="0"/>
                  <a:buNone/>
                </a:pPr>
                <a:r>
                  <a:rPr lang="zh-TW" altLang="en-US" sz="2000" dirty="0"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  <a:t>其定義為：</a:t>
                </a:r>
                <a:endParaRPr lang="en-US" altLang="zh-TW" sz="2000" dirty="0">
                  <a:latin typeface="jf-openhuninn-2.0" panose="020B0000000000000000" pitchFamily="34" charset="-120"/>
                  <a:ea typeface="jf-openhuninn-2.0" panose="020B0000000000000000" pitchFamily="34" charset="-120"/>
                </a:endParaRPr>
              </a:p>
              <a:p>
                <a:pPr indent="0" algn="ctr">
                  <a:buFont typeface="Calibri" panose="020F050202020403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latin typeface="Cambria Math" panose="02040503050406030204" pitchFamily="18" charset="0"/>
                          <a:ea typeface="jf-openhuninn-2.0" panose="020B0000000000000000" pitchFamily="34" charset="-120"/>
                        </a:rPr>
                        <m:t>𝑛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  <a:ea typeface="jf-openhuninn-2.0" panose="020B0000000000000000" pitchFamily="34" charset="-120"/>
                        </a:rPr>
                        <m:t>!=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  <a:ea typeface="jf-openhuninn-2.0" panose="020B0000000000000000" pitchFamily="34" charset="-120"/>
                        </a:rPr>
                        <m:t>𝑛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  <a:ea typeface="jf-openhuninn-2.0" panose="020B0000000000000000" pitchFamily="34" charset="-120"/>
                        </a:rPr>
                        <m:t>×</m:t>
                      </m:r>
                      <m:d>
                        <m:d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  <a:ea typeface="jf-openhuninn-2.0" panose="020B0000000000000000" pitchFamily="34" charset="-120"/>
                            </a:rPr>
                          </m:ctrlPr>
                        </m:dPr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jf-openhuninn-2.0" panose="020B0000000000000000" pitchFamily="34" charset="-120"/>
                            </a:rPr>
                            <m:t>𝑛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jf-openhuninn-2.0" panose="020B0000000000000000" pitchFamily="34" charset="-120"/>
                            </a:rPr>
                            <m:t>−1</m:t>
                          </m:r>
                        </m:e>
                      </m:d>
                      <m:r>
                        <a:rPr lang="en-US" altLang="zh-TW" sz="2000" b="0" i="1" smtClean="0">
                          <a:latin typeface="Cambria Math" panose="02040503050406030204" pitchFamily="18" charset="0"/>
                          <a:ea typeface="jf-openhuninn-2.0" panose="020B0000000000000000" pitchFamily="34" charset="-120"/>
                        </a:rPr>
                        <m:t>×</m:t>
                      </m:r>
                      <m:d>
                        <m:d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  <a:ea typeface="jf-openhuninn-2.0" panose="020B0000000000000000" pitchFamily="34" charset="-120"/>
                            </a:rPr>
                          </m:ctrlPr>
                        </m:dPr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jf-openhuninn-2.0" panose="020B0000000000000000" pitchFamily="34" charset="-120"/>
                            </a:rPr>
                            <m:t>𝑛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jf-openhuninn-2.0" panose="020B0000000000000000" pitchFamily="34" charset="-120"/>
                            </a:rPr>
                            <m:t>−2</m:t>
                          </m:r>
                        </m:e>
                      </m:d>
                      <m:r>
                        <a:rPr lang="en-US" altLang="zh-TW" sz="2000" b="0" i="1" smtClean="0">
                          <a:latin typeface="Cambria Math" panose="02040503050406030204" pitchFamily="18" charset="0"/>
                          <a:ea typeface="jf-openhuninn-2.0" panose="020B0000000000000000" pitchFamily="34" charset="-120"/>
                        </a:rPr>
                        <m:t>×</m:t>
                      </m:r>
                      <m:d>
                        <m:d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  <a:ea typeface="jf-openhuninn-2.0" panose="020B0000000000000000" pitchFamily="34" charset="-120"/>
                            </a:rPr>
                          </m:ctrlPr>
                        </m:dPr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jf-openhuninn-2.0" panose="020B0000000000000000" pitchFamily="34" charset="-120"/>
                            </a:rPr>
                            <m:t>𝑛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jf-openhuninn-2.0" panose="020B0000000000000000" pitchFamily="34" charset="-120"/>
                            </a:rPr>
                            <m:t>−3</m:t>
                          </m:r>
                        </m:e>
                      </m:d>
                      <m:r>
                        <a:rPr lang="en-US" altLang="zh-TW" sz="2000" b="0" i="1" smtClean="0">
                          <a:latin typeface="Cambria Math" panose="02040503050406030204" pitchFamily="18" charset="0"/>
                          <a:ea typeface="jf-openhuninn-2.0" panose="020B0000000000000000" pitchFamily="34" charset="-120"/>
                        </a:rPr>
                        <m:t>×⋯×2×1</m:t>
                      </m:r>
                    </m:oMath>
                  </m:oMathPara>
                </a14:m>
                <a:endParaRPr lang="en-US" altLang="zh-TW" sz="2000" dirty="0">
                  <a:latin typeface="jf-openhuninn-2.0" panose="020B0000000000000000" pitchFamily="34" charset="-120"/>
                  <a:ea typeface="jf-openhuninn-2.0" panose="020B0000000000000000" pitchFamily="34" charset="-120"/>
                </a:endParaRPr>
              </a:p>
              <a:p>
                <a:pPr indent="0" algn="ctr">
                  <a:buFont typeface="Calibri" panose="020F0502020204030204" pitchFamily="34" charset="0"/>
                  <a:buNone/>
                </a:pPr>
                <a:r>
                  <a:rPr lang="zh-TW" altLang="en-US" sz="2000" dirty="0"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  <a:t>其中 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jf-openhuninn-2.0" panose="020B0000000000000000" pitchFamily="34" charset="-120"/>
                      </a:rPr>
                      <m:t>0!=1</m:t>
                    </m:r>
                  </m:oMath>
                </a14:m>
                <a:endParaRPr lang="en-US" altLang="zh-TW" sz="2000" dirty="0">
                  <a:latin typeface="jf-openhuninn-2.0" panose="020B0000000000000000" pitchFamily="34" charset="-120"/>
                  <a:ea typeface="jf-openhuninn-2.0" panose="020B0000000000000000" pitchFamily="34" charset="-120"/>
                </a:endParaRPr>
              </a:p>
            </p:txBody>
          </p:sp>
        </mc:Choice>
        <mc:Fallback xmlns="">
          <p:sp>
            <p:nvSpPr>
              <p:cNvPr id="4" name="內容版面配置區 10">
                <a:extLst>
                  <a:ext uri="{FF2B5EF4-FFF2-40B4-BE49-F238E27FC236}">
                    <a16:creationId xmlns:a16="http://schemas.microsoft.com/office/drawing/2014/main" id="{CC98125E-2712-715D-73F1-967E690540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1002" y="1619922"/>
                <a:ext cx="9794837" cy="1311168"/>
              </a:xfrm>
              <a:prstGeom prst="rect">
                <a:avLst/>
              </a:prstGeom>
              <a:blipFill>
                <a:blip r:embed="rId3"/>
                <a:stretch>
                  <a:fillRect t="-4186" b="-41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8355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標題 1">
            <a:extLst>
              <a:ext uri="{FF2B5EF4-FFF2-40B4-BE49-F238E27FC236}">
                <a16:creationId xmlns:a16="http://schemas.microsoft.com/office/drawing/2014/main" id="{23D92908-7E1A-8316-E667-3A1B456F182B}"/>
              </a:ext>
            </a:extLst>
          </p:cNvPr>
          <p:cNvSpPr txBox="1">
            <a:spLocks/>
          </p:cNvSpPr>
          <p:nvPr/>
        </p:nvSpPr>
        <p:spPr>
          <a:xfrm>
            <a:off x="0" y="6478385"/>
            <a:ext cx="3751811" cy="37961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1800" dirty="0">
                <a:solidFill>
                  <a:schemeClr val="bg1">
                    <a:lumMod val="75000"/>
                  </a:schemeClr>
                </a:solidFill>
                <a:latin typeface="jf-openhuninn-2.0" panose="020B0000000000000000" pitchFamily="34" charset="-120"/>
                <a:ea typeface="jf-openhuninn-2.0" panose="020B0000000000000000" pitchFamily="34" charset="-120"/>
              </a:rPr>
              <a:t>遞迴的重要性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10">
                <a:extLst>
                  <a:ext uri="{FF2B5EF4-FFF2-40B4-BE49-F238E27FC236}">
                    <a16:creationId xmlns:a16="http://schemas.microsoft.com/office/drawing/2014/main" id="{6DB01A5C-9AC9-C978-AE03-E149DA4E9A9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61003" y="821499"/>
                <a:ext cx="9794837" cy="1083234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11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19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100000"/>
                  </a:lnSpc>
                  <a:spcBef>
                    <a:spcPts val="200"/>
                  </a:spcBef>
                  <a:spcAft>
                    <a:spcPts val="400"/>
                  </a:spcAft>
                  <a:buClrTx/>
                  <a:buFont typeface="Calibri" pitchFamily="34" charset="0"/>
                  <a:buChar char="◦"/>
                  <a:defRPr sz="17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100000"/>
                  </a:lnSpc>
                  <a:spcBef>
                    <a:spcPts val="200"/>
                  </a:spcBef>
                  <a:spcAft>
                    <a:spcPts val="400"/>
                  </a:spcAft>
                  <a:buClrTx/>
                  <a:buFont typeface="Calibri" pitchFamily="34" charset="0"/>
                  <a:buChar char="◦"/>
                  <a:defRPr sz="13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100000"/>
                  </a:lnSpc>
                  <a:spcBef>
                    <a:spcPts val="200"/>
                  </a:spcBef>
                  <a:spcAft>
                    <a:spcPts val="400"/>
                  </a:spcAft>
                  <a:buClrTx/>
                  <a:buFont typeface="Calibri" pitchFamily="34" charset="0"/>
                  <a:buChar char="◦"/>
                  <a:defRPr sz="13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100000"/>
                  </a:lnSpc>
                  <a:spcBef>
                    <a:spcPts val="200"/>
                  </a:spcBef>
                  <a:spcAft>
                    <a:spcPts val="400"/>
                  </a:spcAft>
                  <a:buClrTx/>
                  <a:buFont typeface="Calibri" pitchFamily="34" charset="0"/>
                  <a:buChar char="◦"/>
                  <a:defRPr sz="13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indent="0" algn="ctr">
                  <a:buFont typeface="Calibri" panose="020F0502020204030204" pitchFamily="34" charset="0"/>
                  <a:buNone/>
                </a:pPr>
                <a:r>
                  <a:rPr lang="zh-TW" altLang="en-US" sz="2000" dirty="0"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  <a:t>數學的階乘 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jf-openhuninn-2.0" panose="020B0000000000000000" pitchFamily="34" charset="-120"/>
                      </a:rPr>
                      <m:t>𝑛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jf-openhuninn-2.0" panose="020B0000000000000000" pitchFamily="34" charset="-120"/>
                      </a:rPr>
                      <m:t>!</m:t>
                    </m:r>
                  </m:oMath>
                </a14:m>
                <a:endParaRPr lang="en-US" altLang="zh-TW" sz="2000" dirty="0">
                  <a:latin typeface="jf-openhuninn-2.0" panose="020B0000000000000000" pitchFamily="34" charset="-120"/>
                  <a:ea typeface="jf-openhuninn-2.0" panose="020B0000000000000000" pitchFamily="34" charset="-120"/>
                </a:endParaRPr>
              </a:p>
            </p:txBody>
          </p:sp>
        </mc:Choice>
        <mc:Fallback xmlns="">
          <p:sp>
            <p:nvSpPr>
              <p:cNvPr id="3" name="內容版面配置區 10">
                <a:extLst>
                  <a:ext uri="{FF2B5EF4-FFF2-40B4-BE49-F238E27FC236}">
                    <a16:creationId xmlns:a16="http://schemas.microsoft.com/office/drawing/2014/main" id="{6DB01A5C-9AC9-C978-AE03-E149DA4E9A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1003" y="821499"/>
                <a:ext cx="9794837" cy="1083234"/>
              </a:xfrm>
              <a:prstGeom prst="rect">
                <a:avLst/>
              </a:prstGeom>
              <a:blipFill>
                <a:blip r:embed="rId2"/>
                <a:stretch>
                  <a:fillRect t="-50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內容版面配置區 10">
            <a:extLst>
              <a:ext uri="{FF2B5EF4-FFF2-40B4-BE49-F238E27FC236}">
                <a16:creationId xmlns:a16="http://schemas.microsoft.com/office/drawing/2014/main" id="{94530D30-9542-A0F1-625E-9AC373E1432D}"/>
              </a:ext>
            </a:extLst>
          </p:cNvPr>
          <p:cNvSpPr txBox="1">
            <a:spLocks/>
          </p:cNvSpPr>
          <p:nvPr/>
        </p:nvSpPr>
        <p:spPr>
          <a:xfrm>
            <a:off x="2608604" y="3535975"/>
            <a:ext cx="6899632" cy="131116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>
              <a:buNone/>
            </a:pPr>
            <a:r>
              <a:rPr lang="zh-TW" altLang="en-US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因為我們知道階乘有某種</a:t>
            </a:r>
            <a:r>
              <a:rPr lang="zh-TW" altLang="en-US" sz="2000" dirty="0">
                <a:solidFill>
                  <a:srgbClr val="E64823"/>
                </a:solidFill>
                <a:latin typeface="jf-openhuninn-2.0" panose="020B0000000000000000" pitchFamily="34" charset="-120"/>
                <a:ea typeface="jf-openhuninn-2.0" panose="020B0000000000000000" pitchFamily="34" charset="-120"/>
              </a:rPr>
              <a:t>「重複」</a:t>
            </a:r>
            <a:r>
              <a:rPr lang="zh-TW" altLang="en-US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的性質</a:t>
            </a:r>
            <a:endParaRPr lang="en-US" altLang="zh-TW" sz="2000" dirty="0">
              <a:latin typeface="jf-openhuninn-2.0" panose="020B0000000000000000" pitchFamily="34" charset="-120"/>
              <a:ea typeface="jf-openhuninn-2.0" panose="020B0000000000000000" pitchFamily="34" charset="-120"/>
            </a:endParaRPr>
          </a:p>
          <a:p>
            <a:pPr indent="0" algn="ctr">
              <a:buNone/>
            </a:pPr>
            <a:r>
              <a:rPr lang="zh-TW" altLang="en-US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所以能直覺得感覺階乘演算法是遞迴關係</a:t>
            </a:r>
            <a:endParaRPr lang="en-US" altLang="zh-TW" sz="2000" dirty="0">
              <a:latin typeface="jf-openhuninn-2.0" panose="020B0000000000000000" pitchFamily="34" charset="-120"/>
              <a:ea typeface="jf-openhuninn-2.0" panose="020B0000000000000000" pitchFamily="34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內容版面配置區 10">
                <a:extLst>
                  <a:ext uri="{FF2B5EF4-FFF2-40B4-BE49-F238E27FC236}">
                    <a16:creationId xmlns:a16="http://schemas.microsoft.com/office/drawing/2014/main" id="{A8E45FB9-3E2D-C039-F47D-F6653A4B9A1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61002" y="1619922"/>
                <a:ext cx="9794837" cy="1311168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11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19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100000"/>
                  </a:lnSpc>
                  <a:spcBef>
                    <a:spcPts val="200"/>
                  </a:spcBef>
                  <a:spcAft>
                    <a:spcPts val="400"/>
                  </a:spcAft>
                  <a:buClrTx/>
                  <a:buFont typeface="Calibri" pitchFamily="34" charset="0"/>
                  <a:buChar char="◦"/>
                  <a:defRPr sz="17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100000"/>
                  </a:lnSpc>
                  <a:spcBef>
                    <a:spcPts val="200"/>
                  </a:spcBef>
                  <a:spcAft>
                    <a:spcPts val="400"/>
                  </a:spcAft>
                  <a:buClrTx/>
                  <a:buFont typeface="Calibri" pitchFamily="34" charset="0"/>
                  <a:buChar char="◦"/>
                  <a:defRPr sz="13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100000"/>
                  </a:lnSpc>
                  <a:spcBef>
                    <a:spcPts val="200"/>
                  </a:spcBef>
                  <a:spcAft>
                    <a:spcPts val="400"/>
                  </a:spcAft>
                  <a:buClrTx/>
                  <a:buFont typeface="Calibri" pitchFamily="34" charset="0"/>
                  <a:buChar char="◦"/>
                  <a:defRPr sz="13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100000"/>
                  </a:lnSpc>
                  <a:spcBef>
                    <a:spcPts val="200"/>
                  </a:spcBef>
                  <a:spcAft>
                    <a:spcPts val="400"/>
                  </a:spcAft>
                  <a:buClrTx/>
                  <a:buFont typeface="Calibri" pitchFamily="34" charset="0"/>
                  <a:buChar char="◦"/>
                  <a:defRPr sz="13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indent="0" algn="ctr">
                  <a:buFont typeface="Calibri" panose="020F0502020204030204" pitchFamily="34" charset="0"/>
                  <a:buNone/>
                </a:pPr>
                <a:r>
                  <a:rPr lang="zh-TW" altLang="en-US" sz="2000" dirty="0"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  <a:t>其定義為：</a:t>
                </a:r>
                <a:endParaRPr lang="en-US" altLang="zh-TW" sz="2000" dirty="0">
                  <a:latin typeface="jf-openhuninn-2.0" panose="020B0000000000000000" pitchFamily="34" charset="-120"/>
                  <a:ea typeface="jf-openhuninn-2.0" panose="020B0000000000000000" pitchFamily="34" charset="-120"/>
                </a:endParaRPr>
              </a:p>
              <a:p>
                <a:pPr indent="0" algn="ctr">
                  <a:buFont typeface="Calibri" panose="020F050202020403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latin typeface="Cambria Math" panose="02040503050406030204" pitchFamily="18" charset="0"/>
                          <a:ea typeface="jf-openhuninn-2.0" panose="020B0000000000000000" pitchFamily="34" charset="-120"/>
                        </a:rPr>
                        <m:t>𝑛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  <a:ea typeface="jf-openhuninn-2.0" panose="020B0000000000000000" pitchFamily="34" charset="-120"/>
                        </a:rPr>
                        <m:t>!=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  <a:ea typeface="jf-openhuninn-2.0" panose="020B0000000000000000" pitchFamily="34" charset="-120"/>
                        </a:rPr>
                        <m:t>𝑛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  <a:ea typeface="jf-openhuninn-2.0" panose="020B0000000000000000" pitchFamily="34" charset="-120"/>
                        </a:rPr>
                        <m:t>×</m:t>
                      </m:r>
                      <m:d>
                        <m:d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  <a:ea typeface="jf-openhuninn-2.0" panose="020B0000000000000000" pitchFamily="34" charset="-120"/>
                            </a:rPr>
                          </m:ctrlPr>
                        </m:dPr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jf-openhuninn-2.0" panose="020B0000000000000000" pitchFamily="34" charset="-120"/>
                            </a:rPr>
                            <m:t>𝑛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jf-openhuninn-2.0" panose="020B0000000000000000" pitchFamily="34" charset="-120"/>
                            </a:rPr>
                            <m:t>−1</m:t>
                          </m:r>
                        </m:e>
                      </m:d>
                      <m:r>
                        <a:rPr lang="en-US" altLang="zh-TW" sz="2000" b="0" i="1" smtClean="0">
                          <a:latin typeface="Cambria Math" panose="02040503050406030204" pitchFamily="18" charset="0"/>
                          <a:ea typeface="jf-openhuninn-2.0" panose="020B0000000000000000" pitchFamily="34" charset="-120"/>
                        </a:rPr>
                        <m:t>×</m:t>
                      </m:r>
                      <m:d>
                        <m:d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  <a:ea typeface="jf-openhuninn-2.0" panose="020B0000000000000000" pitchFamily="34" charset="-120"/>
                            </a:rPr>
                          </m:ctrlPr>
                        </m:dPr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jf-openhuninn-2.0" panose="020B0000000000000000" pitchFamily="34" charset="-120"/>
                            </a:rPr>
                            <m:t>𝑛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jf-openhuninn-2.0" panose="020B0000000000000000" pitchFamily="34" charset="-120"/>
                            </a:rPr>
                            <m:t>−2</m:t>
                          </m:r>
                        </m:e>
                      </m:d>
                      <m:r>
                        <a:rPr lang="en-US" altLang="zh-TW" sz="2000" b="0" i="1" smtClean="0">
                          <a:latin typeface="Cambria Math" panose="02040503050406030204" pitchFamily="18" charset="0"/>
                          <a:ea typeface="jf-openhuninn-2.0" panose="020B0000000000000000" pitchFamily="34" charset="-120"/>
                        </a:rPr>
                        <m:t>×</m:t>
                      </m:r>
                      <m:d>
                        <m:d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  <a:ea typeface="jf-openhuninn-2.0" panose="020B0000000000000000" pitchFamily="34" charset="-120"/>
                            </a:rPr>
                          </m:ctrlPr>
                        </m:dPr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jf-openhuninn-2.0" panose="020B0000000000000000" pitchFamily="34" charset="-120"/>
                            </a:rPr>
                            <m:t>𝑛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jf-openhuninn-2.0" panose="020B0000000000000000" pitchFamily="34" charset="-120"/>
                            </a:rPr>
                            <m:t>−3</m:t>
                          </m:r>
                        </m:e>
                      </m:d>
                      <m:r>
                        <a:rPr lang="en-US" altLang="zh-TW" sz="2000" b="0" i="1" smtClean="0">
                          <a:latin typeface="Cambria Math" panose="02040503050406030204" pitchFamily="18" charset="0"/>
                          <a:ea typeface="jf-openhuninn-2.0" panose="020B0000000000000000" pitchFamily="34" charset="-120"/>
                        </a:rPr>
                        <m:t>×⋯×2×1</m:t>
                      </m:r>
                    </m:oMath>
                  </m:oMathPara>
                </a14:m>
                <a:endParaRPr lang="en-US" altLang="zh-TW" sz="2000" dirty="0">
                  <a:latin typeface="jf-openhuninn-2.0" panose="020B0000000000000000" pitchFamily="34" charset="-120"/>
                  <a:ea typeface="jf-openhuninn-2.0" panose="020B0000000000000000" pitchFamily="34" charset="-120"/>
                </a:endParaRPr>
              </a:p>
              <a:p>
                <a:pPr indent="0" algn="ctr">
                  <a:buFont typeface="Calibri" panose="020F0502020204030204" pitchFamily="34" charset="0"/>
                  <a:buNone/>
                </a:pPr>
                <a:r>
                  <a:rPr lang="zh-TW" altLang="en-US" sz="2000" dirty="0"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  <a:t>其中 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jf-openhuninn-2.0" panose="020B0000000000000000" pitchFamily="34" charset="-120"/>
                      </a:rPr>
                      <m:t>0!=1</m:t>
                    </m:r>
                  </m:oMath>
                </a14:m>
                <a:endParaRPr lang="en-US" altLang="zh-TW" sz="2000" dirty="0">
                  <a:latin typeface="jf-openhuninn-2.0" panose="020B0000000000000000" pitchFamily="34" charset="-120"/>
                  <a:ea typeface="jf-openhuninn-2.0" panose="020B0000000000000000" pitchFamily="34" charset="-120"/>
                </a:endParaRPr>
              </a:p>
            </p:txBody>
          </p:sp>
        </mc:Choice>
        <mc:Fallback xmlns="">
          <p:sp>
            <p:nvSpPr>
              <p:cNvPr id="6" name="內容版面配置區 10">
                <a:extLst>
                  <a:ext uri="{FF2B5EF4-FFF2-40B4-BE49-F238E27FC236}">
                    <a16:creationId xmlns:a16="http://schemas.microsoft.com/office/drawing/2014/main" id="{A8E45FB9-3E2D-C039-F47D-F6653A4B9A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1002" y="1619922"/>
                <a:ext cx="9794837" cy="1311168"/>
              </a:xfrm>
              <a:prstGeom prst="rect">
                <a:avLst/>
              </a:prstGeom>
              <a:blipFill>
                <a:blip r:embed="rId3"/>
                <a:stretch>
                  <a:fillRect t="-4186" b="-41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6882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標題 1">
            <a:extLst>
              <a:ext uri="{FF2B5EF4-FFF2-40B4-BE49-F238E27FC236}">
                <a16:creationId xmlns:a16="http://schemas.microsoft.com/office/drawing/2014/main" id="{23D92908-7E1A-8316-E667-3A1B456F182B}"/>
              </a:ext>
            </a:extLst>
          </p:cNvPr>
          <p:cNvSpPr txBox="1">
            <a:spLocks/>
          </p:cNvSpPr>
          <p:nvPr/>
        </p:nvSpPr>
        <p:spPr>
          <a:xfrm>
            <a:off x="0" y="6478385"/>
            <a:ext cx="3751811" cy="37961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1800" dirty="0">
                <a:solidFill>
                  <a:schemeClr val="bg1">
                    <a:lumMod val="75000"/>
                  </a:schemeClr>
                </a:solidFill>
                <a:latin typeface="jf-openhuninn-2.0" panose="020B0000000000000000" pitchFamily="34" charset="-120"/>
                <a:ea typeface="jf-openhuninn-2.0" panose="020B0000000000000000" pitchFamily="34" charset="-120"/>
              </a:rPr>
              <a:t>遞迴的重要性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10">
                <a:extLst>
                  <a:ext uri="{FF2B5EF4-FFF2-40B4-BE49-F238E27FC236}">
                    <a16:creationId xmlns:a16="http://schemas.microsoft.com/office/drawing/2014/main" id="{6DB01A5C-9AC9-C978-AE03-E149DA4E9A9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61003" y="821499"/>
                <a:ext cx="9794837" cy="1083234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11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19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100000"/>
                  </a:lnSpc>
                  <a:spcBef>
                    <a:spcPts val="200"/>
                  </a:spcBef>
                  <a:spcAft>
                    <a:spcPts val="400"/>
                  </a:spcAft>
                  <a:buClrTx/>
                  <a:buFont typeface="Calibri" pitchFamily="34" charset="0"/>
                  <a:buChar char="◦"/>
                  <a:defRPr sz="17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100000"/>
                  </a:lnSpc>
                  <a:spcBef>
                    <a:spcPts val="200"/>
                  </a:spcBef>
                  <a:spcAft>
                    <a:spcPts val="400"/>
                  </a:spcAft>
                  <a:buClrTx/>
                  <a:buFont typeface="Calibri" pitchFamily="34" charset="0"/>
                  <a:buChar char="◦"/>
                  <a:defRPr sz="13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100000"/>
                  </a:lnSpc>
                  <a:spcBef>
                    <a:spcPts val="200"/>
                  </a:spcBef>
                  <a:spcAft>
                    <a:spcPts val="400"/>
                  </a:spcAft>
                  <a:buClrTx/>
                  <a:buFont typeface="Calibri" pitchFamily="34" charset="0"/>
                  <a:buChar char="◦"/>
                  <a:defRPr sz="13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100000"/>
                  </a:lnSpc>
                  <a:spcBef>
                    <a:spcPts val="200"/>
                  </a:spcBef>
                  <a:spcAft>
                    <a:spcPts val="400"/>
                  </a:spcAft>
                  <a:buClrTx/>
                  <a:buFont typeface="Calibri" pitchFamily="34" charset="0"/>
                  <a:buChar char="◦"/>
                  <a:defRPr sz="13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indent="0" algn="ctr">
                  <a:buFont typeface="Calibri" panose="020F0502020204030204" pitchFamily="34" charset="0"/>
                  <a:buNone/>
                </a:pPr>
                <a:r>
                  <a:rPr lang="zh-TW" altLang="en-US" sz="2000" dirty="0"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  <a:t>數學的階乘 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jf-openhuninn-2.0" panose="020B0000000000000000" pitchFamily="34" charset="-120"/>
                      </a:rPr>
                      <m:t>𝑛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jf-openhuninn-2.0" panose="020B0000000000000000" pitchFamily="34" charset="-120"/>
                      </a:rPr>
                      <m:t>!</m:t>
                    </m:r>
                  </m:oMath>
                </a14:m>
                <a:endParaRPr lang="en-US" altLang="zh-TW" sz="2000" dirty="0">
                  <a:latin typeface="jf-openhuninn-2.0" panose="020B0000000000000000" pitchFamily="34" charset="-120"/>
                  <a:ea typeface="jf-openhuninn-2.0" panose="020B0000000000000000" pitchFamily="34" charset="-120"/>
                </a:endParaRPr>
              </a:p>
            </p:txBody>
          </p:sp>
        </mc:Choice>
        <mc:Fallback xmlns="">
          <p:sp>
            <p:nvSpPr>
              <p:cNvPr id="3" name="內容版面配置區 10">
                <a:extLst>
                  <a:ext uri="{FF2B5EF4-FFF2-40B4-BE49-F238E27FC236}">
                    <a16:creationId xmlns:a16="http://schemas.microsoft.com/office/drawing/2014/main" id="{6DB01A5C-9AC9-C978-AE03-E149DA4E9A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1003" y="821499"/>
                <a:ext cx="9794837" cy="1083234"/>
              </a:xfrm>
              <a:prstGeom prst="rect">
                <a:avLst/>
              </a:prstGeom>
              <a:blipFill>
                <a:blip r:embed="rId2"/>
                <a:stretch>
                  <a:fillRect t="-50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內容版面配置區 10">
            <a:extLst>
              <a:ext uri="{FF2B5EF4-FFF2-40B4-BE49-F238E27FC236}">
                <a16:creationId xmlns:a16="http://schemas.microsoft.com/office/drawing/2014/main" id="{94530D30-9542-A0F1-625E-9AC373E1432D}"/>
              </a:ext>
            </a:extLst>
          </p:cNvPr>
          <p:cNvSpPr txBox="1">
            <a:spLocks/>
          </p:cNvSpPr>
          <p:nvPr/>
        </p:nvSpPr>
        <p:spPr>
          <a:xfrm>
            <a:off x="2608604" y="3535975"/>
            <a:ext cx="6899632" cy="119886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>
              <a:buNone/>
            </a:pPr>
            <a:r>
              <a:rPr lang="zh-TW" altLang="en-US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於是我們開始探討該演算法的遞迴細節</a:t>
            </a:r>
            <a:endParaRPr lang="en-US" altLang="zh-TW" sz="2000" dirty="0">
              <a:latin typeface="jf-openhuninn-2.0" panose="020B0000000000000000" pitchFamily="34" charset="-120"/>
              <a:ea typeface="jf-openhuninn-2.0" panose="020B0000000000000000" pitchFamily="34" charset="-120"/>
            </a:endParaRPr>
          </a:p>
          <a:p>
            <a:pPr indent="0" algn="ctr">
              <a:buNone/>
            </a:pPr>
            <a:r>
              <a:rPr lang="zh-TW" altLang="en-US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我們想要知道它的</a:t>
            </a:r>
            <a:r>
              <a:rPr lang="zh-TW" altLang="en-US" sz="2000" dirty="0">
                <a:solidFill>
                  <a:srgbClr val="E64823"/>
                </a:solidFill>
                <a:latin typeface="jf-openhuninn-2.0" panose="020B0000000000000000" pitchFamily="34" charset="-120"/>
                <a:ea typeface="jf-openhuninn-2.0" panose="020B0000000000000000" pitchFamily="34" charset="-120"/>
              </a:rPr>
              <a:t>終止條件</a:t>
            </a:r>
            <a:r>
              <a:rPr lang="zh-TW" altLang="en-US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跟</a:t>
            </a:r>
            <a:r>
              <a:rPr lang="zh-TW" altLang="en-US" sz="2000" dirty="0">
                <a:solidFill>
                  <a:srgbClr val="E64823"/>
                </a:solidFill>
                <a:latin typeface="jf-openhuninn-2.0" panose="020B0000000000000000" pitchFamily="34" charset="-120"/>
                <a:ea typeface="jf-openhuninn-2.0" panose="020B0000000000000000" pitchFamily="34" charset="-120"/>
              </a:rPr>
              <a:t>遞迴複雜度</a:t>
            </a:r>
            <a:endParaRPr lang="en-US" altLang="zh-TW" sz="2000" dirty="0">
              <a:solidFill>
                <a:srgbClr val="E64823"/>
              </a:solidFill>
              <a:latin typeface="jf-openhuninn-2.0" panose="020B0000000000000000" pitchFamily="34" charset="-120"/>
              <a:ea typeface="jf-openhuninn-2.0" panose="020B0000000000000000" pitchFamily="34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內容版面配置區 10">
                <a:extLst>
                  <a:ext uri="{FF2B5EF4-FFF2-40B4-BE49-F238E27FC236}">
                    <a16:creationId xmlns:a16="http://schemas.microsoft.com/office/drawing/2014/main" id="{FDEFB3B4-0008-1488-D165-E1A693B3D47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61002" y="1619922"/>
                <a:ext cx="9794837" cy="1311168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11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19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100000"/>
                  </a:lnSpc>
                  <a:spcBef>
                    <a:spcPts val="200"/>
                  </a:spcBef>
                  <a:spcAft>
                    <a:spcPts val="400"/>
                  </a:spcAft>
                  <a:buClrTx/>
                  <a:buFont typeface="Calibri" pitchFamily="34" charset="0"/>
                  <a:buChar char="◦"/>
                  <a:defRPr sz="17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100000"/>
                  </a:lnSpc>
                  <a:spcBef>
                    <a:spcPts val="200"/>
                  </a:spcBef>
                  <a:spcAft>
                    <a:spcPts val="400"/>
                  </a:spcAft>
                  <a:buClrTx/>
                  <a:buFont typeface="Calibri" pitchFamily="34" charset="0"/>
                  <a:buChar char="◦"/>
                  <a:defRPr sz="13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100000"/>
                  </a:lnSpc>
                  <a:spcBef>
                    <a:spcPts val="200"/>
                  </a:spcBef>
                  <a:spcAft>
                    <a:spcPts val="400"/>
                  </a:spcAft>
                  <a:buClrTx/>
                  <a:buFont typeface="Calibri" pitchFamily="34" charset="0"/>
                  <a:buChar char="◦"/>
                  <a:defRPr sz="13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100000"/>
                  </a:lnSpc>
                  <a:spcBef>
                    <a:spcPts val="200"/>
                  </a:spcBef>
                  <a:spcAft>
                    <a:spcPts val="400"/>
                  </a:spcAft>
                  <a:buClrTx/>
                  <a:buFont typeface="Calibri" pitchFamily="34" charset="0"/>
                  <a:buChar char="◦"/>
                  <a:defRPr sz="13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indent="0" algn="ctr">
                  <a:buFont typeface="Calibri" panose="020F0502020204030204" pitchFamily="34" charset="0"/>
                  <a:buNone/>
                </a:pPr>
                <a:r>
                  <a:rPr lang="zh-TW" altLang="en-US" sz="2000" dirty="0"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  <a:t>其定義為：</a:t>
                </a:r>
                <a:endParaRPr lang="en-US" altLang="zh-TW" sz="2000" dirty="0">
                  <a:latin typeface="jf-openhuninn-2.0" panose="020B0000000000000000" pitchFamily="34" charset="-120"/>
                  <a:ea typeface="jf-openhuninn-2.0" panose="020B0000000000000000" pitchFamily="34" charset="-120"/>
                </a:endParaRPr>
              </a:p>
              <a:p>
                <a:pPr indent="0" algn="ctr">
                  <a:buFont typeface="Calibri" panose="020F050202020403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latin typeface="Cambria Math" panose="02040503050406030204" pitchFamily="18" charset="0"/>
                          <a:ea typeface="jf-openhuninn-2.0" panose="020B0000000000000000" pitchFamily="34" charset="-120"/>
                        </a:rPr>
                        <m:t>𝑛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  <a:ea typeface="jf-openhuninn-2.0" panose="020B0000000000000000" pitchFamily="34" charset="-120"/>
                        </a:rPr>
                        <m:t>!=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  <a:ea typeface="jf-openhuninn-2.0" panose="020B0000000000000000" pitchFamily="34" charset="-120"/>
                        </a:rPr>
                        <m:t>𝑛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  <a:ea typeface="jf-openhuninn-2.0" panose="020B0000000000000000" pitchFamily="34" charset="-120"/>
                        </a:rPr>
                        <m:t>×</m:t>
                      </m:r>
                      <m:d>
                        <m:d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  <a:ea typeface="jf-openhuninn-2.0" panose="020B0000000000000000" pitchFamily="34" charset="-120"/>
                            </a:rPr>
                          </m:ctrlPr>
                        </m:dPr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jf-openhuninn-2.0" panose="020B0000000000000000" pitchFamily="34" charset="-120"/>
                            </a:rPr>
                            <m:t>𝑛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jf-openhuninn-2.0" panose="020B0000000000000000" pitchFamily="34" charset="-120"/>
                            </a:rPr>
                            <m:t>−1</m:t>
                          </m:r>
                        </m:e>
                      </m:d>
                      <m:r>
                        <a:rPr lang="en-US" altLang="zh-TW" sz="2000" b="0" i="1" smtClean="0">
                          <a:latin typeface="Cambria Math" panose="02040503050406030204" pitchFamily="18" charset="0"/>
                          <a:ea typeface="jf-openhuninn-2.0" panose="020B0000000000000000" pitchFamily="34" charset="-120"/>
                        </a:rPr>
                        <m:t>×</m:t>
                      </m:r>
                      <m:d>
                        <m:d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  <a:ea typeface="jf-openhuninn-2.0" panose="020B0000000000000000" pitchFamily="34" charset="-120"/>
                            </a:rPr>
                          </m:ctrlPr>
                        </m:dPr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jf-openhuninn-2.0" panose="020B0000000000000000" pitchFamily="34" charset="-120"/>
                            </a:rPr>
                            <m:t>𝑛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jf-openhuninn-2.0" panose="020B0000000000000000" pitchFamily="34" charset="-120"/>
                            </a:rPr>
                            <m:t>−2</m:t>
                          </m:r>
                        </m:e>
                      </m:d>
                      <m:r>
                        <a:rPr lang="en-US" altLang="zh-TW" sz="2000" b="0" i="1" smtClean="0">
                          <a:latin typeface="Cambria Math" panose="02040503050406030204" pitchFamily="18" charset="0"/>
                          <a:ea typeface="jf-openhuninn-2.0" panose="020B0000000000000000" pitchFamily="34" charset="-120"/>
                        </a:rPr>
                        <m:t>×</m:t>
                      </m:r>
                      <m:d>
                        <m:d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  <a:ea typeface="jf-openhuninn-2.0" panose="020B0000000000000000" pitchFamily="34" charset="-120"/>
                            </a:rPr>
                          </m:ctrlPr>
                        </m:dPr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jf-openhuninn-2.0" panose="020B0000000000000000" pitchFamily="34" charset="-120"/>
                            </a:rPr>
                            <m:t>𝑛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jf-openhuninn-2.0" panose="020B0000000000000000" pitchFamily="34" charset="-120"/>
                            </a:rPr>
                            <m:t>−3</m:t>
                          </m:r>
                        </m:e>
                      </m:d>
                      <m:r>
                        <a:rPr lang="en-US" altLang="zh-TW" sz="2000" b="0" i="1" smtClean="0">
                          <a:latin typeface="Cambria Math" panose="02040503050406030204" pitchFamily="18" charset="0"/>
                          <a:ea typeface="jf-openhuninn-2.0" panose="020B0000000000000000" pitchFamily="34" charset="-120"/>
                        </a:rPr>
                        <m:t>×⋯×2×1</m:t>
                      </m:r>
                    </m:oMath>
                  </m:oMathPara>
                </a14:m>
                <a:endParaRPr lang="en-US" altLang="zh-TW" sz="2000" dirty="0">
                  <a:latin typeface="jf-openhuninn-2.0" panose="020B0000000000000000" pitchFamily="34" charset="-120"/>
                  <a:ea typeface="jf-openhuninn-2.0" panose="020B0000000000000000" pitchFamily="34" charset="-120"/>
                </a:endParaRPr>
              </a:p>
              <a:p>
                <a:pPr indent="0" algn="ctr">
                  <a:buFont typeface="Calibri" panose="020F0502020204030204" pitchFamily="34" charset="0"/>
                  <a:buNone/>
                </a:pPr>
                <a:r>
                  <a:rPr lang="zh-TW" altLang="en-US" sz="2000" dirty="0"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  <a:t>其中 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jf-openhuninn-2.0" panose="020B0000000000000000" pitchFamily="34" charset="-120"/>
                      </a:rPr>
                      <m:t>0!=1</m:t>
                    </m:r>
                  </m:oMath>
                </a14:m>
                <a:endParaRPr lang="en-US" altLang="zh-TW" sz="2000" dirty="0">
                  <a:latin typeface="jf-openhuninn-2.0" panose="020B0000000000000000" pitchFamily="34" charset="-120"/>
                  <a:ea typeface="jf-openhuninn-2.0" panose="020B0000000000000000" pitchFamily="34" charset="-120"/>
                </a:endParaRPr>
              </a:p>
            </p:txBody>
          </p:sp>
        </mc:Choice>
        <mc:Fallback xmlns="">
          <p:sp>
            <p:nvSpPr>
              <p:cNvPr id="5" name="內容版面配置區 10">
                <a:extLst>
                  <a:ext uri="{FF2B5EF4-FFF2-40B4-BE49-F238E27FC236}">
                    <a16:creationId xmlns:a16="http://schemas.microsoft.com/office/drawing/2014/main" id="{FDEFB3B4-0008-1488-D165-E1A693B3D4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1002" y="1619922"/>
                <a:ext cx="9794837" cy="1311168"/>
              </a:xfrm>
              <a:prstGeom prst="rect">
                <a:avLst/>
              </a:prstGeom>
              <a:blipFill>
                <a:blip r:embed="rId3"/>
                <a:stretch>
                  <a:fillRect t="-4186" b="-41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14075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41">
    <a:dk1>
      <a:sysClr val="windowText" lastClr="000000"/>
    </a:dk1>
    <a:lt1>
      <a:sysClr val="window" lastClr="FFFFFF"/>
    </a:lt1>
    <a:dk2>
      <a:srgbClr val="39302A"/>
    </a:dk2>
    <a:lt2>
      <a:srgbClr val="E5DEDB"/>
    </a:lt2>
    <a:accent1>
      <a:srgbClr val="F36826"/>
    </a:accent1>
    <a:accent2>
      <a:srgbClr val="FB8E09"/>
    </a:accent2>
    <a:accent3>
      <a:srgbClr val="D48B32"/>
    </a:accent3>
    <a:accent4>
      <a:srgbClr val="E64823"/>
    </a:accent4>
    <a:accent5>
      <a:srgbClr val="FFCA08"/>
    </a:accent5>
    <a:accent6>
      <a:srgbClr val="AF695B"/>
    </a:accent6>
    <a:hlink>
      <a:srgbClr val="2998E3"/>
    </a:hlink>
    <a:folHlink>
      <a:srgbClr val="7F723D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638A3B04-B0F3-4C12-A722-52B5CF6D972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747A963-53E0-44AF-AF13-963FE676C68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F5B1FD9-3BB6-4DA9-A089-3B68C2323D4F}">
  <ds:schemaRefs>
    <ds:schemaRef ds:uri="http://purl.org/dc/terms/"/>
    <ds:schemaRef ds:uri="http://schemas.microsoft.com/office/2006/metadata/properties"/>
    <ds:schemaRef ds:uri="http://purl.org/dc/elements/1.1/"/>
    <ds:schemaRef ds:uri="http://www.w3.org/XML/1998/namespace"/>
    <ds:schemaRef ds:uri="http://schemas.openxmlformats.org/package/2006/metadata/core-properties"/>
    <ds:schemaRef ds:uri="http://schemas.microsoft.com/office/2006/documentManagement/types"/>
    <ds:schemaRef ds:uri="71af3243-3dd4-4a8d-8c0d-dd76da1f02a5"/>
    <ds:schemaRef ds:uri="http://schemas.microsoft.com/office/infopath/2007/PartnerControls"/>
    <ds:schemaRef ds:uri="16c05727-aa75-4e4a-9b5f-8a80a1165891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{DE4D5A2A-45AA-468A-A52E-9206A7A5E323}tf33845126_win32</Template>
  <TotalTime>1445</TotalTime>
  <Words>1924</Words>
  <Application>Microsoft Office PowerPoint</Application>
  <PresentationFormat>寬螢幕</PresentationFormat>
  <Paragraphs>359</Paragraphs>
  <Slides>55</Slides>
  <Notes>6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55</vt:i4>
      </vt:variant>
    </vt:vector>
  </HeadingPairs>
  <TitlesOfParts>
    <vt:vector size="64" baseType="lpstr">
      <vt:lpstr>jf-openhuninn-2.0</vt:lpstr>
      <vt:lpstr>新細明體</vt:lpstr>
      <vt:lpstr>Arial</vt:lpstr>
      <vt:lpstr>Bookman Old Style</vt:lpstr>
      <vt:lpstr>Calibri</vt:lpstr>
      <vt:lpstr>Cambria Math</vt:lpstr>
      <vt:lpstr>Franklin Gothic Book</vt:lpstr>
      <vt:lpstr>JetBrainsMono NF</vt:lpstr>
      <vt:lpstr>1_RetrospectVTI</vt:lpstr>
      <vt:lpstr>遞迴</vt:lpstr>
      <vt:lpstr>課程大綱</vt:lpstr>
      <vt:lpstr>遞迴的重要性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經典的遞迴函數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遞迴解還是迭代解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資料結構 TA課程</dc:title>
  <dc:creator>柏菻 黃</dc:creator>
  <cp:lastModifiedBy>user</cp:lastModifiedBy>
  <cp:revision>628</cp:revision>
  <dcterms:created xsi:type="dcterms:W3CDTF">2024-07-15T07:37:21Z</dcterms:created>
  <dcterms:modified xsi:type="dcterms:W3CDTF">2024-10-14T11:13:09Z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