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3"/>
  </p:notesMasterIdLst>
  <p:sldIdLst>
    <p:sldId id="268" r:id="rId5"/>
    <p:sldId id="313" r:id="rId6"/>
    <p:sldId id="323" r:id="rId7"/>
    <p:sldId id="348" r:id="rId8"/>
    <p:sldId id="373" r:id="rId9"/>
    <p:sldId id="374" r:id="rId10"/>
    <p:sldId id="375" r:id="rId11"/>
    <p:sldId id="378" r:id="rId12"/>
    <p:sldId id="379" r:id="rId13"/>
    <p:sldId id="380" r:id="rId14"/>
    <p:sldId id="381" r:id="rId15"/>
    <p:sldId id="382" r:id="rId16"/>
    <p:sldId id="384" r:id="rId17"/>
    <p:sldId id="386" r:id="rId18"/>
    <p:sldId id="388" r:id="rId19"/>
    <p:sldId id="389" r:id="rId20"/>
    <p:sldId id="390" r:id="rId21"/>
    <p:sldId id="391" r:id="rId22"/>
    <p:sldId id="387" r:id="rId23"/>
    <p:sldId id="326" r:id="rId24"/>
    <p:sldId id="418" r:id="rId25"/>
    <p:sldId id="396" r:id="rId26"/>
    <p:sldId id="419" r:id="rId27"/>
    <p:sldId id="420" r:id="rId28"/>
    <p:sldId id="395" r:id="rId29"/>
    <p:sldId id="397" r:id="rId30"/>
    <p:sldId id="398" r:id="rId31"/>
    <p:sldId id="399" r:id="rId32"/>
    <p:sldId id="401" r:id="rId33"/>
    <p:sldId id="400" r:id="rId34"/>
    <p:sldId id="402" r:id="rId35"/>
    <p:sldId id="403" r:id="rId36"/>
    <p:sldId id="406" r:id="rId37"/>
    <p:sldId id="405" r:id="rId38"/>
    <p:sldId id="407" r:id="rId39"/>
    <p:sldId id="416" r:id="rId40"/>
    <p:sldId id="415" r:id="rId41"/>
    <p:sldId id="256" r:id="rId42"/>
    <p:sldId id="257" r:id="rId43"/>
    <p:sldId id="258" r:id="rId44"/>
    <p:sldId id="259" r:id="rId45"/>
    <p:sldId id="260" r:id="rId46"/>
    <p:sldId id="410" r:id="rId47"/>
    <p:sldId id="409" r:id="rId48"/>
    <p:sldId id="411" r:id="rId49"/>
    <p:sldId id="412" r:id="rId50"/>
    <p:sldId id="413" r:id="rId51"/>
    <p:sldId id="4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313"/>
          </p14:sldIdLst>
        </p14:section>
        <p14:section name="遞迴的重要性" id="{E005D2FA-52FB-4940-87ED-469BC992499E}">
          <p14:sldIdLst>
            <p14:sldId id="323"/>
            <p14:sldId id="348"/>
            <p14:sldId id="373"/>
            <p14:sldId id="374"/>
            <p14:sldId id="375"/>
            <p14:sldId id="378"/>
            <p14:sldId id="379"/>
            <p14:sldId id="380"/>
            <p14:sldId id="381"/>
            <p14:sldId id="382"/>
            <p14:sldId id="384"/>
            <p14:sldId id="386"/>
            <p14:sldId id="388"/>
            <p14:sldId id="389"/>
            <p14:sldId id="390"/>
            <p14:sldId id="391"/>
            <p14:sldId id="387"/>
          </p14:sldIdLst>
        </p14:section>
        <p14:section name="經典的遞迴函數" id="{C2975F89-F498-496C-8EE3-13CC90DB40D5}">
          <p14:sldIdLst>
            <p14:sldId id="326"/>
            <p14:sldId id="418"/>
            <p14:sldId id="396"/>
            <p14:sldId id="419"/>
            <p14:sldId id="420"/>
            <p14:sldId id="395"/>
            <p14:sldId id="397"/>
            <p14:sldId id="398"/>
            <p14:sldId id="399"/>
            <p14:sldId id="401"/>
            <p14:sldId id="400"/>
            <p14:sldId id="402"/>
            <p14:sldId id="403"/>
            <p14:sldId id="406"/>
            <p14:sldId id="405"/>
            <p14:sldId id="407"/>
          </p14:sldIdLst>
        </p14:section>
        <p14:section name="遞迴解還是迭代解" id="{68A362A0-0E76-4A8D-9E97-79B31CC2AF90}">
          <p14:sldIdLst>
            <p14:sldId id="416"/>
            <p14:sldId id="415"/>
            <p14:sldId id="256"/>
            <p14:sldId id="257"/>
            <p14:sldId id="258"/>
            <p14:sldId id="259"/>
            <p14:sldId id="260"/>
            <p14:sldId id="410"/>
            <p14:sldId id="409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  <a:srgbClr val="EC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563" autoAdjust="0"/>
  </p:normalViewPr>
  <p:slideViewPr>
    <p:cSldViewPr snapToGrid="0">
      <p:cViewPr varScale="1">
        <p:scale>
          <a:sx n="109" d="100"/>
          <a:sy n="109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12BD9-06F5-315B-50DC-182DB526E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2D0EA-E092-CFC7-A393-84ADCF830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A72E72-B7B9-40CE-B2EE-0C97B18E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05744-6383-E640-34CD-C4A3DE490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47BC-158A-C239-E93B-8936A089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98540C-7676-E77E-0940-E89294D8D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B6163FD-933F-D2C3-0202-62648D94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46198E-4610-A62E-000A-772A153BA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03A3A-E0DF-8731-2B5C-B5B95927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744A85-1CA0-E93D-D915-47F7F875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7F9632-1BFA-3CDD-95F1-144EDFE26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B657E-FF49-1B18-6343-2AF5113CC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DE09-4E8D-AA88-C1F1-AF8D71014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514CF90-284E-2F0E-5392-11CA7971D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5C3666-4001-2B9A-497F-7C08B0F73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B60AB-BA6C-FBA3-CF22-5CB5D2A4B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7A2D2E-B71C-3A3D-7D73-91B63058E3E3}"/>
              </a:ext>
            </a:extLst>
          </p:cNvPr>
          <p:cNvSpPr/>
          <p:nvPr/>
        </p:nvSpPr>
        <p:spPr>
          <a:xfrm>
            <a:off x="6540909" y="3126658"/>
            <a:ext cx="3347885" cy="3052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96A612-2121-C529-8FB5-DBDC3A2B3F4D}"/>
              </a:ext>
            </a:extLst>
          </p:cNvPr>
          <p:cNvSpPr/>
          <p:nvPr/>
        </p:nvSpPr>
        <p:spPr>
          <a:xfrm>
            <a:off x="6540909" y="4159044"/>
            <a:ext cx="3347885" cy="2020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9EBBC0-AAC4-C256-74B4-C699271EB10E}"/>
              </a:ext>
            </a:extLst>
          </p:cNvPr>
          <p:cNvSpPr/>
          <p:nvPr/>
        </p:nvSpPr>
        <p:spPr>
          <a:xfrm>
            <a:off x="8613058" y="5235676"/>
            <a:ext cx="1275736" cy="943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A486D4D-8307-8459-A2A6-D8D9DB80E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A65E934D-5AC7-5359-D54F-748E1436498B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1FB983F-0689-CAD0-EB55-8BBD6C1D69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</p:spTree>
    <p:extLst>
      <p:ext uri="{BB962C8B-B14F-4D97-AF65-F5344CB8AC3E}">
        <p14:creationId xmlns:p14="http://schemas.microsoft.com/office/powerpoint/2010/main" val="2688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A486D4D-8307-8459-A2A6-D8D9DB80E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A65E934D-5AC7-5359-D54F-748E1436498B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1FB983F-0689-CAD0-EB55-8BBD6C1D69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08CC8EE-5E2E-7066-B183-0BDBA55A5956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89128B-809F-1705-14CE-D316CEEE630C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FE8D4-E91E-8098-C830-64807311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7D90FB03-8C38-4A96-3557-B1619C9A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A2207B0-332D-60FF-C73F-E4D32AB3F4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A2207B0-332D-60FF-C73F-E4D32AB3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0F5B771D-FCFC-DC42-AA37-D7DE16146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0F5B771D-FCFC-DC42-AA37-D7DE1614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017DB8B0-36F8-7CF4-E06B-CC690A1DD36C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6C298E4-C7A4-90A7-77E5-A75CA5F2446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3CA539-943C-71E9-934D-105A40932C8B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A07F1DF-DA63-616A-1B62-A2A1A99580ED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1B7A1085-908C-9F89-3B36-DFBC6A222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1B7A1085-908C-9F89-3B36-DFBC6A22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D60BE02-F64B-5E44-3716-8E03F8CDC2A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6000" y="2017059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6DB069D7-9D15-B02B-8181-2DE1DFBAC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1192" y="1766179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6DB069D7-9D15-B02B-8181-2DE1DFBAC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92" y="1766179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1185-D84E-F859-D511-FFB52D15B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C2DF4C0C-B755-39F5-7A47-B56B5543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29C50FD9-0693-0314-AB1E-99260BB5C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29C50FD9-0693-0314-AB1E-99260BB5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554BFB2A-9A8B-F5C7-ABA3-207F1346E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554BFB2A-9A8B-F5C7-ABA3-207F1346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61F1EFE5-872D-EF9B-23DB-1416118ABA31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056F143-47AB-F608-924B-4CDB380E315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B40F08E-1558-8019-71B9-67F1C4B49343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0E581D0-97CC-F3E9-C34A-CA163DAC51D1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5E90BD36-4FB5-4D29-FEDB-6B990CE1C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5E90BD36-4FB5-4D29-FEDB-6B990CE1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668963-EABD-6C57-3AB3-1F3DA78405F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18967" y="3073687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FA38814B-63F2-50B1-8B0D-3077BCB72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4159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FA38814B-63F2-50B1-8B0D-3077BCB7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159" y="2822807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1FCF-73C3-B985-A326-CD1C47DE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200B750E-E364-3AAC-D22B-94044C6B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C5970BD-CE5C-2958-4135-7F5A3C5F7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C5970BD-CE5C-2958-4135-7F5A3C5F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3ECE7778-0E06-3539-D942-9630C6809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3ECE7778-0E06-3539-D942-9630C680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4B993357-856F-511E-15BB-C6E680A8614F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C696722-3849-06B3-B228-571553B0F07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58D379-C5EB-D1D6-9E90-B1929CAC6247}"/>
              </a:ext>
            </a:extLst>
          </p:cNvPr>
          <p:cNvGrpSpPr/>
          <p:nvPr/>
        </p:nvGrpSpPr>
        <p:grpSpPr>
          <a:xfrm>
            <a:off x="5150874" y="685800"/>
            <a:ext cx="1390036" cy="5405284"/>
            <a:chOff x="5150874" y="685800"/>
            <a:chExt cx="1390036" cy="5405284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E0FD4D6-3EB7-95B7-92B5-C986FCAF3898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685800"/>
              <a:ext cx="0" cy="5405284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C44568-F22C-53CA-66FB-3214A72023F6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內容版面配置區 10">
                  <a:extLst>
                    <a:ext uri="{FF2B5EF4-FFF2-40B4-BE49-F238E27FC236}">
                      <a16:creationId xmlns:a16="http://schemas.microsoft.com/office/drawing/2014/main" id="{70417B32-0AAF-5DCB-336F-97E68680E1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99451" y="2822807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solidFill>
                              <a:srgbClr val="E64823"/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9" name="內容版面配置區 10">
                  <a:extLst>
                    <a:ext uri="{FF2B5EF4-FFF2-40B4-BE49-F238E27FC236}">
                      <a16:creationId xmlns:a16="http://schemas.microsoft.com/office/drawing/2014/main" id="{70417B32-0AAF-5DCB-336F-97E68680E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51" y="2822807"/>
                  <a:ext cx="633890" cy="5017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19C725-E45C-1AFC-7B46-689428BAB45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049240" y="4113593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EAE95BEB-B4AC-CCD0-2306-BF9702251C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34432" y="3862713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EAE95BEB-B4AC-CCD0-2306-BF9702251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32" y="3862713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9E2D2-77C4-2681-E5F6-05F64638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0B653CA-3904-4DA5-9882-43639653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FCDCD14-AD7A-D899-1F32-0EA725742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BC99F7BB-9863-925F-4BEF-968923699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6390E251-1CC5-0198-C7D8-7383ABC0297D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EF0AA7D-7FF6-D3BF-F5E0-6615F2E3E14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2D4E89-8367-0044-25C0-B40487E7A4AB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B4D19A7-3FC2-EA56-3240-E2088F039859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E7547C7F-5274-7CBB-3391-A04F4FE9EB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EAB7DB35-75AA-603B-8B13-F0BE7654C2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1079" y="5420771"/>
                <a:ext cx="2689555" cy="946078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i="1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複雜度</m:t>
                      </m:r>
                      <m:r>
                        <a:rPr lang="zh-TW" altLang="en-US" sz="280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：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𝑂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EAB7DB35-75AA-603B-8B13-F0BE7654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79" y="5420771"/>
                <a:ext cx="2689555" cy="946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4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9535-069D-7218-E4B1-E44FB808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C953E99C-9110-D051-B06B-4E5F691ECA6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C4DC61C-69EA-0E27-BC05-62A07E70B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EAC8FB3C-4BCA-3694-42DE-F2B21F3AD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8604" y="3535975"/>
                <a:ext cx="6899632" cy="223729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我們能只讓別人記住階乘的兩個性質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r>
                  <a:rPr lang="zh-TW" altLang="en-US" sz="2000" dirty="0">
                    <a:ea typeface="jf-openhuninn-2.0" panose="020B0000000000000000" pitchFamily="34" charset="-120"/>
                  </a:rPr>
                  <a:t>「</a:t>
                </a:r>
                <a:r>
                  <a:rPr lang="zh-TW" altLang="en-US" sz="2000" b="0" dirty="0">
                    <a:ea typeface="jf-openhuninn-2.0" panose="020B0000000000000000" pitchFamily="34" charset="-120"/>
                  </a:rPr>
                  <a:t>持續連乘自身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−1</m:t>
                    </m:r>
                  </m:oMath>
                </a14:m>
                <a:r>
                  <a:rPr lang="zh-TW" altLang="en-US" sz="2000" b="0" dirty="0">
                    <a:ea typeface="jf-openhuninn-2.0" panose="020B0000000000000000" pitchFamily="34" charset="-120"/>
                  </a:rPr>
                  <a:t> 直到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=0</m:t>
                    </m:r>
                  </m:oMath>
                </a14:m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時結束</a:t>
                </a:r>
                <a:r>
                  <a:rPr lang="zh-TW" altLang="en-US" sz="2000" dirty="0">
                    <a:ea typeface="jf-openhuninn-2.0" panose="020B0000000000000000" pitchFamily="34" charset="-120"/>
                  </a:rPr>
                  <a:t>」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就能映證</a:t>
                </a:r>
                <a:r>
                  <a:rPr lang="zh-TW" altLang="en-US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「易於理解」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的優勢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EAC8FB3C-4BCA-3694-42DE-F2B21F3A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04" y="3535975"/>
                <a:ext cx="6899632" cy="2237296"/>
              </a:xfrm>
              <a:prstGeom prst="rect">
                <a:avLst/>
              </a:prstGeom>
              <a:blipFill>
                <a:blip r:embed="rId3"/>
                <a:stretch>
                  <a:fillRect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C02953A4-A107-13BF-224A-E5F11EFA1C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C02953A4-A107-13BF-224A-E5F11EFA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4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F70CB-6985-8407-D067-4C46152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課程大綱</a:t>
            </a:r>
            <a:endParaRPr 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19FBF0-F423-DB1E-4088-B13DC13B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2108201"/>
            <a:ext cx="4505662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7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DA81-D49F-B745-F851-46C73D1F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函數</a:t>
            </a:r>
            <a:endParaRPr lang="zh-TW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28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A67A-7F66-2E46-2DE7-96A75BF1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669D38F5-897F-1861-421F-2318422C246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28FB50AF-739C-0E8F-1914-79B181B32453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7E6E657A-078C-DE71-7258-338009E5CFDD}"/>
              </a:ext>
            </a:extLst>
          </p:cNvPr>
          <p:cNvSpPr txBox="1">
            <a:spLocks/>
          </p:cNvSpPr>
          <p:nvPr/>
        </p:nvSpPr>
        <p:spPr>
          <a:xfrm>
            <a:off x="1161002" y="2352393"/>
            <a:ext cx="9794837" cy="5195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比起循序搜尋，它有著更高效率的演算流程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9281F51-FC7B-E382-AE20-B916FFDB8395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223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我們記得一句話：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</a:t>
            </a:r>
            <a:r>
              <a:rPr lang="zh-TW" altLang="en-US" sz="2000" b="0" dirty="0">
                <a:ea typeface="jf-openhuninn-2.0" panose="020B0000000000000000" pitchFamily="34" charset="-120"/>
              </a:rPr>
              <a:t>持續平分陣列，直到指針碰到搜尋目標</a:t>
            </a:r>
            <a:r>
              <a:rPr lang="zh-TW" altLang="en-US" sz="2000" dirty="0">
                <a:ea typeface="jf-openhuninn-2.0" panose="020B0000000000000000" pitchFamily="34" charset="-120"/>
              </a:rPr>
              <a:t>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就能理解二分搜尋的核心想法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8A6B-0AC7-99DF-1D0C-D59AD5A7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836A9B41-DD4C-C266-72C9-E8E2B363A36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44AD81D4-D100-3295-5277-C0DC3FF0987F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C2DB6EFA-5846-3B77-632B-87ADAC538DC1}"/>
              </a:ext>
            </a:extLst>
          </p:cNvPr>
          <p:cNvSpPr txBox="1">
            <a:spLocks/>
          </p:cNvSpPr>
          <p:nvPr/>
        </p:nvSpPr>
        <p:spPr>
          <a:xfrm>
            <a:off x="1161002" y="2352393"/>
            <a:ext cx="9794837" cy="5195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在二元搜尋中會使用三個指針協助搜尋工作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BF50D50B-ED08-BAE7-0020-A443CFDF45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7095" y="3556539"/>
                <a:ext cx="6899632" cy="223729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8640" indent="-457200">
                  <a:buFont typeface="+mj-lt"/>
                  <a:buAutoNum type="arabicPeriod"/>
                </a:pP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Left 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與 </a:t>
                </a: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Right 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指針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548640" indent="-457200">
                  <a:buFont typeface="+mj-lt"/>
                  <a:buAutoNum type="arabicPeriod"/>
                </a:pP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Mid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指針，用來尋找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arr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00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eft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Right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是否為搜尋目標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BF50D50B-ED08-BAE7-0020-A443CFDF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95" y="3556539"/>
                <a:ext cx="6899632" cy="2237296"/>
              </a:xfrm>
              <a:prstGeom prst="rect">
                <a:avLst/>
              </a:prstGeom>
              <a:blipFill>
                <a:blip r:embed="rId2"/>
                <a:stretch>
                  <a:fillRect l="-795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AE80F00-EE39-3F3D-FCCB-38A4A18BA4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6914267" y="914540"/>
            <a:ext cx="903951" cy="819697"/>
            <a:chOff x="5623637" y="914540"/>
            <a:chExt cx="903951" cy="81969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 smtClean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mid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  <p:sp>
        <p:nvSpPr>
          <p:cNvPr id="21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9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AE80F00-EE39-3F3D-FCCB-38A4A18BA4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257D08-7984-C285-1119-8EF92AE867F3}"/>
              </a:ext>
            </a:extLst>
          </p:cNvPr>
          <p:cNvGrpSpPr/>
          <p:nvPr/>
        </p:nvGrpSpPr>
        <p:grpSpPr>
          <a:xfrm>
            <a:off x="7006660" y="697440"/>
            <a:ext cx="717893" cy="1036797"/>
            <a:chOff x="5712433" y="697440"/>
            <a:chExt cx="717893" cy="1036797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7AD6ACB-31F5-9D68-F563-CE1F30EA6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7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485F-B9C6-2185-84C4-17FCD368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BB98127F-C3F4-8DC9-9E41-3A2AAE2D00D6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D2C438C3-DAE1-1B41-2B1A-1DF909E5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52ABE99-94F7-0B0A-4092-0C475F970B93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4C9F6B-DCC5-9CD8-3BF6-81CC447A4A7A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CB3C28-0E51-8523-580D-FF48EE650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415668B-BF1F-7F96-77AF-553EF13269E6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A12EAE0-CB3D-F4F4-ABE4-05D21291E43E}"/>
              </a:ext>
            </a:extLst>
          </p:cNvPr>
          <p:cNvGrpSpPr/>
          <p:nvPr/>
        </p:nvGrpSpPr>
        <p:grpSpPr>
          <a:xfrm>
            <a:off x="6924043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9949082-D0EF-4F89-F42E-0AEA9EF76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6C67699F-21B5-C2C7-7A58-02651145126B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ED58E8D-1312-0326-8AB0-081A72A021C4}"/>
              </a:ext>
            </a:extLst>
          </p:cNvPr>
          <p:cNvSpPr/>
          <p:nvPr/>
        </p:nvSpPr>
        <p:spPr>
          <a:xfrm>
            <a:off x="7691719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54BB-28BF-A45A-630D-94F04B1F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DC6815D3-3076-5BBC-3B2E-E3E0C06679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122576B-4ECD-CDFA-58B0-583303E4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DD2D564-1E09-7B34-F8F4-1592670DFF97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14EBAF-8DEC-E45E-217A-4E66B14C1022}"/>
              </a:ext>
            </a:extLst>
          </p:cNvPr>
          <p:cNvGrpSpPr/>
          <p:nvPr/>
        </p:nvGrpSpPr>
        <p:grpSpPr>
          <a:xfrm>
            <a:off x="6966234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7515598-40C8-576F-DA8F-CFA6D7A8818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2A2BFD5E-2F2A-6C23-69E1-F61C8C678E40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4A558B-096C-CD2F-44FE-55F5194FAC13}"/>
              </a:ext>
            </a:extLst>
          </p:cNvPr>
          <p:cNvGrpSpPr/>
          <p:nvPr/>
        </p:nvGrpSpPr>
        <p:grpSpPr>
          <a:xfrm>
            <a:off x="8493645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5D8E7BF-588F-A9E5-821A-776A25834C5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4B335C60-8134-BE55-69D2-19F9E0F5070D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D3FC799-33C2-D513-2DD1-2C6CB04B7D00}"/>
              </a:ext>
            </a:extLst>
          </p:cNvPr>
          <p:cNvSpPr/>
          <p:nvPr/>
        </p:nvSpPr>
        <p:spPr>
          <a:xfrm>
            <a:off x="3234474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0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9626-75F7-915D-8C65-BEB87D40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CFB0CD6-939C-6667-4DB0-60580315A98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C11D5B3B-1BCF-551C-116B-F29BAC7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19EEF2A-5670-DFD3-6EA7-D231CD6569A4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0FCDF8-17B5-D558-66F0-929CCB5A976D}"/>
              </a:ext>
            </a:extLst>
          </p:cNvPr>
          <p:cNvGrpSpPr/>
          <p:nvPr/>
        </p:nvGrpSpPr>
        <p:grpSpPr>
          <a:xfrm>
            <a:off x="5484039" y="2393130"/>
            <a:ext cx="717893" cy="819697"/>
            <a:chOff x="5681953" y="914540"/>
            <a:chExt cx="717893" cy="81969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C11C0B-3A20-A18F-CCE0-E2460FEAF0C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D6DA5400-790E-7933-C36C-503D0E9E4B6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AA1C40-4E40-3C9C-8514-F52E69B5E680}"/>
              </a:ext>
            </a:extLst>
          </p:cNvPr>
          <p:cNvGrpSpPr/>
          <p:nvPr/>
        </p:nvGrpSpPr>
        <p:grpSpPr>
          <a:xfrm>
            <a:off x="6387541" y="2393130"/>
            <a:ext cx="903951" cy="819697"/>
            <a:chOff x="5623637" y="914540"/>
            <a:chExt cx="903951" cy="819697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1A97A9D-26E3-4379-8EAC-85CE118628A4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內容版面配置區 10">
              <a:extLst>
                <a:ext uri="{FF2B5EF4-FFF2-40B4-BE49-F238E27FC236}">
                  <a16:creationId xmlns:a16="http://schemas.microsoft.com/office/drawing/2014/main" id="{E8FC19F5-3957-DCA6-7C87-8E589375E60F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CEFBABC-4949-B532-2910-60AE3F1EF829}"/>
              </a:ext>
            </a:extLst>
          </p:cNvPr>
          <p:cNvGrpSpPr/>
          <p:nvPr/>
        </p:nvGrpSpPr>
        <p:grpSpPr>
          <a:xfrm>
            <a:off x="5842985" y="3544481"/>
            <a:ext cx="717893" cy="864397"/>
            <a:chOff x="5712433" y="334803"/>
            <a:chExt cx="717893" cy="864397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3E3558A-1F73-AFF1-72C3-2589C38D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8537" r="-53390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8DEB-E106-1734-B6D3-5891553E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2CF0E85-9399-382D-D2FE-C3304FA19F2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6808CD2F-2977-2F50-7FC7-6C6DCD9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9A6077-A103-36EC-D2BB-6D39C96D2990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0BD510-D955-4779-B27F-9BD5FEA823C5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EA75791-ABCD-5563-A515-92D8616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8D472D35-3D0E-AC3C-56EB-647A30AF396A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BBD59E-8131-4FA6-7E5B-D273EE845BC3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2668F56-5F90-4775-AFC8-D5CDAE816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0561058-5D6E-43A6-E247-9A29C6F1BD67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B54E982-0FB7-6A1E-A026-4487F6961BD4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A88BB9A6-EEE6-6C35-70EA-F140BB28F18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605-9715-7209-8C07-C21E8DCF3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6A194B07-E3D3-8DAA-D2CA-2F85177ED2C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1C32F49-2594-1A88-1477-D347A273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CEDE1C-BB07-F118-7FBE-317DB861355B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57553C8-B481-CF12-34E2-B9102C8B34DA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5B104E-D3E7-2C56-C66B-623788A1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3E7D5212-9D3B-A553-6C0D-B1A1A397D959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308A56-120C-B47D-F6AB-0D32334C9C3C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FD097B2-1C6F-DCC4-6899-AA1CAB3E46F3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BE82339-29CA-2070-412B-5178CA4090DA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126077-DB54-5923-B526-08097CD59D7F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6DDB7AF-EF16-C16A-950D-BDAD02EAEB9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AE00D43A-3B57-E5E7-01CF-5830A3AFB6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AE00D43A-3B57-E5E7-01CF-5830A3AFB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DA81-D49F-B745-F851-46C73D1F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  <a:endParaRPr lang="en-US" altLang="zh-TW" sz="4944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46E0-1DAB-19AF-9DCE-FFDEC6B99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C12BEE6-D86C-220B-A7CC-0B6591FE14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3FC7AC2-C1FD-FE81-A884-CB5DE956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094536-4D94-BFC7-F7DC-E5358C7C1A90}"/>
              </a:ext>
            </a:extLst>
          </p:cNvPr>
          <p:cNvSpPr/>
          <p:nvPr/>
        </p:nvSpPr>
        <p:spPr>
          <a:xfrm>
            <a:off x="78028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A7A7A91-C9E0-F873-6E37-53DD67365565}"/>
              </a:ext>
            </a:extLst>
          </p:cNvPr>
          <p:cNvGrpSpPr/>
          <p:nvPr/>
        </p:nvGrpSpPr>
        <p:grpSpPr>
          <a:xfrm>
            <a:off x="6531188" y="5010735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9E15F1-B36A-1838-667B-F7DFC29E007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92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1628-DF06-82F4-72DC-9B7256BD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793CD6E-6F19-90A1-8BB2-F42C8B04E2F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4684CF14-08E0-7673-FB8B-FDD8180F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430B9A-D809-3A53-DCE3-6BBAC33A10F0}"/>
              </a:ext>
            </a:extLst>
          </p:cNvPr>
          <p:cNvSpPr/>
          <p:nvPr/>
        </p:nvSpPr>
        <p:spPr>
          <a:xfrm>
            <a:off x="36880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B2E7BA-5CD6-437E-A376-1BF04A82C080}"/>
              </a:ext>
            </a:extLst>
          </p:cNvPr>
          <p:cNvGrpSpPr/>
          <p:nvPr/>
        </p:nvGrpSpPr>
        <p:grpSpPr>
          <a:xfrm>
            <a:off x="7968881" y="4960047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E2F32210-530B-D0B4-CC8A-597B64A1B7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317" r="-53390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640B6E-B215-8366-9100-5C50A16DB4C2}"/>
              </a:ext>
            </a:extLst>
          </p:cNvPr>
          <p:cNvGrpSpPr/>
          <p:nvPr/>
        </p:nvGrpSpPr>
        <p:grpSpPr>
          <a:xfrm>
            <a:off x="9746829" y="4960047"/>
            <a:ext cx="717893" cy="864397"/>
            <a:chOff x="5712433" y="334803"/>
            <a:chExt cx="717893" cy="8643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42D45A6-0388-EA5B-0C4C-1A78E61E9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5"/>
                  <a:stretch>
                    <a:fillRect l="-50000" t="-7317" r="-52542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EDE2-2CE7-78EF-B355-FBF61ACF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0AC0557-30A1-DA14-6150-CA0F8C57710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7B4AC103-BE77-255F-92C8-B5CC1239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BCC750D0-6C19-D4A8-6617-A54A4F369DF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76E49D1-3152-083F-3388-E28B271CB91C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E408F6-7CB5-CB4A-66A2-18FE57D4D759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74C70D0-22A6-AA7B-4CEC-4C3255C89E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74C70D0-22A6-AA7B-4CEC-4C3255C89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0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61664-D6D3-0016-4899-DBA5FDBC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12D39A7-7B62-AD5D-0333-22F119AE2A4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016BCB8-B764-0EB9-3163-163FE493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820E7190-525E-E497-7A96-9D2ED044673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1B44F52-2BA6-64F2-C928-6EDD5FC4573F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A270C8-CEDA-B8B6-EBD0-44BE2D7DFFC6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A6DEB218-3C3D-CFD0-5519-816F4DBF6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A6DEB218-3C3D-CFD0-5519-816F4DBF6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E95A-C236-E52A-CB7F-11A599F65B8B}"/>
              </a:ext>
            </a:extLst>
          </p:cNvPr>
          <p:cNvGrpSpPr/>
          <p:nvPr/>
        </p:nvGrpSpPr>
        <p:grpSpPr>
          <a:xfrm>
            <a:off x="5615940" y="3618873"/>
            <a:ext cx="4913205" cy="501760"/>
            <a:chOff x="3688080" y="3618873"/>
            <a:chExt cx="4913205" cy="501760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A58E68-2235-0A72-C5DA-7FFED0EA8DD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688080" y="3869753"/>
              <a:ext cx="4279315" cy="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內容版面配置區 10">
                  <a:extLst>
                    <a:ext uri="{FF2B5EF4-FFF2-40B4-BE49-F238E27FC236}">
                      <a16:creationId xmlns:a16="http://schemas.microsoft.com/office/drawing/2014/main" id="{69AEE6D7-EC22-43B1-D08C-2C780B86A8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4" name="內容版面配置區 10">
                  <a:extLst>
                    <a:ext uri="{FF2B5EF4-FFF2-40B4-BE49-F238E27FC236}">
                      <a16:creationId xmlns:a16="http://schemas.microsoft.com/office/drawing/2014/main" id="{69AEE6D7-EC22-43B1-D08C-2C780B86A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8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7C92-2F8F-C501-BAFC-21BE39FB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FD82B75-93F7-5D13-2657-9F90124ADC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66857FD7-CD3B-1779-11DB-8C7AB7692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8BFEA312-56E4-12DC-107B-4E0C1DD7AD1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938BBD4-5D9B-EFDF-1B7E-875E97D330FA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E7D044-0CE9-36D5-30A8-614BB4015EBE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E2E6099-B732-6E61-01AC-8060E0FE73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E2E6099-B732-6E61-01AC-8060E0FE7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095752-515B-1130-6C21-7C949AF69C94}"/>
              </a:ext>
            </a:extLst>
          </p:cNvPr>
          <p:cNvGrpSpPr/>
          <p:nvPr/>
        </p:nvGrpSpPr>
        <p:grpSpPr>
          <a:xfrm>
            <a:off x="4655820" y="5063780"/>
            <a:ext cx="6962156" cy="501760"/>
            <a:chOff x="1639129" y="3618873"/>
            <a:chExt cx="6962156" cy="50176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8EBD604-7532-A8DD-2CE7-249B8E55518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639129" y="3869753"/>
              <a:ext cx="6328266" cy="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內容版面配置區 10">
                  <a:extLst>
                    <a:ext uri="{FF2B5EF4-FFF2-40B4-BE49-F238E27FC236}">
                      <a16:creationId xmlns:a16="http://schemas.microsoft.com/office/drawing/2014/main" id="{7B0C20EA-4A0D-41B5-C1E7-0F10F900A1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9" name="內容版面配置區 10">
                  <a:extLst>
                    <a:ext uri="{FF2B5EF4-FFF2-40B4-BE49-F238E27FC236}">
                      <a16:creationId xmlns:a16="http://schemas.microsoft.com/office/drawing/2014/main" id="{7B0C20EA-4A0D-41B5-C1E7-0F10F900A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7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D4CC-B7CB-01D1-E84C-F4607757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C0B617D-D6BF-A674-FFF9-0C2A2426186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21DC7C6-F89F-468D-2520-E16FA903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EEB35B19-28B5-C56B-9115-E4EBB63331F2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7A5F3DBB-F413-8236-9535-7C16A0A7026D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804915-32BE-4AE1-228B-1FA70E230384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DAC2A94-E078-0417-F957-D20C72F6B2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DAC2A94-E078-0417-F957-D20C72F6B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2D61C7E2-DA35-56E5-CFAE-D18DF95165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9279" y="5180786"/>
                <a:ext cx="2689555" cy="946078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複雜度：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𝑂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log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2D61C7E2-DA35-56E5-CFAE-D18DF951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79" y="5180786"/>
                <a:ext cx="2689555" cy="946078"/>
              </a:xfrm>
              <a:prstGeom prst="rect">
                <a:avLst/>
              </a:prstGeom>
              <a:blipFill>
                <a:blip r:embed="rId5"/>
                <a:stretch>
                  <a:fillRect r="-1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8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8354-A2E8-48A6-4DE6-592A514F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EC17C119-9D5C-5719-1003-B65AE4EDCB75}"/>
              </a:ext>
            </a:extLst>
          </p:cNvPr>
          <p:cNvSpPr txBox="1">
            <a:spLocks/>
          </p:cNvSpPr>
          <p:nvPr/>
        </p:nvSpPr>
        <p:spPr>
          <a:xfrm>
            <a:off x="2541733" y="1464858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3236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leetcode</a:t>
            </a:r>
            <a:r>
              <a:rPr lang="en-US" altLang="zh-TW" sz="3236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Pow(x, n)</a:t>
            </a:r>
            <a:endParaRPr lang="en-US" altLang="zh-TW" sz="3236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035810-DDE3-D598-1670-2432C583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2851352"/>
            <a:ext cx="580153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65D5-5C24-8388-6456-AB5718CE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1757A-D6A9-A406-D698-E7818D7C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</p:spTree>
    <p:extLst>
      <p:ext uri="{BB962C8B-B14F-4D97-AF65-F5344CB8AC3E}">
        <p14:creationId xmlns:p14="http://schemas.microsoft.com/office/powerpoint/2010/main" val="15429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標題 13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內容版面配置區 34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內容版面配置區 35"/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1" name="內容版面配置區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內容版面配置區 33"/>
              <p:cNvSpPr/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𝑂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(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2" name="內容版面配置區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5F60192-62C3-986E-226D-95A074A0C8B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標題 15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內容版面配置區 38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內容版面配置區 41"/>
              <p:cNvSpPr/>
              <p:nvPr/>
            </p:nvSpPr>
            <p:spPr>
              <a:xfrm>
                <a:off x="1380960" y="427248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i="1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INT</m:t>
                          </m:r>
                          <m: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MAX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?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8" name="內容版面配置區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60" y="427248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B93C0CE-C389-AAC7-08DA-5095B9E920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BEB32263-B16A-AE69-4EC1-EEBD868F1A51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BEB32263-B16A-AE69-4EC1-EEBD868F1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3">
                <a:extLst>
                  <a:ext uri="{FF2B5EF4-FFF2-40B4-BE49-F238E27FC236}">
                    <a16:creationId xmlns:a16="http://schemas.microsoft.com/office/drawing/2014/main" id="{74CC313A-55F7-DA7B-7940-7E7D5802A02D}"/>
                  </a:ext>
                </a:extLst>
              </p:cNvPr>
              <p:cNvSpPr/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𝑂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(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33">
                <a:extLst>
                  <a:ext uri="{FF2B5EF4-FFF2-40B4-BE49-F238E27FC236}">
                    <a16:creationId xmlns:a16="http://schemas.microsoft.com/office/drawing/2014/main" id="{74CC313A-55F7-DA7B-7940-7E7D5802A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pic>
        <p:nvPicPr>
          <p:cNvPr id="1026" name="Picture 2" descr="AlgoDaily - Recursion">
            <a:extLst>
              <a:ext uri="{FF2B5EF4-FFF2-40B4-BE49-F238E27FC236}">
                <a16:creationId xmlns:a16="http://schemas.microsoft.com/office/drawing/2014/main" id="{20460E2F-A79D-7365-648F-ED7F81B3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3646"/>
            <a:ext cx="6096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標題 17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內容版面配置區 36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內容版面配置區 44"/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3" name="內容版面配置區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2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A384E477-0C98-E3CE-F32A-7ACC994E35B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281F666C-CDF9-CB1A-4418-FD1F3CF925DB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281F666C-CDF9-CB1A-4418-FD1F3CF9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標題 19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內容版面配置區 37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內容版面配置區 48"/>
          <p:cNvSpPr/>
          <p:nvPr/>
        </p:nvSpPr>
        <p:spPr>
          <a:xfrm>
            <a:off x="1118880" y="424773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e.g.,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內容版面配置區 49"/>
              <p:cNvSpPr/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sup>
                      </m:sSup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=?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0" name="內容版面配置區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1D18FB5-AF3B-9424-12C4-F7BC528267F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315C06EB-71C2-CBA9-E694-B070EEF8C278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315C06EB-71C2-CBA9-E694-B070EEF8C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44">
                <a:extLst>
                  <a:ext uri="{FF2B5EF4-FFF2-40B4-BE49-F238E27FC236}">
                    <a16:creationId xmlns:a16="http://schemas.microsoft.com/office/drawing/2014/main" id="{D4160841-66F6-13A9-0A7E-4194FD0E5F23}"/>
                  </a:ext>
                </a:extLst>
              </p:cNvPr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44">
                <a:extLst>
                  <a:ext uri="{FF2B5EF4-FFF2-40B4-BE49-F238E27FC236}">
                    <a16:creationId xmlns:a16="http://schemas.microsoft.com/office/drawing/2014/main" id="{D4160841-66F6-13A9-0A7E-4194FD0E5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4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標題 21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內容版面配置區 45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內容版面配置區 53"/>
              <p:cNvSpPr/>
              <p:nvPr/>
            </p:nvSpPr>
            <p:spPr>
              <a:xfrm>
                <a:off x="4555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b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e>
                        <m:sub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10</m:t>
                          </m:r>
                        </m:sub>
                      </m:sSub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= </m:t>
                      </m:r>
                      <m:sSub>
                        <m:sSub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b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1011</m:t>
                          </m:r>
                        </m:e>
                        <m:sub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8" name="內容版面配置區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00" y="471276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16638F1-712C-D9D9-5A9F-9A2E40A752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3" name="內容版面配置區 48">
            <a:extLst>
              <a:ext uri="{FF2B5EF4-FFF2-40B4-BE49-F238E27FC236}">
                <a16:creationId xmlns:a16="http://schemas.microsoft.com/office/drawing/2014/main" id="{E63BB06E-91A1-D46D-D86C-1F38DA4AAA4A}"/>
              </a:ext>
            </a:extLst>
          </p:cNvPr>
          <p:cNvSpPr/>
          <p:nvPr/>
        </p:nvSpPr>
        <p:spPr>
          <a:xfrm>
            <a:off x="1118880" y="424773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e.g.,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49">
                <a:extLst>
                  <a:ext uri="{FF2B5EF4-FFF2-40B4-BE49-F238E27FC236}">
                    <a16:creationId xmlns:a16="http://schemas.microsoft.com/office/drawing/2014/main" id="{22265AB2-ABD7-0F4F-CD7B-5ADE9DE07D13}"/>
                  </a:ext>
                </a:extLst>
              </p:cNvPr>
              <p:cNvSpPr/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sup>
                      </m:sSup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</m:t>
                      </m:r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8+2+1</m:t>
                          </m:r>
                        </m:sup>
                      </m:sSup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49">
                <a:extLst>
                  <a:ext uri="{FF2B5EF4-FFF2-40B4-BE49-F238E27FC236}">
                    <a16:creationId xmlns:a16="http://schemas.microsoft.com/office/drawing/2014/main" id="{22265AB2-ABD7-0F4F-CD7B-5ADE9DE07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35">
                <a:extLst>
                  <a:ext uri="{FF2B5EF4-FFF2-40B4-BE49-F238E27FC236}">
                    <a16:creationId xmlns:a16="http://schemas.microsoft.com/office/drawing/2014/main" id="{13418423-AF06-4E6E-7DED-37657D5C1454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內容版面配置區 35">
                <a:extLst>
                  <a:ext uri="{FF2B5EF4-FFF2-40B4-BE49-F238E27FC236}">
                    <a16:creationId xmlns:a16="http://schemas.microsoft.com/office/drawing/2014/main" id="{13418423-AF06-4E6E-7DED-37657D5C1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44">
                <a:extLst>
                  <a:ext uri="{FF2B5EF4-FFF2-40B4-BE49-F238E27FC236}">
                    <a16:creationId xmlns:a16="http://schemas.microsoft.com/office/drawing/2014/main" id="{20BB56CA-3D78-33EE-A556-B3FF6A2E5212}"/>
                  </a:ext>
                </a:extLst>
              </p:cNvPr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內容版面配置區 44">
                <a:extLst>
                  <a:ext uri="{FF2B5EF4-FFF2-40B4-BE49-F238E27FC236}">
                    <a16:creationId xmlns:a16="http://schemas.microsoft.com/office/drawing/2014/main" id="{20BB56CA-3D78-33EE-A556-B3FF6A2E5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5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F0C0-2BD6-BE92-F9D6-52C84915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989A562-E9A1-B615-3D5C-384F5459C34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339D3FFD-D9EB-B7DB-EB62-5A9D65C3D8E2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0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59A9-B8BE-651C-5229-BA5A0D9D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29BFA51-78E6-F5B8-E67D-B4840F7A49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5AA64EBE-A7DE-B962-05DA-1F0D6A60B065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5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7328-2DB3-5049-3230-A77F1CF1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CAC78EB-54BF-AD14-34A3-4ACD53B9470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F2E063A0-176D-5A99-70B9-2185F943A259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59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555F6-4636-A03B-762E-A5DA1AFA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7F9AAF-17F9-752A-1BF7-B36FC1F4612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62536D5C-C06C-777A-1D1E-64AACF1AE381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都可以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271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2BD0-E3AE-B562-8B2E-1139A4304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4CBF2B2-1C10-762A-9AF0-516458F84B4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A56E0E6D-9C8E-98C2-6883-8722723ECD64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都可以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用迭代解或</a:t>
            </a:r>
            <a:r>
              <a: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DP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（進階班）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034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37DDB38-7A24-AF72-D42B-424D021DA1E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選題</a:t>
            </a: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FE355146-FCE6-4D77-0D0E-293DEA98D05D}"/>
              </a:ext>
            </a:extLst>
          </p:cNvPr>
          <p:cNvSpPr txBox="1">
            <a:spLocks/>
          </p:cNvSpPr>
          <p:nvPr/>
        </p:nvSpPr>
        <p:spPr>
          <a:xfrm>
            <a:off x="2541733" y="3312708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推薦題目會跟簡報一起發在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Discord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上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C66CFF-751C-3C04-EA62-81F2724F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2690813"/>
            <a:ext cx="1219200" cy="981075"/>
          </a:xfrm>
          <a:prstGeom prst="rect">
            <a:avLst/>
          </a:prstGeom>
        </p:spPr>
      </p:pic>
      <p:sp>
        <p:nvSpPr>
          <p:cNvPr id="7" name="內容版面配置區 10">
            <a:extLst>
              <a:ext uri="{FF2B5EF4-FFF2-40B4-BE49-F238E27FC236}">
                <a16:creationId xmlns:a16="http://schemas.microsoft.com/office/drawing/2014/main" id="{BE3EADC1-78F8-55F3-4FD2-6DECAFA29CED}"/>
              </a:ext>
            </a:extLst>
          </p:cNvPr>
          <p:cNvSpPr txBox="1">
            <a:spLocks/>
          </p:cNvSpPr>
          <p:nvPr/>
        </p:nvSpPr>
        <p:spPr>
          <a:xfrm>
            <a:off x="2541733" y="1304319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謝謝聆聽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438DBBBF-00C2-51F3-1E37-0A13BF2C0C85}"/>
              </a:ext>
            </a:extLst>
          </p:cNvPr>
          <p:cNvSpPr txBox="1">
            <a:spLocks/>
          </p:cNvSpPr>
          <p:nvPr/>
        </p:nvSpPr>
        <p:spPr>
          <a:xfrm>
            <a:off x="1161002" y="1972778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我們會需要遞迴的原因有兩個：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 algn="ctr">
              <a:buFont typeface="+mj-lt"/>
              <a:buAutoNum type="arabicPeriod"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BF7EB543-DB06-E0A0-7D1C-7E02032A0E0C}"/>
              </a:ext>
            </a:extLst>
          </p:cNvPr>
          <p:cNvSpPr txBox="1">
            <a:spLocks/>
          </p:cNvSpPr>
          <p:nvPr/>
        </p:nvSpPr>
        <p:spPr>
          <a:xfrm>
            <a:off x="4842457" y="2513387"/>
            <a:ext cx="3090930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易於理解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易於簡化問題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3634757" y="4510218"/>
            <a:ext cx="4621858" cy="579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首先我們舉個例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438DBBBF-00C2-51F3-1E37-0A13BF2C0C85}"/>
              </a:ext>
            </a:extLst>
          </p:cNvPr>
          <p:cNvSpPr txBox="1">
            <a:spLocks/>
          </p:cNvSpPr>
          <p:nvPr/>
        </p:nvSpPr>
        <p:spPr>
          <a:xfrm>
            <a:off x="1161002" y="1972778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我們會需要遞迴的原因有兩個：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 algn="ctr">
              <a:buFont typeface="+mj-lt"/>
              <a:buAutoNum type="arabicPeriod"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07499347-EA5E-110F-0A04-D34D39754ED4}"/>
              </a:ext>
            </a:extLst>
          </p:cNvPr>
          <p:cNvSpPr txBox="1">
            <a:spLocks/>
          </p:cNvSpPr>
          <p:nvPr/>
        </p:nvSpPr>
        <p:spPr>
          <a:xfrm>
            <a:off x="4842457" y="2513387"/>
            <a:ext cx="3090930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易於理解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易於簡化問題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9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1311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因為我們知道階乘有某種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「重複」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的性質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所以能直覺得感覺階乘演算法是遞迴關係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A8E45FB9-3E2D-C039-F47D-F6653A4B9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A8E45FB9-3E2D-C039-F47D-F6653A4B9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11988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於是我們開始探討該演算法的遞迴細節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我們想要知道它的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終止條件</a:t>
            </a: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跟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遞迴複雜度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36143541-A3F8-418B-9CD8-A0F036240650}"/>
              </a:ext>
            </a:extLst>
          </p:cNvPr>
          <p:cNvSpPr txBox="1">
            <a:spLocks/>
          </p:cNvSpPr>
          <p:nvPr/>
        </p:nvSpPr>
        <p:spPr>
          <a:xfrm>
            <a:off x="2608604" y="5047989"/>
            <a:ext cx="6899632" cy="1013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為了簡化</a:t>
            </a:r>
            <a:r>
              <a:rPr lang="zh-TW" altLang="en-US" sz="2000" u="sng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工人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智慧的計算成本，我們以實例探討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673F1669-ECF3-E217-0FF6-C2EFD8C656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673F1669-ECF3-E217-0FF6-C2EFD8C65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17574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4!=4×3!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1757459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FA8D5B-A274-3350-9199-1705E18509AF}"/>
              </a:ext>
            </a:extLst>
          </p:cNvPr>
          <p:cNvSpPr/>
          <p:nvPr/>
        </p:nvSpPr>
        <p:spPr>
          <a:xfrm>
            <a:off x="6540909" y="2057680"/>
            <a:ext cx="3347885" cy="4121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1446</TotalTime>
  <Words>1707</Words>
  <Application>Microsoft Office PowerPoint</Application>
  <PresentationFormat>寬螢幕</PresentationFormat>
  <Paragraphs>319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jf-openhuninn-2.0</vt:lpstr>
      <vt:lpstr>新細明體</vt:lpstr>
      <vt:lpstr>Arial</vt:lpstr>
      <vt:lpstr>Bookman Old Style</vt:lpstr>
      <vt:lpstr>Calibri</vt:lpstr>
      <vt:lpstr>Cambria Math</vt:lpstr>
      <vt:lpstr>Franklin Gothic Book</vt:lpstr>
      <vt:lpstr>JetBrainsMono NF</vt:lpstr>
      <vt:lpstr>1_RetrospectVTI</vt:lpstr>
      <vt:lpstr>遞迴</vt:lpstr>
      <vt:lpstr>課程大綱</vt:lpstr>
      <vt:lpstr>遞迴的重要性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經典的遞迴函數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遞迴解還是迭代解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user</cp:lastModifiedBy>
  <cp:revision>629</cp:revision>
  <dcterms:created xsi:type="dcterms:W3CDTF">2024-07-15T07:37:21Z</dcterms:created>
  <dcterms:modified xsi:type="dcterms:W3CDTF">2024-10-14T11:14:30Z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