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2"/>
  </p:notesMasterIdLst>
  <p:sldIdLst>
    <p:sldId id="268" r:id="rId5"/>
    <p:sldId id="450" r:id="rId6"/>
    <p:sldId id="451" r:id="rId7"/>
    <p:sldId id="452" r:id="rId8"/>
    <p:sldId id="373" r:id="rId9"/>
    <p:sldId id="453" r:id="rId10"/>
    <p:sldId id="454" r:id="rId11"/>
    <p:sldId id="374" r:id="rId12"/>
    <p:sldId id="457" r:id="rId13"/>
    <p:sldId id="455" r:id="rId14"/>
    <p:sldId id="456" r:id="rId15"/>
    <p:sldId id="376" r:id="rId16"/>
    <p:sldId id="458" r:id="rId17"/>
    <p:sldId id="375" r:id="rId18"/>
    <p:sldId id="421" r:id="rId19"/>
    <p:sldId id="422" r:id="rId20"/>
    <p:sldId id="423" r:id="rId21"/>
    <p:sldId id="424" r:id="rId22"/>
    <p:sldId id="425" r:id="rId23"/>
    <p:sldId id="428" r:id="rId24"/>
    <p:sldId id="426" r:id="rId25"/>
    <p:sldId id="442" r:id="rId26"/>
    <p:sldId id="427" r:id="rId27"/>
    <p:sldId id="429" r:id="rId28"/>
    <p:sldId id="431" r:id="rId29"/>
    <p:sldId id="432" r:id="rId30"/>
    <p:sldId id="433" r:id="rId31"/>
    <p:sldId id="434" r:id="rId32"/>
    <p:sldId id="435" r:id="rId33"/>
    <p:sldId id="436" r:id="rId34"/>
    <p:sldId id="437" r:id="rId35"/>
    <p:sldId id="438" r:id="rId36"/>
    <p:sldId id="439" r:id="rId37"/>
    <p:sldId id="440" r:id="rId38"/>
    <p:sldId id="441" r:id="rId39"/>
    <p:sldId id="459" r:id="rId40"/>
    <p:sldId id="460" r:id="rId41"/>
    <p:sldId id="443" r:id="rId42"/>
    <p:sldId id="444" r:id="rId43"/>
    <p:sldId id="447" r:id="rId44"/>
    <p:sldId id="449" r:id="rId45"/>
    <p:sldId id="466" r:id="rId46"/>
    <p:sldId id="461" r:id="rId47"/>
    <p:sldId id="465" r:id="rId48"/>
    <p:sldId id="407" r:id="rId49"/>
    <p:sldId id="464" r:id="rId50"/>
    <p:sldId id="41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課程資訊" id="{62847C9D-B0EC-4DF5-BD9A-248A70568B96}">
          <p14:sldIdLst>
            <p14:sldId id="268"/>
            <p14:sldId id="450"/>
            <p14:sldId id="451"/>
            <p14:sldId id="452"/>
            <p14:sldId id="373"/>
            <p14:sldId id="453"/>
            <p14:sldId id="454"/>
            <p14:sldId id="374"/>
            <p14:sldId id="457"/>
            <p14:sldId id="455"/>
            <p14:sldId id="456"/>
            <p14:sldId id="376"/>
            <p14:sldId id="458"/>
            <p14:sldId id="375"/>
            <p14:sldId id="421"/>
            <p14:sldId id="422"/>
            <p14:sldId id="423"/>
            <p14:sldId id="424"/>
            <p14:sldId id="425"/>
            <p14:sldId id="428"/>
            <p14:sldId id="426"/>
            <p14:sldId id="442"/>
            <p14:sldId id="427"/>
            <p14:sldId id="429"/>
            <p14:sldId id="431"/>
            <p14:sldId id="432"/>
            <p14:sldId id="433"/>
            <p14:sldId id="434"/>
            <p14:sldId id="435"/>
            <p14:sldId id="436"/>
            <p14:sldId id="437"/>
            <p14:sldId id="438"/>
            <p14:sldId id="439"/>
            <p14:sldId id="440"/>
            <p14:sldId id="441"/>
            <p14:sldId id="459"/>
            <p14:sldId id="460"/>
            <p14:sldId id="443"/>
            <p14:sldId id="444"/>
            <p14:sldId id="447"/>
            <p14:sldId id="449"/>
            <p14:sldId id="466"/>
            <p14:sldId id="461"/>
            <p14:sldId id="465"/>
            <p14:sldId id="407"/>
            <p14:sldId id="464"/>
            <p14:sldId id="4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4823"/>
    <a:srgbClr val="EC70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563" autoAdjust="0"/>
  </p:normalViewPr>
  <p:slideViewPr>
    <p:cSldViewPr snapToGrid="0">
      <p:cViewPr varScale="1">
        <p:scale>
          <a:sx n="64" d="100"/>
          <a:sy n="64" d="100"/>
        </p:scale>
        <p:origin x="96" y="1002"/>
      </p:cViewPr>
      <p:guideLst/>
    </p:cSldViewPr>
  </p:slideViewPr>
  <p:outlineViewPr>
    <p:cViewPr>
      <p:scale>
        <a:sx n="33" d="100"/>
        <a:sy n="33" d="100"/>
      </p:scale>
      <p:origin x="0" y="-43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7561C-809F-415E-99CA-22798D1E9186}" type="datetimeFigureOut">
              <a:rPr lang="en-US" smtClean="0"/>
              <a:t>11/11/2024</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33233-C2A8-4998-A3E2-B025BEEDEF33}" type="slidenum">
              <a:rPr lang="en-US" smtClean="0"/>
              <a:t>‹#›</a:t>
            </a:fld>
            <a:endParaRPr lang="en-US"/>
          </a:p>
        </p:txBody>
      </p:sp>
    </p:spTree>
    <p:extLst>
      <p:ext uri="{BB962C8B-B14F-4D97-AF65-F5344CB8AC3E}">
        <p14:creationId xmlns:p14="http://schemas.microsoft.com/office/powerpoint/2010/main" val="511562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97280" y="2958274"/>
            <a:ext cx="4639736" cy="29108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15944" y="2958273"/>
            <a:ext cx="4639736" cy="29108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0.png"/><Relationship Id="rId4" Type="http://schemas.openxmlformats.org/officeDocument/2006/relationships/image" Target="../media/image90.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sv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sv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leetcode.com/problems/sort-an-array/description/"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zh-TW" altLang="en-US" dirty="0">
                <a:solidFill>
                  <a:schemeClr val="tx1">
                    <a:lumMod val="75000"/>
                    <a:lumOff val="25000"/>
                  </a:schemeClr>
                </a:solidFill>
                <a:latin typeface="jf open 粉圓 2.0" panose="020B0000000000000000" pitchFamily="34" charset="-120"/>
                <a:ea typeface="jf open 粉圓 2.0" panose="020B0000000000000000" pitchFamily="34" charset="-120"/>
              </a:rPr>
              <a:t>分治法</a:t>
            </a:r>
            <a:endParaRPr lang="en-US" dirty="0">
              <a:solidFill>
                <a:schemeClr val="tx1">
                  <a:lumMod val="75000"/>
                  <a:lumOff val="25000"/>
                </a:schemeClr>
              </a:solidFill>
              <a:latin typeface="jf open 粉圓 2.0" panose="020B0000000000000000" pitchFamily="34" charset="-120"/>
              <a:ea typeface="jf open 粉圓 2.0" panose="020B0000000000000000" pitchFamily="34" charset="-120"/>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20CC4-CA2C-493E-8BC2-E34ED0A87123}"/>
            </a:ext>
          </a:extLst>
        </p:cNvPr>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87B02342-8432-17C1-7579-8EB3E9B1FFE6}"/>
              </a:ext>
            </a:extLst>
          </p:cNvPr>
          <p:cNvSpPr txBox="1">
            <a:spLocks/>
          </p:cNvSpPr>
          <p:nvPr/>
        </p:nvSpPr>
        <p:spPr>
          <a:xfrm>
            <a:off x="1161003" y="821499"/>
            <a:ext cx="9794837"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分治法的理念如下：</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en-US" altLang="zh-TW" sz="2000" dirty="0">
                <a:latin typeface="jf open 粉圓 2.0" panose="020B0000000000000000" pitchFamily="34" charset="-120"/>
                <a:ea typeface="jf open 粉圓 2.0" panose="020B0000000000000000" pitchFamily="34" charset="-120"/>
              </a:rPr>
              <a:t>Divide</a:t>
            </a:r>
            <a:r>
              <a:rPr lang="zh-TW" altLang="en-US" sz="2000" dirty="0">
                <a:latin typeface="jf open 粉圓 2.0" panose="020B0000000000000000" pitchFamily="34" charset="-120"/>
                <a:ea typeface="jf open 粉圓 2.0" panose="020B0000000000000000" pitchFamily="34" charset="-120"/>
              </a:rPr>
              <a:t>、</a:t>
            </a:r>
            <a:r>
              <a:rPr lang="en-US" altLang="zh-TW" sz="2000" dirty="0">
                <a:latin typeface="jf open 粉圓 2.0" panose="020B0000000000000000" pitchFamily="34" charset="-120"/>
                <a:ea typeface="jf open 粉圓 2.0" panose="020B0000000000000000" pitchFamily="34" charset="-120"/>
              </a:rPr>
              <a:t>Conquer</a:t>
            </a:r>
            <a:r>
              <a:rPr lang="zh-TW" altLang="en-US" sz="2000" dirty="0">
                <a:latin typeface="jf open 粉圓 2.0" panose="020B0000000000000000" pitchFamily="34" charset="-120"/>
                <a:ea typeface="jf open 粉圓 2.0" panose="020B0000000000000000" pitchFamily="34" charset="-120"/>
              </a:rPr>
              <a:t> 與 </a:t>
            </a:r>
            <a:r>
              <a:rPr lang="en-US" altLang="zh-TW" sz="2000" dirty="0">
                <a:latin typeface="jf open 粉圓 2.0" panose="020B0000000000000000" pitchFamily="34" charset="-120"/>
                <a:ea typeface="jf open 粉圓 2.0" panose="020B0000000000000000" pitchFamily="34" charset="-120"/>
              </a:rPr>
              <a:t>Combine</a:t>
            </a:r>
          </a:p>
        </p:txBody>
      </p:sp>
      <p:sp>
        <p:nvSpPr>
          <p:cNvPr id="4" name="內容版面配置區 10">
            <a:extLst>
              <a:ext uri="{FF2B5EF4-FFF2-40B4-BE49-F238E27FC236}">
                <a16:creationId xmlns:a16="http://schemas.microsoft.com/office/drawing/2014/main" id="{43911BBA-C4F2-B6C1-0FB4-3CA2FA93936A}"/>
              </a:ext>
            </a:extLst>
          </p:cNvPr>
          <p:cNvSpPr txBox="1">
            <a:spLocks/>
          </p:cNvSpPr>
          <p:nvPr/>
        </p:nvSpPr>
        <p:spPr>
          <a:xfrm>
            <a:off x="2743857" y="2366109"/>
            <a:ext cx="7100692" cy="2508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48640" indent="-457200">
              <a:buFont typeface="+mj-lt"/>
              <a:buAutoNum type="arabicPeriod"/>
            </a:pPr>
            <a:r>
              <a:rPr lang="en-US" altLang="zh-TW" sz="2000" dirty="0">
                <a:latin typeface="jf open 粉圓 2.0" panose="020B0000000000000000" pitchFamily="34" charset="-120"/>
                <a:ea typeface="jf open 粉圓 2.0" panose="020B0000000000000000" pitchFamily="34" charset="-120"/>
              </a:rPr>
              <a:t>Divide</a:t>
            </a:r>
            <a:r>
              <a:rPr lang="zh-TW" altLang="en-US" sz="2000" dirty="0">
                <a:latin typeface="jf open 粉圓 2.0" panose="020B0000000000000000" pitchFamily="34" charset="-120"/>
                <a:ea typeface="jf open 粉圓 2.0" panose="020B0000000000000000" pitchFamily="34" charset="-120"/>
              </a:rPr>
              <a:t>：</a:t>
            </a:r>
            <a:r>
              <a:rPr lang="zh-TW" altLang="en-US" sz="1800" dirty="0">
                <a:latin typeface="jf open 粉圓 2.0" panose="020B0000000000000000" pitchFamily="34" charset="-120"/>
                <a:ea typeface="jf open 粉圓 2.0" panose="020B0000000000000000" pitchFamily="34" charset="-120"/>
              </a:rPr>
              <a:t>拆解問題，如果能拆成一半會更好！</a:t>
            </a:r>
            <a:endParaRPr lang="en-US" altLang="zh-TW" sz="1800" dirty="0">
              <a:latin typeface="jf open 粉圓 2.0" panose="020B0000000000000000" pitchFamily="34" charset="-120"/>
              <a:ea typeface="jf open 粉圓 2.0" panose="020B0000000000000000" pitchFamily="34" charset="-120"/>
            </a:endParaRPr>
          </a:p>
          <a:p>
            <a:pPr marL="548640" indent="-457200">
              <a:buFont typeface="+mj-lt"/>
              <a:buAutoNum type="arabicPeriod"/>
            </a:pPr>
            <a:r>
              <a:rPr lang="en-US" altLang="zh-TW" sz="2000" dirty="0">
                <a:latin typeface="jf open 粉圓 2.0" panose="020B0000000000000000" pitchFamily="34" charset="-120"/>
                <a:ea typeface="jf open 粉圓 2.0" panose="020B0000000000000000" pitchFamily="34" charset="-120"/>
              </a:rPr>
              <a:t>Conquer</a:t>
            </a:r>
            <a:r>
              <a:rPr lang="zh-TW" altLang="en-US" sz="2000" dirty="0">
                <a:latin typeface="jf open 粉圓 2.0" panose="020B0000000000000000" pitchFamily="34" charset="-120"/>
                <a:ea typeface="jf open 粉圓 2.0" panose="020B0000000000000000" pitchFamily="34" charset="-120"/>
              </a:rPr>
              <a:t>：遞迴解決子問題</a:t>
            </a:r>
            <a:endParaRPr lang="en-US" altLang="zh-TW" sz="2000" dirty="0">
              <a:latin typeface="jf open 粉圓 2.0" panose="020B0000000000000000" pitchFamily="34" charset="-120"/>
              <a:ea typeface="jf open 粉圓 2.0" panose="020B0000000000000000" pitchFamily="34" charset="-120"/>
            </a:endParaRPr>
          </a:p>
        </p:txBody>
      </p:sp>
      <p:sp>
        <p:nvSpPr>
          <p:cNvPr id="2" name="標題 1">
            <a:extLst>
              <a:ext uri="{FF2B5EF4-FFF2-40B4-BE49-F238E27FC236}">
                <a16:creationId xmlns:a16="http://schemas.microsoft.com/office/drawing/2014/main" id="{F428BE91-7BC0-47C4-097B-E32A9C171C49}"/>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 open 粉圓 2.0" panose="020B0000000000000000" pitchFamily="34" charset="-120"/>
                <a:ea typeface="jf open 粉圓 2.0" panose="020B0000000000000000" pitchFamily="34" charset="-120"/>
              </a:rPr>
              <a:t>分治法</a:t>
            </a:r>
          </a:p>
        </p:txBody>
      </p:sp>
    </p:spTree>
    <p:extLst>
      <p:ext uri="{BB962C8B-B14F-4D97-AF65-F5344CB8AC3E}">
        <p14:creationId xmlns:p14="http://schemas.microsoft.com/office/powerpoint/2010/main" val="1146577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F3037-C06E-9608-87EC-5E9081C51540}"/>
            </a:ext>
          </a:extLst>
        </p:cNvPr>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2D29D6DB-BC89-7846-7ED2-0EEF6EC33F4E}"/>
              </a:ext>
            </a:extLst>
          </p:cNvPr>
          <p:cNvSpPr txBox="1">
            <a:spLocks/>
          </p:cNvSpPr>
          <p:nvPr/>
        </p:nvSpPr>
        <p:spPr>
          <a:xfrm>
            <a:off x="1161003" y="821499"/>
            <a:ext cx="9794837"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分治法的理念如下：</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en-US" altLang="zh-TW" sz="2000" dirty="0">
                <a:latin typeface="jf open 粉圓 2.0" panose="020B0000000000000000" pitchFamily="34" charset="-120"/>
                <a:ea typeface="jf open 粉圓 2.0" panose="020B0000000000000000" pitchFamily="34" charset="-120"/>
              </a:rPr>
              <a:t>Divide</a:t>
            </a:r>
            <a:r>
              <a:rPr lang="zh-TW" altLang="en-US" sz="2000" dirty="0">
                <a:latin typeface="jf open 粉圓 2.0" panose="020B0000000000000000" pitchFamily="34" charset="-120"/>
                <a:ea typeface="jf open 粉圓 2.0" panose="020B0000000000000000" pitchFamily="34" charset="-120"/>
              </a:rPr>
              <a:t>、</a:t>
            </a:r>
            <a:r>
              <a:rPr lang="en-US" altLang="zh-TW" sz="2000" dirty="0">
                <a:latin typeface="jf open 粉圓 2.0" panose="020B0000000000000000" pitchFamily="34" charset="-120"/>
                <a:ea typeface="jf open 粉圓 2.0" panose="020B0000000000000000" pitchFamily="34" charset="-120"/>
              </a:rPr>
              <a:t>Conquer</a:t>
            </a:r>
            <a:r>
              <a:rPr lang="zh-TW" altLang="en-US" sz="2000" dirty="0">
                <a:latin typeface="jf open 粉圓 2.0" panose="020B0000000000000000" pitchFamily="34" charset="-120"/>
                <a:ea typeface="jf open 粉圓 2.0" panose="020B0000000000000000" pitchFamily="34" charset="-120"/>
              </a:rPr>
              <a:t> 與 </a:t>
            </a:r>
            <a:r>
              <a:rPr lang="en-US" altLang="zh-TW" sz="2000" dirty="0">
                <a:latin typeface="jf open 粉圓 2.0" panose="020B0000000000000000" pitchFamily="34" charset="-120"/>
                <a:ea typeface="jf open 粉圓 2.0" panose="020B0000000000000000" pitchFamily="34" charset="-120"/>
              </a:rPr>
              <a:t>Combine</a:t>
            </a:r>
          </a:p>
        </p:txBody>
      </p:sp>
      <p:sp>
        <p:nvSpPr>
          <p:cNvPr id="4" name="內容版面配置區 10">
            <a:extLst>
              <a:ext uri="{FF2B5EF4-FFF2-40B4-BE49-F238E27FC236}">
                <a16:creationId xmlns:a16="http://schemas.microsoft.com/office/drawing/2014/main" id="{F5C64BDA-AEE0-7CE3-4142-01D0833C0CBD}"/>
              </a:ext>
            </a:extLst>
          </p:cNvPr>
          <p:cNvSpPr txBox="1">
            <a:spLocks/>
          </p:cNvSpPr>
          <p:nvPr/>
        </p:nvSpPr>
        <p:spPr>
          <a:xfrm>
            <a:off x="2743857" y="2366109"/>
            <a:ext cx="7100692" cy="2508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48640" indent="-457200">
              <a:buFont typeface="+mj-lt"/>
              <a:buAutoNum type="arabicPeriod"/>
            </a:pPr>
            <a:r>
              <a:rPr lang="en-US" altLang="zh-TW" sz="2000" dirty="0">
                <a:latin typeface="jf open 粉圓 2.0" panose="020B0000000000000000" pitchFamily="34" charset="-120"/>
                <a:ea typeface="jf open 粉圓 2.0" panose="020B0000000000000000" pitchFamily="34" charset="-120"/>
              </a:rPr>
              <a:t>Divide</a:t>
            </a:r>
            <a:r>
              <a:rPr lang="zh-TW" altLang="en-US" sz="2000" dirty="0">
                <a:latin typeface="jf open 粉圓 2.0" panose="020B0000000000000000" pitchFamily="34" charset="-120"/>
                <a:ea typeface="jf open 粉圓 2.0" panose="020B0000000000000000" pitchFamily="34" charset="-120"/>
              </a:rPr>
              <a:t>：</a:t>
            </a:r>
            <a:r>
              <a:rPr lang="zh-TW" altLang="en-US" sz="1800" dirty="0">
                <a:latin typeface="jf open 粉圓 2.0" panose="020B0000000000000000" pitchFamily="34" charset="-120"/>
                <a:ea typeface="jf open 粉圓 2.0" panose="020B0000000000000000" pitchFamily="34" charset="-120"/>
              </a:rPr>
              <a:t>拆解問題，如果能拆成一半會更好！</a:t>
            </a:r>
            <a:endParaRPr lang="en-US" altLang="zh-TW" sz="1800" dirty="0">
              <a:latin typeface="jf open 粉圓 2.0" panose="020B0000000000000000" pitchFamily="34" charset="-120"/>
              <a:ea typeface="jf open 粉圓 2.0" panose="020B0000000000000000" pitchFamily="34" charset="-120"/>
            </a:endParaRPr>
          </a:p>
          <a:p>
            <a:pPr marL="548640" indent="-457200">
              <a:buFont typeface="+mj-lt"/>
              <a:buAutoNum type="arabicPeriod"/>
            </a:pPr>
            <a:r>
              <a:rPr lang="en-US" altLang="zh-TW" sz="2000" dirty="0">
                <a:latin typeface="jf open 粉圓 2.0" panose="020B0000000000000000" pitchFamily="34" charset="-120"/>
                <a:ea typeface="jf open 粉圓 2.0" panose="020B0000000000000000" pitchFamily="34" charset="-120"/>
              </a:rPr>
              <a:t>Conquer</a:t>
            </a:r>
            <a:r>
              <a:rPr lang="zh-TW" altLang="en-US" sz="2000" dirty="0">
                <a:latin typeface="jf open 粉圓 2.0" panose="020B0000000000000000" pitchFamily="34" charset="-120"/>
                <a:ea typeface="jf open 粉圓 2.0" panose="020B0000000000000000" pitchFamily="34" charset="-120"/>
              </a:rPr>
              <a:t>：遞迴解決子問題</a:t>
            </a:r>
            <a:endParaRPr lang="en-US" altLang="zh-TW" sz="2000" dirty="0">
              <a:latin typeface="jf open 粉圓 2.0" panose="020B0000000000000000" pitchFamily="34" charset="-120"/>
              <a:ea typeface="jf open 粉圓 2.0" panose="020B0000000000000000" pitchFamily="34" charset="-120"/>
            </a:endParaRPr>
          </a:p>
          <a:p>
            <a:pPr marL="548640" indent="-457200">
              <a:buFont typeface="+mj-lt"/>
              <a:buAutoNum type="arabicPeriod"/>
            </a:pPr>
            <a:r>
              <a:rPr lang="en-US" altLang="zh-TW" sz="2000" dirty="0">
                <a:latin typeface="jf open 粉圓 2.0" panose="020B0000000000000000" pitchFamily="34" charset="-120"/>
                <a:ea typeface="jf open 粉圓 2.0" panose="020B0000000000000000" pitchFamily="34" charset="-120"/>
              </a:rPr>
              <a:t>Combine</a:t>
            </a:r>
            <a:r>
              <a:rPr lang="zh-TW" altLang="en-US" sz="2000" dirty="0">
                <a:latin typeface="jf open 粉圓 2.0" panose="020B0000000000000000" pitchFamily="34" charset="-120"/>
                <a:ea typeface="jf open 粉圓 2.0" panose="020B0000000000000000" pitchFamily="34" charset="-120"/>
              </a:rPr>
              <a:t>：合併已解決的子問題</a:t>
            </a:r>
            <a:endParaRPr lang="en-US" altLang="zh-TW" sz="2000" dirty="0">
              <a:latin typeface="jf open 粉圓 2.0" panose="020B0000000000000000" pitchFamily="34" charset="-120"/>
              <a:ea typeface="jf open 粉圓 2.0" panose="020B0000000000000000" pitchFamily="34" charset="-120"/>
            </a:endParaRPr>
          </a:p>
        </p:txBody>
      </p:sp>
      <p:sp>
        <p:nvSpPr>
          <p:cNvPr id="2" name="標題 1">
            <a:extLst>
              <a:ext uri="{FF2B5EF4-FFF2-40B4-BE49-F238E27FC236}">
                <a16:creationId xmlns:a16="http://schemas.microsoft.com/office/drawing/2014/main" id="{9A695D97-847D-5682-411D-AAF7C40BC75C}"/>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 open 粉圓 2.0" panose="020B0000000000000000" pitchFamily="34" charset="-120"/>
                <a:ea typeface="jf open 粉圓 2.0" panose="020B0000000000000000" pitchFamily="34" charset="-120"/>
              </a:rPr>
              <a:t>分治法</a:t>
            </a:r>
          </a:p>
        </p:txBody>
      </p:sp>
    </p:spTree>
    <p:extLst>
      <p:ext uri="{BB962C8B-B14F-4D97-AF65-F5344CB8AC3E}">
        <p14:creationId xmlns:p14="http://schemas.microsoft.com/office/powerpoint/2010/main" val="3070532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6DB01A5C-9AC9-C978-AE03-E149DA4E9A92}"/>
              </a:ext>
            </a:extLst>
          </p:cNvPr>
          <p:cNvSpPr txBox="1">
            <a:spLocks/>
          </p:cNvSpPr>
          <p:nvPr/>
        </p:nvSpPr>
        <p:spPr>
          <a:xfrm>
            <a:off x="1161003" y="821499"/>
            <a:ext cx="9794837"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openhuninn-2.0" panose="020B0000000000000000" pitchFamily="34" charset="-120"/>
                <a:ea typeface="jf-openhuninn-2.0" panose="020B0000000000000000" pitchFamily="34" charset="-120"/>
              </a:rPr>
              <a:t>其中，合併排序法是一個經典的分治演算法</a:t>
            </a:r>
            <a:endParaRPr lang="en-US" altLang="zh-TW" sz="2000" dirty="0">
              <a:latin typeface="jf-openhuninn-2.0" panose="020B0000000000000000" pitchFamily="34" charset="-120"/>
              <a:ea typeface="jf-openhuninn-2.0" panose="020B0000000000000000" pitchFamily="34" charset="-120"/>
            </a:endParaRPr>
          </a:p>
        </p:txBody>
      </p:sp>
      <mc:AlternateContent xmlns:mc="http://schemas.openxmlformats.org/markup-compatibility/2006" xmlns:a14="http://schemas.microsoft.com/office/drawing/2010/main">
        <mc:Choice Requires="a14">
          <p:sp>
            <p:nvSpPr>
              <p:cNvPr id="4" name="內容版面配置區 10">
                <a:extLst>
                  <a:ext uri="{FF2B5EF4-FFF2-40B4-BE49-F238E27FC236}">
                    <a16:creationId xmlns:a16="http://schemas.microsoft.com/office/drawing/2014/main" id="{CC98125E-2712-715D-73F1-967E69054017}"/>
                  </a:ext>
                </a:extLst>
              </p:cNvPr>
              <p:cNvSpPr txBox="1">
                <a:spLocks/>
              </p:cNvSpPr>
              <p:nvPr/>
            </p:nvSpPr>
            <p:spPr>
              <a:xfrm>
                <a:off x="1161002" y="1619922"/>
                <a:ext cx="9794837" cy="2885710"/>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openhuninn-2.0" panose="020B0000000000000000" pitchFamily="34" charset="-120"/>
                    <a:ea typeface="jf-openhuninn-2.0" panose="020B0000000000000000" pitchFamily="34" charset="-120"/>
                  </a:rPr>
                  <a:t>它的複雜度定義為：</a:t>
                </a:r>
                <a:endParaRPr lang="en-US" altLang="zh-TW" sz="2000" dirty="0">
                  <a:latin typeface="jf-openhuninn-2.0" panose="020B0000000000000000" pitchFamily="34" charset="-120"/>
                  <a:ea typeface="jf-openhuninn-2.0" panose="020B0000000000000000" pitchFamily="34" charset="-120"/>
                </a:endParaRPr>
              </a:p>
              <a:p>
                <a:pPr indent="0" algn="ctr">
                  <a:buFont typeface="Calibri" panose="020F0502020204030204" pitchFamily="34" charset="0"/>
                  <a:buNone/>
                </a:pPr>
                <a14:m>
                  <m:oMathPara xmlns:m="http://schemas.openxmlformats.org/officeDocument/2006/math">
                    <m:oMathParaPr>
                      <m:jc m:val="centerGroup"/>
                    </m:oMathParaPr>
                    <m:oMath xmlns:m="http://schemas.openxmlformats.org/officeDocument/2006/math">
                      <m:r>
                        <a:rPr lang="en-US" altLang="zh-TW" sz="2000" b="0" i="1" smtClean="0">
                          <a:latin typeface="Cambria Math" panose="02040503050406030204" pitchFamily="18" charset="0"/>
                          <a:ea typeface="jf-openhuninn-2.0" panose="020B0000000000000000" pitchFamily="34" charset="-120"/>
                        </a:rPr>
                        <m:t>𝑇</m:t>
                      </m:r>
                      <m:d>
                        <m:dPr>
                          <m:ctrlPr>
                            <a:rPr lang="en-US" altLang="zh-TW" sz="2000" b="0" i="1" smtClean="0">
                              <a:latin typeface="Cambria Math" panose="02040503050406030204" pitchFamily="18" charset="0"/>
                              <a:ea typeface="jf-openhuninn-2.0" panose="020B0000000000000000" pitchFamily="34" charset="-120"/>
                            </a:rPr>
                          </m:ctrlPr>
                        </m:dPr>
                        <m:e>
                          <m:r>
                            <a:rPr lang="en-US" altLang="zh-TW" sz="2000" b="0" i="1" smtClean="0">
                              <a:latin typeface="Cambria Math" panose="02040503050406030204" pitchFamily="18" charset="0"/>
                              <a:ea typeface="jf-openhuninn-2.0" panose="020B0000000000000000" pitchFamily="34" charset="-120"/>
                            </a:rPr>
                            <m:t>𝑛</m:t>
                          </m:r>
                        </m:e>
                      </m:d>
                      <m:r>
                        <a:rPr lang="en-US" altLang="zh-TW" sz="2000" b="0" i="1" smtClean="0">
                          <a:latin typeface="Cambria Math" panose="02040503050406030204" pitchFamily="18" charset="0"/>
                          <a:ea typeface="jf-openhuninn-2.0" panose="020B0000000000000000" pitchFamily="34" charset="-120"/>
                        </a:rPr>
                        <m:t>=</m:t>
                      </m:r>
                      <m:d>
                        <m:dPr>
                          <m:begChr m:val="{"/>
                          <m:endChr m:val=""/>
                          <m:ctrlPr>
                            <a:rPr lang="en-US" altLang="zh-TW" sz="2000" b="0" i="1" smtClean="0">
                              <a:latin typeface="Cambria Math" panose="02040503050406030204" pitchFamily="18" charset="0"/>
                              <a:ea typeface="jf-openhuninn-2.0" panose="020B0000000000000000" pitchFamily="34" charset="-120"/>
                            </a:rPr>
                          </m:ctrlPr>
                        </m:dPr>
                        <m:e>
                          <m:eqArr>
                            <m:eqArrPr>
                              <m:ctrlPr>
                                <a:rPr lang="en-US" altLang="zh-TW" sz="2000" b="0" i="1" smtClean="0">
                                  <a:latin typeface="Cambria Math" panose="02040503050406030204" pitchFamily="18" charset="0"/>
                                  <a:ea typeface="jf-openhuninn-2.0" panose="020B0000000000000000" pitchFamily="34" charset="-120"/>
                                </a:rPr>
                              </m:ctrlPr>
                            </m:eqArrPr>
                            <m:e>
                              <m:r>
                                <m:rPr>
                                  <m:sty m:val="p"/>
                                </m:rPr>
                                <a:rPr lang="en-US" altLang="zh-TW" sz="2000" b="0" i="0" smtClean="0">
                                  <a:latin typeface="Cambria Math" panose="02040503050406030204" pitchFamily="18" charset="0"/>
                                  <a:ea typeface="jf-openhuninn-2.0" panose="020B0000000000000000" pitchFamily="34" charset="-120"/>
                                </a:rPr>
                                <m:t>Θ</m:t>
                              </m:r>
                              <m:d>
                                <m:dPr>
                                  <m:ctrlPr>
                                    <a:rPr lang="en-US" altLang="zh-TW" sz="2000" b="0" i="1" smtClean="0">
                                      <a:latin typeface="Cambria Math" panose="02040503050406030204" pitchFamily="18" charset="0"/>
                                      <a:ea typeface="jf-openhuninn-2.0" panose="020B0000000000000000" pitchFamily="34" charset="-120"/>
                                    </a:rPr>
                                  </m:ctrlPr>
                                </m:dPr>
                                <m:e>
                                  <m:r>
                                    <a:rPr lang="en-US" altLang="zh-TW" sz="2000" b="0" i="1" smtClean="0">
                                      <a:latin typeface="Cambria Math" panose="02040503050406030204" pitchFamily="18" charset="0"/>
                                      <a:ea typeface="jf-openhuninn-2.0" panose="020B0000000000000000" pitchFamily="34" charset="-120"/>
                                    </a:rPr>
                                    <m:t>1</m:t>
                                  </m:r>
                                </m:e>
                              </m:d>
                              <m:r>
                                <m:rPr>
                                  <m:nor/>
                                </m:rPr>
                                <a:rPr lang="en-US" altLang="zh-TW" sz="2000" b="0" i="0" smtClean="0">
                                  <a:latin typeface="Cambria Math" panose="02040503050406030204" pitchFamily="18" charset="0"/>
                                  <a:ea typeface="jf-openhuninn-2.0" panose="020B0000000000000000" pitchFamily="34" charset="-120"/>
                                </a:rPr>
                                <m:t>                , </m:t>
                              </m:r>
                              <m:r>
                                <m:rPr>
                                  <m:nor/>
                                </m:rPr>
                                <a:rPr lang="en-US" altLang="zh-TW" sz="2000" b="0" i="0" smtClean="0">
                                  <a:latin typeface="Cambria Math" panose="02040503050406030204" pitchFamily="18" charset="0"/>
                                  <a:ea typeface="jf-openhuninn-2.0" panose="020B0000000000000000" pitchFamily="34" charset="-120"/>
                                </a:rPr>
                                <m:t>if</m:t>
                              </m:r>
                              <m:r>
                                <a:rPr lang="en-US" altLang="zh-TW" sz="2000" b="0" i="1" smtClean="0">
                                  <a:latin typeface="Cambria Math" panose="02040503050406030204" pitchFamily="18" charset="0"/>
                                  <a:ea typeface="jf-openhuninn-2.0" panose="020B0000000000000000" pitchFamily="34" charset="-120"/>
                                </a:rPr>
                                <m:t> </m:t>
                              </m:r>
                              <m:r>
                                <a:rPr lang="en-US" altLang="zh-TW" sz="2000" b="0" i="1" smtClean="0">
                                  <a:latin typeface="Cambria Math" panose="02040503050406030204" pitchFamily="18" charset="0"/>
                                  <a:ea typeface="jf-openhuninn-2.0" panose="020B0000000000000000" pitchFamily="34" charset="-120"/>
                                </a:rPr>
                                <m:t>𝑛</m:t>
                              </m:r>
                              <m:r>
                                <a:rPr lang="en-US" altLang="zh-TW" sz="2000" b="0" i="1" smtClean="0">
                                  <a:latin typeface="Cambria Math" panose="02040503050406030204" pitchFamily="18" charset="0"/>
                                  <a:ea typeface="jf-openhuninn-2.0" panose="020B0000000000000000" pitchFamily="34" charset="-120"/>
                                </a:rPr>
                                <m:t>≤</m:t>
                              </m:r>
                              <m:r>
                                <a:rPr lang="en-US" altLang="zh-TW" sz="2000" b="0" i="1" smtClean="0">
                                  <a:latin typeface="Cambria Math" panose="02040503050406030204" pitchFamily="18" charset="0"/>
                                  <a:ea typeface="jf-openhuninn-2.0" panose="020B0000000000000000" pitchFamily="34" charset="-120"/>
                                </a:rPr>
                                <m:t>𝑐</m:t>
                              </m:r>
                            </m:e>
                            <m:e>
                              <m:r>
                                <a:rPr lang="en-US" altLang="zh-TW" sz="2000" b="0" i="1" smtClean="0">
                                  <a:latin typeface="Cambria Math" panose="02040503050406030204" pitchFamily="18" charset="0"/>
                                  <a:ea typeface="jf-openhuninn-2.0" panose="020B0000000000000000" pitchFamily="34" charset="-120"/>
                                </a:rPr>
                                <m:t>2</m:t>
                              </m:r>
                              <m:r>
                                <a:rPr lang="en-US" altLang="zh-TW" sz="2000" b="0" i="1" smtClean="0">
                                  <a:latin typeface="Cambria Math" panose="02040503050406030204" pitchFamily="18" charset="0"/>
                                  <a:ea typeface="jf-openhuninn-2.0" panose="020B0000000000000000" pitchFamily="34" charset="-120"/>
                                </a:rPr>
                                <m:t>𝑇</m:t>
                              </m:r>
                              <m:d>
                                <m:dPr>
                                  <m:ctrlPr>
                                    <a:rPr lang="en-US" altLang="zh-TW" sz="2000" b="0" i="1" smtClean="0">
                                      <a:latin typeface="Cambria Math" panose="02040503050406030204" pitchFamily="18" charset="0"/>
                                      <a:ea typeface="jf-openhuninn-2.0" panose="020B0000000000000000" pitchFamily="34" charset="-120"/>
                                    </a:rPr>
                                  </m:ctrlPr>
                                </m:dPr>
                                <m:e>
                                  <m:f>
                                    <m:fPr>
                                      <m:ctrlPr>
                                        <a:rPr lang="en-US" altLang="zh-TW" sz="2000" b="0" i="1" smtClean="0">
                                          <a:latin typeface="Cambria Math" panose="02040503050406030204" pitchFamily="18" charset="0"/>
                                          <a:ea typeface="jf-openhuninn-2.0" panose="020B0000000000000000" pitchFamily="34" charset="-120"/>
                                        </a:rPr>
                                      </m:ctrlPr>
                                    </m:fPr>
                                    <m:num>
                                      <m:r>
                                        <a:rPr lang="en-US" altLang="zh-TW" sz="2000" b="0" i="1" smtClean="0">
                                          <a:latin typeface="Cambria Math" panose="02040503050406030204" pitchFamily="18" charset="0"/>
                                          <a:ea typeface="jf-openhuninn-2.0" panose="020B0000000000000000" pitchFamily="34" charset="-120"/>
                                        </a:rPr>
                                        <m:t>𝑛</m:t>
                                      </m:r>
                                    </m:num>
                                    <m:den>
                                      <m:r>
                                        <a:rPr lang="en-US" altLang="zh-TW" sz="2000" b="0" i="1" smtClean="0">
                                          <a:latin typeface="Cambria Math" panose="02040503050406030204" pitchFamily="18" charset="0"/>
                                          <a:ea typeface="jf-openhuninn-2.0" panose="020B0000000000000000" pitchFamily="34" charset="-120"/>
                                        </a:rPr>
                                        <m:t>2</m:t>
                                      </m:r>
                                    </m:den>
                                  </m:f>
                                </m:e>
                              </m:d>
                              <m:r>
                                <a:rPr lang="en-US" altLang="zh-TW" sz="2000" b="0" i="1" smtClean="0">
                                  <a:latin typeface="Cambria Math" panose="02040503050406030204" pitchFamily="18" charset="0"/>
                                  <a:ea typeface="jf-openhuninn-2.0" panose="020B0000000000000000" pitchFamily="34" charset="-120"/>
                                </a:rPr>
                                <m:t>+</m:t>
                              </m:r>
                              <m:r>
                                <m:rPr>
                                  <m:sty m:val="p"/>
                                </m:rPr>
                                <a:rPr lang="en-US" altLang="zh-TW" sz="2000" b="0" i="0" smtClean="0">
                                  <a:latin typeface="Cambria Math" panose="02040503050406030204" pitchFamily="18" charset="0"/>
                                  <a:ea typeface="jf-openhuninn-2.0" panose="020B0000000000000000" pitchFamily="34" charset="-120"/>
                                </a:rPr>
                                <m:t>Θ</m:t>
                              </m:r>
                              <m:d>
                                <m:dPr>
                                  <m:ctrlPr>
                                    <a:rPr lang="en-US" altLang="zh-TW" sz="2000" b="0" i="1" smtClean="0">
                                      <a:latin typeface="Cambria Math" panose="02040503050406030204" pitchFamily="18" charset="0"/>
                                      <a:ea typeface="jf-openhuninn-2.0" panose="020B0000000000000000" pitchFamily="34" charset="-120"/>
                                    </a:rPr>
                                  </m:ctrlPr>
                                </m:dPr>
                                <m:e>
                                  <m:r>
                                    <a:rPr lang="en-US" altLang="zh-TW" sz="2000" b="0" i="1" smtClean="0">
                                      <a:latin typeface="Cambria Math" panose="02040503050406030204" pitchFamily="18" charset="0"/>
                                      <a:ea typeface="jf-openhuninn-2.0" panose="020B0000000000000000" pitchFamily="34" charset="-120"/>
                                    </a:rPr>
                                    <m:t>𝑛</m:t>
                                  </m:r>
                                </m:e>
                              </m:d>
                              <m:r>
                                <a:rPr lang="en-US" altLang="zh-TW" sz="2000" b="0" i="1" smtClean="0">
                                  <a:latin typeface="Cambria Math" panose="02040503050406030204" pitchFamily="18" charset="0"/>
                                  <a:ea typeface="jf-openhuninn-2.0" panose="020B0000000000000000" pitchFamily="34" charset="-120"/>
                                </a:rPr>
                                <m:t>   ,</m:t>
                              </m:r>
                              <m:r>
                                <m:rPr>
                                  <m:nor/>
                                </m:rPr>
                                <a:rPr lang="en-US" altLang="zh-TW" sz="2000" b="0" i="0" smtClean="0">
                                  <a:latin typeface="Cambria Math" panose="02040503050406030204" pitchFamily="18" charset="0"/>
                                  <a:ea typeface="jf-openhuninn-2.0" panose="020B0000000000000000" pitchFamily="34" charset="-120"/>
                                </a:rPr>
                                <m:t>otherwise</m:t>
                              </m:r>
                            </m:e>
                          </m:eqArr>
                        </m:e>
                      </m:d>
                    </m:oMath>
                  </m:oMathPara>
                </a14:m>
                <a:endParaRPr lang="en-US" altLang="zh-TW" sz="2000" dirty="0">
                  <a:latin typeface="jf-openhuninn-2.0" panose="020B0000000000000000" pitchFamily="34" charset="-120"/>
                  <a:ea typeface="jf-openhuninn-2.0" panose="020B0000000000000000" pitchFamily="34" charset="-120"/>
                </a:endParaRPr>
              </a:p>
              <a:p>
                <a:pPr indent="0" algn="ctr">
                  <a:buNone/>
                </a:pPr>
                <a:r>
                  <a:rPr lang="zh-TW" altLang="en-US" sz="2000" dirty="0">
                    <a:solidFill>
                      <a:schemeClr val="bg1">
                        <a:lumMod val="75000"/>
                      </a:schemeClr>
                    </a:solidFill>
                    <a:latin typeface="jf-openhuninn-2.0" panose="020B0000000000000000" pitchFamily="34" charset="-120"/>
                    <a:ea typeface="jf-openhuninn-2.0" panose="020B0000000000000000" pitchFamily="34" charset="-120"/>
                  </a:rPr>
                  <a:t>也能記 </a:t>
                </a:r>
                <a14:m>
                  <m:oMath xmlns:m="http://schemas.openxmlformats.org/officeDocument/2006/math">
                    <m:func>
                      <m:funcPr>
                        <m:ctrlPr>
                          <a:rPr lang="en-US" altLang="zh-TW" sz="2000" b="0" i="1" smtClean="0">
                            <a:solidFill>
                              <a:schemeClr val="bg1">
                                <a:lumMod val="75000"/>
                              </a:schemeClr>
                            </a:solidFill>
                            <a:latin typeface="Cambria Math" panose="02040503050406030204" pitchFamily="18" charset="0"/>
                            <a:ea typeface="jf-openhuninn-2.0" panose="020B0000000000000000" pitchFamily="34" charset="-120"/>
                          </a:rPr>
                        </m:ctrlPr>
                      </m:funcPr>
                      <m:fName>
                        <m:r>
                          <m:rPr>
                            <m:sty m:val="p"/>
                          </m:rPr>
                          <a:rPr lang="en-US" altLang="zh-TW" sz="2000" b="0" i="0" smtClean="0">
                            <a:solidFill>
                              <a:schemeClr val="bg1">
                                <a:lumMod val="75000"/>
                              </a:schemeClr>
                            </a:solidFill>
                            <a:latin typeface="Cambria Math" panose="02040503050406030204" pitchFamily="18" charset="0"/>
                            <a:ea typeface="jf-openhuninn-2.0" panose="020B0000000000000000" pitchFamily="34" charset="-120"/>
                          </a:rPr>
                          <m:t>O</m:t>
                        </m:r>
                        <m:r>
                          <a:rPr lang="en-US" altLang="zh-TW" sz="2000" b="0" i="0" smtClean="0">
                            <a:solidFill>
                              <a:schemeClr val="bg1">
                                <a:lumMod val="75000"/>
                              </a:schemeClr>
                            </a:solidFill>
                            <a:latin typeface="Cambria Math" panose="02040503050406030204" pitchFamily="18" charset="0"/>
                            <a:ea typeface="jf-openhuninn-2.0" panose="020B0000000000000000" pitchFamily="34" charset="-120"/>
                          </a:rPr>
                          <m:t>(</m:t>
                        </m:r>
                        <m:r>
                          <a:rPr lang="en-US" altLang="zh-TW" sz="2000" i="1">
                            <a:solidFill>
                              <a:schemeClr val="bg1">
                                <a:lumMod val="75000"/>
                              </a:schemeClr>
                            </a:solidFill>
                            <a:latin typeface="Cambria Math" panose="02040503050406030204" pitchFamily="18" charset="0"/>
                            <a:ea typeface="jf-openhuninn-2.0" panose="020B0000000000000000" pitchFamily="34" charset="-120"/>
                          </a:rPr>
                          <m:t>𝑛</m:t>
                        </m:r>
                        <m:r>
                          <m:rPr>
                            <m:sty m:val="p"/>
                          </m:rPr>
                          <a:rPr lang="en-US" altLang="zh-TW" sz="2000" b="0" i="0" smtClean="0">
                            <a:solidFill>
                              <a:schemeClr val="bg1">
                                <a:lumMod val="75000"/>
                              </a:schemeClr>
                            </a:solidFill>
                            <a:latin typeface="Cambria Math" panose="02040503050406030204" pitchFamily="18" charset="0"/>
                            <a:ea typeface="jf-openhuninn-2.0" panose="020B0000000000000000" pitchFamily="34" charset="-120"/>
                          </a:rPr>
                          <m:t>log</m:t>
                        </m:r>
                      </m:fName>
                      <m:e>
                        <m:r>
                          <a:rPr lang="en-US" altLang="zh-TW" sz="2000" b="0" i="1" smtClean="0">
                            <a:solidFill>
                              <a:schemeClr val="bg1">
                                <a:lumMod val="75000"/>
                              </a:schemeClr>
                            </a:solidFill>
                            <a:latin typeface="Cambria Math" panose="02040503050406030204" pitchFamily="18" charset="0"/>
                            <a:ea typeface="jf-openhuninn-2.0" panose="020B0000000000000000" pitchFamily="34" charset="-120"/>
                          </a:rPr>
                          <m:t>𝑛</m:t>
                        </m:r>
                      </m:e>
                    </m:func>
                    <m:r>
                      <a:rPr lang="en-US" altLang="zh-TW" sz="2000" b="0" i="1" smtClean="0">
                        <a:solidFill>
                          <a:schemeClr val="bg1">
                            <a:lumMod val="75000"/>
                          </a:schemeClr>
                        </a:solidFill>
                        <a:latin typeface="Cambria Math" panose="02040503050406030204" pitchFamily="18" charset="0"/>
                        <a:ea typeface="jf-openhuninn-2.0" panose="020B0000000000000000" pitchFamily="34" charset="-120"/>
                      </a:rPr>
                      <m:t>)</m:t>
                    </m:r>
                    <m:r>
                      <a:rPr lang="zh-TW" altLang="en-US" sz="2000" i="1" smtClean="0">
                        <a:solidFill>
                          <a:schemeClr val="bg1">
                            <a:lumMod val="75000"/>
                          </a:schemeClr>
                        </a:solidFill>
                        <a:latin typeface="Cambria Math" panose="02040503050406030204" pitchFamily="18" charset="0"/>
                        <a:ea typeface="jf-openhuninn-2.0" panose="020B0000000000000000" pitchFamily="34" charset="-120"/>
                      </a:rPr>
                      <m:t> </m:t>
                    </m:r>
                  </m:oMath>
                </a14:m>
                <a:r>
                  <a:rPr lang="zh-TW" altLang="en-US" sz="2000" dirty="0">
                    <a:solidFill>
                      <a:schemeClr val="bg1">
                        <a:lumMod val="75000"/>
                      </a:schemeClr>
                    </a:solidFill>
                    <a:latin typeface="jf-openhuninn-2.0" panose="020B0000000000000000" pitchFamily="34" charset="-120"/>
                    <a:ea typeface="jf-openhuninn-2.0" panose="020B0000000000000000" pitchFamily="34" charset="-120"/>
                  </a:rPr>
                  <a:t>就好</a:t>
                </a:r>
                <a:endParaRPr lang="en-US" altLang="zh-TW" sz="2000" dirty="0">
                  <a:solidFill>
                    <a:schemeClr val="bg1">
                      <a:lumMod val="75000"/>
                    </a:schemeClr>
                  </a:solidFill>
                  <a:latin typeface="jf-openhuninn-2.0" panose="020B0000000000000000" pitchFamily="34" charset="-120"/>
                  <a:ea typeface="jf-openhuninn-2.0" panose="020B0000000000000000" pitchFamily="34" charset="-120"/>
                </a:endParaRPr>
              </a:p>
            </p:txBody>
          </p:sp>
        </mc:Choice>
        <mc:Fallback xmlns="">
          <p:sp>
            <p:nvSpPr>
              <p:cNvPr id="4" name="內容版面配置區 10">
                <a:extLst>
                  <a:ext uri="{FF2B5EF4-FFF2-40B4-BE49-F238E27FC236}">
                    <a16:creationId xmlns:a16="http://schemas.microsoft.com/office/drawing/2014/main" id="{CC98125E-2712-715D-73F1-967E69054017}"/>
                  </a:ext>
                </a:extLst>
              </p:cNvPr>
              <p:cNvSpPr txBox="1">
                <a:spLocks noRot="1" noChangeAspect="1" noMove="1" noResize="1" noEditPoints="1" noAdjustHandles="1" noChangeArrowheads="1" noChangeShapeType="1" noTextEdit="1"/>
              </p:cNvSpPr>
              <p:nvPr/>
            </p:nvSpPr>
            <p:spPr>
              <a:xfrm>
                <a:off x="1161002" y="1619922"/>
                <a:ext cx="9794837" cy="2885710"/>
              </a:xfrm>
              <a:prstGeom prst="rect">
                <a:avLst/>
              </a:prstGeom>
              <a:blipFill>
                <a:blip r:embed="rId2"/>
                <a:stretch>
                  <a:fillRect t="-1903"/>
                </a:stretch>
              </a:blipFill>
            </p:spPr>
            <p:txBody>
              <a:bodyPr/>
              <a:lstStyle/>
              <a:p>
                <a:r>
                  <a:rPr lang="en-US">
                    <a:noFill/>
                  </a:rPr>
                  <a:t> </a:t>
                </a:r>
              </a:p>
            </p:txBody>
          </p:sp>
        </mc:Fallback>
      </mc:AlternateContent>
      <p:sp>
        <p:nvSpPr>
          <p:cNvPr id="5" name="標題 1">
            <a:extLst>
              <a:ext uri="{FF2B5EF4-FFF2-40B4-BE49-F238E27FC236}">
                <a16:creationId xmlns:a16="http://schemas.microsoft.com/office/drawing/2014/main" id="{466B3219-4503-87BB-F104-6516951A9CCB}"/>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2138355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16ECA-4A03-0995-2DCD-19F6A4A56604}"/>
            </a:ext>
          </a:extLst>
        </p:cNvPr>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97FB9444-3938-D1BC-7B17-80233B830870}"/>
              </a:ext>
            </a:extLst>
          </p:cNvPr>
          <p:cNvSpPr txBox="1">
            <a:spLocks/>
          </p:cNvSpPr>
          <p:nvPr/>
        </p:nvSpPr>
        <p:spPr>
          <a:xfrm>
            <a:off x="1161003" y="821499"/>
            <a:ext cx="9794837"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openhuninn-2.0" panose="020B0000000000000000" pitchFamily="34" charset="-120"/>
                <a:ea typeface="jf-openhuninn-2.0" panose="020B0000000000000000" pitchFamily="34" charset="-120"/>
              </a:rPr>
              <a:t>其中，合併排序法是一個經典的分治演算法</a:t>
            </a:r>
            <a:endParaRPr lang="en-US" altLang="zh-TW" sz="2000" dirty="0">
              <a:latin typeface="jf-openhuninn-2.0" panose="020B0000000000000000" pitchFamily="34" charset="-120"/>
              <a:ea typeface="jf-openhuninn-2.0" panose="020B0000000000000000" pitchFamily="34" charset="-120"/>
            </a:endParaRPr>
          </a:p>
        </p:txBody>
      </p:sp>
      <mc:AlternateContent xmlns:mc="http://schemas.openxmlformats.org/markup-compatibility/2006" xmlns:a14="http://schemas.microsoft.com/office/drawing/2010/main">
        <mc:Choice Requires="a14">
          <p:sp>
            <p:nvSpPr>
              <p:cNvPr id="4" name="內容版面配置區 10">
                <a:extLst>
                  <a:ext uri="{FF2B5EF4-FFF2-40B4-BE49-F238E27FC236}">
                    <a16:creationId xmlns:a16="http://schemas.microsoft.com/office/drawing/2014/main" id="{6E692F84-392E-E441-D949-15044F9C200F}"/>
                  </a:ext>
                </a:extLst>
              </p:cNvPr>
              <p:cNvSpPr txBox="1">
                <a:spLocks/>
              </p:cNvSpPr>
              <p:nvPr/>
            </p:nvSpPr>
            <p:spPr>
              <a:xfrm>
                <a:off x="1161002" y="1619922"/>
                <a:ext cx="9794837" cy="2885710"/>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openhuninn-2.0" panose="020B0000000000000000" pitchFamily="34" charset="-120"/>
                    <a:ea typeface="jf-openhuninn-2.0" panose="020B0000000000000000" pitchFamily="34" charset="-120"/>
                  </a:rPr>
                  <a:t>它的複雜度定義為：</a:t>
                </a:r>
                <a:endParaRPr lang="en-US" altLang="zh-TW" sz="2000" dirty="0">
                  <a:latin typeface="jf-openhuninn-2.0" panose="020B0000000000000000" pitchFamily="34" charset="-120"/>
                  <a:ea typeface="jf-openhuninn-2.0" panose="020B0000000000000000" pitchFamily="34" charset="-120"/>
                </a:endParaRPr>
              </a:p>
              <a:p>
                <a:pPr indent="0" algn="ctr">
                  <a:buFont typeface="Calibri" panose="020F0502020204030204" pitchFamily="34" charset="0"/>
                  <a:buNone/>
                </a:pPr>
                <a14:m>
                  <m:oMathPara xmlns:m="http://schemas.openxmlformats.org/officeDocument/2006/math">
                    <m:oMathParaPr>
                      <m:jc m:val="centerGroup"/>
                    </m:oMathParaPr>
                    <m:oMath xmlns:m="http://schemas.openxmlformats.org/officeDocument/2006/math">
                      <m:r>
                        <a:rPr lang="en-US" altLang="zh-TW" sz="2000" b="0" i="1" smtClean="0">
                          <a:latin typeface="Cambria Math" panose="02040503050406030204" pitchFamily="18" charset="0"/>
                          <a:ea typeface="jf-openhuninn-2.0" panose="020B0000000000000000" pitchFamily="34" charset="-120"/>
                        </a:rPr>
                        <m:t>𝑇</m:t>
                      </m:r>
                      <m:d>
                        <m:dPr>
                          <m:ctrlPr>
                            <a:rPr lang="en-US" altLang="zh-TW" sz="2000" b="0" i="1" smtClean="0">
                              <a:latin typeface="Cambria Math" panose="02040503050406030204" pitchFamily="18" charset="0"/>
                              <a:ea typeface="jf-openhuninn-2.0" panose="020B0000000000000000" pitchFamily="34" charset="-120"/>
                            </a:rPr>
                          </m:ctrlPr>
                        </m:dPr>
                        <m:e>
                          <m:r>
                            <a:rPr lang="en-US" altLang="zh-TW" sz="2000" b="0" i="1" smtClean="0">
                              <a:latin typeface="Cambria Math" panose="02040503050406030204" pitchFamily="18" charset="0"/>
                              <a:ea typeface="jf-openhuninn-2.0" panose="020B0000000000000000" pitchFamily="34" charset="-120"/>
                            </a:rPr>
                            <m:t>𝑛</m:t>
                          </m:r>
                        </m:e>
                      </m:d>
                      <m:r>
                        <a:rPr lang="en-US" altLang="zh-TW" sz="2000" b="0" i="1" smtClean="0">
                          <a:latin typeface="Cambria Math" panose="02040503050406030204" pitchFamily="18" charset="0"/>
                          <a:ea typeface="jf-openhuninn-2.0" panose="020B0000000000000000" pitchFamily="34" charset="-120"/>
                        </a:rPr>
                        <m:t>=</m:t>
                      </m:r>
                      <m:d>
                        <m:dPr>
                          <m:begChr m:val="{"/>
                          <m:endChr m:val=""/>
                          <m:ctrlPr>
                            <a:rPr lang="en-US" altLang="zh-TW" sz="2000" b="0" i="1" smtClean="0">
                              <a:latin typeface="Cambria Math" panose="02040503050406030204" pitchFamily="18" charset="0"/>
                              <a:ea typeface="jf-openhuninn-2.0" panose="020B0000000000000000" pitchFamily="34" charset="-120"/>
                            </a:rPr>
                          </m:ctrlPr>
                        </m:dPr>
                        <m:e>
                          <m:eqArr>
                            <m:eqArrPr>
                              <m:ctrlPr>
                                <a:rPr lang="en-US" altLang="zh-TW" sz="2000" b="0" i="1" smtClean="0">
                                  <a:latin typeface="Cambria Math" panose="02040503050406030204" pitchFamily="18" charset="0"/>
                                  <a:ea typeface="jf-openhuninn-2.0" panose="020B0000000000000000" pitchFamily="34" charset="-120"/>
                                </a:rPr>
                              </m:ctrlPr>
                            </m:eqArrPr>
                            <m:e>
                              <m:r>
                                <m:rPr>
                                  <m:sty m:val="p"/>
                                </m:rPr>
                                <a:rPr lang="en-US" altLang="zh-TW" sz="2000" b="0" i="0" smtClean="0">
                                  <a:latin typeface="Cambria Math" panose="02040503050406030204" pitchFamily="18" charset="0"/>
                                  <a:ea typeface="jf-openhuninn-2.0" panose="020B0000000000000000" pitchFamily="34" charset="-120"/>
                                </a:rPr>
                                <m:t>Θ</m:t>
                              </m:r>
                              <m:d>
                                <m:dPr>
                                  <m:ctrlPr>
                                    <a:rPr lang="en-US" altLang="zh-TW" sz="2000" b="0" i="1" smtClean="0">
                                      <a:latin typeface="Cambria Math" panose="02040503050406030204" pitchFamily="18" charset="0"/>
                                      <a:ea typeface="jf-openhuninn-2.0" panose="020B0000000000000000" pitchFamily="34" charset="-120"/>
                                    </a:rPr>
                                  </m:ctrlPr>
                                </m:dPr>
                                <m:e>
                                  <m:r>
                                    <a:rPr lang="en-US" altLang="zh-TW" sz="2000" b="0" i="1" smtClean="0">
                                      <a:latin typeface="Cambria Math" panose="02040503050406030204" pitchFamily="18" charset="0"/>
                                      <a:ea typeface="jf-openhuninn-2.0" panose="020B0000000000000000" pitchFamily="34" charset="-120"/>
                                    </a:rPr>
                                    <m:t>1</m:t>
                                  </m:r>
                                </m:e>
                              </m:d>
                              <m:r>
                                <m:rPr>
                                  <m:nor/>
                                </m:rPr>
                                <a:rPr lang="en-US" altLang="zh-TW" sz="2000" b="0" i="0" smtClean="0">
                                  <a:latin typeface="Cambria Math" panose="02040503050406030204" pitchFamily="18" charset="0"/>
                                  <a:ea typeface="jf-openhuninn-2.0" panose="020B0000000000000000" pitchFamily="34" charset="-120"/>
                                </a:rPr>
                                <m:t>                , </m:t>
                              </m:r>
                              <m:r>
                                <m:rPr>
                                  <m:nor/>
                                </m:rPr>
                                <a:rPr lang="en-US" altLang="zh-TW" sz="2000" b="0" i="0" smtClean="0">
                                  <a:latin typeface="Cambria Math" panose="02040503050406030204" pitchFamily="18" charset="0"/>
                                  <a:ea typeface="jf-openhuninn-2.0" panose="020B0000000000000000" pitchFamily="34" charset="-120"/>
                                </a:rPr>
                                <m:t>if</m:t>
                              </m:r>
                              <m:r>
                                <a:rPr lang="en-US" altLang="zh-TW" sz="2000" b="0" i="1" smtClean="0">
                                  <a:latin typeface="Cambria Math" panose="02040503050406030204" pitchFamily="18" charset="0"/>
                                  <a:ea typeface="jf-openhuninn-2.0" panose="020B0000000000000000" pitchFamily="34" charset="-120"/>
                                </a:rPr>
                                <m:t> </m:t>
                              </m:r>
                              <m:r>
                                <a:rPr lang="en-US" altLang="zh-TW" sz="2000" b="0" i="1" smtClean="0">
                                  <a:latin typeface="Cambria Math" panose="02040503050406030204" pitchFamily="18" charset="0"/>
                                  <a:ea typeface="jf-openhuninn-2.0" panose="020B0000000000000000" pitchFamily="34" charset="-120"/>
                                </a:rPr>
                                <m:t>𝑛</m:t>
                              </m:r>
                              <m:r>
                                <a:rPr lang="en-US" altLang="zh-TW" sz="2000" b="0" i="1" smtClean="0">
                                  <a:latin typeface="Cambria Math" panose="02040503050406030204" pitchFamily="18" charset="0"/>
                                  <a:ea typeface="jf-openhuninn-2.0" panose="020B0000000000000000" pitchFamily="34" charset="-120"/>
                                </a:rPr>
                                <m:t>≤</m:t>
                              </m:r>
                              <m:r>
                                <a:rPr lang="en-US" altLang="zh-TW" sz="2000" b="0" i="1" smtClean="0">
                                  <a:latin typeface="Cambria Math" panose="02040503050406030204" pitchFamily="18" charset="0"/>
                                  <a:ea typeface="jf-openhuninn-2.0" panose="020B0000000000000000" pitchFamily="34" charset="-120"/>
                                </a:rPr>
                                <m:t>𝑐</m:t>
                              </m:r>
                            </m:e>
                            <m:e>
                              <m:r>
                                <a:rPr lang="en-US" altLang="zh-TW" sz="2000" b="0" i="1" smtClean="0">
                                  <a:latin typeface="Cambria Math" panose="02040503050406030204" pitchFamily="18" charset="0"/>
                                  <a:ea typeface="jf-openhuninn-2.0" panose="020B0000000000000000" pitchFamily="34" charset="-120"/>
                                </a:rPr>
                                <m:t>2</m:t>
                              </m:r>
                              <m:r>
                                <a:rPr lang="en-US" altLang="zh-TW" sz="2000" b="0" i="1" smtClean="0">
                                  <a:latin typeface="Cambria Math" panose="02040503050406030204" pitchFamily="18" charset="0"/>
                                  <a:ea typeface="jf-openhuninn-2.0" panose="020B0000000000000000" pitchFamily="34" charset="-120"/>
                                </a:rPr>
                                <m:t>𝑇</m:t>
                              </m:r>
                              <m:d>
                                <m:dPr>
                                  <m:ctrlPr>
                                    <a:rPr lang="en-US" altLang="zh-TW" sz="2000" b="0" i="1" smtClean="0">
                                      <a:latin typeface="Cambria Math" panose="02040503050406030204" pitchFamily="18" charset="0"/>
                                      <a:ea typeface="jf-openhuninn-2.0" panose="020B0000000000000000" pitchFamily="34" charset="-120"/>
                                    </a:rPr>
                                  </m:ctrlPr>
                                </m:dPr>
                                <m:e>
                                  <m:f>
                                    <m:fPr>
                                      <m:ctrlPr>
                                        <a:rPr lang="en-US" altLang="zh-TW" sz="2000" b="0" i="1" smtClean="0">
                                          <a:latin typeface="Cambria Math" panose="02040503050406030204" pitchFamily="18" charset="0"/>
                                          <a:ea typeface="jf-openhuninn-2.0" panose="020B0000000000000000" pitchFamily="34" charset="-120"/>
                                        </a:rPr>
                                      </m:ctrlPr>
                                    </m:fPr>
                                    <m:num>
                                      <m:r>
                                        <a:rPr lang="en-US" altLang="zh-TW" sz="2000" b="0" i="1" smtClean="0">
                                          <a:latin typeface="Cambria Math" panose="02040503050406030204" pitchFamily="18" charset="0"/>
                                          <a:ea typeface="jf-openhuninn-2.0" panose="020B0000000000000000" pitchFamily="34" charset="-120"/>
                                        </a:rPr>
                                        <m:t>𝑛</m:t>
                                      </m:r>
                                    </m:num>
                                    <m:den>
                                      <m:r>
                                        <a:rPr lang="en-US" altLang="zh-TW" sz="2000" b="0" i="1" smtClean="0">
                                          <a:latin typeface="Cambria Math" panose="02040503050406030204" pitchFamily="18" charset="0"/>
                                          <a:ea typeface="jf-openhuninn-2.0" panose="020B0000000000000000" pitchFamily="34" charset="-120"/>
                                        </a:rPr>
                                        <m:t>2</m:t>
                                      </m:r>
                                    </m:den>
                                  </m:f>
                                </m:e>
                              </m:d>
                              <m:r>
                                <a:rPr lang="en-US" altLang="zh-TW" sz="2000" b="0" i="1" smtClean="0">
                                  <a:latin typeface="Cambria Math" panose="02040503050406030204" pitchFamily="18" charset="0"/>
                                  <a:ea typeface="jf-openhuninn-2.0" panose="020B0000000000000000" pitchFamily="34" charset="-120"/>
                                </a:rPr>
                                <m:t>+</m:t>
                              </m:r>
                              <m:r>
                                <m:rPr>
                                  <m:sty m:val="p"/>
                                </m:rPr>
                                <a:rPr lang="en-US" altLang="zh-TW" sz="2000" b="0" i="0" smtClean="0">
                                  <a:latin typeface="Cambria Math" panose="02040503050406030204" pitchFamily="18" charset="0"/>
                                  <a:ea typeface="jf-openhuninn-2.0" panose="020B0000000000000000" pitchFamily="34" charset="-120"/>
                                </a:rPr>
                                <m:t>Θ</m:t>
                              </m:r>
                              <m:d>
                                <m:dPr>
                                  <m:ctrlPr>
                                    <a:rPr lang="en-US" altLang="zh-TW" sz="2000" b="0" i="1" smtClean="0">
                                      <a:latin typeface="Cambria Math" panose="02040503050406030204" pitchFamily="18" charset="0"/>
                                      <a:ea typeface="jf-openhuninn-2.0" panose="020B0000000000000000" pitchFamily="34" charset="-120"/>
                                    </a:rPr>
                                  </m:ctrlPr>
                                </m:dPr>
                                <m:e>
                                  <m:r>
                                    <a:rPr lang="en-US" altLang="zh-TW" sz="2000" b="0" i="1" smtClean="0">
                                      <a:latin typeface="Cambria Math" panose="02040503050406030204" pitchFamily="18" charset="0"/>
                                      <a:ea typeface="jf-openhuninn-2.0" panose="020B0000000000000000" pitchFamily="34" charset="-120"/>
                                    </a:rPr>
                                    <m:t>𝑛</m:t>
                                  </m:r>
                                </m:e>
                              </m:d>
                              <m:r>
                                <a:rPr lang="en-US" altLang="zh-TW" sz="2000" b="0" i="1" smtClean="0">
                                  <a:latin typeface="Cambria Math" panose="02040503050406030204" pitchFamily="18" charset="0"/>
                                  <a:ea typeface="jf-openhuninn-2.0" panose="020B0000000000000000" pitchFamily="34" charset="-120"/>
                                </a:rPr>
                                <m:t>   ,</m:t>
                              </m:r>
                              <m:r>
                                <m:rPr>
                                  <m:nor/>
                                </m:rPr>
                                <a:rPr lang="en-US" altLang="zh-TW" sz="2000" b="0" i="0" smtClean="0">
                                  <a:latin typeface="Cambria Math" panose="02040503050406030204" pitchFamily="18" charset="0"/>
                                  <a:ea typeface="jf-openhuninn-2.0" panose="020B0000000000000000" pitchFamily="34" charset="-120"/>
                                </a:rPr>
                                <m:t>otherwise</m:t>
                              </m:r>
                            </m:e>
                          </m:eqArr>
                        </m:e>
                      </m:d>
                    </m:oMath>
                  </m:oMathPara>
                </a14:m>
                <a:endParaRPr lang="en-US" altLang="zh-TW" sz="2000" dirty="0">
                  <a:latin typeface="jf-openhuninn-2.0" panose="020B0000000000000000" pitchFamily="34" charset="-120"/>
                  <a:ea typeface="jf-openhuninn-2.0" panose="020B0000000000000000" pitchFamily="34" charset="-120"/>
                </a:endParaRPr>
              </a:p>
              <a:p>
                <a:pPr indent="0" algn="ctr">
                  <a:buNone/>
                </a:pPr>
                <a:r>
                  <a:rPr lang="zh-TW" altLang="en-US" sz="2000" dirty="0">
                    <a:solidFill>
                      <a:schemeClr val="bg1">
                        <a:lumMod val="75000"/>
                      </a:schemeClr>
                    </a:solidFill>
                    <a:latin typeface="jf-openhuninn-2.0" panose="020B0000000000000000" pitchFamily="34" charset="-120"/>
                    <a:ea typeface="jf-openhuninn-2.0" panose="020B0000000000000000" pitchFamily="34" charset="-120"/>
                  </a:rPr>
                  <a:t>也能記 </a:t>
                </a:r>
                <a14:m>
                  <m:oMath xmlns:m="http://schemas.openxmlformats.org/officeDocument/2006/math">
                    <m:func>
                      <m:funcPr>
                        <m:ctrlPr>
                          <a:rPr lang="en-US" altLang="zh-TW" sz="2000" b="0" i="1" smtClean="0">
                            <a:solidFill>
                              <a:schemeClr val="bg1">
                                <a:lumMod val="75000"/>
                              </a:schemeClr>
                            </a:solidFill>
                            <a:latin typeface="Cambria Math" panose="02040503050406030204" pitchFamily="18" charset="0"/>
                            <a:ea typeface="jf-openhuninn-2.0" panose="020B0000000000000000" pitchFamily="34" charset="-120"/>
                          </a:rPr>
                        </m:ctrlPr>
                      </m:funcPr>
                      <m:fName>
                        <m:r>
                          <m:rPr>
                            <m:sty m:val="p"/>
                          </m:rPr>
                          <a:rPr lang="en-US" altLang="zh-TW" sz="2000" b="0" i="0" smtClean="0">
                            <a:solidFill>
                              <a:schemeClr val="bg1">
                                <a:lumMod val="75000"/>
                              </a:schemeClr>
                            </a:solidFill>
                            <a:latin typeface="Cambria Math" panose="02040503050406030204" pitchFamily="18" charset="0"/>
                            <a:ea typeface="jf-openhuninn-2.0" panose="020B0000000000000000" pitchFamily="34" charset="-120"/>
                          </a:rPr>
                          <m:t>O</m:t>
                        </m:r>
                        <m:r>
                          <a:rPr lang="en-US" altLang="zh-TW" sz="2000" b="0" i="0" smtClean="0">
                            <a:solidFill>
                              <a:schemeClr val="bg1">
                                <a:lumMod val="75000"/>
                              </a:schemeClr>
                            </a:solidFill>
                            <a:latin typeface="Cambria Math" panose="02040503050406030204" pitchFamily="18" charset="0"/>
                            <a:ea typeface="jf-openhuninn-2.0" panose="020B0000000000000000" pitchFamily="34" charset="-120"/>
                          </a:rPr>
                          <m:t>(</m:t>
                        </m:r>
                        <m:r>
                          <a:rPr lang="en-US" altLang="zh-TW" sz="2000" i="1">
                            <a:solidFill>
                              <a:schemeClr val="bg1">
                                <a:lumMod val="75000"/>
                              </a:schemeClr>
                            </a:solidFill>
                            <a:latin typeface="Cambria Math" panose="02040503050406030204" pitchFamily="18" charset="0"/>
                            <a:ea typeface="jf-openhuninn-2.0" panose="020B0000000000000000" pitchFamily="34" charset="-120"/>
                          </a:rPr>
                          <m:t>𝑛</m:t>
                        </m:r>
                        <m:r>
                          <m:rPr>
                            <m:sty m:val="p"/>
                          </m:rPr>
                          <a:rPr lang="en-US" altLang="zh-TW" sz="2000" b="0" i="0" smtClean="0">
                            <a:solidFill>
                              <a:schemeClr val="bg1">
                                <a:lumMod val="75000"/>
                              </a:schemeClr>
                            </a:solidFill>
                            <a:latin typeface="Cambria Math" panose="02040503050406030204" pitchFamily="18" charset="0"/>
                            <a:ea typeface="jf-openhuninn-2.0" panose="020B0000000000000000" pitchFamily="34" charset="-120"/>
                          </a:rPr>
                          <m:t>log</m:t>
                        </m:r>
                      </m:fName>
                      <m:e>
                        <m:r>
                          <a:rPr lang="en-US" altLang="zh-TW" sz="2000" b="0" i="1" smtClean="0">
                            <a:solidFill>
                              <a:schemeClr val="bg1">
                                <a:lumMod val="75000"/>
                              </a:schemeClr>
                            </a:solidFill>
                            <a:latin typeface="Cambria Math" panose="02040503050406030204" pitchFamily="18" charset="0"/>
                            <a:ea typeface="jf-openhuninn-2.0" panose="020B0000000000000000" pitchFamily="34" charset="-120"/>
                          </a:rPr>
                          <m:t>𝑛</m:t>
                        </m:r>
                      </m:e>
                    </m:func>
                    <m:r>
                      <a:rPr lang="en-US" altLang="zh-TW" sz="2000" b="0" i="1" smtClean="0">
                        <a:solidFill>
                          <a:schemeClr val="bg1">
                            <a:lumMod val="75000"/>
                          </a:schemeClr>
                        </a:solidFill>
                        <a:latin typeface="Cambria Math" panose="02040503050406030204" pitchFamily="18" charset="0"/>
                        <a:ea typeface="jf-openhuninn-2.0" panose="020B0000000000000000" pitchFamily="34" charset="-120"/>
                      </a:rPr>
                      <m:t>)</m:t>
                    </m:r>
                    <m:r>
                      <a:rPr lang="zh-TW" altLang="en-US" sz="2000" i="1" smtClean="0">
                        <a:solidFill>
                          <a:schemeClr val="bg1">
                            <a:lumMod val="75000"/>
                          </a:schemeClr>
                        </a:solidFill>
                        <a:latin typeface="Cambria Math" panose="02040503050406030204" pitchFamily="18" charset="0"/>
                        <a:ea typeface="jf-openhuninn-2.0" panose="020B0000000000000000" pitchFamily="34" charset="-120"/>
                      </a:rPr>
                      <m:t> </m:t>
                    </m:r>
                  </m:oMath>
                </a14:m>
                <a:r>
                  <a:rPr lang="zh-TW" altLang="en-US" sz="2000" dirty="0">
                    <a:solidFill>
                      <a:schemeClr val="bg1">
                        <a:lumMod val="75000"/>
                      </a:schemeClr>
                    </a:solidFill>
                    <a:latin typeface="jf-openhuninn-2.0" panose="020B0000000000000000" pitchFamily="34" charset="-120"/>
                    <a:ea typeface="jf-openhuninn-2.0" panose="020B0000000000000000" pitchFamily="34" charset="-120"/>
                  </a:rPr>
                  <a:t>就好</a:t>
                </a:r>
                <a:endParaRPr lang="en-US" altLang="zh-TW" sz="2000" dirty="0">
                  <a:solidFill>
                    <a:schemeClr val="bg1">
                      <a:lumMod val="75000"/>
                    </a:schemeClr>
                  </a:solidFill>
                  <a:latin typeface="jf-openhuninn-2.0" panose="020B0000000000000000" pitchFamily="34" charset="-120"/>
                  <a:ea typeface="jf-openhuninn-2.0" panose="020B0000000000000000" pitchFamily="34" charset="-120"/>
                </a:endParaRPr>
              </a:p>
            </p:txBody>
          </p:sp>
        </mc:Choice>
        <mc:Fallback xmlns="">
          <p:sp>
            <p:nvSpPr>
              <p:cNvPr id="4" name="內容版面配置區 10">
                <a:extLst>
                  <a:ext uri="{FF2B5EF4-FFF2-40B4-BE49-F238E27FC236}">
                    <a16:creationId xmlns:a16="http://schemas.microsoft.com/office/drawing/2014/main" id="{6E692F84-392E-E441-D949-15044F9C200F}"/>
                  </a:ext>
                </a:extLst>
              </p:cNvPr>
              <p:cNvSpPr txBox="1">
                <a:spLocks noRot="1" noChangeAspect="1" noMove="1" noResize="1" noEditPoints="1" noAdjustHandles="1" noChangeArrowheads="1" noChangeShapeType="1" noTextEdit="1"/>
              </p:cNvSpPr>
              <p:nvPr/>
            </p:nvSpPr>
            <p:spPr>
              <a:xfrm>
                <a:off x="1161002" y="1619922"/>
                <a:ext cx="9794837" cy="2885710"/>
              </a:xfrm>
              <a:prstGeom prst="rect">
                <a:avLst/>
              </a:prstGeom>
              <a:blipFill>
                <a:blip r:embed="rId2"/>
                <a:stretch>
                  <a:fillRect t="-1903"/>
                </a:stretch>
              </a:blipFill>
            </p:spPr>
            <p:txBody>
              <a:bodyPr/>
              <a:lstStyle/>
              <a:p>
                <a:r>
                  <a:rPr lang="en-US">
                    <a:noFill/>
                  </a:rPr>
                  <a:t> </a:t>
                </a:r>
              </a:p>
            </p:txBody>
          </p:sp>
        </mc:Fallback>
      </mc:AlternateContent>
      <p:sp>
        <p:nvSpPr>
          <p:cNvPr id="2" name="內容版面配置區 10">
            <a:extLst>
              <a:ext uri="{FF2B5EF4-FFF2-40B4-BE49-F238E27FC236}">
                <a16:creationId xmlns:a16="http://schemas.microsoft.com/office/drawing/2014/main" id="{6FF2E400-3F4F-2BC2-83EF-6251B0F694AF}"/>
              </a:ext>
            </a:extLst>
          </p:cNvPr>
          <p:cNvSpPr txBox="1">
            <a:spLocks/>
          </p:cNvSpPr>
          <p:nvPr/>
        </p:nvSpPr>
        <p:spPr>
          <a:xfrm>
            <a:off x="2743857" y="4505632"/>
            <a:ext cx="7100692"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None/>
            </a:pPr>
            <a:r>
              <a:rPr lang="zh-TW" altLang="en-US" sz="2000" dirty="0">
                <a:latin typeface="jf open 粉圓 2.0" panose="020B0000000000000000" pitchFamily="34" charset="-120"/>
                <a:ea typeface="jf open 粉圓 2.0" panose="020B0000000000000000" pitchFamily="34" charset="-120"/>
              </a:rPr>
              <a:t>知道複雜度還</a:t>
            </a:r>
            <a:r>
              <a:rPr lang="en-US" altLang="zh-TW" sz="2000" dirty="0">
                <a:latin typeface="jf open 粉圓 2.0" panose="020B0000000000000000" pitchFamily="34" charset="-120"/>
                <a:ea typeface="jf open 粉圓 2.0" panose="020B0000000000000000" pitchFamily="34" charset="-120"/>
              </a:rPr>
              <a:t>ok</a:t>
            </a:r>
            <a:r>
              <a:rPr lang="zh-TW" altLang="en-US" sz="2000" dirty="0">
                <a:latin typeface="jf open 粉圓 2.0" panose="020B0000000000000000" pitchFamily="34" charset="-120"/>
                <a:ea typeface="jf open 粉圓 2.0" panose="020B0000000000000000" pitchFamily="34" charset="-120"/>
              </a:rPr>
              <a:t>之後，</a:t>
            </a:r>
            <a:br>
              <a:rPr lang="en-US" altLang="zh-TW" sz="2000" dirty="0">
                <a:latin typeface="jf open 粉圓 2.0" panose="020B0000000000000000" pitchFamily="34" charset="-120"/>
                <a:ea typeface="jf open 粉圓 2.0" panose="020B0000000000000000" pitchFamily="34" charset="-120"/>
              </a:rPr>
            </a:br>
            <a:r>
              <a:rPr lang="zh-TW" altLang="en-US" sz="2000" dirty="0">
                <a:latin typeface="jf open 粉圓 2.0" panose="020B0000000000000000" pitchFamily="34" charset="-120"/>
                <a:ea typeface="jf open 粉圓 2.0" panose="020B0000000000000000" pitchFamily="34" charset="-120"/>
              </a:rPr>
              <a:t>來了解一下合併排序法是怎麼成為分治法的原因</a:t>
            </a:r>
            <a:endParaRPr lang="en-US" altLang="zh-TW" sz="2000" dirty="0">
              <a:latin typeface="jf open 粉圓 2.0" panose="020B0000000000000000" pitchFamily="34" charset="-120"/>
              <a:ea typeface="jf open 粉圓 2.0" panose="020B0000000000000000" pitchFamily="34" charset="-120"/>
            </a:endParaRPr>
          </a:p>
        </p:txBody>
      </p:sp>
      <p:sp>
        <p:nvSpPr>
          <p:cNvPr id="5" name="標題 1">
            <a:extLst>
              <a:ext uri="{FF2B5EF4-FFF2-40B4-BE49-F238E27FC236}">
                <a16:creationId xmlns:a16="http://schemas.microsoft.com/office/drawing/2014/main" id="{EDEE69EA-1725-AACA-5928-095082CC27CC}"/>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3147994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形 3">
            <a:extLst>
              <a:ext uri="{FF2B5EF4-FFF2-40B4-BE49-F238E27FC236}">
                <a16:creationId xmlns:a16="http://schemas.microsoft.com/office/drawing/2014/main" id="{7D69C9F2-BC91-2EF5-7981-BF5A508707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23B852BE-23AC-8B21-CD7D-5A866B054965}"/>
              </a:ext>
            </a:extLst>
          </p:cNvPr>
          <p:cNvSpPr/>
          <p:nvPr/>
        </p:nvSpPr>
        <p:spPr>
          <a:xfrm>
            <a:off x="6159909" y="818535"/>
            <a:ext cx="5801033" cy="52135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E87FE60D-40C8-AF15-A910-93DD9C6BD2B3}"/>
                  </a:ext>
                </a:extLst>
              </p:cNvPr>
              <p:cNvSpPr txBox="1">
                <a:spLocks/>
              </p:cNvSpPr>
              <p:nvPr/>
            </p:nvSpPr>
            <p:spPr>
              <a:xfrm>
                <a:off x="289704" y="1247259"/>
                <a:ext cx="5870205" cy="1198863"/>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divide</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，合併排序法會將所有陣列分割一半</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E87FE60D-40C8-AF15-A910-93DD9C6BD2B3}"/>
                  </a:ext>
                </a:extLst>
              </p:cNvPr>
              <p:cNvSpPr txBox="1">
                <a:spLocks noRot="1" noChangeAspect="1" noMove="1" noResize="1" noEditPoints="1" noAdjustHandles="1" noChangeArrowheads="1" noChangeShapeType="1" noTextEdit="1"/>
              </p:cNvSpPr>
              <p:nvPr/>
            </p:nvSpPr>
            <p:spPr>
              <a:xfrm>
                <a:off x="289704" y="1247259"/>
                <a:ext cx="5870205" cy="1198863"/>
              </a:xfrm>
              <a:prstGeom prst="rect">
                <a:avLst/>
              </a:prstGeom>
              <a:blipFill>
                <a:blip r:embed="rId4"/>
                <a:stretch>
                  <a:fillRect l="-936" t="-4082"/>
                </a:stretch>
              </a:blipFill>
            </p:spPr>
            <p:txBody>
              <a:bodyPr/>
              <a:lstStyle/>
              <a:p>
                <a:r>
                  <a:rPr lang="en-US">
                    <a:noFill/>
                  </a:rPr>
                  <a:t> </a:t>
                </a:r>
              </a:p>
            </p:txBody>
          </p:sp>
        </mc:Fallback>
      </mc:AlternateContent>
      <p:sp>
        <p:nvSpPr>
          <p:cNvPr id="2" name="標題 1">
            <a:extLst>
              <a:ext uri="{FF2B5EF4-FFF2-40B4-BE49-F238E27FC236}">
                <a16:creationId xmlns:a16="http://schemas.microsoft.com/office/drawing/2014/main" id="{0FE8104E-5384-C893-B9D4-AA8329D0C440}"/>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4196882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14BE7-6DD7-AD45-3080-3A770A1A8BB9}"/>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30A503B0-B3F7-3712-7793-168F11AF10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mc:AlternateContent xmlns:mc="http://schemas.openxmlformats.org/markup-compatibility/2006" xmlns:a14="http://schemas.microsoft.com/office/drawing/2010/main">
        <mc:Choice Requires="a14">
          <p:sp>
            <p:nvSpPr>
              <p:cNvPr id="5" name="內容版面配置區 10">
                <a:extLst>
                  <a:ext uri="{FF2B5EF4-FFF2-40B4-BE49-F238E27FC236}">
                    <a16:creationId xmlns:a16="http://schemas.microsoft.com/office/drawing/2014/main" id="{31AF6859-6B1A-F154-1E3A-F0EFDF09463C}"/>
                  </a:ext>
                </a:extLst>
              </p:cNvPr>
              <p:cNvSpPr txBox="1">
                <a:spLocks/>
              </p:cNvSpPr>
              <p:nvPr/>
            </p:nvSpPr>
            <p:spPr>
              <a:xfrm>
                <a:off x="289704" y="1247259"/>
                <a:ext cx="5870205" cy="1198863"/>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divide</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，合併排序法會將所有陣列分割一半</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p:txBody>
          </p:sp>
        </mc:Choice>
        <mc:Fallback xmlns="">
          <p:sp>
            <p:nvSpPr>
              <p:cNvPr id="5" name="內容版面配置區 10">
                <a:extLst>
                  <a:ext uri="{FF2B5EF4-FFF2-40B4-BE49-F238E27FC236}">
                    <a16:creationId xmlns:a16="http://schemas.microsoft.com/office/drawing/2014/main" id="{31AF6859-6B1A-F154-1E3A-F0EFDF09463C}"/>
                  </a:ext>
                </a:extLst>
              </p:cNvPr>
              <p:cNvSpPr txBox="1">
                <a:spLocks noRot="1" noChangeAspect="1" noMove="1" noResize="1" noEditPoints="1" noAdjustHandles="1" noChangeArrowheads="1" noChangeShapeType="1" noTextEdit="1"/>
              </p:cNvSpPr>
              <p:nvPr/>
            </p:nvSpPr>
            <p:spPr>
              <a:xfrm>
                <a:off x="289704" y="1247259"/>
                <a:ext cx="5870205" cy="1198863"/>
              </a:xfrm>
              <a:prstGeom prst="rect">
                <a:avLst/>
              </a:prstGeom>
              <a:blipFill>
                <a:blip r:embed="rId4"/>
                <a:stretch>
                  <a:fillRect l="-936" t="-4082"/>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9675C9BF-0E0E-FF75-C940-31A769072F1E}"/>
              </a:ext>
            </a:extLst>
          </p:cNvPr>
          <p:cNvSpPr/>
          <p:nvPr/>
        </p:nvSpPr>
        <p:spPr>
          <a:xfrm>
            <a:off x="6159909" y="1673942"/>
            <a:ext cx="5801033" cy="43507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00C283F-796B-0830-8D54-35C23F879170}"/>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42765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674C8-7C7A-09AC-F333-B3D06E1102C6}"/>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138E51C8-F631-32B0-BB2C-E873D47D04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939F7372-1E66-D061-EBF2-53F6A9A8601D}"/>
              </a:ext>
            </a:extLst>
          </p:cNvPr>
          <p:cNvSpPr/>
          <p:nvPr/>
        </p:nvSpPr>
        <p:spPr>
          <a:xfrm>
            <a:off x="6159909" y="2528514"/>
            <a:ext cx="5801033" cy="38802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內容版面配置區 10">
                <a:extLst>
                  <a:ext uri="{FF2B5EF4-FFF2-40B4-BE49-F238E27FC236}">
                    <a16:creationId xmlns:a16="http://schemas.microsoft.com/office/drawing/2014/main" id="{A8F5BD07-8E00-C19E-AE49-0C35EB16F0DA}"/>
                  </a:ext>
                </a:extLst>
              </p:cNvPr>
              <p:cNvSpPr txBox="1">
                <a:spLocks/>
              </p:cNvSpPr>
              <p:nvPr/>
            </p:nvSpPr>
            <p:spPr>
              <a:xfrm>
                <a:off x="289704" y="1247259"/>
                <a:ext cx="5870205" cy="1198863"/>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divide</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，合併排序法會將所有陣列分割一半</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p:txBody>
          </p:sp>
        </mc:Choice>
        <mc:Fallback xmlns="">
          <p:sp>
            <p:nvSpPr>
              <p:cNvPr id="2" name="內容版面配置區 10">
                <a:extLst>
                  <a:ext uri="{FF2B5EF4-FFF2-40B4-BE49-F238E27FC236}">
                    <a16:creationId xmlns:a16="http://schemas.microsoft.com/office/drawing/2014/main" id="{A8F5BD07-8E00-C19E-AE49-0C35EB16F0DA}"/>
                  </a:ext>
                </a:extLst>
              </p:cNvPr>
              <p:cNvSpPr txBox="1">
                <a:spLocks noRot="1" noChangeAspect="1" noMove="1" noResize="1" noEditPoints="1" noAdjustHandles="1" noChangeArrowheads="1" noChangeShapeType="1" noTextEdit="1"/>
              </p:cNvSpPr>
              <p:nvPr/>
            </p:nvSpPr>
            <p:spPr>
              <a:xfrm>
                <a:off x="289704" y="1247259"/>
                <a:ext cx="5870205" cy="1198863"/>
              </a:xfrm>
              <a:prstGeom prst="rect">
                <a:avLst/>
              </a:prstGeom>
              <a:blipFill>
                <a:blip r:embed="rId4"/>
                <a:stretch>
                  <a:fillRect l="-936" t="-4082"/>
                </a:stretch>
              </a:blipFill>
            </p:spPr>
            <p:txBody>
              <a:bodyPr/>
              <a:lstStyle/>
              <a:p>
                <a:r>
                  <a:rPr lang="en-US">
                    <a:noFill/>
                  </a:rPr>
                  <a:t> </a:t>
                </a:r>
              </a:p>
            </p:txBody>
          </p:sp>
        </mc:Fallback>
      </mc:AlternateContent>
      <p:sp>
        <p:nvSpPr>
          <p:cNvPr id="3" name="標題 1">
            <a:extLst>
              <a:ext uri="{FF2B5EF4-FFF2-40B4-BE49-F238E27FC236}">
                <a16:creationId xmlns:a16="http://schemas.microsoft.com/office/drawing/2014/main" id="{5C6E6F19-928E-EA67-8CB5-25BEC5381317}"/>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3447539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771FD-5568-38EC-6C79-48834669913E}"/>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3A4F6B2C-FAC4-2CBE-2A6A-22B1DFADF3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76BB6C96-1141-D43D-3ECD-7D0FE77A4BC3}"/>
              </a:ext>
            </a:extLst>
          </p:cNvPr>
          <p:cNvSpPr/>
          <p:nvPr/>
        </p:nvSpPr>
        <p:spPr>
          <a:xfrm>
            <a:off x="6159909" y="3381294"/>
            <a:ext cx="5801033" cy="2971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內容版面配置區 10">
                <a:extLst>
                  <a:ext uri="{FF2B5EF4-FFF2-40B4-BE49-F238E27FC236}">
                    <a16:creationId xmlns:a16="http://schemas.microsoft.com/office/drawing/2014/main" id="{CC95137A-D371-060A-09DD-C0920279CB5F}"/>
                  </a:ext>
                </a:extLst>
              </p:cNvPr>
              <p:cNvSpPr txBox="1">
                <a:spLocks/>
              </p:cNvSpPr>
              <p:nvPr/>
            </p:nvSpPr>
            <p:spPr>
              <a:xfrm>
                <a:off x="289704" y="1247259"/>
                <a:ext cx="5870205" cy="119886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divide</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，合併排序法會將所有陣列分割一半</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p:txBody>
          </p:sp>
        </mc:Choice>
        <mc:Fallback xmlns="">
          <p:sp>
            <p:nvSpPr>
              <p:cNvPr id="2" name="內容版面配置區 10">
                <a:extLst>
                  <a:ext uri="{FF2B5EF4-FFF2-40B4-BE49-F238E27FC236}">
                    <a16:creationId xmlns:a16="http://schemas.microsoft.com/office/drawing/2014/main" id="{CC95137A-D371-060A-09DD-C0920279CB5F}"/>
                  </a:ext>
                </a:extLst>
              </p:cNvPr>
              <p:cNvSpPr txBox="1">
                <a:spLocks noRot="1" noChangeAspect="1" noMove="1" noResize="1" noEditPoints="1" noAdjustHandles="1" noChangeArrowheads="1" noChangeShapeType="1" noTextEdit="1"/>
              </p:cNvSpPr>
              <p:nvPr/>
            </p:nvSpPr>
            <p:spPr>
              <a:xfrm>
                <a:off x="289704" y="1247259"/>
                <a:ext cx="5870205" cy="1198863"/>
              </a:xfrm>
              <a:prstGeom prst="rect">
                <a:avLst/>
              </a:prstGeom>
              <a:blipFill>
                <a:blip r:embed="rId4"/>
                <a:stretch>
                  <a:fillRect l="-936" t="-4082"/>
                </a:stretch>
              </a:blipFill>
            </p:spPr>
            <p:txBody>
              <a:bodyPr/>
              <a:lstStyle/>
              <a:p>
                <a:r>
                  <a:rPr lang="en-US">
                    <a:noFill/>
                  </a:rPr>
                  <a:t> </a:t>
                </a:r>
              </a:p>
            </p:txBody>
          </p:sp>
        </mc:Fallback>
      </mc:AlternateContent>
      <p:sp>
        <p:nvSpPr>
          <p:cNvPr id="3" name="標題 1">
            <a:extLst>
              <a:ext uri="{FF2B5EF4-FFF2-40B4-BE49-F238E27FC236}">
                <a16:creationId xmlns:a16="http://schemas.microsoft.com/office/drawing/2014/main" id="{8AD987FF-B980-89DD-3E4D-E4EBD8E2EE91}"/>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3342983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EFC00-3507-0B25-72D6-076F226472CF}"/>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0710D48C-671B-1470-EF90-5C38EFDC84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E4597E1D-7219-93DD-1EA2-B27AFE860F8A}"/>
              </a:ext>
            </a:extLst>
          </p:cNvPr>
          <p:cNvSpPr/>
          <p:nvPr/>
        </p:nvSpPr>
        <p:spPr>
          <a:xfrm>
            <a:off x="6159909" y="4230094"/>
            <a:ext cx="5801033"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A9B1E165-10AA-7221-6E32-4B85D9A7C0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7ED6EAE1-776C-53C0-E729-55132EEF62C1}"/>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87220B84-9E0D-3D3A-BDB2-796EDEEEEA02}"/>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5" name="矩形 14">
            <a:extLst>
              <a:ext uri="{FF2B5EF4-FFF2-40B4-BE49-F238E27FC236}">
                <a16:creationId xmlns:a16="http://schemas.microsoft.com/office/drawing/2014/main" id="{03D9D418-319E-EE37-8126-F98186B8578C}"/>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7725BC3B-47F8-501F-DDB6-1448BC377CCC}"/>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F0603C48-14CB-47DB-1958-1179B3F248F5}"/>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14261388-AE42-112D-21EE-D490D96DA746}"/>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8B823229-DA0E-9B2F-4D56-A174DFA1E703}"/>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9446AACC-7A3C-3195-E1EC-623194E2FBC6}"/>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6DB5F57F-F34C-3799-2187-D94D539B9E21}"/>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FA445B2A-B4F4-7E87-6022-6FEA125BFB70}"/>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27377B4A-DD90-1D12-B65B-6A5EF8D10525}"/>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BBFEB87B-2217-2AF2-D608-1FC9A657AFC4}"/>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B2811EC-3DB9-424C-2A2D-2E5FF768F1F3}"/>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219DD344-B0CE-6AD2-EEA9-9485148B17F3}"/>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6FF9A19-F412-637E-515A-BE955961434F}"/>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1A01D3D1-9099-83EF-0237-6CF391528F70}"/>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93C6B676-5FB9-2F48-01C1-7FEAD8859296}"/>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BD6B1747-579F-9F90-5260-78D00D1BB49B}"/>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5BADDCED-CBA5-51DD-0521-529E1C367693}"/>
              </a:ext>
            </a:extLst>
          </p:cNvPr>
          <p:cNvSpPr/>
          <p:nvPr/>
        </p:nvSpPr>
        <p:spPr>
          <a:xfrm>
            <a:off x="1311044"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1D95CF42-CB83-E016-F6DD-E28240A40232}"/>
              </a:ext>
            </a:extLst>
          </p:cNvPr>
          <p:cNvSpPr/>
          <p:nvPr/>
        </p:nvSpPr>
        <p:spPr>
          <a:xfrm>
            <a:off x="1311044"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13A8FFCD-366F-021D-3762-0DAF8AD1B731}"/>
              </a:ext>
            </a:extLst>
          </p:cNvPr>
          <p:cNvSpPr/>
          <p:nvPr/>
        </p:nvSpPr>
        <p:spPr>
          <a:xfrm>
            <a:off x="6937307" y="3768603"/>
            <a:ext cx="230829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內容版面配置區 10">
                <a:extLst>
                  <a:ext uri="{FF2B5EF4-FFF2-40B4-BE49-F238E27FC236}">
                    <a16:creationId xmlns:a16="http://schemas.microsoft.com/office/drawing/2014/main" id="{D3B75A89-4575-4ED5-E4AB-4FDE4BF35CB6}"/>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34" name="內容版面配置區 10">
                <a:extLst>
                  <a:ext uri="{FF2B5EF4-FFF2-40B4-BE49-F238E27FC236}">
                    <a16:creationId xmlns:a16="http://schemas.microsoft.com/office/drawing/2014/main" id="{D3B75A89-4575-4ED5-E4AB-4FDE4BF35CB6}"/>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2" name="標題 1">
            <a:extLst>
              <a:ext uri="{FF2B5EF4-FFF2-40B4-BE49-F238E27FC236}">
                <a16:creationId xmlns:a16="http://schemas.microsoft.com/office/drawing/2014/main" id="{01E52B2B-EFD2-AA68-56CF-274154CA44CB}"/>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2715774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7A1CB-49D2-BF11-F003-8DBA8440F69B}"/>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FEEED1A8-BC5C-31A8-58FF-612F91E986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87B78A8F-DAC4-36E9-4777-B997F6180425}"/>
              </a:ext>
            </a:extLst>
          </p:cNvPr>
          <p:cNvSpPr/>
          <p:nvPr/>
        </p:nvSpPr>
        <p:spPr>
          <a:xfrm>
            <a:off x="6159909" y="4230094"/>
            <a:ext cx="5801033"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1DAAC98B-E0CA-28B0-8F4F-00A4CD3935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E7A313C2-0982-CF2E-19D0-A1D85B9AA9CE}"/>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68E61C0E-75BE-2FE3-574D-3FD322A536AB}"/>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5" name="矩形 14">
            <a:extLst>
              <a:ext uri="{FF2B5EF4-FFF2-40B4-BE49-F238E27FC236}">
                <a16:creationId xmlns:a16="http://schemas.microsoft.com/office/drawing/2014/main" id="{6025E06A-B062-5478-965A-E527AD5EB9CF}"/>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D0818C61-95AE-2BC8-B80A-628CA2D57C10}"/>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40FB6862-2A87-65F9-3FC4-19910A06D5C0}"/>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290C881A-D0D5-DA29-08AB-CA56747149F8}"/>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73D9EF10-9498-7F30-D740-4BA2A80820A9}"/>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CBA8BDC5-67EA-807D-F5E6-39A29C9D645C}"/>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881224B9-23C6-6546-2FAA-B6A34C8F45F0}"/>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5D0C4BC1-3C3D-A93B-0C0D-B3BB4349B44C}"/>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A7AA0152-0F2F-F933-DDC4-A7915B08AED8}"/>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573B78ED-8ED2-F278-C71E-3D92BB92A10E}"/>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A996ACB1-614B-E453-AF16-891DDD37C2CC}"/>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6" name="矩形 25">
            <a:extLst>
              <a:ext uri="{FF2B5EF4-FFF2-40B4-BE49-F238E27FC236}">
                <a16:creationId xmlns:a16="http://schemas.microsoft.com/office/drawing/2014/main" id="{DE7A1CAA-99C6-4BC9-5729-D3A976816351}"/>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428E924E-6E26-E960-4AD1-18477C6682B6}"/>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61C618FC-BAB7-C479-EC09-520663C94BEF}"/>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58F16CB4-2D6B-78E3-099A-4E273520140D}"/>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E34435F0-3562-EE1B-936A-20C3BA150C69}"/>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B94D3BF4-93D7-7BCB-BAFA-948748618CF8}"/>
              </a:ext>
            </a:extLst>
          </p:cNvPr>
          <p:cNvSpPr/>
          <p:nvPr/>
        </p:nvSpPr>
        <p:spPr>
          <a:xfrm>
            <a:off x="1952251"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491A1816-6AEF-626A-107B-F003498F0697}"/>
              </a:ext>
            </a:extLst>
          </p:cNvPr>
          <p:cNvSpPr/>
          <p:nvPr/>
        </p:nvSpPr>
        <p:spPr>
          <a:xfrm>
            <a:off x="1311044"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429ECAB8-CA6A-A11D-98B4-85B304BBE84E}"/>
              </a:ext>
            </a:extLst>
          </p:cNvPr>
          <p:cNvSpPr/>
          <p:nvPr/>
        </p:nvSpPr>
        <p:spPr>
          <a:xfrm>
            <a:off x="6937307" y="3768603"/>
            <a:ext cx="230829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內容版面配置區 10">
                <a:extLst>
                  <a:ext uri="{FF2B5EF4-FFF2-40B4-BE49-F238E27FC236}">
                    <a16:creationId xmlns:a16="http://schemas.microsoft.com/office/drawing/2014/main" id="{9F3435E8-1A95-B7E2-3532-67A154809958}"/>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3" name="內容版面配置區 10">
                <a:extLst>
                  <a:ext uri="{FF2B5EF4-FFF2-40B4-BE49-F238E27FC236}">
                    <a16:creationId xmlns:a16="http://schemas.microsoft.com/office/drawing/2014/main" id="{9F3435E8-1A95-B7E2-3532-67A154809958}"/>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5" name="標題 1">
            <a:extLst>
              <a:ext uri="{FF2B5EF4-FFF2-40B4-BE49-F238E27FC236}">
                <a16:creationId xmlns:a16="http://schemas.microsoft.com/office/drawing/2014/main" id="{795D30BF-1D8D-527E-E4B9-5FFC18FC6805}"/>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46336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A778C-D513-8C03-F9DE-C1B5C808B3BF}"/>
            </a:ext>
          </a:extLst>
        </p:cNvPr>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1BBBCB34-8F33-E3DB-FC6E-D97744414EEF}"/>
              </a:ext>
            </a:extLst>
          </p:cNvPr>
          <p:cNvSpPr txBox="1">
            <a:spLocks/>
          </p:cNvSpPr>
          <p:nvPr/>
        </p:nvSpPr>
        <p:spPr>
          <a:xfrm>
            <a:off x="1161003" y="821498"/>
            <a:ext cx="9794837" cy="190695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分治 </a:t>
            </a:r>
            <a:r>
              <a:rPr lang="en-US" altLang="zh-TW" sz="2000" dirty="0">
                <a:latin typeface="jf open 粉圓 2.0" panose="020B0000000000000000" pitchFamily="34" charset="-120"/>
                <a:ea typeface="jf open 粉圓 2.0" panose="020B0000000000000000" pitchFamily="34" charset="-120"/>
              </a:rPr>
              <a:t>divide and conquer</a:t>
            </a:r>
            <a:r>
              <a:rPr lang="zh-TW" altLang="en-US" sz="2000" dirty="0">
                <a:latin typeface="jf open 粉圓 2.0" panose="020B0000000000000000" pitchFamily="34" charset="-120"/>
                <a:ea typeface="jf open 粉圓 2.0" panose="020B0000000000000000" pitchFamily="34" charset="-120"/>
              </a:rPr>
              <a:t>，一種解決問題的方法</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他的理念是「將一個大問題切割成各種小問題後</a:t>
            </a:r>
            <a:r>
              <a:rPr lang="zh-TW" altLang="en-US" sz="2000" dirty="0">
                <a:solidFill>
                  <a:srgbClr val="EC7016"/>
                </a:solidFill>
                <a:latin typeface="jf open 粉圓 2.0" panose="020B0000000000000000" pitchFamily="34" charset="-120"/>
                <a:ea typeface="jf open 粉圓 2.0" panose="020B0000000000000000" pitchFamily="34" charset="-120"/>
              </a:rPr>
              <a:t>遞迴地</a:t>
            </a:r>
            <a:r>
              <a:rPr lang="zh-TW" altLang="en-US" sz="2000" dirty="0">
                <a:latin typeface="jf open 粉圓 2.0" panose="020B0000000000000000" pitchFamily="34" charset="-120"/>
                <a:ea typeface="jf open 粉圓 2.0" panose="020B0000000000000000" pitchFamily="34" charset="-120"/>
              </a:rPr>
              <a:t>解決最終合併」</a:t>
            </a:r>
            <a:endParaRPr lang="en-US" altLang="zh-TW" sz="2000" dirty="0">
              <a:latin typeface="jf open 粉圓 2.0" panose="020B0000000000000000" pitchFamily="34" charset="-120"/>
              <a:ea typeface="jf open 粉圓 2.0" panose="020B0000000000000000" pitchFamily="34" charset="-120"/>
            </a:endParaRPr>
          </a:p>
        </p:txBody>
      </p:sp>
      <p:sp>
        <p:nvSpPr>
          <p:cNvPr id="5" name="標題 1">
            <a:extLst>
              <a:ext uri="{FF2B5EF4-FFF2-40B4-BE49-F238E27FC236}">
                <a16:creationId xmlns:a16="http://schemas.microsoft.com/office/drawing/2014/main" id="{527D466E-670C-38C9-32C7-AF1716668DAE}"/>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3384735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2BCDB-560D-4BD5-908A-027B1986FF0A}"/>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D9350E43-D099-455E-0DAC-CCBE62A5DC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B218A785-FA80-22CE-5320-2EBB315781F2}"/>
              </a:ext>
            </a:extLst>
          </p:cNvPr>
          <p:cNvSpPr/>
          <p:nvPr/>
        </p:nvSpPr>
        <p:spPr>
          <a:xfrm>
            <a:off x="9310255" y="4230094"/>
            <a:ext cx="2650687"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1B3D11B7-0FA0-8657-2606-C021CFAC14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45E4EA9A-70D6-9AE6-520B-245F8567F478}"/>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4E6EEF03-7D88-230C-D8BA-38C1E55A3B4D}"/>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5" name="矩形 14">
            <a:extLst>
              <a:ext uri="{FF2B5EF4-FFF2-40B4-BE49-F238E27FC236}">
                <a16:creationId xmlns:a16="http://schemas.microsoft.com/office/drawing/2014/main" id="{2673A9BE-1ADE-0657-9108-493F71F39570}"/>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72ADB6ED-D658-85B2-72FE-F9660D0C4590}"/>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79CAAACC-F518-47A3-0579-5B8EBA464C72}"/>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B99A55E7-6CB2-DFA8-0368-F59676DD46BA}"/>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1C0F3B2B-5E38-02BF-2940-D3BDA84F90B2}"/>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EC787CE0-0767-0816-8B96-E6C78720F2B3}"/>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8E2876D4-3254-3325-F591-DB1768658AE9}"/>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714F35E1-7F7E-14C9-3AD6-F60205BFE5AD}"/>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4230F92E-EAC7-4E3E-7BAD-FAD77FEF7F06}"/>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8091C1D4-76AC-CF43-52B9-C7375A9F7748}"/>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8D4FB86-30F9-7B92-D6CE-980AE2F39EB4}"/>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6" name="矩形 25">
            <a:extLst>
              <a:ext uri="{FF2B5EF4-FFF2-40B4-BE49-F238E27FC236}">
                <a16:creationId xmlns:a16="http://schemas.microsoft.com/office/drawing/2014/main" id="{3185B155-B9B8-DDEA-5D3A-3C15643F23D4}"/>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7" name="矩形 26">
            <a:extLst>
              <a:ext uri="{FF2B5EF4-FFF2-40B4-BE49-F238E27FC236}">
                <a16:creationId xmlns:a16="http://schemas.microsoft.com/office/drawing/2014/main" id="{78A9D675-A524-2002-501E-7798C3A209D9}"/>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76FCB5A8-9123-700C-035D-BA290A3D25F8}"/>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4C00DAF3-05A5-75C7-5D53-EE8EF5B4174F}"/>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8A863DE0-7F82-916F-50EB-9CFA1976689E}"/>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189DDF09-9B2B-16B9-14A7-7509B53E5980}"/>
              </a:ext>
            </a:extLst>
          </p:cNvPr>
          <p:cNvSpPr/>
          <p:nvPr/>
        </p:nvSpPr>
        <p:spPr>
          <a:xfrm>
            <a:off x="1952251"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7F306F93-F4A9-EDA1-A734-0CBDA126C4A1}"/>
              </a:ext>
            </a:extLst>
          </p:cNvPr>
          <p:cNvSpPr/>
          <p:nvPr/>
        </p:nvSpPr>
        <p:spPr>
          <a:xfrm>
            <a:off x="1952251"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F16623A1-6962-1B4C-A539-E29316839B13}"/>
              </a:ext>
            </a:extLst>
          </p:cNvPr>
          <p:cNvSpPr/>
          <p:nvPr/>
        </p:nvSpPr>
        <p:spPr>
          <a:xfrm>
            <a:off x="7858425" y="5093694"/>
            <a:ext cx="2650687"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973778CF-9997-7B1D-17FA-1D184BB6E41A}"/>
              </a:ext>
            </a:extLst>
          </p:cNvPr>
          <p:cNvSpPr/>
          <p:nvPr/>
        </p:nvSpPr>
        <p:spPr>
          <a:xfrm>
            <a:off x="6159909" y="4230094"/>
            <a:ext cx="5801033"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196E8AB2-A46C-BDDB-610E-2EB5322E8E89}"/>
              </a:ext>
            </a:extLst>
          </p:cNvPr>
          <p:cNvSpPr/>
          <p:nvPr/>
        </p:nvSpPr>
        <p:spPr>
          <a:xfrm>
            <a:off x="6937307" y="3768603"/>
            <a:ext cx="230829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2FDD4622-6F4E-0254-2D50-8225A49399A1}"/>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2FDD4622-6F4E-0254-2D50-8225A49399A1}"/>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97B6FC51-1B57-185F-5474-8D26FEB1A4B6}"/>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740193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B85C9-2FCF-E8DD-2A93-A25E1D64706B}"/>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7B40489B-51A4-67E4-1FBD-4456C696C2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6EA56659-3D62-04B1-4241-A501FD06CDA8}"/>
              </a:ext>
            </a:extLst>
          </p:cNvPr>
          <p:cNvSpPr/>
          <p:nvPr/>
        </p:nvSpPr>
        <p:spPr>
          <a:xfrm>
            <a:off x="9310255" y="4230094"/>
            <a:ext cx="2650687"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0F2BEE10-DF9F-DA71-1CC8-CF776A36E6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E5807AF3-26C3-D2F6-3E46-270F197D4E86}"/>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EDC9007A-349D-D2BC-5B55-CE2CDF09E6EB}"/>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5" name="矩形 14">
            <a:extLst>
              <a:ext uri="{FF2B5EF4-FFF2-40B4-BE49-F238E27FC236}">
                <a16:creationId xmlns:a16="http://schemas.microsoft.com/office/drawing/2014/main" id="{6C2E18DC-FEE0-C2DC-29AD-B43863DD0573}"/>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B52C0E99-C4DF-2A17-8C57-EE7723BB0873}"/>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8C4A282B-016D-F2BE-AFD8-92D3AB6CA3C5}"/>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694739B5-6A7F-DD33-05CC-7F6DFA7BB973}"/>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296DB580-2E74-12B8-F6CB-6EAC979DCCA9}"/>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59462214-2AAD-4355-70C7-796446579879}"/>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97FB6E5F-3B94-F245-3973-BD5DC350094E}"/>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BD51A188-6245-2243-45AA-C6FB996406DD}"/>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15BA2CC4-D7FD-8E35-DDCF-D5AD6C8E1403}"/>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1932CB13-8748-335A-D163-16258330B90C}"/>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6C7DFB94-CFDB-C974-6969-51412E4B530E}"/>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6" name="矩形 25">
            <a:extLst>
              <a:ext uri="{FF2B5EF4-FFF2-40B4-BE49-F238E27FC236}">
                <a16:creationId xmlns:a16="http://schemas.microsoft.com/office/drawing/2014/main" id="{F5C281DB-92BB-B5F6-070F-A40A870DA98A}"/>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7" name="矩形 26">
            <a:extLst>
              <a:ext uri="{FF2B5EF4-FFF2-40B4-BE49-F238E27FC236}">
                <a16:creationId xmlns:a16="http://schemas.microsoft.com/office/drawing/2014/main" id="{DFD5954B-4FBA-A662-5D03-F86E97045084}"/>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28" name="矩形 27">
            <a:extLst>
              <a:ext uri="{FF2B5EF4-FFF2-40B4-BE49-F238E27FC236}">
                <a16:creationId xmlns:a16="http://schemas.microsoft.com/office/drawing/2014/main" id="{F4BCA9ED-6895-A3B7-CCE9-70D4102556E9}"/>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DDD2AD37-828B-E548-3639-EA74A0CA32B6}"/>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B7177924-9AFB-70A2-959C-E6E2AF55C811}"/>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D623E861-A780-3EB7-529C-35BB6A6F9EE1}"/>
              </a:ext>
            </a:extLst>
          </p:cNvPr>
          <p:cNvSpPr/>
          <p:nvPr/>
        </p:nvSpPr>
        <p:spPr>
          <a:xfrm>
            <a:off x="2607312"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1E602EA8-C855-1611-54DF-67EA3F33D1B1}"/>
              </a:ext>
            </a:extLst>
          </p:cNvPr>
          <p:cNvSpPr/>
          <p:nvPr/>
        </p:nvSpPr>
        <p:spPr>
          <a:xfrm>
            <a:off x="1952251"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3797A96B-DD93-428B-9BF1-BB92D696BD56}"/>
              </a:ext>
            </a:extLst>
          </p:cNvPr>
          <p:cNvSpPr/>
          <p:nvPr/>
        </p:nvSpPr>
        <p:spPr>
          <a:xfrm>
            <a:off x="7858425" y="5093694"/>
            <a:ext cx="2650687"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31307510-E87B-5706-B904-654D56919BFC}"/>
              </a:ext>
            </a:extLst>
          </p:cNvPr>
          <p:cNvSpPr/>
          <p:nvPr/>
        </p:nvSpPr>
        <p:spPr>
          <a:xfrm>
            <a:off x="6159909" y="4230094"/>
            <a:ext cx="5801033"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D02ED713-C439-40F7-6D44-06E5F8C52870}"/>
              </a:ext>
            </a:extLst>
          </p:cNvPr>
          <p:cNvSpPr/>
          <p:nvPr/>
        </p:nvSpPr>
        <p:spPr>
          <a:xfrm>
            <a:off x="6937307" y="3768603"/>
            <a:ext cx="230829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內容版面配置區 10">
                <a:extLst>
                  <a:ext uri="{FF2B5EF4-FFF2-40B4-BE49-F238E27FC236}">
                    <a16:creationId xmlns:a16="http://schemas.microsoft.com/office/drawing/2014/main" id="{A2E96485-610E-7D19-1CD2-07CC9A4CFF96}"/>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13" name="內容版面配置區 10">
                <a:extLst>
                  <a:ext uri="{FF2B5EF4-FFF2-40B4-BE49-F238E27FC236}">
                    <a16:creationId xmlns:a16="http://schemas.microsoft.com/office/drawing/2014/main" id="{A2E96485-610E-7D19-1CD2-07CC9A4CFF96}"/>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3" name="標題 1">
            <a:extLst>
              <a:ext uri="{FF2B5EF4-FFF2-40B4-BE49-F238E27FC236}">
                <a16:creationId xmlns:a16="http://schemas.microsoft.com/office/drawing/2014/main" id="{764A0239-6D6F-A021-15F2-2FBD6945C0E4}"/>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2526096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4F103-FDA6-02DC-8678-E6C6CCC2B187}"/>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D7683CD6-A6D4-4D4B-9CB0-E9B0FF618D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BE2F4A54-57CB-F371-D0A2-8EE3AF624DEF}"/>
              </a:ext>
            </a:extLst>
          </p:cNvPr>
          <p:cNvSpPr/>
          <p:nvPr/>
        </p:nvSpPr>
        <p:spPr>
          <a:xfrm>
            <a:off x="9310255" y="4230094"/>
            <a:ext cx="2650687"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89B98872-7A7A-FDBC-A090-42247100C0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B86A05E6-F78F-1241-24B2-66B75C0D663D}"/>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6FCD0E25-F358-BBCB-3F39-D3D3F2ABD790}"/>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5" name="矩形 14">
            <a:extLst>
              <a:ext uri="{FF2B5EF4-FFF2-40B4-BE49-F238E27FC236}">
                <a16:creationId xmlns:a16="http://schemas.microsoft.com/office/drawing/2014/main" id="{9B23EADF-A7E3-E10E-978F-505402F636B6}"/>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0A8ADAFA-F1E6-6F18-4126-31977F7EFE65}"/>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6910AD2B-3047-3279-EC20-7576CF166458}"/>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7E2C6CE1-6512-6465-D25A-D478C995DBF1}"/>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811D9E72-69E6-7271-8D5F-69A9B416F843}"/>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C31F12F4-93DB-C76D-CAC2-4BEAC61D8AC1}"/>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6CCB2B36-20FD-CC69-EA8E-F3AAA2E574B6}"/>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F4EBD613-C752-3A31-FB98-BCE4E89D367A}"/>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0C4B9E7C-AA58-2269-86A0-CD625F741B7B}"/>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9BF244EC-218C-0984-444C-0B5EDD914E6B}"/>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6BD2A9A1-1928-8147-D62B-8030968BAF8C}"/>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6" name="矩形 25">
            <a:extLst>
              <a:ext uri="{FF2B5EF4-FFF2-40B4-BE49-F238E27FC236}">
                <a16:creationId xmlns:a16="http://schemas.microsoft.com/office/drawing/2014/main" id="{F642BAC1-F671-4723-6334-10F679C8F511}"/>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7" name="矩形 26">
            <a:extLst>
              <a:ext uri="{FF2B5EF4-FFF2-40B4-BE49-F238E27FC236}">
                <a16:creationId xmlns:a16="http://schemas.microsoft.com/office/drawing/2014/main" id="{4DA3D321-E8E1-D729-326F-B3647CADFB2B}"/>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28" name="矩形 27">
            <a:extLst>
              <a:ext uri="{FF2B5EF4-FFF2-40B4-BE49-F238E27FC236}">
                <a16:creationId xmlns:a16="http://schemas.microsoft.com/office/drawing/2014/main" id="{993DAF82-E979-ECBB-432F-C00F36955F7F}"/>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6F540346-1622-2F7A-90B3-6D750D2225DC}"/>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9B8E3DC1-A9D4-9D0C-9A9C-00864F267909}"/>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3B6DA7FA-B270-50F9-8B9C-D715A75C1779}"/>
              </a:ext>
            </a:extLst>
          </p:cNvPr>
          <p:cNvSpPr/>
          <p:nvPr/>
        </p:nvSpPr>
        <p:spPr>
          <a:xfrm>
            <a:off x="2607312"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E0328DBA-35A6-CCDC-54D0-E1D44B0D1EFB}"/>
              </a:ext>
            </a:extLst>
          </p:cNvPr>
          <p:cNvSpPr/>
          <p:nvPr/>
        </p:nvSpPr>
        <p:spPr>
          <a:xfrm>
            <a:off x="1952251"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212CB788-215E-ECBB-25B9-B53AA4D378FD}"/>
              </a:ext>
            </a:extLst>
          </p:cNvPr>
          <p:cNvSpPr/>
          <p:nvPr/>
        </p:nvSpPr>
        <p:spPr>
          <a:xfrm>
            <a:off x="7858425" y="5093694"/>
            <a:ext cx="2650687"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513ABD37-C4A9-9BC1-2D70-FD031A44C5D4}"/>
              </a:ext>
            </a:extLst>
          </p:cNvPr>
          <p:cNvSpPr/>
          <p:nvPr/>
        </p:nvSpPr>
        <p:spPr>
          <a:xfrm>
            <a:off x="6937307" y="3768602"/>
            <a:ext cx="2456075" cy="1422233"/>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內容版面配置區 10">
                <a:extLst>
                  <a:ext uri="{FF2B5EF4-FFF2-40B4-BE49-F238E27FC236}">
                    <a16:creationId xmlns:a16="http://schemas.microsoft.com/office/drawing/2014/main" id="{B52B73DA-FABB-1197-D3D2-000E8C6BEA66}"/>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5" name="內容版面配置區 10">
                <a:extLst>
                  <a:ext uri="{FF2B5EF4-FFF2-40B4-BE49-F238E27FC236}">
                    <a16:creationId xmlns:a16="http://schemas.microsoft.com/office/drawing/2014/main" id="{B52B73DA-FABB-1197-D3D2-000E8C6BEA66}"/>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6550902D-F210-1FFE-19BE-D2CD1B159DB4}"/>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2935929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259D0-57A4-92D7-6FCC-5AA7152084FF}"/>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0FBE2EAD-F799-B6CD-DBEF-E30D32B5D1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AF7DCFCC-BC33-1535-814E-43D074E7A008}"/>
              </a:ext>
            </a:extLst>
          </p:cNvPr>
          <p:cNvSpPr/>
          <p:nvPr/>
        </p:nvSpPr>
        <p:spPr>
          <a:xfrm>
            <a:off x="9310255" y="4230094"/>
            <a:ext cx="2650687"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DDC8BC2B-2158-BD71-E3FC-22662CD59C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CFD3E5C7-013F-0E17-DFA4-706C05B0EB43}"/>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11" name="矩形 10">
            <a:extLst>
              <a:ext uri="{FF2B5EF4-FFF2-40B4-BE49-F238E27FC236}">
                <a16:creationId xmlns:a16="http://schemas.microsoft.com/office/drawing/2014/main" id="{4051CB5B-99EB-9465-73D8-3623E0086635}"/>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15" name="矩形 14">
            <a:extLst>
              <a:ext uri="{FF2B5EF4-FFF2-40B4-BE49-F238E27FC236}">
                <a16:creationId xmlns:a16="http://schemas.microsoft.com/office/drawing/2014/main" id="{B347B71F-C3F5-9731-D557-629AA18144B9}"/>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8E18BBC-9C0E-CEA1-49F1-1255C7DD460D}"/>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FCCD444F-BD57-2F14-AB2C-0AFBBF52D4B6}"/>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782F9209-660F-B766-61A2-F0FDB68E3E19}"/>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D53088A6-22C2-1FFC-3DCE-E3902D2798AE}"/>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210671B9-9569-18AA-D3FB-112CD14A53F2}"/>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9F94EBEF-1362-8965-D6FB-EEA994B25789}"/>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9C7D2C8A-D7C7-602F-5F2A-522B55F5BE83}"/>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8E23661F-74BC-511D-934E-C036120022A6}"/>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00EB47CE-44FA-99F0-8CF9-217D85D59C48}"/>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A38477D9-FCB1-002E-8990-5E9CBEE10BF3}"/>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3620D68C-FE73-DA36-75BE-D283BEE3F303}"/>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47BA526-F9B2-8252-926B-F398DBF41AFD}"/>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E193EB72-4FFD-1A0F-2A94-D928BA350253}"/>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F109DC4F-44C1-380D-5AC8-562E7157ED3A}"/>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4849E750-D9DC-33F1-CD6D-163D6C623BF5}"/>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B5DE0A8C-AB33-E2D5-19DF-BF9F6810FF52}"/>
              </a:ext>
            </a:extLst>
          </p:cNvPr>
          <p:cNvSpPr/>
          <p:nvPr/>
        </p:nvSpPr>
        <p:spPr>
          <a:xfrm>
            <a:off x="1301808"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157A005C-D0AB-A7E9-1227-E5E89455BAAE}"/>
              </a:ext>
            </a:extLst>
          </p:cNvPr>
          <p:cNvSpPr/>
          <p:nvPr/>
        </p:nvSpPr>
        <p:spPr>
          <a:xfrm>
            <a:off x="1301808"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9E8BBCA8-1A92-FB3C-65EC-0EDD50931F46}"/>
              </a:ext>
            </a:extLst>
          </p:cNvPr>
          <p:cNvSpPr/>
          <p:nvPr/>
        </p:nvSpPr>
        <p:spPr>
          <a:xfrm>
            <a:off x="7858425" y="5093694"/>
            <a:ext cx="2650687"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78D4EE4B-0B6A-DA24-8B48-F22CBBF7F981}"/>
              </a:ext>
            </a:extLst>
          </p:cNvPr>
          <p:cNvSpPr/>
          <p:nvPr/>
        </p:nvSpPr>
        <p:spPr>
          <a:xfrm>
            <a:off x="9685819" y="3768603"/>
            <a:ext cx="230829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內容版面配置區 10">
                <a:extLst>
                  <a:ext uri="{FF2B5EF4-FFF2-40B4-BE49-F238E27FC236}">
                    <a16:creationId xmlns:a16="http://schemas.microsoft.com/office/drawing/2014/main" id="{D8079A0A-DFAA-9820-31DB-08BE72F07D0F}"/>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5" name="內容版面配置區 10">
                <a:extLst>
                  <a:ext uri="{FF2B5EF4-FFF2-40B4-BE49-F238E27FC236}">
                    <a16:creationId xmlns:a16="http://schemas.microsoft.com/office/drawing/2014/main" id="{D8079A0A-DFAA-9820-31DB-08BE72F07D0F}"/>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BD3B733C-F7C0-2BAD-1F40-ECF6948F594B}"/>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603378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624F7-FB1C-0503-A9C5-B1AEDFF38FF4}"/>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6299FB3F-E097-A889-130C-F3C180D047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F6A64E46-09BE-2E34-D8FB-4FDEE6C093EE}"/>
              </a:ext>
            </a:extLst>
          </p:cNvPr>
          <p:cNvSpPr/>
          <p:nvPr/>
        </p:nvSpPr>
        <p:spPr>
          <a:xfrm>
            <a:off x="9310255" y="4230094"/>
            <a:ext cx="2650687"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4237C5EE-987D-7004-54E8-4C7547A8F4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A2153592-1A21-8E00-922A-69921BEEFA48}"/>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11" name="矩形 10">
            <a:extLst>
              <a:ext uri="{FF2B5EF4-FFF2-40B4-BE49-F238E27FC236}">
                <a16:creationId xmlns:a16="http://schemas.microsoft.com/office/drawing/2014/main" id="{222A1C88-493A-9620-9A7D-76F5EF734A75}"/>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15" name="矩形 14">
            <a:extLst>
              <a:ext uri="{FF2B5EF4-FFF2-40B4-BE49-F238E27FC236}">
                <a16:creationId xmlns:a16="http://schemas.microsoft.com/office/drawing/2014/main" id="{53A97244-2535-C856-F4A5-2DEBC428B7D9}"/>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BF9CF96-58C5-57F5-605B-EE7C540D7EB6}"/>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E330A372-36B1-1E05-11E6-74BEEB462896}"/>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20700D56-3129-927D-DD13-7F4582A798D9}"/>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FC706D57-D0A0-E098-CF24-D7C32C6301C4}"/>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70B2DA13-D2F3-4904-FD66-B189AD782313}"/>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FFE28436-6347-ACFB-D206-C53B883C778E}"/>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56324AA8-4256-82D3-200F-784C6D2D1173}"/>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82B2296F-2081-D088-2FD6-D7BA1F22578F}"/>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D2F047FE-0B77-A085-DAA5-9B1FE10F90B6}"/>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08761F9F-2F9A-56F2-319E-D5A4534672ED}"/>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897CAB34-03E8-CCC5-7A58-4D5A1814A360}"/>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A5FD586D-18F3-8F9E-BD2B-EF0258BDB898}"/>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47A1522F-B97C-8699-F5BD-5BF617437552}"/>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14A9D849-CD56-67EE-F92B-0988BC03A93C}"/>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E63B6BD1-A77E-E2B9-2D92-B46AE0F56988}"/>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F2D5E91B-80BF-9B25-D4FE-DFE4E391386B}"/>
              </a:ext>
            </a:extLst>
          </p:cNvPr>
          <p:cNvSpPr/>
          <p:nvPr/>
        </p:nvSpPr>
        <p:spPr>
          <a:xfrm>
            <a:off x="1960247"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3F783AF6-1565-07DD-7345-32566A0F13A7}"/>
              </a:ext>
            </a:extLst>
          </p:cNvPr>
          <p:cNvSpPr/>
          <p:nvPr/>
        </p:nvSpPr>
        <p:spPr>
          <a:xfrm>
            <a:off x="1301808"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4C02D096-6CD3-75E5-46D5-4327822BD4F2}"/>
              </a:ext>
            </a:extLst>
          </p:cNvPr>
          <p:cNvSpPr/>
          <p:nvPr/>
        </p:nvSpPr>
        <p:spPr>
          <a:xfrm>
            <a:off x="7858425" y="5093694"/>
            <a:ext cx="2650687"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FCD1EF9F-3CA3-6011-E997-D9E077D89D97}"/>
              </a:ext>
            </a:extLst>
          </p:cNvPr>
          <p:cNvSpPr/>
          <p:nvPr/>
        </p:nvSpPr>
        <p:spPr>
          <a:xfrm>
            <a:off x="9685819" y="3768603"/>
            <a:ext cx="230829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內容版面配置區 10">
                <a:extLst>
                  <a:ext uri="{FF2B5EF4-FFF2-40B4-BE49-F238E27FC236}">
                    <a16:creationId xmlns:a16="http://schemas.microsoft.com/office/drawing/2014/main" id="{0A9E6ABA-5EBA-28D9-AF56-C3EB45E793A3}"/>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5" name="內容版面配置區 10">
                <a:extLst>
                  <a:ext uri="{FF2B5EF4-FFF2-40B4-BE49-F238E27FC236}">
                    <a16:creationId xmlns:a16="http://schemas.microsoft.com/office/drawing/2014/main" id="{0A9E6ABA-5EBA-28D9-AF56-C3EB45E793A3}"/>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C056C69F-6F2B-8FE4-EF58-6DBBDC6E46DF}"/>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393611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E0C80-AD1C-C2EC-51C3-3A186443CD00}"/>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83CF1FA4-04DC-3799-8F5B-85351A7F4B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5764CE2B-CE3B-7CD6-8178-E14B5CCFCC82}"/>
              </a:ext>
            </a:extLst>
          </p:cNvPr>
          <p:cNvSpPr/>
          <p:nvPr/>
        </p:nvSpPr>
        <p:spPr>
          <a:xfrm>
            <a:off x="9310255" y="4230094"/>
            <a:ext cx="2650687"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BD079F83-F602-2225-E28A-604F045461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69F194B4-08FF-B650-ABAB-211BEB70B993}"/>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11" name="矩形 10">
            <a:extLst>
              <a:ext uri="{FF2B5EF4-FFF2-40B4-BE49-F238E27FC236}">
                <a16:creationId xmlns:a16="http://schemas.microsoft.com/office/drawing/2014/main" id="{969161B2-46BE-8073-75CF-BE72947AC9BE}"/>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15" name="矩形 14">
            <a:extLst>
              <a:ext uri="{FF2B5EF4-FFF2-40B4-BE49-F238E27FC236}">
                <a16:creationId xmlns:a16="http://schemas.microsoft.com/office/drawing/2014/main" id="{43EB2175-67D5-115F-CCEA-4AB72B534E50}"/>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5AE4B369-F71B-A682-D56C-51889D220C7A}"/>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B3A70EB1-5E2A-2F04-8A40-A2715B605BDA}"/>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5A5565DB-4C6D-0F17-7F65-E64DA303660E}"/>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5A5B5339-72BF-85B2-C337-7CEAEF82F134}"/>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F0792A9E-3D49-C51B-79A0-4CB3BB624BE6}"/>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749F4595-5E86-4BD2-F4BB-4B32318FFE1E}"/>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37E6B7BD-136D-2F30-AC87-30EAC7D29A37}"/>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70646BDD-7D04-51E2-7E83-86F4BA527B1B}"/>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E3647699-0167-DC32-D0EC-E1C489DF6637}"/>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E36872B-7DFC-F609-DEBA-BFE787624A0B}"/>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FF11256C-3BDE-2B99-F46B-7891EA485D5E}"/>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7" name="矩形 26">
            <a:extLst>
              <a:ext uri="{FF2B5EF4-FFF2-40B4-BE49-F238E27FC236}">
                <a16:creationId xmlns:a16="http://schemas.microsoft.com/office/drawing/2014/main" id="{5E678080-57E2-D4E4-D0EA-3F8393A51A63}"/>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05D8F48-7880-5F32-F75A-A79C1E110760}"/>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5C57A4C1-1C67-0A0B-3238-508C311157EF}"/>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C0B91DC6-D4B6-6347-179E-172720A0B951}"/>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C679666A-D056-B39E-4897-6CC1E7AB71CC}"/>
              </a:ext>
            </a:extLst>
          </p:cNvPr>
          <p:cNvSpPr/>
          <p:nvPr/>
        </p:nvSpPr>
        <p:spPr>
          <a:xfrm>
            <a:off x="1960247"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A6154AD1-42A5-C858-6D60-EF9FAD2143A0}"/>
              </a:ext>
            </a:extLst>
          </p:cNvPr>
          <p:cNvSpPr/>
          <p:nvPr/>
        </p:nvSpPr>
        <p:spPr>
          <a:xfrm>
            <a:off x="1955629"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D133745E-D3F9-14BC-263F-2B7E0CC9E093}"/>
              </a:ext>
            </a:extLst>
          </p:cNvPr>
          <p:cNvSpPr/>
          <p:nvPr/>
        </p:nvSpPr>
        <p:spPr>
          <a:xfrm>
            <a:off x="7858425" y="5093694"/>
            <a:ext cx="2650687"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AFACAB00-E8B3-C943-4007-9B217A08F6C8}"/>
              </a:ext>
            </a:extLst>
          </p:cNvPr>
          <p:cNvSpPr/>
          <p:nvPr/>
        </p:nvSpPr>
        <p:spPr>
          <a:xfrm>
            <a:off x="9685819" y="3768603"/>
            <a:ext cx="230829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內容版面配置區 10">
                <a:extLst>
                  <a:ext uri="{FF2B5EF4-FFF2-40B4-BE49-F238E27FC236}">
                    <a16:creationId xmlns:a16="http://schemas.microsoft.com/office/drawing/2014/main" id="{E1C1615D-BCEB-F665-A298-48583B4236EC}"/>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5" name="內容版面配置區 10">
                <a:extLst>
                  <a:ext uri="{FF2B5EF4-FFF2-40B4-BE49-F238E27FC236}">
                    <a16:creationId xmlns:a16="http://schemas.microsoft.com/office/drawing/2014/main" id="{E1C1615D-BCEB-F665-A298-48583B4236EC}"/>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DFAFBFC6-F76D-28EF-D3E2-3DE21105D1BA}"/>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4255912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ED599-17AA-2925-E4E4-32A2F81E0F69}"/>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4E9241DA-0F41-56CD-98C9-B416C4CFEB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7444D81F-A492-CC38-4DF5-956E7628FA5E}"/>
              </a:ext>
            </a:extLst>
          </p:cNvPr>
          <p:cNvSpPr/>
          <p:nvPr/>
        </p:nvSpPr>
        <p:spPr>
          <a:xfrm>
            <a:off x="9310255" y="4230094"/>
            <a:ext cx="2650687"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04AC0913-9CF5-3A14-6455-884D8B2892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73637CB6-F45D-2D2A-7055-E63776C1193C}"/>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11" name="矩形 10">
            <a:extLst>
              <a:ext uri="{FF2B5EF4-FFF2-40B4-BE49-F238E27FC236}">
                <a16:creationId xmlns:a16="http://schemas.microsoft.com/office/drawing/2014/main" id="{2F9913F8-BF3E-872D-7B85-41985FFAC40C}"/>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15" name="矩形 14">
            <a:extLst>
              <a:ext uri="{FF2B5EF4-FFF2-40B4-BE49-F238E27FC236}">
                <a16:creationId xmlns:a16="http://schemas.microsoft.com/office/drawing/2014/main" id="{AA2600A2-DCFD-64EF-E9BD-77668FD4C5FB}"/>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94946864-FFC3-C176-85D8-D90FE56CAC3A}"/>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75BD8A2C-77C1-7F9B-B237-90C822DACE53}"/>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78F672CB-9F13-C9A7-E24B-70CAA810DDBC}"/>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D7FF5474-D3F9-F462-9889-B30C0B26A2B3}"/>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90C1BAFA-66FF-D1CC-23A0-C3F4851E68AC}"/>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DB2377B7-42D9-48CF-4DF0-686D06C38FA8}"/>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00DB000C-9D0C-A274-6C12-A3EA7A6E756E}"/>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1284BBCA-76A8-015C-E0F9-27B6E5182962}"/>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3CC637F7-D0CB-A9C8-E9CC-C1EFAE913A3E}"/>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CD818E3-7297-E94E-815B-0F878418F39D}"/>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90D0E39B-605F-6741-D133-0F6D82729AAC}"/>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7" name="矩形 26">
            <a:extLst>
              <a:ext uri="{FF2B5EF4-FFF2-40B4-BE49-F238E27FC236}">
                <a16:creationId xmlns:a16="http://schemas.microsoft.com/office/drawing/2014/main" id="{95316591-6065-48DA-D084-45DA4B9B85D2}"/>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34</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FA0D81A4-E8A4-F9A3-59BA-6D01F0EB37D4}"/>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2A58A65A-FA33-B098-7A50-6DAAAFAF1464}"/>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43FB99E4-13CD-9B44-C587-9252C459A755}"/>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5F2A0835-889A-12A9-6CDF-701205DE0B0E}"/>
              </a:ext>
            </a:extLst>
          </p:cNvPr>
          <p:cNvSpPr/>
          <p:nvPr/>
        </p:nvSpPr>
        <p:spPr>
          <a:xfrm>
            <a:off x="2615763"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CC06B924-A837-C02D-AF5C-32288D38AF46}"/>
              </a:ext>
            </a:extLst>
          </p:cNvPr>
          <p:cNvSpPr/>
          <p:nvPr/>
        </p:nvSpPr>
        <p:spPr>
          <a:xfrm>
            <a:off x="1955629"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D59221B1-7B97-BB67-D044-73010E796AE4}"/>
              </a:ext>
            </a:extLst>
          </p:cNvPr>
          <p:cNvSpPr/>
          <p:nvPr/>
        </p:nvSpPr>
        <p:spPr>
          <a:xfrm>
            <a:off x="7858425" y="5093694"/>
            <a:ext cx="2650687"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633F3CFD-5868-C65A-571C-38C96517AC9A}"/>
              </a:ext>
            </a:extLst>
          </p:cNvPr>
          <p:cNvSpPr/>
          <p:nvPr/>
        </p:nvSpPr>
        <p:spPr>
          <a:xfrm>
            <a:off x="9685819" y="3768603"/>
            <a:ext cx="230829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內容版面配置區 10">
                <a:extLst>
                  <a:ext uri="{FF2B5EF4-FFF2-40B4-BE49-F238E27FC236}">
                    <a16:creationId xmlns:a16="http://schemas.microsoft.com/office/drawing/2014/main" id="{2F965B45-C89A-CA3D-1761-BE2642E462A1}"/>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5" name="內容版面配置區 10">
                <a:extLst>
                  <a:ext uri="{FF2B5EF4-FFF2-40B4-BE49-F238E27FC236}">
                    <a16:creationId xmlns:a16="http://schemas.microsoft.com/office/drawing/2014/main" id="{2F965B45-C89A-CA3D-1761-BE2642E462A1}"/>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6F7C3BAA-5843-FF82-E0B2-590A79B0D302}"/>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270493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CDDDF-CC8E-1B31-3F1F-E8500241A532}"/>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121AA1F5-DA4B-F7AC-2179-1BE9C019F4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CEFD2DFB-508B-F3D9-21D0-24EDABE53D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73524238-09B4-DEDA-83F4-0C10C09C4FED}"/>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11" name="矩形 10">
            <a:extLst>
              <a:ext uri="{FF2B5EF4-FFF2-40B4-BE49-F238E27FC236}">
                <a16:creationId xmlns:a16="http://schemas.microsoft.com/office/drawing/2014/main" id="{E29ACCF8-C23B-71E9-1475-B5EA96E19E08}"/>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15" name="矩形 14">
            <a:extLst>
              <a:ext uri="{FF2B5EF4-FFF2-40B4-BE49-F238E27FC236}">
                <a16:creationId xmlns:a16="http://schemas.microsoft.com/office/drawing/2014/main" id="{FCCF4C24-3D14-64E8-BB48-B604A3DD83BC}"/>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62830083-12B6-4967-640B-725ACE5B2DE6}"/>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E8C40E8D-6180-7F65-7277-E02A3282D653}"/>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F77D637F-431F-3E95-ADB7-8A63EB30F00C}"/>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069D0016-8599-E159-19AC-DDDB7294E338}"/>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18739BED-7B4E-7189-8DE3-53B2E867B7C7}"/>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3C9D3E8E-798D-1886-79DD-DA4A1244D829}"/>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570B7C3C-F125-A05F-4B93-9849667F6953}"/>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DC99C401-451C-72C3-AF79-3C75CC672CE4}"/>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5AD297AC-9C17-A419-7BC8-083F364BBAAD}"/>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254F7713-2CBC-4EB3-7A97-C2CFD5FD9128}"/>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01B8C77C-9740-08FE-69D8-63A6FDFBD95E}"/>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7" name="矩形 26">
            <a:extLst>
              <a:ext uri="{FF2B5EF4-FFF2-40B4-BE49-F238E27FC236}">
                <a16:creationId xmlns:a16="http://schemas.microsoft.com/office/drawing/2014/main" id="{6E879783-AC73-78B7-A7D1-BFB8045D3145}"/>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34</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18A822A0-8DE9-3D20-7D37-CD3118F392C7}"/>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DB74E065-68D7-BA95-04F9-C8C97B1A1AC7}"/>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AEA5A64C-5412-52CD-607F-8C7A9E4C3B50}"/>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29BD94B5-C180-43E9-7CA8-2ACCC5CC45B1}"/>
              </a:ext>
            </a:extLst>
          </p:cNvPr>
          <p:cNvSpPr/>
          <p:nvPr/>
        </p:nvSpPr>
        <p:spPr>
          <a:xfrm>
            <a:off x="2615763"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02783A93-9996-734C-CC0C-B24CAFB6436D}"/>
              </a:ext>
            </a:extLst>
          </p:cNvPr>
          <p:cNvSpPr/>
          <p:nvPr/>
        </p:nvSpPr>
        <p:spPr>
          <a:xfrm>
            <a:off x="1955629"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DB759037-818F-DE9A-9AE6-FD35461E3429}"/>
              </a:ext>
            </a:extLst>
          </p:cNvPr>
          <p:cNvSpPr/>
          <p:nvPr/>
        </p:nvSpPr>
        <p:spPr>
          <a:xfrm>
            <a:off x="7858425" y="5093694"/>
            <a:ext cx="3372993"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59F35476-89F6-25B0-2B41-F3FF1FD76849}"/>
              </a:ext>
            </a:extLst>
          </p:cNvPr>
          <p:cNvSpPr/>
          <p:nvPr/>
        </p:nvSpPr>
        <p:spPr>
          <a:xfrm>
            <a:off x="9576237" y="3768602"/>
            <a:ext cx="2417873" cy="1422233"/>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內容版面配置區 10">
                <a:extLst>
                  <a:ext uri="{FF2B5EF4-FFF2-40B4-BE49-F238E27FC236}">
                    <a16:creationId xmlns:a16="http://schemas.microsoft.com/office/drawing/2014/main" id="{6AED4CE9-F7A9-2708-C4A8-56B18641A7FB}"/>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5" name="內容版面配置區 10">
                <a:extLst>
                  <a:ext uri="{FF2B5EF4-FFF2-40B4-BE49-F238E27FC236}">
                    <a16:creationId xmlns:a16="http://schemas.microsoft.com/office/drawing/2014/main" id="{6AED4CE9-F7A9-2708-C4A8-56B18641A7FB}"/>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C651D265-C242-09AF-647C-0C2A78E8EB1B}"/>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626909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29CE7-6DFD-8ABE-F4D7-BAF77E0168DB}"/>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C0831DEA-0CE1-C2BA-8196-DBCB2A2D9B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3CA566FD-581E-1FDB-7742-69AEEDBBD6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CA51DABE-990D-26F0-AAAF-948DC1015A08}"/>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F43AFF24-64D7-5426-4E0B-B8CE5D8B218D}"/>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15" name="矩形 14">
            <a:extLst>
              <a:ext uri="{FF2B5EF4-FFF2-40B4-BE49-F238E27FC236}">
                <a16:creationId xmlns:a16="http://schemas.microsoft.com/office/drawing/2014/main" id="{15FDAD07-BC3B-C605-6C36-6B608E99ACEB}"/>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6" name="矩形 15">
            <a:extLst>
              <a:ext uri="{FF2B5EF4-FFF2-40B4-BE49-F238E27FC236}">
                <a16:creationId xmlns:a16="http://schemas.microsoft.com/office/drawing/2014/main" id="{3240DBCF-22DF-B7FE-D1B1-D289AC49C072}"/>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EFBCF801-587F-DDEF-8819-398BEE2DFC68}"/>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0B7AFFC2-CAEA-0A67-B8F8-0859B1579BBB}"/>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F7BF56D0-7EFF-59A3-A1C8-D6AA16274C23}"/>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0" name="矩形 19">
            <a:extLst>
              <a:ext uri="{FF2B5EF4-FFF2-40B4-BE49-F238E27FC236}">
                <a16:creationId xmlns:a16="http://schemas.microsoft.com/office/drawing/2014/main" id="{F06CC8DC-44B3-F011-2388-9C5C0CD3BFB3}"/>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1" name="矩形 20">
            <a:extLst>
              <a:ext uri="{FF2B5EF4-FFF2-40B4-BE49-F238E27FC236}">
                <a16:creationId xmlns:a16="http://schemas.microsoft.com/office/drawing/2014/main" id="{90A39EC5-7BA2-77F9-C22E-E1EA8B99EB5D}"/>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22" name="矩形 21">
            <a:extLst>
              <a:ext uri="{FF2B5EF4-FFF2-40B4-BE49-F238E27FC236}">
                <a16:creationId xmlns:a16="http://schemas.microsoft.com/office/drawing/2014/main" id="{3BD05226-A7AA-4079-2353-249985AB2BC2}"/>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3D5AA863-AA9D-4830-0EB4-6FD129ADF893}"/>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235D467B-678F-6587-54D9-5CF4E791B9C8}"/>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6EE16AD0-2391-EAC7-C82D-5BF74B236A2B}"/>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49354BEA-42AD-F96B-13B3-C3D641315779}"/>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A71DDE34-2984-7004-F406-CFD5C6D7AD07}"/>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70752172-09D2-91E0-2B92-14A3A6B41F21}"/>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4AF15FE7-589D-699A-17F8-D0066DC1AA81}"/>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207B433B-585F-F517-F109-10EDB4D096E0}"/>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20188F19-ADE0-EAD4-F4C1-83D28F82F2DF}"/>
              </a:ext>
            </a:extLst>
          </p:cNvPr>
          <p:cNvSpPr/>
          <p:nvPr/>
        </p:nvSpPr>
        <p:spPr>
          <a:xfrm>
            <a:off x="7858425" y="5093694"/>
            <a:ext cx="3372993"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7645A0FA-F4DE-5D3A-A0C7-CB2D21911944}"/>
              </a:ext>
            </a:extLst>
          </p:cNvPr>
          <p:cNvSpPr/>
          <p:nvPr/>
        </p:nvSpPr>
        <p:spPr>
          <a:xfrm>
            <a:off x="1301808"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635C0C97-5D6F-CA07-30C0-44F0A12E12E3}"/>
              </a:ext>
            </a:extLst>
          </p:cNvPr>
          <p:cNvSpPr/>
          <p:nvPr/>
        </p:nvSpPr>
        <p:spPr>
          <a:xfrm>
            <a:off x="1301808"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2F6C52CD-6F1D-1ED0-72C4-AD50CA93825A}"/>
              </a:ext>
            </a:extLst>
          </p:cNvPr>
          <p:cNvSpPr/>
          <p:nvPr/>
        </p:nvSpPr>
        <p:spPr>
          <a:xfrm>
            <a:off x="7886133" y="4621794"/>
            <a:ext cx="310680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AF22AF40-0436-42AA-40D9-A2D65EA4201D}"/>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AF22AF40-0436-42AA-40D9-A2D65EA4201D}"/>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AC11262C-3E5D-F37A-F1AB-2C7189DA7D1F}"/>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892104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4F4D2-0B34-AAE9-144F-C597DC9FF6DF}"/>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709C8208-DB51-95A1-2A41-3069D4945B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CACF9034-041E-431A-C643-618E1EAF48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97A48CF4-1EE8-4DFF-1773-C7941375941F}"/>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66D982DB-0218-0372-EF50-D54A344E7616}"/>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15" name="矩形 14">
            <a:extLst>
              <a:ext uri="{FF2B5EF4-FFF2-40B4-BE49-F238E27FC236}">
                <a16:creationId xmlns:a16="http://schemas.microsoft.com/office/drawing/2014/main" id="{3342A6A4-98A8-DBC9-D388-EC331FF30685}"/>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6" name="矩形 15">
            <a:extLst>
              <a:ext uri="{FF2B5EF4-FFF2-40B4-BE49-F238E27FC236}">
                <a16:creationId xmlns:a16="http://schemas.microsoft.com/office/drawing/2014/main" id="{FC0EDBC4-0190-4901-35E3-194F28D51E31}"/>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BBF5D4A1-8482-0A09-6E72-0B02BFD532E5}"/>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CC425060-5AFB-8892-2F0C-64F12043D0D5}"/>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91E10545-943A-5AA0-EE38-579689D560B2}"/>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0" name="矩形 19">
            <a:extLst>
              <a:ext uri="{FF2B5EF4-FFF2-40B4-BE49-F238E27FC236}">
                <a16:creationId xmlns:a16="http://schemas.microsoft.com/office/drawing/2014/main" id="{332307B7-4359-F4AF-A2B9-D39C7CCE8606}"/>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1" name="矩形 20">
            <a:extLst>
              <a:ext uri="{FF2B5EF4-FFF2-40B4-BE49-F238E27FC236}">
                <a16:creationId xmlns:a16="http://schemas.microsoft.com/office/drawing/2014/main" id="{0161BFE2-9288-C597-7C64-9B6942E0F223}"/>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22" name="矩形 21">
            <a:extLst>
              <a:ext uri="{FF2B5EF4-FFF2-40B4-BE49-F238E27FC236}">
                <a16:creationId xmlns:a16="http://schemas.microsoft.com/office/drawing/2014/main" id="{9357A6B7-A40C-BC4C-E0DF-D2D731C6148D}"/>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CB550EF5-BABE-19A2-B3A1-8EC6544C5596}"/>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5785196B-49C7-1609-C0FE-6F97C02B4427}"/>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7482BDC-6102-1512-ABC1-008A2B34611D}"/>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49B3C71E-989B-F272-5A82-9C37FA23B004}"/>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6DFFC5E7-DF01-6D4E-EBC5-F16D3B5ABC01}"/>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15B97C4-0878-652B-FC64-0E1C6A28F3E7}"/>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298B1861-4B56-6A4B-00A1-6632075B4010}"/>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099B3F79-C81F-B08E-0632-99E4B96C6311}"/>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AE287AD2-EC61-7E27-5CE0-C9B21BD85EFF}"/>
              </a:ext>
            </a:extLst>
          </p:cNvPr>
          <p:cNvSpPr/>
          <p:nvPr/>
        </p:nvSpPr>
        <p:spPr>
          <a:xfrm>
            <a:off x="7858425" y="5093694"/>
            <a:ext cx="3372993"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75954327-414C-499E-1064-4E4636A1F8C9}"/>
              </a:ext>
            </a:extLst>
          </p:cNvPr>
          <p:cNvSpPr/>
          <p:nvPr/>
        </p:nvSpPr>
        <p:spPr>
          <a:xfrm>
            <a:off x="1301808"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E8CEB622-0C0F-53FE-EE97-28BA18B7607B}"/>
              </a:ext>
            </a:extLst>
          </p:cNvPr>
          <p:cNvSpPr/>
          <p:nvPr/>
        </p:nvSpPr>
        <p:spPr>
          <a:xfrm>
            <a:off x="1946848"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E2A2E4F9-242D-5107-E27C-1E80FF5023EC}"/>
              </a:ext>
            </a:extLst>
          </p:cNvPr>
          <p:cNvSpPr/>
          <p:nvPr/>
        </p:nvSpPr>
        <p:spPr>
          <a:xfrm>
            <a:off x="7886133" y="4621794"/>
            <a:ext cx="310680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7F142312-8FB5-F704-F1C7-F0AFB99E9DD2}"/>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7F142312-8FB5-F704-F1C7-F0AFB99E9DD2}"/>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56CA15B2-9F7F-93B0-9DFC-C33C6663E570}"/>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63171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244FF-FCA5-A978-4F49-C3985353270F}"/>
            </a:ext>
          </a:extLst>
        </p:cNvPr>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60721D02-8EE7-E57D-51C5-22FBEB89DD6F}"/>
              </a:ext>
            </a:extLst>
          </p:cNvPr>
          <p:cNvSpPr txBox="1">
            <a:spLocks/>
          </p:cNvSpPr>
          <p:nvPr/>
        </p:nvSpPr>
        <p:spPr>
          <a:xfrm>
            <a:off x="1161003" y="821498"/>
            <a:ext cx="9794837" cy="190695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分治 </a:t>
            </a:r>
            <a:r>
              <a:rPr lang="en-US" altLang="zh-TW" sz="2000" dirty="0">
                <a:latin typeface="jf open 粉圓 2.0" panose="020B0000000000000000" pitchFamily="34" charset="-120"/>
                <a:ea typeface="jf open 粉圓 2.0" panose="020B0000000000000000" pitchFamily="34" charset="-120"/>
              </a:rPr>
              <a:t>divide and conquer</a:t>
            </a:r>
            <a:r>
              <a:rPr lang="zh-TW" altLang="en-US" sz="2000" dirty="0">
                <a:latin typeface="jf open 粉圓 2.0" panose="020B0000000000000000" pitchFamily="34" charset="-120"/>
                <a:ea typeface="jf open 粉圓 2.0" panose="020B0000000000000000" pitchFamily="34" charset="-120"/>
              </a:rPr>
              <a:t>，一種解決問題的方法</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他的理念是「將一個大問題切割成各種小問題後</a:t>
            </a:r>
            <a:r>
              <a:rPr lang="zh-TW" altLang="en-US" sz="2000" dirty="0">
                <a:solidFill>
                  <a:srgbClr val="EC7016"/>
                </a:solidFill>
                <a:latin typeface="jf open 粉圓 2.0" panose="020B0000000000000000" pitchFamily="34" charset="-120"/>
                <a:ea typeface="jf open 粉圓 2.0" panose="020B0000000000000000" pitchFamily="34" charset="-120"/>
              </a:rPr>
              <a:t>遞迴地</a:t>
            </a:r>
            <a:r>
              <a:rPr lang="zh-TW" altLang="en-US" sz="2000" dirty="0">
                <a:latin typeface="jf open 粉圓 2.0" panose="020B0000000000000000" pitchFamily="34" charset="-120"/>
                <a:ea typeface="jf open 粉圓 2.0" panose="020B0000000000000000" pitchFamily="34" charset="-120"/>
              </a:rPr>
              <a:t>解決最終合併」</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因為他需要將問題分割成小問題，所以問題拆解的邊界劃分是他的困難之處</a:t>
            </a:r>
            <a:endParaRPr lang="en-US" altLang="zh-TW" sz="2000" dirty="0">
              <a:latin typeface="jf open 粉圓 2.0" panose="020B0000000000000000" pitchFamily="34" charset="-120"/>
              <a:ea typeface="jf open 粉圓 2.0" panose="020B0000000000000000" pitchFamily="34" charset="-120"/>
            </a:endParaRPr>
          </a:p>
        </p:txBody>
      </p:sp>
      <p:sp>
        <p:nvSpPr>
          <p:cNvPr id="5" name="標題 1">
            <a:extLst>
              <a:ext uri="{FF2B5EF4-FFF2-40B4-BE49-F238E27FC236}">
                <a16:creationId xmlns:a16="http://schemas.microsoft.com/office/drawing/2014/main" id="{FFA398BB-C599-D6AE-B9C7-38706B792DF1}"/>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244378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B4F6B-34D0-BDC5-2C76-2701183C4D2B}"/>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E1F2F39F-98B3-61F4-B52C-9389CEBE7B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88337BED-C4E2-B6D7-413B-404A8B1236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5A149792-C630-3142-FA76-881A8D8FE9D3}"/>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1BBC3168-DC58-48AA-D1C6-90D0FED79AD9}"/>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15" name="矩形 14">
            <a:extLst>
              <a:ext uri="{FF2B5EF4-FFF2-40B4-BE49-F238E27FC236}">
                <a16:creationId xmlns:a16="http://schemas.microsoft.com/office/drawing/2014/main" id="{CF4A48BA-845B-2F1C-36F8-DD494EA6EC93}"/>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6" name="矩形 15">
            <a:extLst>
              <a:ext uri="{FF2B5EF4-FFF2-40B4-BE49-F238E27FC236}">
                <a16:creationId xmlns:a16="http://schemas.microsoft.com/office/drawing/2014/main" id="{06F8E161-4538-D014-8A2F-F039CECEFD80}"/>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76F3E18E-8CFE-7150-BB3B-86FD47732D93}"/>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EDC6F9AA-37D5-D010-429B-BCA826D491C7}"/>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80980D9B-62C2-05AC-BF0C-14C5D7AE6A69}"/>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0" name="矩形 19">
            <a:extLst>
              <a:ext uri="{FF2B5EF4-FFF2-40B4-BE49-F238E27FC236}">
                <a16:creationId xmlns:a16="http://schemas.microsoft.com/office/drawing/2014/main" id="{61FAFEA4-6265-5BCC-E099-0563FBAB911F}"/>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1" name="矩形 20">
            <a:extLst>
              <a:ext uri="{FF2B5EF4-FFF2-40B4-BE49-F238E27FC236}">
                <a16:creationId xmlns:a16="http://schemas.microsoft.com/office/drawing/2014/main" id="{41F684CA-954C-A59F-BBA3-85A3158FF53C}"/>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22" name="矩形 21">
            <a:extLst>
              <a:ext uri="{FF2B5EF4-FFF2-40B4-BE49-F238E27FC236}">
                <a16:creationId xmlns:a16="http://schemas.microsoft.com/office/drawing/2014/main" id="{E4D9B181-C923-CF4B-6B14-025CF608BFA0}"/>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A283682B-63BD-FF18-31A0-BD62A53DCA8B}"/>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01D2019D-35FB-226D-4608-7B8B57A73F29}"/>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3DE541A3-6B70-F8EB-33B4-34E0D5022F98}"/>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D34984F3-09E0-325C-0535-CB145CAC50F2}"/>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7" name="矩形 26">
            <a:extLst>
              <a:ext uri="{FF2B5EF4-FFF2-40B4-BE49-F238E27FC236}">
                <a16:creationId xmlns:a16="http://schemas.microsoft.com/office/drawing/2014/main" id="{DC894D64-EA51-A185-EBC6-9D395EE31DB4}"/>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1422790-458C-897E-EF91-2425BDB04F32}"/>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37778A4E-9069-41DC-3AC8-9B5DDAA17920}"/>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E75256B2-BCD8-385F-6966-40CBA737A8C8}"/>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B1C8247C-4678-72C6-6AE3-13524E0AD03F}"/>
              </a:ext>
            </a:extLst>
          </p:cNvPr>
          <p:cNvSpPr/>
          <p:nvPr/>
        </p:nvSpPr>
        <p:spPr>
          <a:xfrm>
            <a:off x="7858425" y="5093694"/>
            <a:ext cx="3372993"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C67E4E3E-3B11-0084-C8A0-0960F34D5617}"/>
              </a:ext>
            </a:extLst>
          </p:cNvPr>
          <p:cNvSpPr/>
          <p:nvPr/>
        </p:nvSpPr>
        <p:spPr>
          <a:xfrm>
            <a:off x="1950226"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935ADCD1-34E0-9EDB-6EAE-BF33B66C09C5}"/>
              </a:ext>
            </a:extLst>
          </p:cNvPr>
          <p:cNvSpPr/>
          <p:nvPr/>
        </p:nvSpPr>
        <p:spPr>
          <a:xfrm>
            <a:off x="1946848"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4DCCBB3B-FFFB-FD38-BC73-BBDC6C743803}"/>
              </a:ext>
            </a:extLst>
          </p:cNvPr>
          <p:cNvSpPr/>
          <p:nvPr/>
        </p:nvSpPr>
        <p:spPr>
          <a:xfrm>
            <a:off x="7886133" y="4621794"/>
            <a:ext cx="310680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36B55248-622C-8046-0DC3-8C6D91453B93}"/>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36B55248-622C-8046-0DC3-8C6D91453B93}"/>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0D2971FC-0182-9C43-89B3-6029B80EDF37}"/>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269992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A6CFF-CBD2-4186-6BEE-54781A92A535}"/>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67E0996A-2729-FC55-598C-5DC188F5CA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0C60098C-C9CE-FBD9-A6B8-1D2A51B948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87B6E140-6B24-B37D-F1FF-01FDC78A833D}"/>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F9618B72-E36E-9EE3-AA90-A77F32BCC400}"/>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15" name="矩形 14">
            <a:extLst>
              <a:ext uri="{FF2B5EF4-FFF2-40B4-BE49-F238E27FC236}">
                <a16:creationId xmlns:a16="http://schemas.microsoft.com/office/drawing/2014/main" id="{9714C3A3-E9C9-928D-CEB9-CA6B96A62D50}"/>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6" name="矩形 15">
            <a:extLst>
              <a:ext uri="{FF2B5EF4-FFF2-40B4-BE49-F238E27FC236}">
                <a16:creationId xmlns:a16="http://schemas.microsoft.com/office/drawing/2014/main" id="{B89B633B-E0DD-A10D-DF88-82C08BA1F76B}"/>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DA962361-B8A2-BD41-E5F6-51C5F42A7C57}"/>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8B1E5841-F7E4-D2B7-4731-D1ECE3C59D19}"/>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2FC1E18F-3C39-2180-1E91-3EA6E8324945}"/>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0" name="矩形 19">
            <a:extLst>
              <a:ext uri="{FF2B5EF4-FFF2-40B4-BE49-F238E27FC236}">
                <a16:creationId xmlns:a16="http://schemas.microsoft.com/office/drawing/2014/main" id="{4CA022D6-8ADB-39C5-6A80-4EF4B6744148}"/>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1" name="矩形 20">
            <a:extLst>
              <a:ext uri="{FF2B5EF4-FFF2-40B4-BE49-F238E27FC236}">
                <a16:creationId xmlns:a16="http://schemas.microsoft.com/office/drawing/2014/main" id="{223BAF4B-C668-FBDA-2CEA-774C3B4C2702}"/>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22" name="矩形 21">
            <a:extLst>
              <a:ext uri="{FF2B5EF4-FFF2-40B4-BE49-F238E27FC236}">
                <a16:creationId xmlns:a16="http://schemas.microsoft.com/office/drawing/2014/main" id="{AE24F19B-83CB-09F8-A1DE-EE7C612A5F13}"/>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7F77D193-3F28-128E-366E-3B36C4973504}"/>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8A4413AB-33A8-FB72-3189-C7785CB10890}"/>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A96AC6-F412-4916-713A-C02C2061765E}"/>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12820D0F-A3C4-744B-AA73-F2701514D489}"/>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7" name="矩形 26">
            <a:extLst>
              <a:ext uri="{FF2B5EF4-FFF2-40B4-BE49-F238E27FC236}">
                <a16:creationId xmlns:a16="http://schemas.microsoft.com/office/drawing/2014/main" id="{FAA47443-14AB-5756-15BF-1968B1F77838}"/>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8" name="矩形 27">
            <a:extLst>
              <a:ext uri="{FF2B5EF4-FFF2-40B4-BE49-F238E27FC236}">
                <a16:creationId xmlns:a16="http://schemas.microsoft.com/office/drawing/2014/main" id="{906C1D1F-4600-D52F-8CAB-A26223A7E7F8}"/>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1B17F256-752A-8F94-F1D7-B4E2EE452D00}"/>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452C81FF-D2CC-6AC7-6CE1-5036ABD7A85B}"/>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C90D91A4-440D-B59F-7144-D1B82FDA4E5C}"/>
              </a:ext>
            </a:extLst>
          </p:cNvPr>
          <p:cNvSpPr/>
          <p:nvPr/>
        </p:nvSpPr>
        <p:spPr>
          <a:xfrm>
            <a:off x="7858425" y="5093694"/>
            <a:ext cx="3372993"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D894C438-F1A2-A410-0E52-18D011CF1F38}"/>
              </a:ext>
            </a:extLst>
          </p:cNvPr>
          <p:cNvSpPr/>
          <p:nvPr/>
        </p:nvSpPr>
        <p:spPr>
          <a:xfrm>
            <a:off x="2617635"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873A1D4A-C314-F0EA-4087-91195856FDCC}"/>
              </a:ext>
            </a:extLst>
          </p:cNvPr>
          <p:cNvSpPr/>
          <p:nvPr/>
        </p:nvSpPr>
        <p:spPr>
          <a:xfrm>
            <a:off x="1946848"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66B8FE5C-B105-64AF-09CA-4F05116F4965}"/>
              </a:ext>
            </a:extLst>
          </p:cNvPr>
          <p:cNvSpPr/>
          <p:nvPr/>
        </p:nvSpPr>
        <p:spPr>
          <a:xfrm>
            <a:off x="7886133" y="4621794"/>
            <a:ext cx="310680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7EA05A0B-1965-6BC7-D0C2-5E4B5615640D}"/>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7EA05A0B-1965-6BC7-D0C2-5E4B5615640D}"/>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0A2F2F34-CC51-1ABF-DA43-4E7378AE9A6C}"/>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3918526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27447-333A-1624-A077-7ADEF0E7D104}"/>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04BF36D1-3FFC-A708-E3E4-36367C4B0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AC7937A2-05DC-216E-C855-6199B33488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A6A1528D-3258-4347-A3B5-A8097474815D}"/>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708ACCA8-BDBE-A1FD-2553-1B063E159DDF}"/>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15" name="矩形 14">
            <a:extLst>
              <a:ext uri="{FF2B5EF4-FFF2-40B4-BE49-F238E27FC236}">
                <a16:creationId xmlns:a16="http://schemas.microsoft.com/office/drawing/2014/main" id="{7A9B2C6E-0D97-18B3-F1FA-30DC7CE01A56}"/>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6" name="矩形 15">
            <a:extLst>
              <a:ext uri="{FF2B5EF4-FFF2-40B4-BE49-F238E27FC236}">
                <a16:creationId xmlns:a16="http://schemas.microsoft.com/office/drawing/2014/main" id="{30261C68-9ED9-F8B6-0A2C-217898EE1B8F}"/>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64BB2A7D-78EA-267D-B180-A0D433131D23}"/>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53235734-6DF2-E8A2-22E1-1F61885B6E93}"/>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7F5F2683-9209-EC8B-5F1A-BEB9C952074E}"/>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0" name="矩形 19">
            <a:extLst>
              <a:ext uri="{FF2B5EF4-FFF2-40B4-BE49-F238E27FC236}">
                <a16:creationId xmlns:a16="http://schemas.microsoft.com/office/drawing/2014/main" id="{767337CE-7AF0-07D8-2DF9-18D58B09DFB8}"/>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1" name="矩形 20">
            <a:extLst>
              <a:ext uri="{FF2B5EF4-FFF2-40B4-BE49-F238E27FC236}">
                <a16:creationId xmlns:a16="http://schemas.microsoft.com/office/drawing/2014/main" id="{6EC4A861-CA98-B363-A164-9461E8CA4911}"/>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22" name="矩形 21">
            <a:extLst>
              <a:ext uri="{FF2B5EF4-FFF2-40B4-BE49-F238E27FC236}">
                <a16:creationId xmlns:a16="http://schemas.microsoft.com/office/drawing/2014/main" id="{2CFE0B88-B6A4-A36F-2D12-7F53A49F3DD6}"/>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D27EF9B6-9A4A-E1E0-2660-1659F85C1B5C}"/>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CC94FCEE-AB61-C9B9-FEE4-A298B88FCF5E}"/>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41563DEB-2443-B6B9-A594-734FC548CED9}"/>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C5277B7E-E551-306F-2D46-5DF05C5E3363}"/>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7" name="矩形 26">
            <a:extLst>
              <a:ext uri="{FF2B5EF4-FFF2-40B4-BE49-F238E27FC236}">
                <a16:creationId xmlns:a16="http://schemas.microsoft.com/office/drawing/2014/main" id="{6DE74721-39E7-388E-B62D-30D4DCAF715B}"/>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8" name="矩形 27">
            <a:extLst>
              <a:ext uri="{FF2B5EF4-FFF2-40B4-BE49-F238E27FC236}">
                <a16:creationId xmlns:a16="http://schemas.microsoft.com/office/drawing/2014/main" id="{4287F6D5-1C24-1208-4B82-E0CDA0CAF562}"/>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23</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33961F3F-DD89-90B7-8D06-04E85DBC08F3}"/>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BEDC6B6E-FF66-7B26-29EF-A96AC7615F85}"/>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4CAFAAC9-73FE-F78B-0768-2835970DA4B4}"/>
              </a:ext>
            </a:extLst>
          </p:cNvPr>
          <p:cNvSpPr/>
          <p:nvPr/>
        </p:nvSpPr>
        <p:spPr>
          <a:xfrm>
            <a:off x="7858425" y="5093694"/>
            <a:ext cx="3372993"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BF3B64FA-1268-54AE-AFE9-F455DA463810}"/>
              </a:ext>
            </a:extLst>
          </p:cNvPr>
          <p:cNvSpPr/>
          <p:nvPr/>
        </p:nvSpPr>
        <p:spPr>
          <a:xfrm>
            <a:off x="2617635"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F2FA593D-FC3C-B434-8DC9-5556A71C4F34}"/>
              </a:ext>
            </a:extLst>
          </p:cNvPr>
          <p:cNvSpPr/>
          <p:nvPr/>
        </p:nvSpPr>
        <p:spPr>
          <a:xfrm>
            <a:off x="2618420"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79A9C8EB-55E2-FC1C-C48D-AC414BBEC2BF}"/>
              </a:ext>
            </a:extLst>
          </p:cNvPr>
          <p:cNvSpPr/>
          <p:nvPr/>
        </p:nvSpPr>
        <p:spPr>
          <a:xfrm>
            <a:off x="7886133" y="4621794"/>
            <a:ext cx="310680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D3FF7236-0CD9-8F9E-D05C-6ABDE125C2BA}"/>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D3FF7236-0CD9-8F9E-D05C-6ABDE125C2BA}"/>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94B2EE2F-92B3-3C56-3FE7-BB3A173CFDBB}"/>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3892955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957DE-B0BD-80B0-EAEB-5DBCF49C2A67}"/>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AAB50112-6D54-4194-2C20-D7EE8A8DB2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62F476FB-732D-59BB-EE7E-856F71CBC8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E1EA08BB-44AC-091A-F4E3-DD93800D264D}"/>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99DA2C96-55AC-26B5-0D73-E072EB14D286}"/>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15" name="矩形 14">
            <a:extLst>
              <a:ext uri="{FF2B5EF4-FFF2-40B4-BE49-F238E27FC236}">
                <a16:creationId xmlns:a16="http://schemas.microsoft.com/office/drawing/2014/main" id="{CB351F72-AE38-70BF-2C52-B04FB71227E8}"/>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6" name="矩形 15">
            <a:extLst>
              <a:ext uri="{FF2B5EF4-FFF2-40B4-BE49-F238E27FC236}">
                <a16:creationId xmlns:a16="http://schemas.microsoft.com/office/drawing/2014/main" id="{2F0E1113-17CF-5AD3-EE31-E359774B8CC8}"/>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62A86AF9-D58B-567F-F145-04479444F939}"/>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26773CE9-8DE9-BF14-16DB-F59D19855D12}"/>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E859278C-C5D6-42C0-DD69-4380876190C9}"/>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0" name="矩形 19">
            <a:extLst>
              <a:ext uri="{FF2B5EF4-FFF2-40B4-BE49-F238E27FC236}">
                <a16:creationId xmlns:a16="http://schemas.microsoft.com/office/drawing/2014/main" id="{CC49DF4D-997E-6627-9BE5-2BCCC43C1220}"/>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1" name="矩形 20">
            <a:extLst>
              <a:ext uri="{FF2B5EF4-FFF2-40B4-BE49-F238E27FC236}">
                <a16:creationId xmlns:a16="http://schemas.microsoft.com/office/drawing/2014/main" id="{CE742307-C178-5C37-2E9A-009157F2D72E}"/>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22" name="矩形 21">
            <a:extLst>
              <a:ext uri="{FF2B5EF4-FFF2-40B4-BE49-F238E27FC236}">
                <a16:creationId xmlns:a16="http://schemas.microsoft.com/office/drawing/2014/main" id="{62D97CFE-4E9D-698D-1AFC-33345464FBEB}"/>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05972675-8E05-372B-4EC5-9128D4A6B799}"/>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0C4D4776-8A8F-11C4-A28D-BB0AD9BECF92}"/>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DF22D28A-F406-ECC7-A5CE-87079225735F}"/>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9FDF94D8-1F8A-B976-8DD4-4D07F305979F}"/>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7" name="矩形 26">
            <a:extLst>
              <a:ext uri="{FF2B5EF4-FFF2-40B4-BE49-F238E27FC236}">
                <a16:creationId xmlns:a16="http://schemas.microsoft.com/office/drawing/2014/main" id="{500D2925-8E5E-B8D6-6E65-74F75C87277A}"/>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8" name="矩形 27">
            <a:extLst>
              <a:ext uri="{FF2B5EF4-FFF2-40B4-BE49-F238E27FC236}">
                <a16:creationId xmlns:a16="http://schemas.microsoft.com/office/drawing/2014/main" id="{4FD10F73-3E69-6451-220A-54300F179889}"/>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23</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9A327F57-350E-0400-B936-941B0C5AFEE6}"/>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30" name="矩形 29">
            <a:extLst>
              <a:ext uri="{FF2B5EF4-FFF2-40B4-BE49-F238E27FC236}">
                <a16:creationId xmlns:a16="http://schemas.microsoft.com/office/drawing/2014/main" id="{B7ABB46D-E507-33C0-0F09-64789B343E46}"/>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96EDB1A3-5EE3-69F3-1483-C553D2EA3F28}"/>
              </a:ext>
            </a:extLst>
          </p:cNvPr>
          <p:cNvSpPr/>
          <p:nvPr/>
        </p:nvSpPr>
        <p:spPr>
          <a:xfrm>
            <a:off x="7858425" y="5093694"/>
            <a:ext cx="3372993"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DB99A699-B186-E72D-823E-B3177EE1E8F1}"/>
              </a:ext>
            </a:extLst>
          </p:cNvPr>
          <p:cNvSpPr/>
          <p:nvPr/>
        </p:nvSpPr>
        <p:spPr>
          <a:xfrm>
            <a:off x="2617635"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4D0B0093-0930-D8B5-8AA6-524A2848181F}"/>
              </a:ext>
            </a:extLst>
          </p:cNvPr>
          <p:cNvSpPr/>
          <p:nvPr/>
        </p:nvSpPr>
        <p:spPr>
          <a:xfrm>
            <a:off x="3262373"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E51E5DF5-C8AF-F088-0743-70EE3DFCE6A8}"/>
              </a:ext>
            </a:extLst>
          </p:cNvPr>
          <p:cNvSpPr/>
          <p:nvPr/>
        </p:nvSpPr>
        <p:spPr>
          <a:xfrm>
            <a:off x="7886133" y="4621794"/>
            <a:ext cx="310680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7A81CB39-099D-4E49-B9BC-D5656B30EF9A}"/>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7A81CB39-099D-4E49-B9BC-D5656B30EF9A}"/>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6C54EE4B-E413-888C-8CBD-2910B8CD7704}"/>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847943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88DB4-5F96-CE97-AB66-02B797E7483A}"/>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D38A4B9E-8E48-ED0A-8A4D-852DAD9CCE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5048754D-E89E-8814-4746-8DA402C8C4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92CAB851-A8C7-0DB2-0796-A1B21AA73A7F}"/>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1E802B8F-AA30-D073-0DC8-98EFDFE5C1F3}"/>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15" name="矩形 14">
            <a:extLst>
              <a:ext uri="{FF2B5EF4-FFF2-40B4-BE49-F238E27FC236}">
                <a16:creationId xmlns:a16="http://schemas.microsoft.com/office/drawing/2014/main" id="{2B497A12-B0A0-85B4-98D4-82CF3326DA8B}"/>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6" name="矩形 15">
            <a:extLst>
              <a:ext uri="{FF2B5EF4-FFF2-40B4-BE49-F238E27FC236}">
                <a16:creationId xmlns:a16="http://schemas.microsoft.com/office/drawing/2014/main" id="{A9B7633D-C1F9-D061-62DD-D1F9082A52A1}"/>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ABF415F7-7553-F5A8-F9EC-AC0B6D8AFD4C}"/>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DA6A9043-FEBF-3A82-217A-143A682D7166}"/>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5BBD8BCD-ABF4-04C1-8C35-7C528BF8419C}"/>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0" name="矩形 19">
            <a:extLst>
              <a:ext uri="{FF2B5EF4-FFF2-40B4-BE49-F238E27FC236}">
                <a16:creationId xmlns:a16="http://schemas.microsoft.com/office/drawing/2014/main" id="{E960BF8C-43A7-B7D4-4304-41BAE0297D44}"/>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1" name="矩形 20">
            <a:extLst>
              <a:ext uri="{FF2B5EF4-FFF2-40B4-BE49-F238E27FC236}">
                <a16:creationId xmlns:a16="http://schemas.microsoft.com/office/drawing/2014/main" id="{90BDACA6-8068-328F-8235-A7CCBE49CB8E}"/>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22" name="矩形 21">
            <a:extLst>
              <a:ext uri="{FF2B5EF4-FFF2-40B4-BE49-F238E27FC236}">
                <a16:creationId xmlns:a16="http://schemas.microsoft.com/office/drawing/2014/main" id="{495996D5-F596-98B8-4569-66733D110C84}"/>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8F12A4D0-482D-052C-CCE5-BE21E5B3964A}"/>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1F460FC7-D975-0007-BF5B-C9AD3ED8FEFC}"/>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BD84E186-9F15-5F09-32A0-12B7BD399A30}"/>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E206B528-EB7D-A755-BC5D-102CA130B795}"/>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7" name="矩形 26">
            <a:extLst>
              <a:ext uri="{FF2B5EF4-FFF2-40B4-BE49-F238E27FC236}">
                <a16:creationId xmlns:a16="http://schemas.microsoft.com/office/drawing/2014/main" id="{1B444AB9-255D-F9B3-999D-27A800D646B8}"/>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8" name="矩形 27">
            <a:extLst>
              <a:ext uri="{FF2B5EF4-FFF2-40B4-BE49-F238E27FC236}">
                <a16:creationId xmlns:a16="http://schemas.microsoft.com/office/drawing/2014/main" id="{D18E4D7D-A355-838C-1A87-E029F25FE91C}"/>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23</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6AFE370C-6FB6-58C5-A038-C744AF7A22E4}"/>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30" name="矩形 29">
            <a:extLst>
              <a:ext uri="{FF2B5EF4-FFF2-40B4-BE49-F238E27FC236}">
                <a16:creationId xmlns:a16="http://schemas.microsoft.com/office/drawing/2014/main" id="{FD3F9241-9F4D-9B77-9E16-8857D83AF230}"/>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2" name="矩形 1">
            <a:extLst>
              <a:ext uri="{FF2B5EF4-FFF2-40B4-BE49-F238E27FC236}">
                <a16:creationId xmlns:a16="http://schemas.microsoft.com/office/drawing/2014/main" id="{A4497C18-0324-0689-DF28-E297581D0CED}"/>
              </a:ext>
            </a:extLst>
          </p:cNvPr>
          <p:cNvSpPr/>
          <p:nvPr/>
        </p:nvSpPr>
        <p:spPr>
          <a:xfrm>
            <a:off x="7858425" y="5093694"/>
            <a:ext cx="3372993"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1AFBD7DC-039E-B654-E558-A6E9EEFB3AB0}"/>
              </a:ext>
            </a:extLst>
          </p:cNvPr>
          <p:cNvSpPr/>
          <p:nvPr/>
        </p:nvSpPr>
        <p:spPr>
          <a:xfrm>
            <a:off x="3262373"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6FD877D0-299E-D902-AF0C-9FA9B0822AFB}"/>
              </a:ext>
            </a:extLst>
          </p:cNvPr>
          <p:cNvSpPr/>
          <p:nvPr/>
        </p:nvSpPr>
        <p:spPr>
          <a:xfrm>
            <a:off x="3262373"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9D0A42AF-C33F-7137-3D2D-38D30108766E}"/>
              </a:ext>
            </a:extLst>
          </p:cNvPr>
          <p:cNvSpPr/>
          <p:nvPr/>
        </p:nvSpPr>
        <p:spPr>
          <a:xfrm>
            <a:off x="7886133" y="4621794"/>
            <a:ext cx="310680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EEB78326-4BEE-422F-B5A4-0D26FF03BB45}"/>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EEB78326-4BEE-422F-B5A4-0D26FF03BB45}"/>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EB209790-C119-2C65-FF69-970C1FC92C28}"/>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3709901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6E5B9-3B3C-45A5-FAC4-AEAB3FAFB16A}"/>
            </a:ext>
          </a:extLst>
        </p:cNvPr>
        <p:cNvGrpSpPr/>
        <p:nvPr/>
      </p:nvGrpSpPr>
      <p:grpSpPr>
        <a:xfrm>
          <a:off x="0" y="0"/>
          <a:ext cx="0" cy="0"/>
          <a:chOff x="0" y="0"/>
          <a:chExt cx="0" cy="0"/>
        </a:xfrm>
      </p:grpSpPr>
      <p:sp>
        <p:nvSpPr>
          <p:cNvPr id="12" name="標題 1">
            <a:extLst>
              <a:ext uri="{FF2B5EF4-FFF2-40B4-BE49-F238E27FC236}">
                <a16:creationId xmlns:a16="http://schemas.microsoft.com/office/drawing/2014/main" id="{ABB666C1-7928-E530-D99D-57752CFF3168}"/>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pic>
        <p:nvPicPr>
          <p:cNvPr id="4" name="圖形 3">
            <a:extLst>
              <a:ext uri="{FF2B5EF4-FFF2-40B4-BE49-F238E27FC236}">
                <a16:creationId xmlns:a16="http://schemas.microsoft.com/office/drawing/2014/main" id="{7CD5015F-DEF7-E8A0-EC90-CCCA56AC97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938530D3-B4D5-8022-05CD-443B822E4F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74AD1FB0-ECE9-924F-3088-908F35AF7A32}"/>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0BDD53C8-A206-E63A-4CFC-7E3AA9585D90}"/>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15" name="矩形 14">
            <a:extLst>
              <a:ext uri="{FF2B5EF4-FFF2-40B4-BE49-F238E27FC236}">
                <a16:creationId xmlns:a16="http://schemas.microsoft.com/office/drawing/2014/main" id="{A962748C-3730-7F83-CEBE-E252DFEE7079}"/>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6" name="矩形 15">
            <a:extLst>
              <a:ext uri="{FF2B5EF4-FFF2-40B4-BE49-F238E27FC236}">
                <a16:creationId xmlns:a16="http://schemas.microsoft.com/office/drawing/2014/main" id="{00EB59DE-5F7D-0315-90B6-03B4CA8F7229}"/>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B971EF2E-4F9A-9346-C437-958015F34831}"/>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360FD6B5-DA35-9C56-4DAE-451C9D42153A}"/>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36C20CC2-9906-5688-44B0-9E35170A7C7D}"/>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0" name="矩形 19">
            <a:extLst>
              <a:ext uri="{FF2B5EF4-FFF2-40B4-BE49-F238E27FC236}">
                <a16:creationId xmlns:a16="http://schemas.microsoft.com/office/drawing/2014/main" id="{1BB4B1E3-C782-3752-5FAD-055166464750}"/>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1" name="矩形 20">
            <a:extLst>
              <a:ext uri="{FF2B5EF4-FFF2-40B4-BE49-F238E27FC236}">
                <a16:creationId xmlns:a16="http://schemas.microsoft.com/office/drawing/2014/main" id="{9CC1067B-F37C-171D-0CC7-D4E1C67D6EB7}"/>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22" name="矩形 21">
            <a:extLst>
              <a:ext uri="{FF2B5EF4-FFF2-40B4-BE49-F238E27FC236}">
                <a16:creationId xmlns:a16="http://schemas.microsoft.com/office/drawing/2014/main" id="{5AA18FC7-28E3-2F96-085E-50CF574CE324}"/>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75E849CB-F784-798F-91D2-86F5335033D4}"/>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0949E417-81C4-F8EC-91A1-BD16A8C069D0}"/>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16E6AB86-FBD6-9435-3ED2-A1171241A65D}"/>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DC7E9066-9AB2-DF26-66F2-2909889C4DFE}"/>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7" name="矩形 26">
            <a:extLst>
              <a:ext uri="{FF2B5EF4-FFF2-40B4-BE49-F238E27FC236}">
                <a16:creationId xmlns:a16="http://schemas.microsoft.com/office/drawing/2014/main" id="{C4FD3980-0EB7-C7F7-1D0F-606119C6EC82}"/>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8" name="矩形 27">
            <a:extLst>
              <a:ext uri="{FF2B5EF4-FFF2-40B4-BE49-F238E27FC236}">
                <a16:creationId xmlns:a16="http://schemas.microsoft.com/office/drawing/2014/main" id="{E0A24DD0-D879-068A-A029-9B76F8E6A805}"/>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23</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CAB1F817-8AF5-6927-E7E7-37E9B9473367}"/>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30" name="矩形 29">
            <a:extLst>
              <a:ext uri="{FF2B5EF4-FFF2-40B4-BE49-F238E27FC236}">
                <a16:creationId xmlns:a16="http://schemas.microsoft.com/office/drawing/2014/main" id="{1E6BB454-3523-C534-BE8C-8D1259E49A20}"/>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3" name="矩形 2">
            <a:extLst>
              <a:ext uri="{FF2B5EF4-FFF2-40B4-BE49-F238E27FC236}">
                <a16:creationId xmlns:a16="http://schemas.microsoft.com/office/drawing/2014/main" id="{22D335AA-7AE3-B74D-BEF1-A080B64BB06B}"/>
              </a:ext>
            </a:extLst>
          </p:cNvPr>
          <p:cNvSpPr/>
          <p:nvPr/>
        </p:nvSpPr>
        <p:spPr>
          <a:xfrm>
            <a:off x="3262373"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54C0FDC4-E932-491F-5735-FC508E25D8F0}"/>
              </a:ext>
            </a:extLst>
          </p:cNvPr>
          <p:cNvSpPr/>
          <p:nvPr/>
        </p:nvSpPr>
        <p:spPr>
          <a:xfrm>
            <a:off x="3262373"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2ED8F515-5BBF-3D6A-C38A-EC215C738FC4}"/>
              </a:ext>
            </a:extLst>
          </p:cNvPr>
          <p:cNvSpPr/>
          <p:nvPr/>
        </p:nvSpPr>
        <p:spPr>
          <a:xfrm>
            <a:off x="7886133" y="4621793"/>
            <a:ext cx="3106801" cy="1437261"/>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A5B20AC6-FC9D-5CD8-BF40-89188FBCCB75}"/>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A5B20AC6-FC9D-5CD8-BF40-89188FBCCB75}"/>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Tree>
    <p:extLst>
      <p:ext uri="{BB962C8B-B14F-4D97-AF65-F5344CB8AC3E}">
        <p14:creationId xmlns:p14="http://schemas.microsoft.com/office/powerpoint/2010/main" val="2573965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EFE6B-6589-AEAA-D4B6-3316F9E3AA9D}"/>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7256FED5-086B-9EC1-EAC1-EEC5E1F772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mc:AlternateContent xmlns:mc="http://schemas.openxmlformats.org/markup-compatibility/2006" xmlns:a14="http://schemas.microsoft.com/office/drawing/2010/main">
        <mc:Choice Requires="a14">
          <p:sp>
            <p:nvSpPr>
              <p:cNvPr id="14" name="內容版面配置區 10">
                <a:extLst>
                  <a:ext uri="{FF2B5EF4-FFF2-40B4-BE49-F238E27FC236}">
                    <a16:creationId xmlns:a16="http://schemas.microsoft.com/office/drawing/2014/main" id="{4185E182-9BC5-84E9-0652-3B1BA094B599}"/>
                  </a:ext>
                </a:extLst>
              </p:cNvPr>
              <p:cNvSpPr txBox="1">
                <a:spLocks/>
              </p:cNvSpPr>
              <p:nvPr/>
            </p:nvSpPr>
            <p:spPr>
              <a:xfrm>
                <a:off x="289704" y="1227214"/>
                <a:ext cx="606491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latin typeface="jf-openhuninn-2.0" panose="020B0000000000000000" pitchFamily="34" charset="-120"/>
                    <a:ea typeface="jf-openhuninn-2.0" panose="020B0000000000000000" pitchFamily="34" charset="-120"/>
                  </a:rPr>
                  <a:t>以結果論來看，我們透過分治法讓排序的過程降低成 </a:t>
                </a:r>
                <a14:m>
                  <m:oMath xmlns:m="http://schemas.openxmlformats.org/officeDocument/2006/math">
                    <m:r>
                      <m:rPr>
                        <m:sty m:val="p"/>
                      </m:rPr>
                      <a:rPr lang="en-US" altLang="zh-TW" sz="1800" i="1" dirty="0" smtClean="0">
                        <a:latin typeface="Cambria Math" panose="02040503050406030204" pitchFamily="18" charset="0"/>
                        <a:ea typeface="jf-openhuninn-2.0" panose="020B0000000000000000" pitchFamily="34" charset="-120"/>
                      </a:rPr>
                      <m:t>O</m:t>
                    </m:r>
                    <m:d>
                      <m:dPr>
                        <m:ctrlPr>
                          <a:rPr lang="en-US" altLang="zh-TW" sz="1800" b="0" i="1" dirty="0" smtClean="0">
                            <a:latin typeface="Cambria Math" panose="02040503050406030204" pitchFamily="18" charset="0"/>
                            <a:ea typeface="jf-openhuninn-2.0" panose="020B0000000000000000" pitchFamily="34" charset="-120"/>
                          </a:rPr>
                        </m:ctrlPr>
                      </m:dPr>
                      <m:e>
                        <m:r>
                          <a:rPr lang="en-US" altLang="zh-TW" sz="1800" b="0" i="1" dirty="0" smtClean="0">
                            <a:latin typeface="Cambria Math" panose="02040503050406030204" pitchFamily="18" charset="0"/>
                            <a:ea typeface="jf-openhuninn-2.0" panose="020B0000000000000000" pitchFamily="34" charset="-120"/>
                          </a:rPr>
                          <m:t>𝑛</m:t>
                        </m:r>
                      </m:e>
                    </m:d>
                  </m:oMath>
                </a14:m>
                <a:endParaRPr lang="en-US" altLang="zh-TW" sz="1800" b="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原因是 </a:t>
                </a:r>
                <a:r>
                  <a:rPr lang="en-US" altLang="zh-TW" sz="1800" dirty="0">
                    <a:latin typeface="jf-openhuninn-2.0" panose="020B0000000000000000" pitchFamily="34" charset="-120"/>
                    <a:ea typeface="jf-openhuninn-2.0" panose="020B0000000000000000" pitchFamily="34" charset="-120"/>
                  </a:rPr>
                  <a:t>division</a:t>
                </a:r>
                <a:r>
                  <a:rPr lang="zh-TW" altLang="en-US" sz="1800" dirty="0">
                    <a:latin typeface="jf-openhuninn-2.0" panose="020B0000000000000000" pitchFamily="34" charset="-120"/>
                    <a:ea typeface="jf-openhuninn-2.0" panose="020B0000000000000000" pitchFamily="34" charset="-120"/>
                  </a:rPr>
                  <a:t> 讓每個陣列元素只會出現一次！</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14" name="內容版面配置區 10">
                <a:extLst>
                  <a:ext uri="{FF2B5EF4-FFF2-40B4-BE49-F238E27FC236}">
                    <a16:creationId xmlns:a16="http://schemas.microsoft.com/office/drawing/2014/main" id="{4185E182-9BC5-84E9-0652-3B1BA094B599}"/>
                  </a:ext>
                </a:extLst>
              </p:cNvPr>
              <p:cNvSpPr txBox="1">
                <a:spLocks noRot="1" noChangeAspect="1" noMove="1" noResize="1" noEditPoints="1" noAdjustHandles="1" noChangeArrowheads="1" noChangeShapeType="1" noTextEdit="1"/>
              </p:cNvSpPr>
              <p:nvPr/>
            </p:nvSpPr>
            <p:spPr>
              <a:xfrm>
                <a:off x="289704" y="1227214"/>
                <a:ext cx="6064915" cy="1819214"/>
              </a:xfrm>
              <a:prstGeom prst="rect">
                <a:avLst/>
              </a:prstGeom>
              <a:blipFill>
                <a:blip r:embed="rId4"/>
                <a:stretch>
                  <a:fillRect l="-905" t="-2341"/>
                </a:stretch>
              </a:blipFill>
            </p:spPr>
            <p:txBody>
              <a:bodyPr/>
              <a:lstStyle/>
              <a:p>
                <a:r>
                  <a:rPr lang="en-US">
                    <a:noFill/>
                  </a:rPr>
                  <a:t> </a:t>
                </a:r>
              </a:p>
            </p:txBody>
          </p:sp>
        </mc:Fallback>
      </mc:AlternateContent>
      <p:sp>
        <p:nvSpPr>
          <p:cNvPr id="2" name="標題 1">
            <a:extLst>
              <a:ext uri="{FF2B5EF4-FFF2-40B4-BE49-F238E27FC236}">
                <a16:creationId xmlns:a16="http://schemas.microsoft.com/office/drawing/2014/main" id="{797E97B2-9798-C99A-AC3C-4F2948BC05F4}"/>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344177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1D61A-CDCD-6119-3C24-7C101E4F273D}"/>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E56A02C3-0DEA-C82F-7546-E1E9C256B0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mc:AlternateContent xmlns:mc="http://schemas.openxmlformats.org/markup-compatibility/2006" xmlns:a14="http://schemas.microsoft.com/office/drawing/2010/main">
        <mc:Choice Requires="a14">
          <p:sp>
            <p:nvSpPr>
              <p:cNvPr id="14" name="內容版面配置區 10">
                <a:extLst>
                  <a:ext uri="{FF2B5EF4-FFF2-40B4-BE49-F238E27FC236}">
                    <a16:creationId xmlns:a16="http://schemas.microsoft.com/office/drawing/2014/main" id="{C45D10A3-C864-E92F-A82A-CFD42CBB3845}"/>
                  </a:ext>
                </a:extLst>
              </p:cNvPr>
              <p:cNvSpPr txBox="1">
                <a:spLocks/>
              </p:cNvSpPr>
              <p:nvPr/>
            </p:nvSpPr>
            <p:spPr>
              <a:xfrm>
                <a:off x="289704" y="1227214"/>
                <a:ext cx="606491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latin typeface="jf-openhuninn-2.0" panose="020B0000000000000000" pitchFamily="34" charset="-120"/>
                    <a:ea typeface="jf-openhuninn-2.0" panose="020B0000000000000000" pitchFamily="34" charset="-120"/>
                  </a:rPr>
                  <a:t>以結果論來看，我們透過分治法讓排序的過程降低成 </a:t>
                </a:r>
                <a14:m>
                  <m:oMath xmlns:m="http://schemas.openxmlformats.org/officeDocument/2006/math">
                    <m:r>
                      <m:rPr>
                        <m:sty m:val="p"/>
                      </m:rPr>
                      <a:rPr lang="en-US" altLang="zh-TW" sz="1800" i="1" dirty="0" smtClean="0">
                        <a:latin typeface="Cambria Math" panose="02040503050406030204" pitchFamily="18" charset="0"/>
                        <a:ea typeface="jf-openhuninn-2.0" panose="020B0000000000000000" pitchFamily="34" charset="-120"/>
                      </a:rPr>
                      <m:t>O</m:t>
                    </m:r>
                    <m:d>
                      <m:dPr>
                        <m:ctrlPr>
                          <a:rPr lang="en-US" altLang="zh-TW" sz="1800" b="0" i="1" dirty="0" smtClean="0">
                            <a:latin typeface="Cambria Math" panose="02040503050406030204" pitchFamily="18" charset="0"/>
                            <a:ea typeface="jf-openhuninn-2.0" panose="020B0000000000000000" pitchFamily="34" charset="-120"/>
                          </a:rPr>
                        </m:ctrlPr>
                      </m:dPr>
                      <m:e>
                        <m:r>
                          <a:rPr lang="en-US" altLang="zh-TW" sz="1800" b="0" i="1" dirty="0" smtClean="0">
                            <a:latin typeface="Cambria Math" panose="02040503050406030204" pitchFamily="18" charset="0"/>
                            <a:ea typeface="jf-openhuninn-2.0" panose="020B0000000000000000" pitchFamily="34" charset="-120"/>
                          </a:rPr>
                          <m:t>𝑛</m:t>
                        </m:r>
                      </m:e>
                    </m:d>
                  </m:oMath>
                </a14:m>
                <a:endParaRPr lang="en-US" altLang="zh-TW" sz="1800" b="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原因是 </a:t>
                </a:r>
                <a:r>
                  <a:rPr lang="en-US" altLang="zh-TW" sz="1800" dirty="0">
                    <a:latin typeface="jf-openhuninn-2.0" panose="020B0000000000000000" pitchFamily="34" charset="-120"/>
                    <a:ea typeface="jf-openhuninn-2.0" panose="020B0000000000000000" pitchFamily="34" charset="-120"/>
                  </a:rPr>
                  <a:t>division</a:t>
                </a:r>
                <a:r>
                  <a:rPr lang="zh-TW" altLang="en-US" sz="1800" dirty="0">
                    <a:latin typeface="jf-openhuninn-2.0" panose="020B0000000000000000" pitchFamily="34" charset="-120"/>
                    <a:ea typeface="jf-openhuninn-2.0" panose="020B0000000000000000" pitchFamily="34" charset="-120"/>
                  </a:rPr>
                  <a:t> 讓每個陣列元素只會出現一次！</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而因為我們 </a:t>
                </a:r>
                <a:r>
                  <a:rPr lang="en-US" altLang="zh-TW" sz="1800" dirty="0">
                    <a:latin typeface="jf-openhuninn-2.0" panose="020B0000000000000000" pitchFamily="34" charset="-120"/>
                    <a:ea typeface="jf-openhuninn-2.0" panose="020B0000000000000000" pitchFamily="34" charset="-120"/>
                  </a:rPr>
                  <a:t>division </a:t>
                </a:r>
                <a:r>
                  <a:rPr lang="zh-TW" altLang="en-US" sz="1800" dirty="0">
                    <a:latin typeface="jf-openhuninn-2.0" panose="020B0000000000000000" pitchFamily="34" charset="-120"/>
                    <a:ea typeface="jf-openhuninn-2.0" panose="020B0000000000000000" pitchFamily="34" charset="-120"/>
                  </a:rPr>
                  <a:t>建構的好（切割一半），</a:t>
                </a:r>
                <a:br>
                  <a:rPr lang="en-US" altLang="zh-TW" sz="1800" dirty="0">
                    <a:latin typeface="jf-openhuninn-2.0" panose="020B0000000000000000" pitchFamily="34" charset="-120"/>
                    <a:ea typeface="jf-openhuninn-2.0" panose="020B0000000000000000" pitchFamily="34" charset="-120"/>
                  </a:rPr>
                </a:br>
                <a:r>
                  <a:rPr lang="zh-TW" altLang="en-US" sz="1800" dirty="0">
                    <a:latin typeface="jf-openhuninn-2.0" panose="020B0000000000000000" pitchFamily="34" charset="-120"/>
                    <a:ea typeface="jf-openhuninn-2.0" panose="020B0000000000000000" pitchFamily="34" charset="-120"/>
                  </a:rPr>
                  <a:t>所以我們在接下來的 </a:t>
                </a:r>
                <a:r>
                  <a:rPr lang="en-US" altLang="zh-TW" sz="1800" dirty="0">
                    <a:latin typeface="jf-openhuninn-2.0" panose="020B0000000000000000" pitchFamily="34" charset="-120"/>
                    <a:ea typeface="jf-openhuninn-2.0" panose="020B0000000000000000" pitchFamily="34" charset="-120"/>
                  </a:rPr>
                  <a:t>conquer</a:t>
                </a:r>
                <a:r>
                  <a:rPr lang="zh-TW" altLang="en-US" sz="1800" dirty="0">
                    <a:latin typeface="jf-openhuninn-2.0" panose="020B0000000000000000" pitchFamily="34" charset="-120"/>
                    <a:ea typeface="jf-openhuninn-2.0" panose="020B0000000000000000" pitchFamily="34" charset="-120"/>
                  </a:rPr>
                  <a:t> 中的工作次數也跟著減少</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14" name="內容版面配置區 10">
                <a:extLst>
                  <a:ext uri="{FF2B5EF4-FFF2-40B4-BE49-F238E27FC236}">
                    <a16:creationId xmlns:a16="http://schemas.microsoft.com/office/drawing/2014/main" id="{C45D10A3-C864-E92F-A82A-CFD42CBB3845}"/>
                  </a:ext>
                </a:extLst>
              </p:cNvPr>
              <p:cNvSpPr txBox="1">
                <a:spLocks noRot="1" noChangeAspect="1" noMove="1" noResize="1" noEditPoints="1" noAdjustHandles="1" noChangeArrowheads="1" noChangeShapeType="1" noTextEdit="1"/>
              </p:cNvSpPr>
              <p:nvPr/>
            </p:nvSpPr>
            <p:spPr>
              <a:xfrm>
                <a:off x="289704" y="1227214"/>
                <a:ext cx="6064915" cy="1819214"/>
              </a:xfrm>
              <a:prstGeom prst="rect">
                <a:avLst/>
              </a:prstGeom>
              <a:blipFill>
                <a:blip r:embed="rId4"/>
                <a:stretch>
                  <a:fillRect l="-905" t="-2341"/>
                </a:stretch>
              </a:blipFill>
            </p:spPr>
            <p:txBody>
              <a:bodyPr/>
              <a:lstStyle/>
              <a:p>
                <a:r>
                  <a:rPr lang="en-US">
                    <a:noFill/>
                  </a:rPr>
                  <a:t> </a:t>
                </a:r>
              </a:p>
            </p:txBody>
          </p:sp>
        </mc:Fallback>
      </mc:AlternateContent>
      <p:sp>
        <p:nvSpPr>
          <p:cNvPr id="2" name="標題 1">
            <a:extLst>
              <a:ext uri="{FF2B5EF4-FFF2-40B4-BE49-F238E27FC236}">
                <a16:creationId xmlns:a16="http://schemas.microsoft.com/office/drawing/2014/main" id="{2C17261C-7673-BF64-5009-DBC291AEF596}"/>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186860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FBEAC-D7E7-B94D-68B9-A5A9397197DA}"/>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3281F75C-5A01-EA64-F2E4-7FCF321E26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mc:AlternateContent xmlns:mc="http://schemas.openxmlformats.org/markup-compatibility/2006" xmlns:a14="http://schemas.microsoft.com/office/drawing/2010/main">
        <mc:Choice Requires="a14">
          <p:sp>
            <p:nvSpPr>
              <p:cNvPr id="14" name="內容版面配置區 10">
                <a:extLst>
                  <a:ext uri="{FF2B5EF4-FFF2-40B4-BE49-F238E27FC236}">
                    <a16:creationId xmlns:a16="http://schemas.microsoft.com/office/drawing/2014/main" id="{6017C989-B0DF-1F9E-9739-23B5EEF853E5}"/>
                  </a:ext>
                </a:extLst>
              </p:cNvPr>
              <p:cNvSpPr txBox="1">
                <a:spLocks/>
              </p:cNvSpPr>
              <p:nvPr/>
            </p:nvSpPr>
            <p:spPr>
              <a:xfrm>
                <a:off x="289704" y="1227214"/>
                <a:ext cx="606491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latin typeface="jf-openhuninn-2.0" panose="020B0000000000000000" pitchFamily="34" charset="-120"/>
                    <a:ea typeface="jf-openhuninn-2.0" panose="020B0000000000000000" pitchFamily="34" charset="-120"/>
                  </a:rPr>
                  <a:t>以結果論來看，我們透過分治法讓排序的過程降低成 </a:t>
                </a:r>
                <a14:m>
                  <m:oMath xmlns:m="http://schemas.openxmlformats.org/officeDocument/2006/math">
                    <m:r>
                      <m:rPr>
                        <m:sty m:val="p"/>
                      </m:rPr>
                      <a:rPr lang="en-US" altLang="zh-TW" sz="1800" i="1" dirty="0" smtClean="0">
                        <a:latin typeface="Cambria Math" panose="02040503050406030204" pitchFamily="18" charset="0"/>
                        <a:ea typeface="jf-openhuninn-2.0" panose="020B0000000000000000" pitchFamily="34" charset="-120"/>
                      </a:rPr>
                      <m:t>O</m:t>
                    </m:r>
                    <m:d>
                      <m:dPr>
                        <m:ctrlPr>
                          <a:rPr lang="en-US" altLang="zh-TW" sz="1800" b="0" i="1" dirty="0" smtClean="0">
                            <a:latin typeface="Cambria Math" panose="02040503050406030204" pitchFamily="18" charset="0"/>
                            <a:ea typeface="jf-openhuninn-2.0" panose="020B0000000000000000" pitchFamily="34" charset="-120"/>
                          </a:rPr>
                        </m:ctrlPr>
                      </m:dPr>
                      <m:e>
                        <m:r>
                          <a:rPr lang="en-US" altLang="zh-TW" sz="1800" b="0" i="1" dirty="0" smtClean="0">
                            <a:latin typeface="Cambria Math" panose="02040503050406030204" pitchFamily="18" charset="0"/>
                            <a:ea typeface="jf-openhuninn-2.0" panose="020B0000000000000000" pitchFamily="34" charset="-120"/>
                          </a:rPr>
                          <m:t>𝑛</m:t>
                        </m:r>
                      </m:e>
                    </m:d>
                  </m:oMath>
                </a14:m>
                <a:endParaRPr lang="en-US" altLang="zh-TW" sz="1800" b="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原因是 </a:t>
                </a:r>
                <a:r>
                  <a:rPr lang="en-US" altLang="zh-TW" sz="1800" dirty="0">
                    <a:latin typeface="jf-openhuninn-2.0" panose="020B0000000000000000" pitchFamily="34" charset="-120"/>
                    <a:ea typeface="jf-openhuninn-2.0" panose="020B0000000000000000" pitchFamily="34" charset="-120"/>
                  </a:rPr>
                  <a:t>division</a:t>
                </a:r>
                <a:r>
                  <a:rPr lang="zh-TW" altLang="en-US" sz="1800" dirty="0">
                    <a:latin typeface="jf-openhuninn-2.0" panose="020B0000000000000000" pitchFamily="34" charset="-120"/>
                    <a:ea typeface="jf-openhuninn-2.0" panose="020B0000000000000000" pitchFamily="34" charset="-120"/>
                  </a:rPr>
                  <a:t> 讓每個陣列元素只會出現一次！</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而因為我們 </a:t>
                </a:r>
                <a:r>
                  <a:rPr lang="en-US" altLang="zh-TW" sz="1800" dirty="0">
                    <a:latin typeface="jf-openhuninn-2.0" panose="020B0000000000000000" pitchFamily="34" charset="-120"/>
                    <a:ea typeface="jf-openhuninn-2.0" panose="020B0000000000000000" pitchFamily="34" charset="-120"/>
                  </a:rPr>
                  <a:t>division </a:t>
                </a:r>
                <a:r>
                  <a:rPr lang="zh-TW" altLang="en-US" sz="1800" dirty="0">
                    <a:latin typeface="jf-openhuninn-2.0" panose="020B0000000000000000" pitchFamily="34" charset="-120"/>
                    <a:ea typeface="jf-openhuninn-2.0" panose="020B0000000000000000" pitchFamily="34" charset="-120"/>
                  </a:rPr>
                  <a:t>建構的好（切割一半），</a:t>
                </a:r>
                <a:br>
                  <a:rPr lang="en-US" altLang="zh-TW" sz="1800" dirty="0">
                    <a:latin typeface="jf-openhuninn-2.0" panose="020B0000000000000000" pitchFamily="34" charset="-120"/>
                    <a:ea typeface="jf-openhuninn-2.0" panose="020B0000000000000000" pitchFamily="34" charset="-120"/>
                  </a:rPr>
                </a:br>
                <a:r>
                  <a:rPr lang="zh-TW" altLang="en-US" sz="1800" dirty="0">
                    <a:latin typeface="jf-openhuninn-2.0" panose="020B0000000000000000" pitchFamily="34" charset="-120"/>
                    <a:ea typeface="jf-openhuninn-2.0" panose="020B0000000000000000" pitchFamily="34" charset="-120"/>
                  </a:rPr>
                  <a:t>所以我們在接下來的 </a:t>
                </a:r>
                <a:r>
                  <a:rPr lang="en-US" altLang="zh-TW" sz="1800" dirty="0">
                    <a:latin typeface="jf-openhuninn-2.0" panose="020B0000000000000000" pitchFamily="34" charset="-120"/>
                    <a:ea typeface="jf-openhuninn-2.0" panose="020B0000000000000000" pitchFamily="34" charset="-120"/>
                  </a:rPr>
                  <a:t>conquer</a:t>
                </a:r>
                <a:r>
                  <a:rPr lang="zh-TW" altLang="en-US" sz="1800" dirty="0">
                    <a:latin typeface="jf-openhuninn-2.0" panose="020B0000000000000000" pitchFamily="34" charset="-120"/>
                    <a:ea typeface="jf-openhuninn-2.0" panose="020B0000000000000000" pitchFamily="34" charset="-120"/>
                  </a:rPr>
                  <a:t> 中的工作次數也跟著減少</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14" name="內容版面配置區 10">
                <a:extLst>
                  <a:ext uri="{FF2B5EF4-FFF2-40B4-BE49-F238E27FC236}">
                    <a16:creationId xmlns:a16="http://schemas.microsoft.com/office/drawing/2014/main" id="{6017C989-B0DF-1F9E-9739-23B5EEF853E5}"/>
                  </a:ext>
                </a:extLst>
              </p:cNvPr>
              <p:cNvSpPr txBox="1">
                <a:spLocks noRot="1" noChangeAspect="1" noMove="1" noResize="1" noEditPoints="1" noAdjustHandles="1" noChangeArrowheads="1" noChangeShapeType="1" noTextEdit="1"/>
              </p:cNvSpPr>
              <p:nvPr/>
            </p:nvSpPr>
            <p:spPr>
              <a:xfrm>
                <a:off x="289704" y="1227214"/>
                <a:ext cx="6064915" cy="1819214"/>
              </a:xfrm>
              <a:prstGeom prst="rect">
                <a:avLst/>
              </a:prstGeom>
              <a:blipFill>
                <a:blip r:embed="rId4"/>
                <a:stretch>
                  <a:fillRect l="-905" t="-23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內容版面配置區 10">
                <a:extLst>
                  <a:ext uri="{FF2B5EF4-FFF2-40B4-BE49-F238E27FC236}">
                    <a16:creationId xmlns:a16="http://schemas.microsoft.com/office/drawing/2014/main" id="{692A61DB-0698-E96A-24FA-71F8DB62AC21}"/>
                  </a:ext>
                </a:extLst>
              </p:cNvPr>
              <p:cNvSpPr txBox="1">
                <a:spLocks/>
              </p:cNvSpPr>
              <p:nvPr/>
            </p:nvSpPr>
            <p:spPr>
              <a:xfrm>
                <a:off x="289703" y="4354244"/>
                <a:ext cx="6064915" cy="10584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latin typeface="jf-openhuninn-2.0" panose="020B0000000000000000" pitchFamily="34" charset="-120"/>
                    <a:ea typeface="jf-openhuninn-2.0" panose="020B0000000000000000" pitchFamily="34" charset="-120"/>
                  </a:rPr>
                  <a:t>照著這個脈絡下來，在實作合併排序法的時候就能根據</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「遞迴分割」以及「</a:t>
                </a:r>
                <a14:m>
                  <m:oMath xmlns:m="http://schemas.openxmlformats.org/officeDocument/2006/math">
                    <m:r>
                      <m:rPr>
                        <m:sty m:val="p"/>
                      </m:rPr>
                      <a:rPr lang="en-US" altLang="zh-TW" sz="1800" i="1" dirty="0">
                        <a:latin typeface="Cambria Math" panose="02040503050406030204" pitchFamily="18" charset="0"/>
                        <a:ea typeface="jf-openhuninn-2.0" panose="020B0000000000000000" pitchFamily="34" charset="-120"/>
                      </a:rPr>
                      <m:t>O</m:t>
                    </m:r>
                    <m:d>
                      <m:dPr>
                        <m:ctrlPr>
                          <a:rPr lang="en-US" altLang="zh-TW" sz="1800" i="1" dirty="0" smtClean="0">
                            <a:latin typeface="Cambria Math" panose="02040503050406030204" pitchFamily="18" charset="0"/>
                            <a:ea typeface="jf-openhuninn-2.0" panose="020B0000000000000000" pitchFamily="34" charset="-120"/>
                          </a:rPr>
                        </m:ctrlPr>
                      </m:dPr>
                      <m:e>
                        <m:r>
                          <a:rPr lang="en-US" altLang="zh-TW" sz="1800" b="0" i="1" dirty="0" smtClean="0">
                            <a:latin typeface="Cambria Math" panose="02040503050406030204" pitchFamily="18" charset="0"/>
                            <a:ea typeface="jf-openhuninn-2.0" panose="020B0000000000000000" pitchFamily="34" charset="-120"/>
                          </a:rPr>
                          <m:t>𝑛</m:t>
                        </m:r>
                      </m:e>
                    </m:d>
                  </m:oMath>
                </a14:m>
                <a:r>
                  <a:rPr lang="zh-TW" altLang="en-US" sz="1800" dirty="0">
                    <a:latin typeface="jf-openhuninn-2.0" panose="020B0000000000000000" pitchFamily="34" charset="-120"/>
                    <a:ea typeface="jf-openhuninn-2.0" panose="020B0000000000000000" pitchFamily="34" charset="-120"/>
                  </a:rPr>
                  <a:t> 排序」實作整個合併排序法</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31" name="內容版面配置區 10">
                <a:extLst>
                  <a:ext uri="{FF2B5EF4-FFF2-40B4-BE49-F238E27FC236}">
                    <a16:creationId xmlns:a16="http://schemas.microsoft.com/office/drawing/2014/main" id="{692A61DB-0698-E96A-24FA-71F8DB62AC21}"/>
                  </a:ext>
                </a:extLst>
              </p:cNvPr>
              <p:cNvSpPr txBox="1">
                <a:spLocks noRot="1" noChangeAspect="1" noMove="1" noResize="1" noEditPoints="1" noAdjustHandles="1" noChangeArrowheads="1" noChangeShapeType="1" noTextEdit="1"/>
              </p:cNvSpPr>
              <p:nvPr/>
            </p:nvSpPr>
            <p:spPr>
              <a:xfrm>
                <a:off x="289703" y="4354244"/>
                <a:ext cx="6064915" cy="1058414"/>
              </a:xfrm>
              <a:prstGeom prst="rect">
                <a:avLst/>
              </a:prstGeom>
              <a:blipFill>
                <a:blip r:embed="rId5"/>
                <a:stretch>
                  <a:fillRect l="-905" t="-4023"/>
                </a:stretch>
              </a:blipFill>
            </p:spPr>
            <p:txBody>
              <a:bodyPr/>
              <a:lstStyle/>
              <a:p>
                <a:r>
                  <a:rPr lang="en-US">
                    <a:noFill/>
                  </a:rPr>
                  <a:t> </a:t>
                </a:r>
              </a:p>
            </p:txBody>
          </p:sp>
        </mc:Fallback>
      </mc:AlternateContent>
      <p:sp>
        <p:nvSpPr>
          <p:cNvPr id="2" name="標題 1">
            <a:extLst>
              <a:ext uri="{FF2B5EF4-FFF2-40B4-BE49-F238E27FC236}">
                <a16:creationId xmlns:a16="http://schemas.microsoft.com/office/drawing/2014/main" id="{1F0163A5-3E1F-856E-1446-7A76A58E50B1}"/>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2416372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A784C-2F23-2E15-6D69-1CEE84FB9E48}"/>
            </a:ext>
          </a:extLst>
        </p:cNvPr>
        <p:cNvGrpSpPr/>
        <p:nvPr/>
      </p:nvGrpSpPr>
      <p:grpSpPr>
        <a:xfrm>
          <a:off x="0" y="0"/>
          <a:ext cx="0" cy="0"/>
          <a:chOff x="0" y="0"/>
          <a:chExt cx="0" cy="0"/>
        </a:xfrm>
      </p:grpSpPr>
      <p:sp>
        <p:nvSpPr>
          <p:cNvPr id="2" name="內容版面配置區 10">
            <a:extLst>
              <a:ext uri="{FF2B5EF4-FFF2-40B4-BE49-F238E27FC236}">
                <a16:creationId xmlns:a16="http://schemas.microsoft.com/office/drawing/2014/main" id="{D66EF8C9-486E-F0E3-D692-FDF11EE36D60}"/>
              </a:ext>
            </a:extLst>
          </p:cNvPr>
          <p:cNvSpPr txBox="1">
            <a:spLocks/>
          </p:cNvSpPr>
          <p:nvPr/>
        </p:nvSpPr>
        <p:spPr>
          <a:xfrm>
            <a:off x="1161003" y="493161"/>
            <a:ext cx="9794837"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現在我們討論一下合併排序法的演算法細節</a:t>
            </a:r>
            <a:endParaRPr lang="en-US" altLang="zh-TW" sz="2000" dirty="0">
              <a:latin typeface="jf open 粉圓 2.0" panose="020B0000000000000000" pitchFamily="34" charset="-120"/>
              <a:ea typeface="jf open 粉圓 2.0" panose="020B0000000000000000" pitchFamily="34" charset="-120"/>
            </a:endParaRPr>
          </a:p>
        </p:txBody>
      </p:sp>
      <p:pic>
        <p:nvPicPr>
          <p:cNvPr id="5" name="圖片 4">
            <a:extLst>
              <a:ext uri="{FF2B5EF4-FFF2-40B4-BE49-F238E27FC236}">
                <a16:creationId xmlns:a16="http://schemas.microsoft.com/office/drawing/2014/main" id="{EE61468F-766C-EA65-6637-B7D08F9943F0}"/>
              </a:ext>
            </a:extLst>
          </p:cNvPr>
          <p:cNvPicPr>
            <a:picLocks noChangeAspect="1"/>
          </p:cNvPicPr>
          <p:nvPr/>
        </p:nvPicPr>
        <p:blipFill>
          <a:blip r:embed="rId2"/>
          <a:srcRect/>
          <a:stretch/>
        </p:blipFill>
        <p:spPr>
          <a:xfrm>
            <a:off x="2268851" y="1667963"/>
            <a:ext cx="3105387" cy="4579374"/>
          </a:xfrm>
          <a:prstGeom prst="rect">
            <a:avLst/>
          </a:prstGeom>
        </p:spPr>
      </p:pic>
      <p:pic>
        <p:nvPicPr>
          <p:cNvPr id="7" name="圖片 6">
            <a:extLst>
              <a:ext uri="{FF2B5EF4-FFF2-40B4-BE49-F238E27FC236}">
                <a16:creationId xmlns:a16="http://schemas.microsoft.com/office/drawing/2014/main" id="{46CC3C1C-1DDB-60D1-6720-B1E65F2FC516}"/>
              </a:ext>
            </a:extLst>
          </p:cNvPr>
          <p:cNvPicPr>
            <a:picLocks noChangeAspect="1"/>
          </p:cNvPicPr>
          <p:nvPr/>
        </p:nvPicPr>
        <p:blipFill>
          <a:blip r:embed="rId3"/>
          <a:srcRect/>
          <a:stretch/>
        </p:blipFill>
        <p:spPr>
          <a:xfrm>
            <a:off x="5852530" y="1667962"/>
            <a:ext cx="3946759" cy="1384953"/>
          </a:xfrm>
          <a:prstGeom prst="rect">
            <a:avLst/>
          </a:prstGeom>
        </p:spPr>
      </p:pic>
      <p:sp>
        <p:nvSpPr>
          <p:cNvPr id="9" name="內容版面配置區 10">
            <a:extLst>
              <a:ext uri="{FF2B5EF4-FFF2-40B4-BE49-F238E27FC236}">
                <a16:creationId xmlns:a16="http://schemas.microsoft.com/office/drawing/2014/main" id="{2D512503-CFCF-3242-B758-1630D3690FC8}"/>
              </a:ext>
            </a:extLst>
          </p:cNvPr>
          <p:cNvSpPr txBox="1">
            <a:spLocks/>
          </p:cNvSpPr>
          <p:nvPr/>
        </p:nvSpPr>
        <p:spPr>
          <a:xfrm>
            <a:off x="6493516" y="1299253"/>
            <a:ext cx="2664788"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en-US" altLang="zh-TW" sz="2000" dirty="0">
                <a:latin typeface="jf open 粉圓 2.0" panose="020B0000000000000000" pitchFamily="34" charset="-120"/>
                <a:ea typeface="jf open 粉圓 2.0" panose="020B0000000000000000" pitchFamily="34" charset="-120"/>
              </a:rPr>
              <a:t>divide, combine</a:t>
            </a:r>
          </a:p>
        </p:txBody>
      </p:sp>
      <p:sp>
        <p:nvSpPr>
          <p:cNvPr id="10" name="內容版面配置區 10">
            <a:extLst>
              <a:ext uri="{FF2B5EF4-FFF2-40B4-BE49-F238E27FC236}">
                <a16:creationId xmlns:a16="http://schemas.microsoft.com/office/drawing/2014/main" id="{FCD67344-677A-03A3-C54D-6EE1EE0F27E6}"/>
              </a:ext>
            </a:extLst>
          </p:cNvPr>
          <p:cNvSpPr txBox="1">
            <a:spLocks/>
          </p:cNvSpPr>
          <p:nvPr/>
        </p:nvSpPr>
        <p:spPr>
          <a:xfrm>
            <a:off x="2489151" y="1299253"/>
            <a:ext cx="2664788"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en-US" altLang="zh-TW" sz="2000" dirty="0">
                <a:latin typeface="jf open 粉圓 2.0" panose="020B0000000000000000" pitchFamily="34" charset="-120"/>
                <a:ea typeface="jf open 粉圓 2.0" panose="020B0000000000000000" pitchFamily="34" charset="-120"/>
              </a:rPr>
              <a:t>conquer</a:t>
            </a:r>
          </a:p>
        </p:txBody>
      </p:sp>
      <p:sp>
        <p:nvSpPr>
          <p:cNvPr id="6" name="標題 1">
            <a:extLst>
              <a:ext uri="{FF2B5EF4-FFF2-40B4-BE49-F238E27FC236}">
                <a16:creationId xmlns:a16="http://schemas.microsoft.com/office/drawing/2014/main" id="{825E0AD3-127F-553A-354F-C9C9E73CEE60}"/>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206377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34A44-A4D7-9CA2-429B-A080DDD171C6}"/>
            </a:ext>
          </a:extLst>
        </p:cNvPr>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646F313C-CB90-C662-13D9-7F2302727C80}"/>
              </a:ext>
            </a:extLst>
          </p:cNvPr>
          <p:cNvSpPr txBox="1">
            <a:spLocks/>
          </p:cNvSpPr>
          <p:nvPr/>
        </p:nvSpPr>
        <p:spPr>
          <a:xfrm>
            <a:off x="1161003" y="821498"/>
            <a:ext cx="9794837" cy="190695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分治 </a:t>
            </a:r>
            <a:r>
              <a:rPr lang="en-US" altLang="zh-TW" sz="2000" dirty="0">
                <a:latin typeface="jf open 粉圓 2.0" panose="020B0000000000000000" pitchFamily="34" charset="-120"/>
                <a:ea typeface="jf open 粉圓 2.0" panose="020B0000000000000000" pitchFamily="34" charset="-120"/>
              </a:rPr>
              <a:t>divide and conquer</a:t>
            </a:r>
            <a:r>
              <a:rPr lang="zh-TW" altLang="en-US" sz="2000" dirty="0">
                <a:latin typeface="jf open 粉圓 2.0" panose="020B0000000000000000" pitchFamily="34" charset="-120"/>
                <a:ea typeface="jf open 粉圓 2.0" panose="020B0000000000000000" pitchFamily="34" charset="-120"/>
              </a:rPr>
              <a:t>，一種解決問題的方法</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他的理念是「將一個大問題切割成各種小問題後</a:t>
            </a:r>
            <a:r>
              <a:rPr lang="zh-TW" altLang="en-US" sz="2000" dirty="0">
                <a:solidFill>
                  <a:srgbClr val="EC7016"/>
                </a:solidFill>
                <a:latin typeface="jf open 粉圓 2.0" panose="020B0000000000000000" pitchFamily="34" charset="-120"/>
                <a:ea typeface="jf open 粉圓 2.0" panose="020B0000000000000000" pitchFamily="34" charset="-120"/>
              </a:rPr>
              <a:t>遞迴地</a:t>
            </a:r>
            <a:r>
              <a:rPr lang="zh-TW" altLang="en-US" sz="2000" dirty="0">
                <a:latin typeface="jf open 粉圓 2.0" panose="020B0000000000000000" pitchFamily="34" charset="-120"/>
                <a:ea typeface="jf open 粉圓 2.0" panose="020B0000000000000000" pitchFamily="34" charset="-120"/>
              </a:rPr>
              <a:t>解決最終合併」</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因為他需要將問題分割成小問題，所以問題拆解的邊界劃分是他的困難之處</a:t>
            </a:r>
            <a:endParaRPr lang="en-US" altLang="zh-TW" sz="2000" dirty="0">
              <a:latin typeface="jf open 粉圓 2.0" panose="020B0000000000000000" pitchFamily="34" charset="-120"/>
              <a:ea typeface="jf open 粉圓 2.0" panose="020B0000000000000000" pitchFamily="34" charset="-120"/>
            </a:endParaRPr>
          </a:p>
        </p:txBody>
      </p:sp>
      <p:sp>
        <p:nvSpPr>
          <p:cNvPr id="2" name="內容版面配置區 10">
            <a:extLst>
              <a:ext uri="{FF2B5EF4-FFF2-40B4-BE49-F238E27FC236}">
                <a16:creationId xmlns:a16="http://schemas.microsoft.com/office/drawing/2014/main" id="{B203CEE0-5948-1C66-230F-027C3720D7BC}"/>
              </a:ext>
            </a:extLst>
          </p:cNvPr>
          <p:cNvSpPr txBox="1">
            <a:spLocks/>
          </p:cNvSpPr>
          <p:nvPr/>
        </p:nvSpPr>
        <p:spPr>
          <a:xfrm>
            <a:off x="1161002" y="2887383"/>
            <a:ext cx="9794837"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我們喜歡用分治法有幾個原因：</a:t>
            </a:r>
            <a:endParaRPr lang="en-US" altLang="zh-TW" sz="2000" dirty="0">
              <a:latin typeface="jf open 粉圓 2.0" panose="020B0000000000000000" pitchFamily="34" charset="-120"/>
              <a:ea typeface="jf open 粉圓 2.0" panose="020B0000000000000000" pitchFamily="34" charset="-120"/>
            </a:endParaRPr>
          </a:p>
          <a:p>
            <a:pPr marL="548640" indent="-457200" algn="ctr">
              <a:buFont typeface="+mj-lt"/>
              <a:buAutoNum type="arabicPeriod"/>
            </a:pPr>
            <a:endParaRPr lang="en-US" altLang="zh-TW" sz="2000" dirty="0">
              <a:latin typeface="jf open 粉圓 2.0" panose="020B0000000000000000" pitchFamily="34" charset="-120"/>
              <a:ea typeface="jf open 粉圓 2.0" panose="020B0000000000000000" pitchFamily="34" charset="-120"/>
            </a:endParaRPr>
          </a:p>
        </p:txBody>
      </p:sp>
      <p:sp>
        <p:nvSpPr>
          <p:cNvPr id="5" name="標題 1">
            <a:extLst>
              <a:ext uri="{FF2B5EF4-FFF2-40B4-BE49-F238E27FC236}">
                <a16:creationId xmlns:a16="http://schemas.microsoft.com/office/drawing/2014/main" id="{9DF3F13D-70C6-C1EE-EFA6-86121B8E62F2}"/>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602220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D5628-19E1-D715-7DA9-BA2A28F0C3D0}"/>
            </a:ext>
          </a:extLst>
        </p:cNvPr>
        <p:cNvGrpSpPr/>
        <p:nvPr/>
      </p:nvGrpSpPr>
      <p:grpSpPr>
        <a:xfrm>
          <a:off x="0" y="0"/>
          <a:ext cx="0" cy="0"/>
          <a:chOff x="0" y="0"/>
          <a:chExt cx="0" cy="0"/>
        </a:xfrm>
      </p:grpSpPr>
      <p:pic>
        <p:nvPicPr>
          <p:cNvPr id="5" name="圖片 4">
            <a:extLst>
              <a:ext uri="{FF2B5EF4-FFF2-40B4-BE49-F238E27FC236}">
                <a16:creationId xmlns:a16="http://schemas.microsoft.com/office/drawing/2014/main" id="{8F0F2A9C-1F9F-65F9-04A2-B090E0F3D84D}"/>
              </a:ext>
            </a:extLst>
          </p:cNvPr>
          <p:cNvPicPr>
            <a:picLocks noChangeAspect="1"/>
          </p:cNvPicPr>
          <p:nvPr/>
        </p:nvPicPr>
        <p:blipFill>
          <a:blip r:embed="rId2"/>
          <a:srcRect/>
          <a:stretch/>
        </p:blipFill>
        <p:spPr>
          <a:xfrm>
            <a:off x="2268851" y="1667963"/>
            <a:ext cx="3105387" cy="4579374"/>
          </a:xfrm>
          <a:prstGeom prst="rect">
            <a:avLst/>
          </a:prstGeom>
        </p:spPr>
      </p:pic>
      <p:pic>
        <p:nvPicPr>
          <p:cNvPr id="4" name="圖形 3">
            <a:extLst>
              <a:ext uri="{FF2B5EF4-FFF2-40B4-BE49-F238E27FC236}">
                <a16:creationId xmlns:a16="http://schemas.microsoft.com/office/drawing/2014/main" id="{3AEAEA69-14AC-BE05-0408-884B79986AF1}"/>
              </a:ext>
            </a:extLst>
          </p:cNvPr>
          <p:cNvPicPr>
            <a:picLocks noChangeAspect="1"/>
          </p:cNvPicPr>
          <p:nvPr/>
        </p:nvPicPr>
        <p:blipFill>
          <a:blip r:embed="rId3">
            <a:extLst>
              <a:ext uri="{96DAC541-7B7A-43D3-8B79-37D633B846F1}">
                <asvg:svgBlip xmlns:asvg="http://schemas.microsoft.com/office/drawing/2016/SVG/main" r:embed="rId4"/>
              </a:ext>
            </a:extLst>
          </a:blip>
          <a:srcRect t="1" b="47550"/>
          <a:stretch/>
        </p:blipFill>
        <p:spPr>
          <a:xfrm>
            <a:off x="5743856" y="3052916"/>
            <a:ext cx="6235708" cy="3131190"/>
          </a:xfrm>
          <a:prstGeom prst="rect">
            <a:avLst/>
          </a:prstGeom>
        </p:spPr>
      </p:pic>
      <p:pic>
        <p:nvPicPr>
          <p:cNvPr id="7" name="圖片 6">
            <a:extLst>
              <a:ext uri="{FF2B5EF4-FFF2-40B4-BE49-F238E27FC236}">
                <a16:creationId xmlns:a16="http://schemas.microsoft.com/office/drawing/2014/main" id="{6A3B0630-6567-6550-8D3D-F62420694D83}"/>
              </a:ext>
            </a:extLst>
          </p:cNvPr>
          <p:cNvPicPr>
            <a:picLocks noChangeAspect="1"/>
          </p:cNvPicPr>
          <p:nvPr/>
        </p:nvPicPr>
        <p:blipFill>
          <a:blip r:embed="rId5"/>
          <a:srcRect/>
          <a:stretch/>
        </p:blipFill>
        <p:spPr>
          <a:xfrm>
            <a:off x="5852530" y="1667962"/>
            <a:ext cx="3946759" cy="1384953"/>
          </a:xfrm>
          <a:prstGeom prst="rect">
            <a:avLst/>
          </a:prstGeom>
        </p:spPr>
      </p:pic>
      <p:sp>
        <p:nvSpPr>
          <p:cNvPr id="3" name="矩形 2">
            <a:extLst>
              <a:ext uri="{FF2B5EF4-FFF2-40B4-BE49-F238E27FC236}">
                <a16:creationId xmlns:a16="http://schemas.microsoft.com/office/drawing/2014/main" id="{DEAC45D0-1B39-D32E-8F94-7D2016B0FB85}"/>
              </a:ext>
            </a:extLst>
          </p:cNvPr>
          <p:cNvSpPr/>
          <p:nvPr/>
        </p:nvSpPr>
        <p:spPr>
          <a:xfrm>
            <a:off x="5956292" y="1190376"/>
            <a:ext cx="3842997" cy="1862539"/>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標題 1">
            <a:extLst>
              <a:ext uri="{FF2B5EF4-FFF2-40B4-BE49-F238E27FC236}">
                <a16:creationId xmlns:a16="http://schemas.microsoft.com/office/drawing/2014/main" id="{21E5B9EC-A93C-D755-A2E8-8A131FD33167}"/>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
        <p:nvSpPr>
          <p:cNvPr id="6" name="內容版面配置區 10">
            <a:extLst>
              <a:ext uri="{FF2B5EF4-FFF2-40B4-BE49-F238E27FC236}">
                <a16:creationId xmlns:a16="http://schemas.microsoft.com/office/drawing/2014/main" id="{6694F489-6978-52CD-D5E9-4B1A06F9837F}"/>
              </a:ext>
            </a:extLst>
          </p:cNvPr>
          <p:cNvSpPr txBox="1">
            <a:spLocks/>
          </p:cNvSpPr>
          <p:nvPr/>
        </p:nvSpPr>
        <p:spPr>
          <a:xfrm>
            <a:off x="1161003" y="493161"/>
            <a:ext cx="9794837"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現在我們討論一下合併排序法的演算法細節</a:t>
            </a:r>
            <a:endParaRPr lang="en-US" altLang="zh-TW" sz="2000" dirty="0">
              <a:latin typeface="jf open 粉圓 2.0" panose="020B0000000000000000" pitchFamily="34" charset="-120"/>
              <a:ea typeface="jf open 粉圓 2.0" panose="020B0000000000000000" pitchFamily="34" charset="-120"/>
            </a:endParaRPr>
          </a:p>
        </p:txBody>
      </p:sp>
      <p:sp>
        <p:nvSpPr>
          <p:cNvPr id="11" name="內容版面配置區 10">
            <a:extLst>
              <a:ext uri="{FF2B5EF4-FFF2-40B4-BE49-F238E27FC236}">
                <a16:creationId xmlns:a16="http://schemas.microsoft.com/office/drawing/2014/main" id="{28FFB045-AB0A-B338-6453-ECEDA1063F5F}"/>
              </a:ext>
            </a:extLst>
          </p:cNvPr>
          <p:cNvSpPr txBox="1">
            <a:spLocks/>
          </p:cNvSpPr>
          <p:nvPr/>
        </p:nvSpPr>
        <p:spPr>
          <a:xfrm>
            <a:off x="6493516" y="1299253"/>
            <a:ext cx="2664788"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en-US" altLang="zh-TW" sz="2000" dirty="0">
                <a:latin typeface="jf open 粉圓 2.0" panose="020B0000000000000000" pitchFamily="34" charset="-120"/>
                <a:ea typeface="jf open 粉圓 2.0" panose="020B0000000000000000" pitchFamily="34" charset="-120"/>
              </a:rPr>
              <a:t>divide, combine</a:t>
            </a:r>
          </a:p>
        </p:txBody>
      </p:sp>
      <p:sp>
        <p:nvSpPr>
          <p:cNvPr id="12" name="內容版面配置區 10">
            <a:extLst>
              <a:ext uri="{FF2B5EF4-FFF2-40B4-BE49-F238E27FC236}">
                <a16:creationId xmlns:a16="http://schemas.microsoft.com/office/drawing/2014/main" id="{14C3E76E-D3F7-FE8E-82FB-5C276AF6DF93}"/>
              </a:ext>
            </a:extLst>
          </p:cNvPr>
          <p:cNvSpPr txBox="1">
            <a:spLocks/>
          </p:cNvSpPr>
          <p:nvPr/>
        </p:nvSpPr>
        <p:spPr>
          <a:xfrm>
            <a:off x="2489151" y="1299253"/>
            <a:ext cx="2664788"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en-US" altLang="zh-TW" sz="2000" dirty="0">
                <a:latin typeface="jf open 粉圓 2.0" panose="020B0000000000000000" pitchFamily="34" charset="-120"/>
                <a:ea typeface="jf open 粉圓 2.0" panose="020B0000000000000000" pitchFamily="34" charset="-120"/>
              </a:rPr>
              <a:t>conquer</a:t>
            </a:r>
          </a:p>
        </p:txBody>
      </p:sp>
    </p:spTree>
    <p:extLst>
      <p:ext uri="{BB962C8B-B14F-4D97-AF65-F5344CB8AC3E}">
        <p14:creationId xmlns:p14="http://schemas.microsoft.com/office/powerpoint/2010/main" val="1106338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6AEDC-D3B2-39B2-5828-107CB116E1F8}"/>
            </a:ext>
          </a:extLst>
        </p:cNvPr>
        <p:cNvGrpSpPr/>
        <p:nvPr/>
      </p:nvGrpSpPr>
      <p:grpSpPr>
        <a:xfrm>
          <a:off x="0" y="0"/>
          <a:ext cx="0" cy="0"/>
          <a:chOff x="0" y="0"/>
          <a:chExt cx="0" cy="0"/>
        </a:xfrm>
      </p:grpSpPr>
      <p:pic>
        <p:nvPicPr>
          <p:cNvPr id="5" name="圖片 4">
            <a:extLst>
              <a:ext uri="{FF2B5EF4-FFF2-40B4-BE49-F238E27FC236}">
                <a16:creationId xmlns:a16="http://schemas.microsoft.com/office/drawing/2014/main" id="{2C24EF62-9EDC-35E7-3242-98A8556FC73B}"/>
              </a:ext>
            </a:extLst>
          </p:cNvPr>
          <p:cNvPicPr>
            <a:picLocks noChangeAspect="1"/>
          </p:cNvPicPr>
          <p:nvPr/>
        </p:nvPicPr>
        <p:blipFill>
          <a:blip r:embed="rId2"/>
          <a:srcRect/>
          <a:stretch/>
        </p:blipFill>
        <p:spPr>
          <a:xfrm>
            <a:off x="2268851" y="1667963"/>
            <a:ext cx="3105387" cy="4579374"/>
          </a:xfrm>
          <a:prstGeom prst="rect">
            <a:avLst/>
          </a:prstGeom>
        </p:spPr>
      </p:pic>
      <p:pic>
        <p:nvPicPr>
          <p:cNvPr id="4" name="圖形 3">
            <a:extLst>
              <a:ext uri="{FF2B5EF4-FFF2-40B4-BE49-F238E27FC236}">
                <a16:creationId xmlns:a16="http://schemas.microsoft.com/office/drawing/2014/main" id="{47B9D9EB-1123-C813-E45B-BCA92F308CC8}"/>
              </a:ext>
            </a:extLst>
          </p:cNvPr>
          <p:cNvPicPr>
            <a:picLocks noChangeAspect="1"/>
          </p:cNvPicPr>
          <p:nvPr/>
        </p:nvPicPr>
        <p:blipFill>
          <a:blip r:embed="rId3">
            <a:extLst>
              <a:ext uri="{96DAC541-7B7A-43D3-8B79-37D633B846F1}">
                <asvg:svgBlip xmlns:asvg="http://schemas.microsoft.com/office/drawing/2016/SVG/main" r:embed="rId4"/>
              </a:ext>
            </a:extLst>
          </a:blip>
          <a:srcRect t="45996" b="3702"/>
          <a:stretch/>
        </p:blipFill>
        <p:spPr>
          <a:xfrm>
            <a:off x="5979666" y="3357555"/>
            <a:ext cx="5817768" cy="2801734"/>
          </a:xfrm>
          <a:prstGeom prst="rect">
            <a:avLst/>
          </a:prstGeom>
        </p:spPr>
      </p:pic>
      <p:sp>
        <p:nvSpPr>
          <p:cNvPr id="13" name="矩形 12">
            <a:extLst>
              <a:ext uri="{FF2B5EF4-FFF2-40B4-BE49-F238E27FC236}">
                <a16:creationId xmlns:a16="http://schemas.microsoft.com/office/drawing/2014/main" id="{78B2D372-04DC-6E67-F702-D8D47F227204}"/>
              </a:ext>
            </a:extLst>
          </p:cNvPr>
          <p:cNvSpPr/>
          <p:nvPr/>
        </p:nvSpPr>
        <p:spPr>
          <a:xfrm>
            <a:off x="5951957" y="650733"/>
            <a:ext cx="5801033" cy="27338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a:extLst>
              <a:ext uri="{FF2B5EF4-FFF2-40B4-BE49-F238E27FC236}">
                <a16:creationId xmlns:a16="http://schemas.microsoft.com/office/drawing/2014/main" id="{6B8DB169-06DA-4D96-D4BA-A07599E7CBF3}"/>
              </a:ext>
            </a:extLst>
          </p:cNvPr>
          <p:cNvPicPr>
            <a:picLocks noChangeAspect="1"/>
          </p:cNvPicPr>
          <p:nvPr/>
        </p:nvPicPr>
        <p:blipFill>
          <a:blip r:embed="rId5"/>
          <a:srcRect/>
          <a:stretch/>
        </p:blipFill>
        <p:spPr>
          <a:xfrm>
            <a:off x="5852530" y="1667962"/>
            <a:ext cx="3946759" cy="1384953"/>
          </a:xfrm>
          <a:prstGeom prst="rect">
            <a:avLst/>
          </a:prstGeom>
        </p:spPr>
      </p:pic>
      <p:sp>
        <p:nvSpPr>
          <p:cNvPr id="3" name="矩形 2">
            <a:extLst>
              <a:ext uri="{FF2B5EF4-FFF2-40B4-BE49-F238E27FC236}">
                <a16:creationId xmlns:a16="http://schemas.microsoft.com/office/drawing/2014/main" id="{4E051341-A73C-CE80-DED5-0E6069DB08F8}"/>
              </a:ext>
            </a:extLst>
          </p:cNvPr>
          <p:cNvSpPr/>
          <p:nvPr/>
        </p:nvSpPr>
        <p:spPr>
          <a:xfrm>
            <a:off x="2152073" y="1190376"/>
            <a:ext cx="3360726" cy="5056961"/>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標題 1">
            <a:extLst>
              <a:ext uri="{FF2B5EF4-FFF2-40B4-BE49-F238E27FC236}">
                <a16:creationId xmlns:a16="http://schemas.microsoft.com/office/drawing/2014/main" id="{24999189-3FE7-13D5-0296-6564043A85D5}"/>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
        <p:nvSpPr>
          <p:cNvPr id="6" name="內容版面配置區 10">
            <a:extLst>
              <a:ext uri="{FF2B5EF4-FFF2-40B4-BE49-F238E27FC236}">
                <a16:creationId xmlns:a16="http://schemas.microsoft.com/office/drawing/2014/main" id="{59E2DA39-5974-9C28-1E2A-A072D9F29DD8}"/>
              </a:ext>
            </a:extLst>
          </p:cNvPr>
          <p:cNvSpPr txBox="1">
            <a:spLocks/>
          </p:cNvSpPr>
          <p:nvPr/>
        </p:nvSpPr>
        <p:spPr>
          <a:xfrm>
            <a:off x="1161003" y="493161"/>
            <a:ext cx="9794837"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現在我們討論一下合併排序法的演算法細節</a:t>
            </a:r>
            <a:endParaRPr lang="en-US" altLang="zh-TW" sz="2000" dirty="0">
              <a:latin typeface="jf open 粉圓 2.0" panose="020B0000000000000000" pitchFamily="34" charset="-120"/>
              <a:ea typeface="jf open 粉圓 2.0" panose="020B0000000000000000" pitchFamily="34" charset="-120"/>
            </a:endParaRPr>
          </a:p>
        </p:txBody>
      </p:sp>
      <p:sp>
        <p:nvSpPr>
          <p:cNvPr id="11" name="內容版面配置區 10">
            <a:extLst>
              <a:ext uri="{FF2B5EF4-FFF2-40B4-BE49-F238E27FC236}">
                <a16:creationId xmlns:a16="http://schemas.microsoft.com/office/drawing/2014/main" id="{E5015BCD-F36C-2D58-E70C-E15A6F053902}"/>
              </a:ext>
            </a:extLst>
          </p:cNvPr>
          <p:cNvSpPr txBox="1">
            <a:spLocks/>
          </p:cNvSpPr>
          <p:nvPr/>
        </p:nvSpPr>
        <p:spPr>
          <a:xfrm>
            <a:off x="6493516" y="1299253"/>
            <a:ext cx="2664788"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en-US" altLang="zh-TW" sz="2000" dirty="0">
                <a:latin typeface="jf open 粉圓 2.0" panose="020B0000000000000000" pitchFamily="34" charset="-120"/>
                <a:ea typeface="jf open 粉圓 2.0" panose="020B0000000000000000" pitchFamily="34" charset="-120"/>
              </a:rPr>
              <a:t>divide, combine</a:t>
            </a:r>
          </a:p>
        </p:txBody>
      </p:sp>
      <p:sp>
        <p:nvSpPr>
          <p:cNvPr id="12" name="內容版面配置區 10">
            <a:extLst>
              <a:ext uri="{FF2B5EF4-FFF2-40B4-BE49-F238E27FC236}">
                <a16:creationId xmlns:a16="http://schemas.microsoft.com/office/drawing/2014/main" id="{DCCFC4BE-6368-D5D5-BC74-3532386E3176}"/>
              </a:ext>
            </a:extLst>
          </p:cNvPr>
          <p:cNvSpPr txBox="1">
            <a:spLocks/>
          </p:cNvSpPr>
          <p:nvPr/>
        </p:nvSpPr>
        <p:spPr>
          <a:xfrm>
            <a:off x="2489151" y="1299253"/>
            <a:ext cx="2664788"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en-US" altLang="zh-TW" sz="2000" dirty="0">
                <a:latin typeface="jf open 粉圓 2.0" panose="020B0000000000000000" pitchFamily="34" charset="-120"/>
                <a:ea typeface="jf open 粉圓 2.0" panose="020B0000000000000000" pitchFamily="34" charset="-120"/>
              </a:rPr>
              <a:t>conquer</a:t>
            </a:r>
          </a:p>
        </p:txBody>
      </p:sp>
    </p:spTree>
    <p:extLst>
      <p:ext uri="{BB962C8B-B14F-4D97-AF65-F5344CB8AC3E}">
        <p14:creationId xmlns:p14="http://schemas.microsoft.com/office/powerpoint/2010/main" val="3622272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449BC-3F45-DA3F-B65E-C308391A343D}"/>
            </a:ext>
          </a:extLst>
        </p:cNvPr>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999C99D9-49E0-88B2-D1FE-28074B794E01}"/>
              </a:ext>
            </a:extLst>
          </p:cNvPr>
          <p:cNvSpPr txBox="1">
            <a:spLocks/>
          </p:cNvSpPr>
          <p:nvPr/>
        </p:nvSpPr>
        <p:spPr>
          <a:xfrm>
            <a:off x="1161003" y="1135823"/>
            <a:ext cx="9794837" cy="1302577"/>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現在我們知道遞迴搭上分治，除了易於表達外也有不錯的效率</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在競程中除了能夠思考遞迴方法解決問題，也可以試試往分治法的方向思考</a:t>
            </a:r>
            <a:endParaRPr lang="en-US" altLang="zh-TW" sz="2000" dirty="0">
              <a:latin typeface="jf open 粉圓 2.0" panose="020B0000000000000000" pitchFamily="34" charset="-120"/>
              <a:ea typeface="jf open 粉圓 2.0" panose="020B0000000000000000" pitchFamily="34" charset="-120"/>
            </a:endParaRPr>
          </a:p>
        </p:txBody>
      </p:sp>
      <p:sp>
        <p:nvSpPr>
          <p:cNvPr id="5" name="標題 1">
            <a:extLst>
              <a:ext uri="{FF2B5EF4-FFF2-40B4-BE49-F238E27FC236}">
                <a16:creationId xmlns:a16="http://schemas.microsoft.com/office/drawing/2014/main" id="{30A2B821-273E-5F48-EDA1-45A7498F7789}"/>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 open 粉圓 2.0" panose="020B0000000000000000" pitchFamily="34" charset="-120"/>
                <a:ea typeface="jf open 粉圓 2.0" panose="020B0000000000000000" pitchFamily="34" charset="-120"/>
              </a:rPr>
              <a:t>分治法</a:t>
            </a:r>
          </a:p>
        </p:txBody>
      </p:sp>
    </p:spTree>
    <p:extLst>
      <p:ext uri="{BB962C8B-B14F-4D97-AF65-F5344CB8AC3E}">
        <p14:creationId xmlns:p14="http://schemas.microsoft.com/office/powerpoint/2010/main" val="2567807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E1E1D-FA85-89AF-A512-4461A3CABA2A}"/>
            </a:ext>
          </a:extLst>
        </p:cNvPr>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9CD589BA-6398-8466-83FD-19973AE7895F}"/>
              </a:ext>
            </a:extLst>
          </p:cNvPr>
          <p:cNvSpPr txBox="1">
            <a:spLocks/>
          </p:cNvSpPr>
          <p:nvPr/>
        </p:nvSpPr>
        <p:spPr>
          <a:xfrm>
            <a:off x="1161003" y="1135823"/>
            <a:ext cx="9794837" cy="1302577"/>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現在我們知道遞迴搭上分治，除了易於表達外也有不錯的效率</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在競程中除了能夠思考遞迴方法解決問題，也可以試試往分治法的方向思考</a:t>
            </a:r>
            <a:endParaRPr lang="en-US" altLang="zh-TW" sz="2000" dirty="0">
              <a:latin typeface="jf open 粉圓 2.0" panose="020B0000000000000000" pitchFamily="34" charset="-120"/>
              <a:ea typeface="jf open 粉圓 2.0" panose="020B0000000000000000" pitchFamily="34" charset="-120"/>
            </a:endParaRPr>
          </a:p>
        </p:txBody>
      </p:sp>
      <p:sp>
        <p:nvSpPr>
          <p:cNvPr id="2" name="內容版面配置區 10">
            <a:extLst>
              <a:ext uri="{FF2B5EF4-FFF2-40B4-BE49-F238E27FC236}">
                <a16:creationId xmlns:a16="http://schemas.microsoft.com/office/drawing/2014/main" id="{EAB92DDA-43C6-9124-6447-6445632CA398}"/>
              </a:ext>
            </a:extLst>
          </p:cNvPr>
          <p:cNvSpPr txBox="1">
            <a:spLocks/>
          </p:cNvSpPr>
          <p:nvPr/>
        </p:nvSpPr>
        <p:spPr>
          <a:xfrm>
            <a:off x="1161002" y="2438400"/>
            <a:ext cx="9794837"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最後，分治法最重要的部份、</a:t>
            </a:r>
            <a:br>
              <a:rPr lang="en-US" altLang="zh-TW" sz="2000" dirty="0">
                <a:latin typeface="jf open 粉圓 2.0" panose="020B0000000000000000" pitchFamily="34" charset="-120"/>
                <a:ea typeface="jf open 粉圓 2.0" panose="020B0000000000000000" pitchFamily="34" charset="-120"/>
              </a:rPr>
            </a:br>
            <a:r>
              <a:rPr lang="zh-TW" altLang="en-US" sz="2000" dirty="0">
                <a:latin typeface="jf open 粉圓 2.0" panose="020B0000000000000000" pitchFamily="34" charset="-120"/>
                <a:ea typeface="jf open 粉圓 2.0" panose="020B0000000000000000" pitchFamily="34" charset="-120"/>
              </a:rPr>
              <a:t>區分</a:t>
            </a:r>
            <a:r>
              <a:rPr lang="zh-TW" altLang="en-US" sz="2000" dirty="0">
                <a:solidFill>
                  <a:srgbClr val="EC7016"/>
                </a:solidFill>
                <a:latin typeface="jf open 粉圓 2.0" panose="020B0000000000000000" pitchFamily="34" charset="-120"/>
                <a:ea typeface="jf open 粉圓 2.0" panose="020B0000000000000000" pitchFamily="34" charset="-120"/>
              </a:rPr>
              <a:t>貪心法</a:t>
            </a:r>
            <a:r>
              <a:rPr lang="zh-TW" altLang="en-US" sz="2000" dirty="0">
                <a:latin typeface="jf open 粉圓 2.0" panose="020B0000000000000000" pitchFamily="34" charset="-120"/>
                <a:ea typeface="jf open 粉圓 2.0" panose="020B0000000000000000" pitchFamily="34" charset="-120"/>
              </a:rPr>
              <a:t>和</a:t>
            </a:r>
            <a:r>
              <a:rPr lang="zh-TW" altLang="en-US" sz="2000" dirty="0">
                <a:solidFill>
                  <a:srgbClr val="EC7016"/>
                </a:solidFill>
                <a:latin typeface="jf open 粉圓 2.0" panose="020B0000000000000000" pitchFamily="34" charset="-120"/>
                <a:ea typeface="jf open 粉圓 2.0" panose="020B0000000000000000" pitchFamily="34" charset="-120"/>
              </a:rPr>
              <a:t>動態規劃</a:t>
            </a:r>
            <a:r>
              <a:rPr lang="zh-TW" altLang="en-US" sz="2000" dirty="0">
                <a:latin typeface="jf open 粉圓 2.0" panose="020B0000000000000000" pitchFamily="34" charset="-120"/>
                <a:ea typeface="jf open 粉圓 2.0" panose="020B0000000000000000" pitchFamily="34" charset="-120"/>
              </a:rPr>
              <a:t>的核心部分：</a:t>
            </a:r>
            <a:endParaRPr lang="en-US" altLang="zh-TW" sz="2000" dirty="0">
              <a:latin typeface="jf open 粉圓 2.0" panose="020B0000000000000000" pitchFamily="34" charset="-120"/>
              <a:ea typeface="jf open 粉圓 2.0" panose="020B0000000000000000" pitchFamily="34" charset="-120"/>
            </a:endParaRPr>
          </a:p>
        </p:txBody>
      </p:sp>
      <p:sp>
        <p:nvSpPr>
          <p:cNvPr id="5" name="標題 1">
            <a:extLst>
              <a:ext uri="{FF2B5EF4-FFF2-40B4-BE49-F238E27FC236}">
                <a16:creationId xmlns:a16="http://schemas.microsoft.com/office/drawing/2014/main" id="{D103A521-BC51-9B81-B33D-9F96DF6ADA58}"/>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 open 粉圓 2.0" panose="020B0000000000000000" pitchFamily="34" charset="-120"/>
                <a:ea typeface="jf open 粉圓 2.0" panose="020B0000000000000000" pitchFamily="34" charset="-120"/>
              </a:rPr>
              <a:t>分治法</a:t>
            </a:r>
          </a:p>
        </p:txBody>
      </p:sp>
    </p:spTree>
    <p:extLst>
      <p:ext uri="{BB962C8B-B14F-4D97-AF65-F5344CB8AC3E}">
        <p14:creationId xmlns:p14="http://schemas.microsoft.com/office/powerpoint/2010/main" val="2743297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AD669-A154-1ED4-C62B-E59080DD2855}"/>
            </a:ext>
          </a:extLst>
        </p:cNvPr>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F440A9E3-5DAB-4F4D-F97B-5515A9CFD26C}"/>
              </a:ext>
            </a:extLst>
          </p:cNvPr>
          <p:cNvSpPr txBox="1">
            <a:spLocks/>
          </p:cNvSpPr>
          <p:nvPr/>
        </p:nvSpPr>
        <p:spPr>
          <a:xfrm>
            <a:off x="1161003" y="1135823"/>
            <a:ext cx="9794837" cy="1302577"/>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現在我們知道遞迴搭上分治，除了易於表達外也有不錯的效率</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在競程中除了能夠思考遞迴方法解決問題，也可以試試往分治法的方向思考</a:t>
            </a:r>
            <a:endParaRPr lang="en-US" altLang="zh-TW" sz="2000" dirty="0">
              <a:latin typeface="jf open 粉圓 2.0" panose="020B0000000000000000" pitchFamily="34" charset="-120"/>
              <a:ea typeface="jf open 粉圓 2.0" panose="020B0000000000000000" pitchFamily="34" charset="-120"/>
            </a:endParaRPr>
          </a:p>
        </p:txBody>
      </p:sp>
      <p:sp>
        <p:nvSpPr>
          <p:cNvPr id="2" name="內容版面配置區 10">
            <a:extLst>
              <a:ext uri="{FF2B5EF4-FFF2-40B4-BE49-F238E27FC236}">
                <a16:creationId xmlns:a16="http://schemas.microsoft.com/office/drawing/2014/main" id="{C5149527-2CD1-4F08-B081-FAF135CD45F1}"/>
              </a:ext>
            </a:extLst>
          </p:cNvPr>
          <p:cNvSpPr txBox="1">
            <a:spLocks/>
          </p:cNvSpPr>
          <p:nvPr/>
        </p:nvSpPr>
        <p:spPr>
          <a:xfrm>
            <a:off x="1161002" y="2438400"/>
            <a:ext cx="9794837"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最後，分治法最重要的部份、</a:t>
            </a:r>
            <a:br>
              <a:rPr lang="en-US" altLang="zh-TW" sz="2000" dirty="0">
                <a:latin typeface="jf open 粉圓 2.0" panose="020B0000000000000000" pitchFamily="34" charset="-120"/>
                <a:ea typeface="jf open 粉圓 2.0" panose="020B0000000000000000" pitchFamily="34" charset="-120"/>
              </a:rPr>
            </a:br>
            <a:r>
              <a:rPr lang="zh-TW" altLang="en-US" sz="2000" dirty="0">
                <a:latin typeface="jf open 粉圓 2.0" panose="020B0000000000000000" pitchFamily="34" charset="-120"/>
                <a:ea typeface="jf open 粉圓 2.0" panose="020B0000000000000000" pitchFamily="34" charset="-120"/>
              </a:rPr>
              <a:t>區分</a:t>
            </a:r>
            <a:r>
              <a:rPr lang="zh-TW" altLang="en-US" sz="2000" dirty="0">
                <a:solidFill>
                  <a:srgbClr val="EC7016"/>
                </a:solidFill>
                <a:latin typeface="jf open 粉圓 2.0" panose="020B0000000000000000" pitchFamily="34" charset="-120"/>
                <a:ea typeface="jf open 粉圓 2.0" panose="020B0000000000000000" pitchFamily="34" charset="-120"/>
              </a:rPr>
              <a:t>貪心法</a:t>
            </a:r>
            <a:r>
              <a:rPr lang="zh-TW" altLang="en-US" sz="2000" dirty="0">
                <a:latin typeface="jf open 粉圓 2.0" panose="020B0000000000000000" pitchFamily="34" charset="-120"/>
                <a:ea typeface="jf open 粉圓 2.0" panose="020B0000000000000000" pitchFamily="34" charset="-120"/>
              </a:rPr>
              <a:t>和</a:t>
            </a:r>
            <a:r>
              <a:rPr lang="zh-TW" altLang="en-US" sz="2000" dirty="0">
                <a:solidFill>
                  <a:srgbClr val="EC7016"/>
                </a:solidFill>
                <a:latin typeface="jf open 粉圓 2.0" panose="020B0000000000000000" pitchFamily="34" charset="-120"/>
                <a:ea typeface="jf open 粉圓 2.0" panose="020B0000000000000000" pitchFamily="34" charset="-120"/>
              </a:rPr>
              <a:t>動態規劃</a:t>
            </a:r>
            <a:r>
              <a:rPr lang="zh-TW" altLang="en-US" sz="2000" dirty="0">
                <a:latin typeface="jf open 粉圓 2.0" panose="020B0000000000000000" pitchFamily="34" charset="-120"/>
                <a:ea typeface="jf open 粉圓 2.0" panose="020B0000000000000000" pitchFamily="34" charset="-120"/>
              </a:rPr>
              <a:t>的核心部分：</a:t>
            </a:r>
            <a:endParaRPr lang="en-US" altLang="zh-TW" sz="2000" dirty="0">
              <a:latin typeface="jf open 粉圓 2.0" panose="020B0000000000000000" pitchFamily="34" charset="-120"/>
              <a:ea typeface="jf open 粉圓 2.0" panose="020B0000000000000000" pitchFamily="34" charset="-120"/>
            </a:endParaRPr>
          </a:p>
        </p:txBody>
      </p:sp>
      <p:sp>
        <p:nvSpPr>
          <p:cNvPr id="4" name="內容版面配置區 10">
            <a:extLst>
              <a:ext uri="{FF2B5EF4-FFF2-40B4-BE49-F238E27FC236}">
                <a16:creationId xmlns:a16="http://schemas.microsoft.com/office/drawing/2014/main" id="{59192709-1A50-2B6E-A218-8720155A69D6}"/>
              </a:ext>
            </a:extLst>
          </p:cNvPr>
          <p:cNvSpPr txBox="1">
            <a:spLocks/>
          </p:cNvSpPr>
          <p:nvPr/>
        </p:nvSpPr>
        <p:spPr>
          <a:xfrm>
            <a:off x="1875905" y="3521634"/>
            <a:ext cx="8556792" cy="1167015"/>
          </a:xfrm>
          <a:prstGeom prst="rect">
            <a:avLst/>
          </a:prstGeom>
        </p:spPr>
        <p:txBody>
          <a:bodyPr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None/>
            </a:pPr>
            <a:r>
              <a:rPr lang="zh-TW" altLang="en-US" sz="2400" dirty="0">
                <a:solidFill>
                  <a:srgbClr val="E64823"/>
                </a:solidFill>
                <a:latin typeface="jf open 粉圓 2.0" panose="020B0000000000000000" pitchFamily="34" charset="-120"/>
                <a:ea typeface="jf open 粉圓 2.0" panose="020B0000000000000000" pitchFamily="34" charset="-120"/>
              </a:rPr>
              <a:t>「關鍵是子問題之間相互獨立，彼此結構相同但又不重疊」</a:t>
            </a:r>
            <a:endParaRPr lang="en-US" altLang="zh-TW" sz="2400" dirty="0">
              <a:solidFill>
                <a:srgbClr val="E64823"/>
              </a:solidFill>
              <a:latin typeface="jf open 粉圓 2.0" panose="020B0000000000000000" pitchFamily="34" charset="-120"/>
              <a:ea typeface="jf open 粉圓 2.0" panose="020B0000000000000000" pitchFamily="34" charset="-120"/>
            </a:endParaRPr>
          </a:p>
        </p:txBody>
      </p:sp>
      <p:sp>
        <p:nvSpPr>
          <p:cNvPr id="5" name="標題 1">
            <a:extLst>
              <a:ext uri="{FF2B5EF4-FFF2-40B4-BE49-F238E27FC236}">
                <a16:creationId xmlns:a16="http://schemas.microsoft.com/office/drawing/2014/main" id="{3356F643-6551-AF69-79E7-EA81CFFCF1F8}"/>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 open 粉圓 2.0" panose="020B0000000000000000" pitchFamily="34" charset="-120"/>
                <a:ea typeface="jf open 粉圓 2.0" panose="020B0000000000000000" pitchFamily="34" charset="-120"/>
              </a:rPr>
              <a:t>分治法</a:t>
            </a:r>
          </a:p>
        </p:txBody>
      </p:sp>
    </p:spTree>
    <p:extLst>
      <p:ext uri="{BB962C8B-B14F-4D97-AF65-F5344CB8AC3E}">
        <p14:creationId xmlns:p14="http://schemas.microsoft.com/office/powerpoint/2010/main" val="6528808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5D4CC-B7CB-01D1-E84C-F4607757B5B8}"/>
            </a:ext>
          </a:extLst>
        </p:cNvPr>
        <p:cNvGrpSpPr/>
        <p:nvPr/>
      </p:nvGrpSpPr>
      <p:grpSpPr>
        <a:xfrm>
          <a:off x="0" y="0"/>
          <a:ext cx="0" cy="0"/>
          <a:chOff x="0" y="0"/>
          <a:chExt cx="0" cy="0"/>
        </a:xfrm>
      </p:grpSpPr>
      <p:pic>
        <p:nvPicPr>
          <p:cNvPr id="11" name="圖形 10">
            <a:extLst>
              <a:ext uri="{FF2B5EF4-FFF2-40B4-BE49-F238E27FC236}">
                <a16:creationId xmlns:a16="http://schemas.microsoft.com/office/drawing/2014/main" id="{121DC7C6-F89F-468D-2520-E16FA90302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1811" y="914540"/>
            <a:ext cx="8263206" cy="5028920"/>
          </a:xfrm>
          <a:prstGeom prst="rect">
            <a:avLst/>
          </a:prstGeom>
        </p:spPr>
      </p:pic>
      <p:grpSp>
        <p:nvGrpSpPr>
          <p:cNvPr id="3" name="群組 2">
            <a:extLst>
              <a:ext uri="{FF2B5EF4-FFF2-40B4-BE49-F238E27FC236}">
                <a16:creationId xmlns:a16="http://schemas.microsoft.com/office/drawing/2014/main" id="{EEB35B19-28B5-C56B-9115-E4EBB63331F2}"/>
              </a:ext>
            </a:extLst>
          </p:cNvPr>
          <p:cNvGrpSpPr/>
          <p:nvPr/>
        </p:nvGrpSpPr>
        <p:grpSpPr>
          <a:xfrm>
            <a:off x="10276884" y="1516380"/>
            <a:ext cx="1585035" cy="3672840"/>
            <a:chOff x="4996224" y="1516380"/>
            <a:chExt cx="1585035" cy="3672840"/>
          </a:xfrm>
        </p:grpSpPr>
        <p:cxnSp>
          <p:nvCxnSpPr>
            <p:cNvPr id="4" name="直線接點 3">
              <a:extLst>
                <a:ext uri="{FF2B5EF4-FFF2-40B4-BE49-F238E27FC236}">
                  <a16:creationId xmlns:a16="http://schemas.microsoft.com/office/drawing/2014/main" id="{7A5F3DBB-F413-8236-9535-7C16A0A7026D}"/>
                </a:ext>
              </a:extLst>
            </p:cNvPr>
            <p:cNvCxnSpPr>
              <a:cxnSpLocks/>
            </p:cNvCxnSpPr>
            <p:nvPr/>
          </p:nvCxnSpPr>
          <p:spPr>
            <a:xfrm>
              <a:off x="5788742" y="1516380"/>
              <a:ext cx="0" cy="3672840"/>
            </a:xfrm>
            <a:prstGeom prst="line">
              <a:avLst/>
            </a:prstGeom>
            <a:ln w="19050">
              <a:solidFill>
                <a:srgbClr val="E6482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67804915-32BE-4AE1-228B-1FA70E230384}"/>
                </a:ext>
              </a:extLst>
            </p:cNvPr>
            <p:cNvSpPr/>
            <p:nvPr/>
          </p:nvSpPr>
          <p:spPr>
            <a:xfrm>
              <a:off x="5150874" y="2890684"/>
              <a:ext cx="1390036" cy="4338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內容版面配置區 10">
                  <a:extLst>
                    <a:ext uri="{FF2B5EF4-FFF2-40B4-BE49-F238E27FC236}">
                      <a16:creationId xmlns:a16="http://schemas.microsoft.com/office/drawing/2014/main" id="{0DAC2A94-E078-0417-F957-D20C72F6B238}"/>
                    </a:ext>
                  </a:extLst>
                </p:cNvPr>
                <p:cNvSpPr txBox="1">
                  <a:spLocks/>
                </p:cNvSpPr>
                <p:nvPr/>
              </p:nvSpPr>
              <p:spPr>
                <a:xfrm>
                  <a:off x="4996224" y="2822807"/>
                  <a:ext cx="1585035" cy="501760"/>
                </a:xfrm>
                <a:prstGeom prst="rect">
                  <a:avLst/>
                </a:prstGeom>
              </p:spPr>
              <p:txBody>
                <a:bodyPr anchor="ct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14:m>
                    <m:oMathPara xmlns:m="http://schemas.openxmlformats.org/officeDocument/2006/math">
                      <m:oMathParaPr>
                        <m:jc m:val="center"/>
                      </m:oMathParaPr>
                      <m:oMath xmlns:m="http://schemas.openxmlformats.org/officeDocument/2006/math">
                        <m:d>
                          <m:dPr>
                            <m:begChr m:val="⌈"/>
                            <m:endChr m:val="⌉"/>
                            <m:ctrlPr>
                              <a:rPr lang="en-US" altLang="zh-TW" sz="2800" b="0" i="1" smtClean="0">
                                <a:solidFill>
                                  <a:srgbClr val="E64823"/>
                                </a:solidFill>
                                <a:latin typeface="Cambria Math" panose="02040503050406030204" pitchFamily="18" charset="0"/>
                                <a:ea typeface="jf-openhuninn-2.0" panose="020B0000000000000000" pitchFamily="34" charset="-120"/>
                              </a:rPr>
                            </m:ctrlPr>
                          </m:dPr>
                          <m:e>
                            <m:sSub>
                              <m:sSubPr>
                                <m:ctrlPr>
                                  <a:rPr lang="en-US" altLang="zh-TW" sz="2800" i="1">
                                    <a:solidFill>
                                      <a:srgbClr val="E64823"/>
                                    </a:solidFill>
                                    <a:latin typeface="Cambria Math" panose="02040503050406030204" pitchFamily="18" charset="0"/>
                                    <a:ea typeface="jf-openhuninn-2.0" panose="020B0000000000000000" pitchFamily="34" charset="-120"/>
                                  </a:rPr>
                                </m:ctrlPr>
                              </m:sSubPr>
                              <m:e>
                                <m:r>
                                  <m:rPr>
                                    <m:sty m:val="p"/>
                                  </m:rPr>
                                  <a:rPr lang="en-US" altLang="zh-TW" sz="2800">
                                    <a:solidFill>
                                      <a:srgbClr val="E64823"/>
                                    </a:solidFill>
                                    <a:latin typeface="Cambria Math" panose="02040503050406030204" pitchFamily="18" charset="0"/>
                                    <a:ea typeface="jf-openhuninn-2.0" panose="020B0000000000000000" pitchFamily="34" charset="-120"/>
                                  </a:rPr>
                                  <m:t>log</m:t>
                                </m:r>
                              </m:e>
                              <m:sub>
                                <m:r>
                                  <a:rPr lang="en-US" altLang="zh-TW" sz="2800" i="1">
                                    <a:solidFill>
                                      <a:srgbClr val="E64823"/>
                                    </a:solidFill>
                                    <a:latin typeface="Cambria Math" panose="02040503050406030204" pitchFamily="18" charset="0"/>
                                    <a:ea typeface="jf-openhuninn-2.0" panose="020B0000000000000000" pitchFamily="34" charset="-120"/>
                                  </a:rPr>
                                  <m:t>2</m:t>
                                </m:r>
                              </m:sub>
                            </m:sSub>
                            <m:r>
                              <a:rPr lang="en-US" altLang="zh-TW" sz="2800" i="1">
                                <a:solidFill>
                                  <a:srgbClr val="E64823"/>
                                </a:solidFill>
                                <a:latin typeface="Cambria Math" panose="02040503050406030204" pitchFamily="18" charset="0"/>
                                <a:ea typeface="jf-openhuninn-2.0" panose="020B0000000000000000" pitchFamily="34" charset="-120"/>
                              </a:rPr>
                              <m:t>𝑛</m:t>
                            </m:r>
                            <m:r>
                              <m:rPr>
                                <m:nor/>
                              </m:rPr>
                              <a:rPr lang="en-US" altLang="zh-TW" sz="2800" dirty="0">
                                <a:solidFill>
                                  <a:srgbClr val="E64823"/>
                                </a:solidFill>
                                <a:latin typeface="jf-openhuninn-2.0" panose="020B0000000000000000" pitchFamily="34" charset="-120"/>
                                <a:ea typeface="jf-openhuninn-2.0" panose="020B0000000000000000" pitchFamily="34" charset="-120"/>
                              </a:rPr>
                              <m:t> </m:t>
                            </m:r>
                          </m:e>
                        </m:d>
                      </m:oMath>
                    </m:oMathPara>
                  </a14:m>
                  <a:endParaRPr lang="en-US" altLang="zh-TW" sz="2800" dirty="0">
                    <a:solidFill>
                      <a:srgbClr val="E64823"/>
                    </a:solidFill>
                    <a:latin typeface="jf-openhuninn-2.0" panose="020B0000000000000000" pitchFamily="34" charset="-120"/>
                    <a:ea typeface="jf-openhuninn-2.0" panose="020B0000000000000000" pitchFamily="34" charset="-120"/>
                  </a:endParaRPr>
                </a:p>
              </p:txBody>
            </p:sp>
          </mc:Choice>
          <mc:Fallback xmlns="">
            <p:sp>
              <p:nvSpPr>
                <p:cNvPr id="6" name="內容版面配置區 10">
                  <a:extLst>
                    <a:ext uri="{FF2B5EF4-FFF2-40B4-BE49-F238E27FC236}">
                      <a16:creationId xmlns:a16="http://schemas.microsoft.com/office/drawing/2014/main" id="{0DAC2A94-E078-0417-F957-D20C72F6B238}"/>
                    </a:ext>
                  </a:extLst>
                </p:cNvPr>
                <p:cNvSpPr txBox="1">
                  <a:spLocks noRot="1" noChangeAspect="1" noMove="1" noResize="1" noEditPoints="1" noAdjustHandles="1" noChangeArrowheads="1" noChangeShapeType="1" noTextEdit="1"/>
                </p:cNvSpPr>
                <p:nvPr/>
              </p:nvSpPr>
              <p:spPr>
                <a:xfrm>
                  <a:off x="4996224" y="2822807"/>
                  <a:ext cx="1585035" cy="501760"/>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 name="內容版面配置區 10">
                <a:extLst>
                  <a:ext uri="{FF2B5EF4-FFF2-40B4-BE49-F238E27FC236}">
                    <a16:creationId xmlns:a16="http://schemas.microsoft.com/office/drawing/2014/main" id="{2D61C7E2-DA35-56E5-CFAE-D18DF951653F}"/>
                  </a:ext>
                </a:extLst>
              </p:cNvPr>
              <p:cNvSpPr txBox="1">
                <a:spLocks/>
              </p:cNvSpPr>
              <p:nvPr/>
            </p:nvSpPr>
            <p:spPr>
              <a:xfrm>
                <a:off x="6369279" y="5180786"/>
                <a:ext cx="2689555" cy="946078"/>
              </a:xfrm>
              <a:prstGeom prst="rect">
                <a:avLst/>
              </a:prstGeom>
            </p:spPr>
            <p:txBody>
              <a:bodyPr anchor="ct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Font typeface="Calibri" panose="020F0502020204030204" pitchFamily="34" charset="0"/>
                  <a:buNone/>
                </a:pPr>
                <a14:m>
                  <m:oMathPara xmlns:m="http://schemas.openxmlformats.org/officeDocument/2006/math">
                    <m:oMathParaPr>
                      <m:jc m:val="center"/>
                    </m:oMathParaPr>
                    <m:oMath xmlns:m="http://schemas.openxmlformats.org/officeDocument/2006/math">
                      <m:r>
                        <a:rPr lang="zh-TW" altLang="en-US" sz="2800" i="1" smtClean="0">
                          <a:solidFill>
                            <a:srgbClr val="E64823"/>
                          </a:solidFill>
                          <a:latin typeface="Cambria Math" panose="02040503050406030204" pitchFamily="18" charset="0"/>
                          <a:ea typeface="jf-openhuninn-2.0" panose="020B0000000000000000" pitchFamily="34" charset="-120"/>
                        </a:rPr>
                        <m:t>複雜度：</m:t>
                      </m:r>
                      <m:r>
                        <a:rPr lang="en-US" altLang="zh-TW" sz="2800" b="0" i="1" smtClean="0">
                          <a:solidFill>
                            <a:srgbClr val="E64823"/>
                          </a:solidFill>
                          <a:latin typeface="Cambria Math" panose="02040503050406030204" pitchFamily="18" charset="0"/>
                          <a:ea typeface="jf-openhuninn-2.0" panose="020B0000000000000000" pitchFamily="34" charset="-120"/>
                        </a:rPr>
                        <m:t>𝑂</m:t>
                      </m:r>
                      <m:r>
                        <a:rPr lang="en-US" altLang="zh-TW" sz="2800" b="0" i="1" smtClean="0">
                          <a:solidFill>
                            <a:srgbClr val="E64823"/>
                          </a:solidFill>
                          <a:latin typeface="Cambria Math" panose="02040503050406030204" pitchFamily="18" charset="0"/>
                          <a:ea typeface="jf-openhuninn-2.0" panose="020B0000000000000000" pitchFamily="34" charset="-120"/>
                        </a:rPr>
                        <m:t>(</m:t>
                      </m:r>
                      <m:sSub>
                        <m:sSubPr>
                          <m:ctrlPr>
                            <a:rPr lang="en-US" altLang="zh-TW" sz="2800" b="0" i="1" smtClean="0">
                              <a:solidFill>
                                <a:srgbClr val="E64823"/>
                              </a:solidFill>
                              <a:latin typeface="Cambria Math" panose="02040503050406030204" pitchFamily="18" charset="0"/>
                              <a:ea typeface="jf-openhuninn-2.0" panose="020B0000000000000000" pitchFamily="34" charset="-120"/>
                            </a:rPr>
                          </m:ctrlPr>
                        </m:sSubPr>
                        <m:e>
                          <m:r>
                            <m:rPr>
                              <m:sty m:val="p"/>
                            </m:rPr>
                            <a:rPr lang="en-US" altLang="zh-TW" sz="2800" b="0" i="0" smtClean="0">
                              <a:solidFill>
                                <a:srgbClr val="E64823"/>
                              </a:solidFill>
                              <a:latin typeface="Cambria Math" panose="02040503050406030204" pitchFamily="18" charset="0"/>
                              <a:ea typeface="jf-openhuninn-2.0" panose="020B0000000000000000" pitchFamily="34" charset="-120"/>
                            </a:rPr>
                            <m:t>log</m:t>
                          </m:r>
                        </m:e>
                        <m:sub>
                          <m:r>
                            <a:rPr lang="en-US" altLang="zh-TW" sz="2800" b="0" i="1" smtClean="0">
                              <a:solidFill>
                                <a:srgbClr val="E64823"/>
                              </a:solidFill>
                              <a:latin typeface="Cambria Math" panose="02040503050406030204" pitchFamily="18" charset="0"/>
                              <a:ea typeface="jf-openhuninn-2.0" panose="020B0000000000000000" pitchFamily="34" charset="-120"/>
                            </a:rPr>
                            <m:t>2</m:t>
                          </m:r>
                        </m:sub>
                      </m:sSub>
                      <m:r>
                        <a:rPr lang="en-US" altLang="zh-TW" sz="2800" b="0" i="1" smtClean="0">
                          <a:solidFill>
                            <a:srgbClr val="E64823"/>
                          </a:solidFill>
                          <a:latin typeface="Cambria Math" panose="02040503050406030204" pitchFamily="18" charset="0"/>
                          <a:ea typeface="jf-openhuninn-2.0" panose="020B0000000000000000" pitchFamily="34" charset="-120"/>
                        </a:rPr>
                        <m:t>𝑛</m:t>
                      </m:r>
                      <m:r>
                        <a:rPr lang="en-US" altLang="zh-TW" sz="2800" b="0" i="1" smtClean="0">
                          <a:solidFill>
                            <a:srgbClr val="E64823"/>
                          </a:solidFill>
                          <a:latin typeface="Cambria Math" panose="02040503050406030204" pitchFamily="18" charset="0"/>
                          <a:ea typeface="jf-openhuninn-2.0" panose="020B0000000000000000" pitchFamily="34" charset="-120"/>
                        </a:rPr>
                        <m:t>)</m:t>
                      </m:r>
                    </m:oMath>
                  </m:oMathPara>
                </a14:m>
                <a:endParaRPr lang="en-US" altLang="zh-TW" sz="2800" dirty="0">
                  <a:solidFill>
                    <a:srgbClr val="E64823"/>
                  </a:solidFill>
                  <a:latin typeface="jf-openhuninn-2.0" panose="020B0000000000000000" pitchFamily="34" charset="-120"/>
                  <a:ea typeface="jf-openhuninn-2.0" panose="020B0000000000000000" pitchFamily="34" charset="-120"/>
                </a:endParaRPr>
              </a:p>
            </p:txBody>
          </p:sp>
        </mc:Choice>
        <mc:Fallback xmlns="">
          <p:sp>
            <p:nvSpPr>
              <p:cNvPr id="7" name="內容版面配置區 10">
                <a:extLst>
                  <a:ext uri="{FF2B5EF4-FFF2-40B4-BE49-F238E27FC236}">
                    <a16:creationId xmlns:a16="http://schemas.microsoft.com/office/drawing/2014/main" id="{2D61C7E2-DA35-56E5-CFAE-D18DF951653F}"/>
                  </a:ext>
                </a:extLst>
              </p:cNvPr>
              <p:cNvSpPr txBox="1">
                <a:spLocks noRot="1" noChangeAspect="1" noMove="1" noResize="1" noEditPoints="1" noAdjustHandles="1" noChangeArrowheads="1" noChangeShapeType="1" noTextEdit="1"/>
              </p:cNvSpPr>
              <p:nvPr/>
            </p:nvSpPr>
            <p:spPr>
              <a:xfrm>
                <a:off x="6369279" y="5180786"/>
                <a:ext cx="2689555" cy="946078"/>
              </a:xfrm>
              <a:prstGeom prst="rect">
                <a:avLst/>
              </a:prstGeom>
              <a:blipFill>
                <a:blip r:embed="rId5"/>
                <a:stretch>
                  <a:fillRect r="-10431"/>
                </a:stretch>
              </a:blipFill>
            </p:spPr>
            <p:txBody>
              <a:bodyPr/>
              <a:lstStyle/>
              <a:p>
                <a:r>
                  <a:rPr lang="en-US">
                    <a:noFill/>
                  </a:rPr>
                  <a:t> </a:t>
                </a:r>
              </a:p>
            </p:txBody>
          </p:sp>
        </mc:Fallback>
      </mc:AlternateContent>
      <p:sp>
        <p:nvSpPr>
          <p:cNvPr id="10" name="內容版面配置區 10">
            <a:extLst>
              <a:ext uri="{FF2B5EF4-FFF2-40B4-BE49-F238E27FC236}">
                <a16:creationId xmlns:a16="http://schemas.microsoft.com/office/drawing/2014/main" id="{CA97CE8B-6394-682A-E1E1-2C5C66B1CD9D}"/>
              </a:ext>
            </a:extLst>
          </p:cNvPr>
          <p:cNvSpPr txBox="1">
            <a:spLocks/>
          </p:cNvSpPr>
          <p:nvPr/>
        </p:nvSpPr>
        <p:spPr>
          <a:xfrm>
            <a:off x="483578" y="821499"/>
            <a:ext cx="5015702" cy="4832326"/>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2000" dirty="0">
                <a:ea typeface="jf-openhuninn-2.0" panose="020B0000000000000000" pitchFamily="34" charset="-120"/>
              </a:rPr>
              <a:t>「持續平分陣列，直到指針碰到搜尋目標」</a:t>
            </a:r>
            <a:endParaRPr lang="en-US" altLang="zh-TW" sz="2000" dirty="0">
              <a:latin typeface="jf-openhuninn-2.0" panose="020B0000000000000000" pitchFamily="34" charset="-120"/>
              <a:ea typeface="jf-openhuninn-2.0" panose="020B0000000000000000" pitchFamily="34" charset="-120"/>
            </a:endParaRPr>
          </a:p>
          <a:p>
            <a:pPr marL="548640" indent="-457200">
              <a:buFont typeface="+mj-lt"/>
              <a:buAutoNum type="arabicPeriod"/>
            </a:pPr>
            <a:r>
              <a:rPr lang="zh-TW" altLang="en-US" sz="2000" dirty="0">
                <a:latin typeface="jf-openhuninn-2.0" panose="020B0000000000000000" pitchFamily="34" charset="-120"/>
                <a:ea typeface="jf-openhuninn-2.0" panose="020B0000000000000000" pitchFamily="34" charset="-120"/>
              </a:rPr>
              <a:t>給定一個陣列從 </a:t>
            </a:r>
            <a:r>
              <a:rPr lang="en-US" altLang="zh-TW" sz="2000" dirty="0">
                <a:latin typeface="jf-openhuninn-2.0" panose="020B0000000000000000" pitchFamily="34" charset="-120"/>
                <a:ea typeface="jf-openhuninn-2.0" panose="020B0000000000000000" pitchFamily="34" charset="-120"/>
              </a:rPr>
              <a:t>0 </a:t>
            </a:r>
            <a:r>
              <a:rPr lang="zh-TW" altLang="en-US" sz="2000" dirty="0">
                <a:latin typeface="jf-openhuninn-2.0" panose="020B0000000000000000" pitchFamily="34" charset="-120"/>
                <a:ea typeface="jf-openhuninn-2.0" panose="020B0000000000000000" pitchFamily="34" charset="-120"/>
              </a:rPr>
              <a:t>到 </a:t>
            </a:r>
            <a:r>
              <a:rPr lang="en-US" altLang="zh-TW" sz="2000" dirty="0">
                <a:latin typeface="jf-openhuninn-2.0" panose="020B0000000000000000" pitchFamily="34" charset="-120"/>
                <a:ea typeface="jf-openhuninn-2.0" panose="020B0000000000000000" pitchFamily="34" charset="-120"/>
              </a:rPr>
              <a:t>9</a:t>
            </a:r>
          </a:p>
          <a:p>
            <a:pPr marL="548640" indent="-457200">
              <a:buFont typeface="+mj-lt"/>
              <a:buAutoNum type="arabicPeriod"/>
            </a:pPr>
            <a:r>
              <a:rPr lang="zh-TW" altLang="en-US" sz="2000" dirty="0">
                <a:latin typeface="jf-openhuninn-2.0" panose="020B0000000000000000" pitchFamily="34" charset="-120"/>
                <a:ea typeface="jf-openhuninn-2.0" panose="020B0000000000000000" pitchFamily="34" charset="-120"/>
              </a:rPr>
              <a:t>找出每個節點的指針</a:t>
            </a:r>
            <a:endParaRPr lang="en-US" altLang="zh-TW" sz="2000" dirty="0">
              <a:latin typeface="jf-openhuninn-2.0" panose="020B0000000000000000" pitchFamily="34" charset="-120"/>
              <a:ea typeface="jf-openhuninn-2.0" panose="020B0000000000000000" pitchFamily="34" charset="-120"/>
            </a:endParaRPr>
          </a:p>
          <a:p>
            <a:pPr marL="548640" indent="-457200">
              <a:buFont typeface="+mj-lt"/>
              <a:buAutoNum type="arabicPeriod"/>
            </a:pPr>
            <a:r>
              <a:rPr lang="zh-TW" altLang="en-US" sz="2000" dirty="0">
                <a:latin typeface="jf-openhuninn-2.0" panose="020B0000000000000000" pitchFamily="34" charset="-120"/>
                <a:ea typeface="jf-openhuninn-2.0" panose="020B0000000000000000" pitchFamily="34" charset="-120"/>
              </a:rPr>
              <a:t>如果中間元素是目標就結束</a:t>
            </a:r>
            <a:endParaRPr lang="en-US" altLang="zh-TW" sz="2000" dirty="0">
              <a:latin typeface="jf-openhuninn-2.0" panose="020B0000000000000000" pitchFamily="34" charset="-120"/>
              <a:ea typeface="jf-openhuninn-2.0" panose="020B0000000000000000" pitchFamily="34" charset="-120"/>
            </a:endParaRPr>
          </a:p>
          <a:p>
            <a:pPr marL="548640" indent="-457200">
              <a:buFont typeface="+mj-lt"/>
              <a:buAutoNum type="arabicPeriod"/>
            </a:pPr>
            <a:r>
              <a:rPr lang="zh-TW" altLang="en-US" sz="2000" dirty="0">
                <a:latin typeface="jf-openhuninn-2.0" panose="020B0000000000000000" pitchFamily="34" charset="-120"/>
                <a:ea typeface="jf-openhuninn-2.0" panose="020B0000000000000000" pitchFamily="34" charset="-120"/>
              </a:rPr>
              <a:t>否則判斷大小，移動指針到 </a:t>
            </a:r>
            <a:r>
              <a:rPr lang="en-US" altLang="zh-TW" sz="2000" dirty="0">
                <a:latin typeface="jf-openhuninn-2.0" panose="020B0000000000000000" pitchFamily="34" charset="-120"/>
                <a:ea typeface="jf-openhuninn-2.0" panose="020B0000000000000000" pitchFamily="34" charset="-120"/>
              </a:rPr>
              <a:t>Mid </a:t>
            </a:r>
            <a:r>
              <a:rPr lang="zh-TW" altLang="en-US" sz="2000" dirty="0">
                <a:latin typeface="jf-openhuninn-2.0" panose="020B0000000000000000" pitchFamily="34" charset="-120"/>
                <a:ea typeface="jf-openhuninn-2.0" panose="020B0000000000000000" pitchFamily="34" charset="-120"/>
              </a:rPr>
              <a:t>上</a:t>
            </a:r>
            <a:endParaRPr lang="en-US" altLang="zh-TW" sz="2000" dirty="0">
              <a:latin typeface="jf-openhuninn-2.0" panose="020B0000000000000000" pitchFamily="34" charset="-120"/>
              <a:ea typeface="jf-openhuninn-2.0" panose="020B0000000000000000" pitchFamily="34" charset="-120"/>
            </a:endParaRPr>
          </a:p>
        </p:txBody>
      </p:sp>
      <p:sp>
        <p:nvSpPr>
          <p:cNvPr id="2" name="標題 1">
            <a:extLst>
              <a:ext uri="{FF2B5EF4-FFF2-40B4-BE49-F238E27FC236}">
                <a16:creationId xmlns:a16="http://schemas.microsoft.com/office/drawing/2014/main" id="{E6610FDB-A46C-0170-E0DE-DED2D62ED8D2}"/>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5438865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D90BD-2F41-D90F-CCCC-DAF47999B5DA}"/>
            </a:ext>
          </a:extLst>
        </p:cNvPr>
        <p:cNvGrpSpPr/>
        <p:nvPr/>
      </p:nvGrpSpPr>
      <p:grpSpPr>
        <a:xfrm>
          <a:off x="0" y="0"/>
          <a:ext cx="0" cy="0"/>
          <a:chOff x="0" y="0"/>
          <a:chExt cx="0" cy="0"/>
        </a:xfrm>
      </p:grpSpPr>
      <p:sp>
        <p:nvSpPr>
          <p:cNvPr id="10" name="內容版面配置區 10">
            <a:extLst>
              <a:ext uri="{FF2B5EF4-FFF2-40B4-BE49-F238E27FC236}">
                <a16:creationId xmlns:a16="http://schemas.microsoft.com/office/drawing/2014/main" id="{6FF45F95-A0C1-763C-CF55-6512FC7E2C38}"/>
              </a:ext>
            </a:extLst>
          </p:cNvPr>
          <p:cNvSpPr txBox="1">
            <a:spLocks/>
          </p:cNvSpPr>
          <p:nvPr/>
        </p:nvSpPr>
        <p:spPr>
          <a:xfrm>
            <a:off x="1390650" y="954849"/>
            <a:ext cx="9270022" cy="1178752"/>
          </a:xfrm>
          <a:prstGeom prst="rect">
            <a:avLst/>
          </a:prstGeom>
        </p:spPr>
        <p:txBody>
          <a:bodyPr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en-US" altLang="zh-TW" sz="2000" b="0" i="0" dirty="0">
                <a:effectLst/>
                <a:latin typeface="jf open 粉圓 2.0" panose="020B0000000000000000" pitchFamily="34" charset="-120"/>
                <a:ea typeface="jf open 粉圓 2.0" panose="020B0000000000000000" pitchFamily="34" charset="-120"/>
              </a:rPr>
              <a:t>Divide </a:t>
            </a:r>
            <a:r>
              <a:rPr lang="zh-TW" altLang="en-US" sz="2000" b="0" i="0" dirty="0">
                <a:effectLst/>
                <a:latin typeface="jf open 粉圓 2.0" panose="020B0000000000000000" pitchFamily="34" charset="-120"/>
                <a:ea typeface="jf open 粉圓 2.0" panose="020B0000000000000000" pitchFamily="34" charset="-120"/>
              </a:rPr>
              <a:t>將整個大問題分割，但必須確保問題的題型、架構是一樣的，</a:t>
            </a:r>
            <a:br>
              <a:rPr lang="en-US" altLang="zh-TW" sz="2000" dirty="0">
                <a:latin typeface="jf open 粉圓 2.0" panose="020B0000000000000000" pitchFamily="34" charset="-120"/>
                <a:ea typeface="jf open 粉圓 2.0" panose="020B0000000000000000" pitchFamily="34" charset="-120"/>
              </a:rPr>
            </a:br>
            <a:r>
              <a:rPr lang="zh-TW" altLang="en-US" sz="2000" b="0" i="0" dirty="0">
                <a:effectLst/>
                <a:latin typeface="jf open 粉圓 2.0" panose="020B0000000000000000" pitchFamily="34" charset="-120"/>
                <a:ea typeface="jf open 粉圓 2.0" panose="020B0000000000000000" pitchFamily="34" charset="-120"/>
              </a:rPr>
              <a:t>完成後再將每個小部分都以遞迴的方式處理，即為 </a:t>
            </a:r>
            <a:r>
              <a:rPr lang="en-US" altLang="zh-TW" sz="2000" b="0" i="0" dirty="0">
                <a:effectLst/>
                <a:latin typeface="jf open 粉圓 2.0" panose="020B0000000000000000" pitchFamily="34" charset="-120"/>
                <a:ea typeface="jf open 粉圓 2.0" panose="020B0000000000000000" pitchFamily="34" charset="-120"/>
              </a:rPr>
              <a:t>conquer</a:t>
            </a:r>
            <a:r>
              <a:rPr lang="zh-TW" altLang="en-US" sz="2000" b="0" i="0" dirty="0">
                <a:effectLst/>
                <a:latin typeface="jf open 粉圓 2.0" panose="020B0000000000000000" pitchFamily="34" charset="-120"/>
                <a:ea typeface="jf open 粉圓 2.0" panose="020B0000000000000000" pitchFamily="34" charset="-120"/>
              </a:rPr>
              <a:t>，</a:t>
            </a:r>
            <a:br>
              <a:rPr lang="en-US" altLang="zh-TW" sz="2000" b="0" i="0" dirty="0">
                <a:effectLst/>
                <a:latin typeface="jf open 粉圓 2.0" panose="020B0000000000000000" pitchFamily="34" charset="-120"/>
                <a:ea typeface="jf open 粉圓 2.0" panose="020B0000000000000000" pitchFamily="34" charset="-120"/>
              </a:rPr>
            </a:br>
            <a:r>
              <a:rPr lang="zh-TW" altLang="en-US" sz="2000" b="0" i="0" dirty="0">
                <a:effectLst/>
                <a:latin typeface="jf open 粉圓 2.0" panose="020B0000000000000000" pitchFamily="34" charset="-120"/>
                <a:ea typeface="jf open 粉圓 2.0" panose="020B0000000000000000" pitchFamily="34" charset="-120"/>
              </a:rPr>
              <a:t>最後把每個小部分都結合起來，即是 </a:t>
            </a:r>
            <a:r>
              <a:rPr lang="en-US" altLang="zh-TW" sz="2000" b="0" i="0" dirty="0">
                <a:effectLst/>
                <a:latin typeface="jf open 粉圓 2.0" panose="020B0000000000000000" pitchFamily="34" charset="-120"/>
                <a:ea typeface="jf open 粉圓 2.0" panose="020B0000000000000000" pitchFamily="34" charset="-120"/>
              </a:rPr>
              <a:t>combine</a:t>
            </a:r>
            <a:r>
              <a:rPr lang="zh-TW" altLang="en-US" sz="2000" b="0" i="0" dirty="0">
                <a:effectLst/>
                <a:latin typeface="jf open 粉圓 2.0" panose="020B0000000000000000" pitchFamily="34" charset="-120"/>
                <a:ea typeface="jf open 粉圓 2.0" panose="020B0000000000000000" pitchFamily="34" charset="-120"/>
              </a:rPr>
              <a:t> 也是最終答案。</a:t>
            </a:r>
            <a:endParaRPr lang="en-US" altLang="zh-TW" sz="2000" dirty="0">
              <a:latin typeface="jf open 粉圓 2.0" panose="020B0000000000000000" pitchFamily="34" charset="-120"/>
              <a:ea typeface="jf open 粉圓 2.0" panose="020B0000000000000000" pitchFamily="34" charset="-120"/>
            </a:endParaRPr>
          </a:p>
        </p:txBody>
      </p:sp>
      <p:sp>
        <p:nvSpPr>
          <p:cNvPr id="2" name="標題 1">
            <a:extLst>
              <a:ext uri="{FF2B5EF4-FFF2-40B4-BE49-F238E27FC236}">
                <a16:creationId xmlns:a16="http://schemas.microsoft.com/office/drawing/2014/main" id="{E65F9716-7597-E768-F9F6-38C4283E01A8}"/>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
        <p:nvSpPr>
          <p:cNvPr id="8" name="內容版面配置區 10">
            <a:extLst>
              <a:ext uri="{FF2B5EF4-FFF2-40B4-BE49-F238E27FC236}">
                <a16:creationId xmlns:a16="http://schemas.microsoft.com/office/drawing/2014/main" id="{811BEF32-E154-B509-EA95-B64D2AD3E76F}"/>
              </a:ext>
            </a:extLst>
          </p:cNvPr>
          <p:cNvSpPr txBox="1">
            <a:spLocks/>
          </p:cNvSpPr>
          <p:nvPr/>
        </p:nvSpPr>
        <p:spPr>
          <a:xfrm>
            <a:off x="537063" y="555490"/>
            <a:ext cx="1167911" cy="1435235"/>
          </a:xfrm>
          <a:prstGeom prst="rect">
            <a:avLst/>
          </a:prstGeom>
        </p:spPr>
        <p:txBody>
          <a:bodyPr anchor="ct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None/>
            </a:pPr>
            <a:r>
              <a:rPr lang="en-US" altLang="zh-TW" sz="12000" dirty="0">
                <a:solidFill>
                  <a:srgbClr val="E64823"/>
                </a:solidFill>
                <a:latin typeface="jf open 粉圓 2.0" panose="020B0000000000000000" pitchFamily="34" charset="-120"/>
                <a:ea typeface="jf open 粉圓 2.0" panose="020B0000000000000000" pitchFamily="34" charset="-120"/>
              </a:rPr>
              <a:t>“</a:t>
            </a:r>
          </a:p>
        </p:txBody>
      </p:sp>
      <p:sp>
        <p:nvSpPr>
          <p:cNvPr id="15" name="內容版面配置區 10">
            <a:extLst>
              <a:ext uri="{FF2B5EF4-FFF2-40B4-BE49-F238E27FC236}">
                <a16:creationId xmlns:a16="http://schemas.microsoft.com/office/drawing/2014/main" id="{4038265A-D588-CD5A-FC94-D686C51AEF11}"/>
              </a:ext>
            </a:extLst>
          </p:cNvPr>
          <p:cNvSpPr txBox="1">
            <a:spLocks/>
          </p:cNvSpPr>
          <p:nvPr/>
        </p:nvSpPr>
        <p:spPr>
          <a:xfrm>
            <a:off x="1704974" y="3048348"/>
            <a:ext cx="7545998" cy="2515290"/>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2000" dirty="0">
                <a:latin typeface="jf-openhuninn-2.0" panose="020B0000000000000000" pitchFamily="34" charset="-120"/>
                <a:ea typeface="jf-openhuninn-2.0" panose="020B0000000000000000" pitchFamily="34" charset="-120"/>
              </a:rPr>
              <a:t>問題：</a:t>
            </a:r>
            <a:endParaRPr lang="en-US" altLang="zh-TW" sz="2000" dirty="0">
              <a:latin typeface="jf-openhuninn-2.0" panose="020B0000000000000000" pitchFamily="34" charset="-120"/>
              <a:ea typeface="jf-openhuninn-2.0" panose="020B0000000000000000" pitchFamily="34" charset="-120"/>
            </a:endParaRPr>
          </a:p>
          <a:p>
            <a:pPr marL="548640" indent="-457200">
              <a:buFont typeface="+mj-lt"/>
              <a:buAutoNum type="arabicPeriod"/>
            </a:pPr>
            <a:r>
              <a:rPr lang="zh-TW" altLang="en-US" sz="2000" dirty="0">
                <a:latin typeface="jf-openhuninn-2.0" panose="020B0000000000000000" pitchFamily="34" charset="-120"/>
                <a:ea typeface="jf-openhuninn-2.0" panose="020B0000000000000000" pitchFamily="34" charset="-120"/>
              </a:rPr>
              <a:t>甚麼是 </a:t>
            </a:r>
            <a:r>
              <a:rPr lang="en-US" altLang="zh-TW" sz="2000" dirty="0">
                <a:latin typeface="jf-openhuninn-2.0" panose="020B0000000000000000" pitchFamily="34" charset="-120"/>
                <a:ea typeface="jf-openhuninn-2.0" panose="020B0000000000000000" pitchFamily="34" charset="-120"/>
              </a:rPr>
              <a:t>in place </a:t>
            </a:r>
            <a:r>
              <a:rPr lang="zh-TW" altLang="en-US" sz="2000" dirty="0">
                <a:latin typeface="jf-openhuninn-2.0" panose="020B0000000000000000" pitchFamily="34" charset="-120"/>
                <a:ea typeface="jf-openhuninn-2.0" panose="020B0000000000000000" pitchFamily="34" charset="-120"/>
              </a:rPr>
              <a:t>特性？</a:t>
            </a:r>
            <a:endParaRPr lang="en-US" altLang="zh-TW" sz="2000" dirty="0">
              <a:latin typeface="jf-openhuninn-2.0" panose="020B0000000000000000" pitchFamily="34" charset="-120"/>
              <a:ea typeface="jf-openhuninn-2.0" panose="020B0000000000000000" pitchFamily="34" charset="-120"/>
            </a:endParaRPr>
          </a:p>
          <a:p>
            <a:pPr marL="548640" indent="-457200">
              <a:buFont typeface="+mj-lt"/>
              <a:buAutoNum type="arabicPeriod"/>
            </a:pPr>
            <a:r>
              <a:rPr lang="en-US" altLang="zh-TW" sz="2000" dirty="0">
                <a:latin typeface="jf-openhuninn-2.0" panose="020B0000000000000000" pitchFamily="34" charset="-120"/>
                <a:ea typeface="jf-openhuninn-2.0" panose="020B0000000000000000" pitchFamily="34" charset="-120"/>
              </a:rPr>
              <a:t>bubble sort </a:t>
            </a:r>
            <a:r>
              <a:rPr lang="zh-TW" altLang="en-US" sz="2000" dirty="0">
                <a:latin typeface="jf-openhuninn-2.0" panose="020B0000000000000000" pitchFamily="34" charset="-120"/>
                <a:ea typeface="jf-openhuninn-2.0" panose="020B0000000000000000" pitchFamily="34" charset="-120"/>
              </a:rPr>
              <a:t>屬於分治法嗎？</a:t>
            </a:r>
            <a:endParaRPr lang="en-US" altLang="zh-TW" sz="2000" dirty="0">
              <a:latin typeface="jf-openhuninn-2.0" panose="020B0000000000000000" pitchFamily="34" charset="-120"/>
              <a:ea typeface="jf-openhuninn-2.0" panose="020B0000000000000000" pitchFamily="34" charset="-120"/>
            </a:endParaRPr>
          </a:p>
          <a:p>
            <a:pPr marL="548640" indent="-457200">
              <a:buFont typeface="+mj-lt"/>
              <a:buAutoNum type="arabicPeriod"/>
            </a:pPr>
            <a:r>
              <a:rPr lang="zh-TW" altLang="en-US" sz="2000" dirty="0">
                <a:latin typeface="jf-openhuninn-2.0" panose="020B0000000000000000" pitchFamily="34" charset="-120"/>
                <a:ea typeface="jf-openhuninn-2.0" panose="020B0000000000000000" pitchFamily="34" charset="-120"/>
              </a:rPr>
              <a:t>該怎麼區分「分治」、「貪婪法」跟「動態規劃」呢？</a:t>
            </a:r>
            <a:endParaRPr lang="en-US" altLang="zh-TW" sz="2000" dirty="0">
              <a:latin typeface="jf-openhuninn-2.0" panose="020B0000000000000000" pitchFamily="34" charset="-120"/>
              <a:ea typeface="jf-openhuninn-2.0" panose="020B0000000000000000" pitchFamily="34" charset="-120"/>
            </a:endParaRPr>
          </a:p>
        </p:txBody>
      </p:sp>
    </p:spTree>
    <p:extLst>
      <p:ext uri="{BB962C8B-B14F-4D97-AF65-F5344CB8AC3E}">
        <p14:creationId xmlns:p14="http://schemas.microsoft.com/office/powerpoint/2010/main" val="1972675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CD698-031E-FC38-440C-E6380CBDBF20}"/>
            </a:ext>
          </a:extLst>
        </p:cNvPr>
        <p:cNvGrpSpPr/>
        <p:nvPr/>
      </p:nvGrpSpPr>
      <p:grpSpPr>
        <a:xfrm>
          <a:off x="0" y="0"/>
          <a:ext cx="0" cy="0"/>
          <a:chOff x="0" y="0"/>
          <a:chExt cx="0" cy="0"/>
        </a:xfrm>
      </p:grpSpPr>
      <p:grpSp>
        <p:nvGrpSpPr>
          <p:cNvPr id="4" name="群組 3">
            <a:extLst>
              <a:ext uri="{FF2B5EF4-FFF2-40B4-BE49-F238E27FC236}">
                <a16:creationId xmlns:a16="http://schemas.microsoft.com/office/drawing/2014/main" id="{45E297B9-0AE8-44F2-9C87-B5BC54BF9771}"/>
              </a:ext>
            </a:extLst>
          </p:cNvPr>
          <p:cNvGrpSpPr/>
          <p:nvPr/>
        </p:nvGrpSpPr>
        <p:grpSpPr>
          <a:xfrm>
            <a:off x="5038725" y="2256516"/>
            <a:ext cx="2019300" cy="1605872"/>
            <a:chOff x="5038725" y="2256516"/>
            <a:chExt cx="2019300" cy="1605872"/>
          </a:xfrm>
        </p:grpSpPr>
        <p:pic>
          <p:nvPicPr>
            <p:cNvPr id="5" name="圖片 4">
              <a:extLst>
                <a:ext uri="{FF2B5EF4-FFF2-40B4-BE49-F238E27FC236}">
                  <a16:creationId xmlns:a16="http://schemas.microsoft.com/office/drawing/2014/main" id="{7AC66CFF-751C-3C04-EA62-81F2724F9C0C}"/>
                </a:ext>
              </a:extLst>
            </p:cNvPr>
            <p:cNvPicPr>
              <a:picLocks noChangeAspect="1"/>
            </p:cNvPicPr>
            <p:nvPr/>
          </p:nvPicPr>
          <p:blipFill>
            <a:blip r:embed="rId2"/>
            <a:stretch>
              <a:fillRect/>
            </a:stretch>
          </p:blipFill>
          <p:spPr>
            <a:xfrm>
              <a:off x="5553075" y="2881313"/>
              <a:ext cx="1219200" cy="981075"/>
            </a:xfrm>
            <a:prstGeom prst="rect">
              <a:avLst/>
            </a:prstGeom>
          </p:spPr>
        </p:pic>
        <p:sp>
          <p:nvSpPr>
            <p:cNvPr id="7" name="內容版面配置區 10">
              <a:extLst>
                <a:ext uri="{FF2B5EF4-FFF2-40B4-BE49-F238E27FC236}">
                  <a16:creationId xmlns:a16="http://schemas.microsoft.com/office/drawing/2014/main" id="{BE3EADC1-78F8-55F3-4FD2-6DECAFA29CED}"/>
                </a:ext>
              </a:extLst>
            </p:cNvPr>
            <p:cNvSpPr txBox="1">
              <a:spLocks/>
            </p:cNvSpPr>
            <p:nvPr/>
          </p:nvSpPr>
          <p:spPr>
            <a:xfrm>
              <a:off x="5038725" y="2256516"/>
              <a:ext cx="2019300" cy="438756"/>
            </a:xfrm>
            <a:prstGeom prst="rect">
              <a:avLst/>
            </a:prstGeom>
          </p:spPr>
          <p:txBody>
            <a:bodyPr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None/>
              </a:pPr>
              <a:r>
                <a:rPr lang="zh-TW" altLang="en-US" sz="2100" dirty="0">
                  <a:latin typeface="jf-openhuninn-2.0" panose="020B0000000000000000" pitchFamily="34" charset="-120"/>
                  <a:ea typeface="jf-openhuninn-2.0" panose="020B0000000000000000" pitchFamily="34" charset="-120"/>
                </a:rPr>
                <a:t>謝謝聆聽</a:t>
              </a:r>
              <a:endParaRPr lang="en-US" altLang="zh-TW" sz="2000" dirty="0">
                <a:solidFill>
                  <a:srgbClr val="E64823"/>
                </a:solidFill>
                <a:latin typeface="jf-openhuninn-2.0" panose="020B0000000000000000" pitchFamily="34" charset="-120"/>
                <a:ea typeface="jf-openhuninn-2.0" panose="020B0000000000000000" pitchFamily="34" charset="-120"/>
              </a:endParaRPr>
            </a:p>
          </p:txBody>
        </p:sp>
      </p:grpSp>
      <p:sp>
        <p:nvSpPr>
          <p:cNvPr id="6" name="內容版面配置區 10">
            <a:extLst>
              <a:ext uri="{FF2B5EF4-FFF2-40B4-BE49-F238E27FC236}">
                <a16:creationId xmlns:a16="http://schemas.microsoft.com/office/drawing/2014/main" id="{64AA8709-FBF5-8E41-86F3-B60A8EB9EB7B}"/>
              </a:ext>
            </a:extLst>
          </p:cNvPr>
          <p:cNvSpPr txBox="1">
            <a:spLocks/>
          </p:cNvSpPr>
          <p:nvPr/>
        </p:nvSpPr>
        <p:spPr>
          <a:xfrm>
            <a:off x="3248025" y="4048429"/>
            <a:ext cx="5695950" cy="438756"/>
          </a:xfrm>
          <a:prstGeom prst="rect">
            <a:avLst/>
          </a:prstGeom>
        </p:spPr>
        <p:txBody>
          <a:bodyPr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None/>
            </a:pPr>
            <a:r>
              <a:rPr lang="en-US" altLang="zh-TW" sz="2000" dirty="0" err="1">
                <a:solidFill>
                  <a:srgbClr val="E64823"/>
                </a:solidFill>
                <a:latin typeface="jf-openhuninn-2.0" panose="020B0000000000000000" pitchFamily="34" charset="-120"/>
                <a:ea typeface="jf-openhuninn-2.0" panose="020B0000000000000000" pitchFamily="34" charset="-120"/>
                <a:hlinkClick r:id="rId3"/>
              </a:rPr>
              <a:t>LeetCode</a:t>
            </a:r>
            <a:r>
              <a:rPr lang="en-US" altLang="zh-TW" sz="2000" dirty="0">
                <a:solidFill>
                  <a:srgbClr val="E64823"/>
                </a:solidFill>
                <a:latin typeface="jf-openhuninn-2.0" panose="020B0000000000000000" pitchFamily="34" charset="-120"/>
                <a:ea typeface="jf-openhuninn-2.0" panose="020B0000000000000000" pitchFamily="34" charset="-120"/>
                <a:hlinkClick r:id="rId3"/>
              </a:rPr>
              <a:t> 912. Sort an Array</a:t>
            </a:r>
            <a:endParaRPr lang="en-US" altLang="zh-TW" sz="2000" dirty="0">
              <a:solidFill>
                <a:srgbClr val="E64823"/>
              </a:solidFill>
              <a:latin typeface="jf-openhuninn-2.0" panose="020B0000000000000000" pitchFamily="34" charset="-120"/>
              <a:ea typeface="jf-openhuninn-2.0" panose="020B0000000000000000" pitchFamily="34" charset="-120"/>
            </a:endParaRPr>
          </a:p>
        </p:txBody>
      </p:sp>
    </p:spTree>
    <p:extLst>
      <p:ext uri="{BB962C8B-B14F-4D97-AF65-F5344CB8AC3E}">
        <p14:creationId xmlns:p14="http://schemas.microsoft.com/office/powerpoint/2010/main" val="210914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6DB01A5C-9AC9-C978-AE03-E149DA4E9A92}"/>
              </a:ext>
            </a:extLst>
          </p:cNvPr>
          <p:cNvSpPr txBox="1">
            <a:spLocks/>
          </p:cNvSpPr>
          <p:nvPr/>
        </p:nvSpPr>
        <p:spPr>
          <a:xfrm>
            <a:off x="1161003" y="821498"/>
            <a:ext cx="9794837" cy="190695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分治 </a:t>
            </a:r>
            <a:r>
              <a:rPr lang="en-US" altLang="zh-TW" sz="2000" dirty="0">
                <a:latin typeface="jf open 粉圓 2.0" panose="020B0000000000000000" pitchFamily="34" charset="-120"/>
                <a:ea typeface="jf open 粉圓 2.0" panose="020B0000000000000000" pitchFamily="34" charset="-120"/>
              </a:rPr>
              <a:t>divide and conquer</a:t>
            </a:r>
            <a:r>
              <a:rPr lang="zh-TW" altLang="en-US" sz="2000" dirty="0">
                <a:latin typeface="jf open 粉圓 2.0" panose="020B0000000000000000" pitchFamily="34" charset="-120"/>
                <a:ea typeface="jf open 粉圓 2.0" panose="020B0000000000000000" pitchFamily="34" charset="-120"/>
              </a:rPr>
              <a:t>，一種解決問題的方法</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他的理念是「將一個大問題切割成各種小問題後</a:t>
            </a:r>
            <a:r>
              <a:rPr lang="zh-TW" altLang="en-US" sz="2000" dirty="0">
                <a:solidFill>
                  <a:srgbClr val="EC7016"/>
                </a:solidFill>
                <a:latin typeface="jf open 粉圓 2.0" panose="020B0000000000000000" pitchFamily="34" charset="-120"/>
                <a:ea typeface="jf open 粉圓 2.0" panose="020B0000000000000000" pitchFamily="34" charset="-120"/>
              </a:rPr>
              <a:t>遞迴地</a:t>
            </a:r>
            <a:r>
              <a:rPr lang="zh-TW" altLang="en-US" sz="2000" dirty="0">
                <a:latin typeface="jf open 粉圓 2.0" panose="020B0000000000000000" pitchFamily="34" charset="-120"/>
                <a:ea typeface="jf open 粉圓 2.0" panose="020B0000000000000000" pitchFamily="34" charset="-120"/>
              </a:rPr>
              <a:t>解決最終合併」</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因為他需要將問題分割成小問題，所以問題拆解的邊界劃分是他的困難之處</a:t>
            </a:r>
            <a:endParaRPr lang="en-US" altLang="zh-TW" sz="2000" dirty="0">
              <a:latin typeface="jf open 粉圓 2.0" panose="020B0000000000000000" pitchFamily="34" charset="-120"/>
              <a:ea typeface="jf open 粉圓 2.0" panose="020B0000000000000000" pitchFamily="34" charset="-120"/>
            </a:endParaRPr>
          </a:p>
        </p:txBody>
      </p:sp>
      <p:sp>
        <p:nvSpPr>
          <p:cNvPr id="2" name="內容版面配置區 10">
            <a:extLst>
              <a:ext uri="{FF2B5EF4-FFF2-40B4-BE49-F238E27FC236}">
                <a16:creationId xmlns:a16="http://schemas.microsoft.com/office/drawing/2014/main" id="{438DBBBF-00C2-51F3-1E37-0A13BF2C0C85}"/>
              </a:ext>
            </a:extLst>
          </p:cNvPr>
          <p:cNvSpPr txBox="1">
            <a:spLocks/>
          </p:cNvSpPr>
          <p:nvPr/>
        </p:nvSpPr>
        <p:spPr>
          <a:xfrm>
            <a:off x="1161002" y="2887383"/>
            <a:ext cx="9794837"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我們喜歡用分治法有幾個原因：</a:t>
            </a:r>
            <a:endParaRPr lang="en-US" altLang="zh-TW" sz="2000" dirty="0">
              <a:latin typeface="jf open 粉圓 2.0" panose="020B0000000000000000" pitchFamily="34" charset="-120"/>
              <a:ea typeface="jf open 粉圓 2.0" panose="020B0000000000000000" pitchFamily="34" charset="-120"/>
            </a:endParaRPr>
          </a:p>
          <a:p>
            <a:pPr marL="548640" indent="-457200" algn="ctr">
              <a:buFont typeface="+mj-lt"/>
              <a:buAutoNum type="arabicPeriod"/>
            </a:pPr>
            <a:endParaRPr lang="en-US" altLang="zh-TW" sz="2000" dirty="0">
              <a:latin typeface="jf open 粉圓 2.0" panose="020B0000000000000000" pitchFamily="34" charset="-120"/>
              <a:ea typeface="jf open 粉圓 2.0" panose="020B0000000000000000" pitchFamily="34" charset="-120"/>
            </a:endParaRPr>
          </a:p>
        </p:txBody>
      </p:sp>
      <p:sp>
        <p:nvSpPr>
          <p:cNvPr id="4" name="內容版面配置區 10">
            <a:extLst>
              <a:ext uri="{FF2B5EF4-FFF2-40B4-BE49-F238E27FC236}">
                <a16:creationId xmlns:a16="http://schemas.microsoft.com/office/drawing/2014/main" id="{BF7EB543-DB06-E0A0-7D1C-7E02032A0E0C}"/>
              </a:ext>
            </a:extLst>
          </p:cNvPr>
          <p:cNvSpPr txBox="1">
            <a:spLocks/>
          </p:cNvSpPr>
          <p:nvPr/>
        </p:nvSpPr>
        <p:spPr>
          <a:xfrm>
            <a:off x="4410424" y="3427992"/>
            <a:ext cx="3605323" cy="2508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48640" indent="-457200">
              <a:buFont typeface="+mj-lt"/>
              <a:buAutoNum type="arabicPeriod"/>
            </a:pPr>
            <a:r>
              <a:rPr lang="zh-TW" altLang="en-US" sz="2000" dirty="0">
                <a:latin typeface="jf open 粉圓 2.0" panose="020B0000000000000000" pitchFamily="34" charset="-120"/>
                <a:ea typeface="jf open 粉圓 2.0" panose="020B0000000000000000" pitchFamily="34" charset="-120"/>
              </a:rPr>
              <a:t>解決困難問題</a:t>
            </a:r>
            <a:endParaRPr lang="en-US" altLang="zh-TW" sz="2000" dirty="0">
              <a:latin typeface="jf open 粉圓 2.0" panose="020B0000000000000000" pitchFamily="34" charset="-120"/>
              <a:ea typeface="jf open 粉圓 2.0" panose="020B0000000000000000" pitchFamily="34" charset="-120"/>
            </a:endParaRPr>
          </a:p>
        </p:txBody>
      </p:sp>
      <p:sp>
        <p:nvSpPr>
          <p:cNvPr id="5" name="標題 1">
            <a:extLst>
              <a:ext uri="{FF2B5EF4-FFF2-40B4-BE49-F238E27FC236}">
                <a16:creationId xmlns:a16="http://schemas.microsoft.com/office/drawing/2014/main" id="{7E5B5391-35F1-286A-3692-8DD4C6408A16}"/>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3342793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ED3EC-D06C-33BE-7285-B5A160D8E776}"/>
            </a:ext>
          </a:extLst>
        </p:cNvPr>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1D6FA9A8-A705-4327-2E96-A485F3A101FE}"/>
              </a:ext>
            </a:extLst>
          </p:cNvPr>
          <p:cNvSpPr txBox="1">
            <a:spLocks/>
          </p:cNvSpPr>
          <p:nvPr/>
        </p:nvSpPr>
        <p:spPr>
          <a:xfrm>
            <a:off x="1161003" y="821498"/>
            <a:ext cx="9794837" cy="190695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分治 </a:t>
            </a:r>
            <a:r>
              <a:rPr lang="en-US" altLang="zh-TW" sz="2000" dirty="0">
                <a:latin typeface="jf open 粉圓 2.0" panose="020B0000000000000000" pitchFamily="34" charset="-120"/>
                <a:ea typeface="jf open 粉圓 2.0" panose="020B0000000000000000" pitchFamily="34" charset="-120"/>
              </a:rPr>
              <a:t>divide and conquer</a:t>
            </a:r>
            <a:r>
              <a:rPr lang="zh-TW" altLang="en-US" sz="2000" dirty="0">
                <a:latin typeface="jf open 粉圓 2.0" panose="020B0000000000000000" pitchFamily="34" charset="-120"/>
                <a:ea typeface="jf open 粉圓 2.0" panose="020B0000000000000000" pitchFamily="34" charset="-120"/>
              </a:rPr>
              <a:t>，一種解決問題的方法</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他的理念是「將一個大問題切割成各種小問題後</a:t>
            </a:r>
            <a:r>
              <a:rPr lang="zh-TW" altLang="en-US" sz="2000" dirty="0">
                <a:solidFill>
                  <a:srgbClr val="EC7016"/>
                </a:solidFill>
                <a:latin typeface="jf open 粉圓 2.0" panose="020B0000000000000000" pitchFamily="34" charset="-120"/>
                <a:ea typeface="jf open 粉圓 2.0" panose="020B0000000000000000" pitchFamily="34" charset="-120"/>
              </a:rPr>
              <a:t>遞迴地</a:t>
            </a:r>
            <a:r>
              <a:rPr lang="zh-TW" altLang="en-US" sz="2000" dirty="0">
                <a:latin typeface="jf open 粉圓 2.0" panose="020B0000000000000000" pitchFamily="34" charset="-120"/>
                <a:ea typeface="jf open 粉圓 2.0" panose="020B0000000000000000" pitchFamily="34" charset="-120"/>
              </a:rPr>
              <a:t>解決最終合併」</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因為他需要將問題分割成小問題，所以問題拆解的邊界劃分是他的困難之處</a:t>
            </a:r>
            <a:endParaRPr lang="en-US" altLang="zh-TW" sz="2000" dirty="0">
              <a:latin typeface="jf open 粉圓 2.0" panose="020B0000000000000000" pitchFamily="34" charset="-120"/>
              <a:ea typeface="jf open 粉圓 2.0" panose="020B0000000000000000" pitchFamily="34" charset="-120"/>
            </a:endParaRPr>
          </a:p>
        </p:txBody>
      </p:sp>
      <p:sp>
        <p:nvSpPr>
          <p:cNvPr id="2" name="內容版面配置區 10">
            <a:extLst>
              <a:ext uri="{FF2B5EF4-FFF2-40B4-BE49-F238E27FC236}">
                <a16:creationId xmlns:a16="http://schemas.microsoft.com/office/drawing/2014/main" id="{BE992D38-8886-AD67-55D2-B1CC3AB9807B}"/>
              </a:ext>
            </a:extLst>
          </p:cNvPr>
          <p:cNvSpPr txBox="1">
            <a:spLocks/>
          </p:cNvSpPr>
          <p:nvPr/>
        </p:nvSpPr>
        <p:spPr>
          <a:xfrm>
            <a:off x="1161002" y="2887383"/>
            <a:ext cx="9794837"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我們喜歡用分治法有幾個原因：</a:t>
            </a:r>
            <a:endParaRPr lang="en-US" altLang="zh-TW" sz="2000" dirty="0">
              <a:latin typeface="jf open 粉圓 2.0" panose="020B0000000000000000" pitchFamily="34" charset="-120"/>
              <a:ea typeface="jf open 粉圓 2.0" panose="020B0000000000000000" pitchFamily="34" charset="-120"/>
            </a:endParaRPr>
          </a:p>
          <a:p>
            <a:pPr marL="548640" indent="-457200" algn="ctr">
              <a:buFont typeface="+mj-lt"/>
              <a:buAutoNum type="arabicPeriod"/>
            </a:pPr>
            <a:endParaRPr lang="en-US" altLang="zh-TW" sz="2000" dirty="0">
              <a:latin typeface="jf open 粉圓 2.0" panose="020B0000000000000000" pitchFamily="34" charset="-120"/>
              <a:ea typeface="jf open 粉圓 2.0" panose="020B0000000000000000" pitchFamily="34" charset="-120"/>
            </a:endParaRPr>
          </a:p>
        </p:txBody>
      </p:sp>
      <p:sp>
        <p:nvSpPr>
          <p:cNvPr id="4" name="內容版面配置區 10">
            <a:extLst>
              <a:ext uri="{FF2B5EF4-FFF2-40B4-BE49-F238E27FC236}">
                <a16:creationId xmlns:a16="http://schemas.microsoft.com/office/drawing/2014/main" id="{EDEBE19B-EE79-7DDE-795D-68382AC96703}"/>
              </a:ext>
            </a:extLst>
          </p:cNvPr>
          <p:cNvSpPr txBox="1">
            <a:spLocks/>
          </p:cNvSpPr>
          <p:nvPr/>
        </p:nvSpPr>
        <p:spPr>
          <a:xfrm>
            <a:off x="4410424" y="3427992"/>
            <a:ext cx="3605323" cy="2508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48640" indent="-457200">
              <a:buFont typeface="+mj-lt"/>
              <a:buAutoNum type="arabicPeriod"/>
            </a:pPr>
            <a:r>
              <a:rPr lang="zh-TW" altLang="en-US" sz="2000" dirty="0">
                <a:latin typeface="jf open 粉圓 2.0" panose="020B0000000000000000" pitchFamily="34" charset="-120"/>
                <a:ea typeface="jf open 粉圓 2.0" panose="020B0000000000000000" pitchFamily="34" charset="-120"/>
              </a:rPr>
              <a:t>解決困難問題</a:t>
            </a:r>
            <a:endParaRPr lang="en-US" altLang="zh-TW" sz="2000" dirty="0">
              <a:latin typeface="jf open 粉圓 2.0" panose="020B0000000000000000" pitchFamily="34" charset="-120"/>
              <a:ea typeface="jf open 粉圓 2.0" panose="020B0000000000000000" pitchFamily="34" charset="-120"/>
            </a:endParaRPr>
          </a:p>
          <a:p>
            <a:pPr marL="548640" indent="-457200">
              <a:buFont typeface="+mj-lt"/>
              <a:buAutoNum type="arabicPeriod"/>
            </a:pPr>
            <a:r>
              <a:rPr lang="zh-TW" altLang="en-US" sz="2000" dirty="0">
                <a:latin typeface="jf open 粉圓 2.0" panose="020B0000000000000000" pitchFamily="34" charset="-120"/>
                <a:ea typeface="jf open 粉圓 2.0" panose="020B0000000000000000" pitchFamily="34" charset="-120"/>
              </a:rPr>
              <a:t>跟遞迴一樣簡化問題</a:t>
            </a:r>
            <a:endParaRPr lang="en-US" altLang="zh-TW" sz="2000" dirty="0">
              <a:latin typeface="jf open 粉圓 2.0" panose="020B0000000000000000" pitchFamily="34" charset="-120"/>
              <a:ea typeface="jf open 粉圓 2.0" panose="020B0000000000000000" pitchFamily="34" charset="-120"/>
            </a:endParaRPr>
          </a:p>
        </p:txBody>
      </p:sp>
      <p:sp>
        <p:nvSpPr>
          <p:cNvPr id="5" name="標題 1">
            <a:extLst>
              <a:ext uri="{FF2B5EF4-FFF2-40B4-BE49-F238E27FC236}">
                <a16:creationId xmlns:a16="http://schemas.microsoft.com/office/drawing/2014/main" id="{3D925F70-DD37-CABF-E9E7-BEDD20AC1AD8}"/>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 open 粉圓 2.0" panose="020B0000000000000000" pitchFamily="34" charset="-120"/>
                <a:ea typeface="jf open 粉圓 2.0" panose="020B0000000000000000" pitchFamily="34" charset="-120"/>
              </a:rPr>
              <a:t>分治法</a:t>
            </a:r>
          </a:p>
        </p:txBody>
      </p:sp>
    </p:spTree>
    <p:extLst>
      <p:ext uri="{BB962C8B-B14F-4D97-AF65-F5344CB8AC3E}">
        <p14:creationId xmlns:p14="http://schemas.microsoft.com/office/powerpoint/2010/main" val="417125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E6B47-88D2-2B24-636E-7052A6AC96CA}"/>
            </a:ext>
          </a:extLst>
        </p:cNvPr>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B193DC47-D189-34A4-AC3B-F5F4A1A3BA2F}"/>
              </a:ext>
            </a:extLst>
          </p:cNvPr>
          <p:cNvSpPr txBox="1">
            <a:spLocks/>
          </p:cNvSpPr>
          <p:nvPr/>
        </p:nvSpPr>
        <p:spPr>
          <a:xfrm>
            <a:off x="1161003" y="821498"/>
            <a:ext cx="9794837" cy="190695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分治 </a:t>
            </a:r>
            <a:r>
              <a:rPr lang="en-US" altLang="zh-TW" sz="2000" dirty="0">
                <a:latin typeface="jf open 粉圓 2.0" panose="020B0000000000000000" pitchFamily="34" charset="-120"/>
                <a:ea typeface="jf open 粉圓 2.0" panose="020B0000000000000000" pitchFamily="34" charset="-120"/>
              </a:rPr>
              <a:t>divide and conquer</a:t>
            </a:r>
            <a:r>
              <a:rPr lang="zh-TW" altLang="en-US" sz="2000" dirty="0">
                <a:latin typeface="jf open 粉圓 2.0" panose="020B0000000000000000" pitchFamily="34" charset="-120"/>
                <a:ea typeface="jf open 粉圓 2.0" panose="020B0000000000000000" pitchFamily="34" charset="-120"/>
              </a:rPr>
              <a:t>，一種解決問題的方法</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他的理念是「將一個大問題切割成各種小問題後</a:t>
            </a:r>
            <a:r>
              <a:rPr lang="zh-TW" altLang="en-US" sz="2000" dirty="0">
                <a:solidFill>
                  <a:srgbClr val="EC7016"/>
                </a:solidFill>
                <a:latin typeface="jf open 粉圓 2.0" panose="020B0000000000000000" pitchFamily="34" charset="-120"/>
                <a:ea typeface="jf open 粉圓 2.0" panose="020B0000000000000000" pitchFamily="34" charset="-120"/>
              </a:rPr>
              <a:t>遞迴地</a:t>
            </a:r>
            <a:r>
              <a:rPr lang="zh-TW" altLang="en-US" sz="2000" dirty="0">
                <a:latin typeface="jf open 粉圓 2.0" panose="020B0000000000000000" pitchFamily="34" charset="-120"/>
                <a:ea typeface="jf open 粉圓 2.0" panose="020B0000000000000000" pitchFamily="34" charset="-120"/>
              </a:rPr>
              <a:t>解決最終合併」</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因為他需要將問題分割成小問題，所以問題拆解的邊界劃分是他的困難之處</a:t>
            </a:r>
            <a:endParaRPr lang="en-US" altLang="zh-TW" sz="2000" dirty="0">
              <a:latin typeface="jf open 粉圓 2.0" panose="020B0000000000000000" pitchFamily="34" charset="-120"/>
              <a:ea typeface="jf open 粉圓 2.0" panose="020B0000000000000000" pitchFamily="34" charset="-120"/>
            </a:endParaRPr>
          </a:p>
        </p:txBody>
      </p:sp>
      <p:sp>
        <p:nvSpPr>
          <p:cNvPr id="2" name="內容版面配置區 10">
            <a:extLst>
              <a:ext uri="{FF2B5EF4-FFF2-40B4-BE49-F238E27FC236}">
                <a16:creationId xmlns:a16="http://schemas.microsoft.com/office/drawing/2014/main" id="{C671A65D-22CE-15E1-743B-9B84ED17C5C2}"/>
              </a:ext>
            </a:extLst>
          </p:cNvPr>
          <p:cNvSpPr txBox="1">
            <a:spLocks/>
          </p:cNvSpPr>
          <p:nvPr/>
        </p:nvSpPr>
        <p:spPr>
          <a:xfrm>
            <a:off x="1161002" y="2887383"/>
            <a:ext cx="9794837"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我們喜歡用分治法有幾個原因：</a:t>
            </a:r>
            <a:endParaRPr lang="en-US" altLang="zh-TW" sz="2000" dirty="0">
              <a:latin typeface="jf open 粉圓 2.0" panose="020B0000000000000000" pitchFamily="34" charset="-120"/>
              <a:ea typeface="jf open 粉圓 2.0" panose="020B0000000000000000" pitchFamily="34" charset="-120"/>
            </a:endParaRPr>
          </a:p>
          <a:p>
            <a:pPr marL="548640" indent="-457200" algn="ctr">
              <a:buFont typeface="+mj-lt"/>
              <a:buAutoNum type="arabicPeriod"/>
            </a:pPr>
            <a:endParaRPr lang="en-US" altLang="zh-TW" sz="2000" dirty="0">
              <a:latin typeface="jf open 粉圓 2.0" panose="020B0000000000000000" pitchFamily="34" charset="-120"/>
              <a:ea typeface="jf open 粉圓 2.0" panose="020B0000000000000000" pitchFamily="34" charset="-120"/>
            </a:endParaRPr>
          </a:p>
        </p:txBody>
      </p:sp>
      <p:sp>
        <p:nvSpPr>
          <p:cNvPr id="4" name="內容版面配置區 10">
            <a:extLst>
              <a:ext uri="{FF2B5EF4-FFF2-40B4-BE49-F238E27FC236}">
                <a16:creationId xmlns:a16="http://schemas.microsoft.com/office/drawing/2014/main" id="{79C5D3E4-34EF-62DA-E2EA-EA783C522DAE}"/>
              </a:ext>
            </a:extLst>
          </p:cNvPr>
          <p:cNvSpPr txBox="1">
            <a:spLocks/>
          </p:cNvSpPr>
          <p:nvPr/>
        </p:nvSpPr>
        <p:spPr>
          <a:xfrm>
            <a:off x="4410424" y="3427992"/>
            <a:ext cx="3605323" cy="2508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48640" indent="-457200">
              <a:buFont typeface="+mj-lt"/>
              <a:buAutoNum type="arabicPeriod"/>
            </a:pPr>
            <a:r>
              <a:rPr lang="zh-TW" altLang="en-US" sz="2000" dirty="0">
                <a:latin typeface="jf open 粉圓 2.0" panose="020B0000000000000000" pitchFamily="34" charset="-120"/>
                <a:ea typeface="jf open 粉圓 2.0" panose="020B0000000000000000" pitchFamily="34" charset="-120"/>
              </a:rPr>
              <a:t>解決困難問題</a:t>
            </a:r>
            <a:endParaRPr lang="en-US" altLang="zh-TW" sz="2000" dirty="0">
              <a:latin typeface="jf open 粉圓 2.0" panose="020B0000000000000000" pitchFamily="34" charset="-120"/>
              <a:ea typeface="jf open 粉圓 2.0" panose="020B0000000000000000" pitchFamily="34" charset="-120"/>
            </a:endParaRPr>
          </a:p>
          <a:p>
            <a:pPr marL="548640" indent="-457200">
              <a:buFont typeface="+mj-lt"/>
              <a:buAutoNum type="arabicPeriod"/>
            </a:pPr>
            <a:r>
              <a:rPr lang="zh-TW" altLang="en-US" sz="2000" dirty="0">
                <a:latin typeface="jf open 粉圓 2.0" panose="020B0000000000000000" pitchFamily="34" charset="-120"/>
                <a:ea typeface="jf open 粉圓 2.0" panose="020B0000000000000000" pitchFamily="34" charset="-120"/>
              </a:rPr>
              <a:t>跟遞迴一樣簡化問題</a:t>
            </a:r>
            <a:endParaRPr lang="en-US" altLang="zh-TW" sz="2000" dirty="0">
              <a:latin typeface="jf open 粉圓 2.0" panose="020B0000000000000000" pitchFamily="34" charset="-120"/>
              <a:ea typeface="jf open 粉圓 2.0" panose="020B0000000000000000" pitchFamily="34" charset="-120"/>
            </a:endParaRPr>
          </a:p>
          <a:p>
            <a:pPr marL="548640" indent="-457200">
              <a:buFont typeface="+mj-lt"/>
              <a:buAutoNum type="arabicPeriod"/>
            </a:pPr>
            <a:r>
              <a:rPr lang="zh-TW" altLang="en-US" sz="2000" dirty="0">
                <a:latin typeface="jf open 粉圓 2.0" panose="020B0000000000000000" pitchFamily="34" charset="-120"/>
                <a:ea typeface="jf open 粉圓 2.0" panose="020B0000000000000000" pitchFamily="34" charset="-120"/>
              </a:rPr>
              <a:t>實際的分治技巧能夠最佳化時間複雜度</a:t>
            </a:r>
            <a:endParaRPr lang="en-US" altLang="zh-TW" sz="2000" dirty="0">
              <a:latin typeface="jf open 粉圓 2.0" panose="020B0000000000000000" pitchFamily="34" charset="-120"/>
              <a:ea typeface="jf open 粉圓 2.0" panose="020B0000000000000000" pitchFamily="34" charset="-120"/>
            </a:endParaRPr>
          </a:p>
        </p:txBody>
      </p:sp>
      <p:sp>
        <p:nvSpPr>
          <p:cNvPr id="5" name="標題 1">
            <a:extLst>
              <a:ext uri="{FF2B5EF4-FFF2-40B4-BE49-F238E27FC236}">
                <a16:creationId xmlns:a16="http://schemas.microsoft.com/office/drawing/2014/main" id="{000DA198-DF2D-E521-A3DB-0BE052608040}"/>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 open 粉圓 2.0" panose="020B0000000000000000" pitchFamily="34" charset="-120"/>
                <a:ea typeface="jf open 粉圓 2.0" panose="020B0000000000000000" pitchFamily="34" charset="-120"/>
              </a:rPr>
              <a:t>分治法</a:t>
            </a:r>
          </a:p>
        </p:txBody>
      </p:sp>
    </p:spTree>
    <p:extLst>
      <p:ext uri="{BB962C8B-B14F-4D97-AF65-F5344CB8AC3E}">
        <p14:creationId xmlns:p14="http://schemas.microsoft.com/office/powerpoint/2010/main" val="1430518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6DB01A5C-9AC9-C978-AE03-E149DA4E9A92}"/>
              </a:ext>
            </a:extLst>
          </p:cNvPr>
          <p:cNvSpPr txBox="1">
            <a:spLocks/>
          </p:cNvSpPr>
          <p:nvPr/>
        </p:nvSpPr>
        <p:spPr>
          <a:xfrm>
            <a:off x="1161003" y="821499"/>
            <a:ext cx="9794837"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openhuninn-2.0" panose="020B0000000000000000" pitchFamily="34" charset="-120"/>
                <a:ea typeface="jf-openhuninn-2.0" panose="020B0000000000000000" pitchFamily="34" charset="-120"/>
              </a:rPr>
              <a:t>分治法的理念如下：</a:t>
            </a:r>
            <a:endParaRPr lang="en-US" altLang="zh-TW" sz="2000" dirty="0">
              <a:latin typeface="jf-openhuninn-2.0" panose="020B0000000000000000" pitchFamily="34" charset="-120"/>
              <a:ea typeface="jf-openhuninn-2.0" panose="020B0000000000000000" pitchFamily="34" charset="-120"/>
            </a:endParaRPr>
          </a:p>
          <a:p>
            <a:pPr indent="0" algn="ctr">
              <a:buFont typeface="Calibri" panose="020F0502020204030204" pitchFamily="34" charset="0"/>
              <a:buNone/>
            </a:pPr>
            <a:r>
              <a:rPr lang="en-US" altLang="zh-TW" sz="2000" dirty="0">
                <a:latin typeface="jf-openhuninn-2.0" panose="020B0000000000000000" pitchFamily="34" charset="-120"/>
                <a:ea typeface="jf-openhuninn-2.0" panose="020B0000000000000000" pitchFamily="34" charset="-120"/>
              </a:rPr>
              <a:t>Divide</a:t>
            </a:r>
            <a:r>
              <a:rPr lang="zh-TW" altLang="en-US" sz="2000" dirty="0">
                <a:latin typeface="jf-openhuninn-2.0" panose="020B0000000000000000" pitchFamily="34" charset="-120"/>
                <a:ea typeface="jf-openhuninn-2.0" panose="020B0000000000000000" pitchFamily="34" charset="-120"/>
              </a:rPr>
              <a:t>、</a:t>
            </a:r>
            <a:r>
              <a:rPr lang="en-US" altLang="zh-TW" sz="2000" dirty="0">
                <a:latin typeface="jf-openhuninn-2.0" panose="020B0000000000000000" pitchFamily="34" charset="-120"/>
                <a:ea typeface="jf-openhuninn-2.0" panose="020B0000000000000000" pitchFamily="34" charset="-120"/>
              </a:rPr>
              <a:t>Conquer</a:t>
            </a:r>
            <a:r>
              <a:rPr lang="zh-TW" altLang="en-US" sz="2000" dirty="0">
                <a:latin typeface="jf-openhuninn-2.0" panose="020B0000000000000000" pitchFamily="34" charset="-120"/>
                <a:ea typeface="jf-openhuninn-2.0" panose="020B0000000000000000" pitchFamily="34" charset="-120"/>
              </a:rPr>
              <a:t> 與 </a:t>
            </a:r>
            <a:r>
              <a:rPr lang="en-US" altLang="zh-TW" sz="2000" dirty="0">
                <a:latin typeface="jf-openhuninn-2.0" panose="020B0000000000000000" pitchFamily="34" charset="-120"/>
                <a:ea typeface="jf-openhuninn-2.0" panose="020B0000000000000000" pitchFamily="34" charset="-120"/>
              </a:rPr>
              <a:t>Combine</a:t>
            </a:r>
          </a:p>
        </p:txBody>
      </p:sp>
      <p:sp>
        <p:nvSpPr>
          <p:cNvPr id="2" name="標題 1">
            <a:extLst>
              <a:ext uri="{FF2B5EF4-FFF2-40B4-BE49-F238E27FC236}">
                <a16:creationId xmlns:a16="http://schemas.microsoft.com/office/drawing/2014/main" id="{072CB4DB-C193-0C0E-524B-F909EF1D75AB}"/>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2270978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D5280-0C88-A08A-FD7D-1BD5C463D069}"/>
            </a:ext>
          </a:extLst>
        </p:cNvPr>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8F9BDFAD-DBF7-A125-CBC1-58D15A2C43D7}"/>
              </a:ext>
            </a:extLst>
          </p:cNvPr>
          <p:cNvSpPr txBox="1">
            <a:spLocks/>
          </p:cNvSpPr>
          <p:nvPr/>
        </p:nvSpPr>
        <p:spPr>
          <a:xfrm>
            <a:off x="1161003" y="821499"/>
            <a:ext cx="9794837"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分治法的理念如下：</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en-US" altLang="zh-TW" sz="2000" dirty="0">
                <a:latin typeface="jf open 粉圓 2.0" panose="020B0000000000000000" pitchFamily="34" charset="-120"/>
                <a:ea typeface="jf open 粉圓 2.0" panose="020B0000000000000000" pitchFamily="34" charset="-120"/>
              </a:rPr>
              <a:t>Divide</a:t>
            </a:r>
            <a:r>
              <a:rPr lang="zh-TW" altLang="en-US" sz="2000" dirty="0">
                <a:latin typeface="jf open 粉圓 2.0" panose="020B0000000000000000" pitchFamily="34" charset="-120"/>
                <a:ea typeface="jf open 粉圓 2.0" panose="020B0000000000000000" pitchFamily="34" charset="-120"/>
              </a:rPr>
              <a:t>、</a:t>
            </a:r>
            <a:r>
              <a:rPr lang="en-US" altLang="zh-TW" sz="2000" dirty="0">
                <a:latin typeface="jf open 粉圓 2.0" panose="020B0000000000000000" pitchFamily="34" charset="-120"/>
                <a:ea typeface="jf open 粉圓 2.0" panose="020B0000000000000000" pitchFamily="34" charset="-120"/>
              </a:rPr>
              <a:t>Conquer</a:t>
            </a:r>
            <a:r>
              <a:rPr lang="zh-TW" altLang="en-US" sz="2000" dirty="0">
                <a:latin typeface="jf open 粉圓 2.0" panose="020B0000000000000000" pitchFamily="34" charset="-120"/>
                <a:ea typeface="jf open 粉圓 2.0" panose="020B0000000000000000" pitchFamily="34" charset="-120"/>
              </a:rPr>
              <a:t> 與 </a:t>
            </a:r>
            <a:r>
              <a:rPr lang="en-US" altLang="zh-TW" sz="2000" dirty="0">
                <a:latin typeface="jf open 粉圓 2.0" panose="020B0000000000000000" pitchFamily="34" charset="-120"/>
                <a:ea typeface="jf open 粉圓 2.0" panose="020B0000000000000000" pitchFamily="34" charset="-120"/>
              </a:rPr>
              <a:t>Combine</a:t>
            </a:r>
          </a:p>
        </p:txBody>
      </p:sp>
      <p:sp>
        <p:nvSpPr>
          <p:cNvPr id="4" name="內容版面配置區 10">
            <a:extLst>
              <a:ext uri="{FF2B5EF4-FFF2-40B4-BE49-F238E27FC236}">
                <a16:creationId xmlns:a16="http://schemas.microsoft.com/office/drawing/2014/main" id="{E5349149-DEC2-722F-E05C-644C9FD5E84E}"/>
              </a:ext>
            </a:extLst>
          </p:cNvPr>
          <p:cNvSpPr txBox="1">
            <a:spLocks/>
          </p:cNvSpPr>
          <p:nvPr/>
        </p:nvSpPr>
        <p:spPr>
          <a:xfrm>
            <a:off x="2743857" y="2366109"/>
            <a:ext cx="7100692" cy="2508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48640" indent="-457200">
              <a:buFont typeface="+mj-lt"/>
              <a:buAutoNum type="arabicPeriod"/>
            </a:pPr>
            <a:r>
              <a:rPr lang="en-US" altLang="zh-TW" sz="2000" dirty="0">
                <a:latin typeface="jf open 粉圓 2.0" panose="020B0000000000000000" pitchFamily="34" charset="-120"/>
                <a:ea typeface="jf open 粉圓 2.0" panose="020B0000000000000000" pitchFamily="34" charset="-120"/>
              </a:rPr>
              <a:t>Divide</a:t>
            </a:r>
            <a:r>
              <a:rPr lang="zh-TW" altLang="en-US" sz="2000" dirty="0">
                <a:latin typeface="jf open 粉圓 2.0" panose="020B0000000000000000" pitchFamily="34" charset="-120"/>
                <a:ea typeface="jf open 粉圓 2.0" panose="020B0000000000000000" pitchFamily="34" charset="-120"/>
              </a:rPr>
              <a:t>：</a:t>
            </a:r>
            <a:r>
              <a:rPr lang="zh-TW" altLang="en-US" sz="1800" dirty="0">
                <a:latin typeface="jf open 粉圓 2.0" panose="020B0000000000000000" pitchFamily="34" charset="-120"/>
                <a:ea typeface="jf open 粉圓 2.0" panose="020B0000000000000000" pitchFamily="34" charset="-120"/>
              </a:rPr>
              <a:t>拆解問題，如果能拆成一半會更好！</a:t>
            </a:r>
            <a:endParaRPr lang="en-US" altLang="zh-TW" sz="1800" dirty="0">
              <a:latin typeface="jf open 粉圓 2.0" panose="020B0000000000000000" pitchFamily="34" charset="-120"/>
              <a:ea typeface="jf open 粉圓 2.0" panose="020B0000000000000000" pitchFamily="34" charset="-120"/>
            </a:endParaRPr>
          </a:p>
        </p:txBody>
      </p:sp>
      <p:sp>
        <p:nvSpPr>
          <p:cNvPr id="2" name="標題 1">
            <a:extLst>
              <a:ext uri="{FF2B5EF4-FFF2-40B4-BE49-F238E27FC236}">
                <a16:creationId xmlns:a16="http://schemas.microsoft.com/office/drawing/2014/main" id="{7D008DEE-E7D8-EDAD-6AE9-8D6736A99548}"/>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 open 粉圓 2.0" panose="020B0000000000000000" pitchFamily="34" charset="-120"/>
                <a:ea typeface="jf open 粉圓 2.0" panose="020B0000000000000000" pitchFamily="34" charset="-120"/>
              </a:rPr>
              <a:t>分治法</a:t>
            </a:r>
          </a:p>
        </p:txBody>
      </p:sp>
    </p:spTree>
    <p:extLst>
      <p:ext uri="{BB962C8B-B14F-4D97-AF65-F5344CB8AC3E}">
        <p14:creationId xmlns:p14="http://schemas.microsoft.com/office/powerpoint/2010/main" val="66802762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B1FD9-3BB6-4DA9-A089-3B68C2323D4F}">
  <ds:schemaRefs>
    <ds:schemaRef ds:uri="http://purl.org/dc/terms/"/>
    <ds:schemaRef ds:uri="http://schemas.microsoft.com/office/2006/metadata/properties"/>
    <ds:schemaRef ds:uri="http://purl.org/dc/elements/1.1/"/>
    <ds:schemaRef ds:uri="http://www.w3.org/XML/1998/namespace"/>
    <ds:schemaRef ds:uri="http://schemas.openxmlformats.org/package/2006/metadata/core-properties"/>
    <ds:schemaRef ds:uri="http://schemas.microsoft.com/office/2006/documentManagement/types"/>
    <ds:schemaRef ds:uri="71af3243-3dd4-4a8d-8c0d-dd76da1f02a5"/>
    <ds:schemaRef ds:uri="http://schemas.microsoft.com/office/infopath/2007/PartnerControls"/>
    <ds:schemaRef ds:uri="16c05727-aa75-4e4a-9b5f-8a80a1165891"/>
    <ds:schemaRef ds:uri="http://purl.org/dc/dcmitype/"/>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{DE4D5A2A-45AA-468A-A52E-9206A7A5E323}tf33845126_win32</Template>
  <TotalTime>1818</TotalTime>
  <Words>2556</Words>
  <Application>Microsoft Office PowerPoint</Application>
  <PresentationFormat>寬螢幕</PresentationFormat>
  <Paragraphs>324</Paragraphs>
  <Slides>47</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47</vt:i4>
      </vt:variant>
    </vt:vector>
  </HeadingPairs>
  <TitlesOfParts>
    <vt:vector size="55" baseType="lpstr">
      <vt:lpstr>jf open 粉圓 2.0</vt:lpstr>
      <vt:lpstr>jf-openhuninn-2.0</vt:lpstr>
      <vt:lpstr>Bookman Old Style</vt:lpstr>
      <vt:lpstr>Calibri</vt:lpstr>
      <vt:lpstr>Cambria Math</vt:lpstr>
      <vt:lpstr>Franklin Gothic Book</vt:lpstr>
      <vt:lpstr>Times New Roman</vt:lpstr>
      <vt:lpstr>1_RetrospectVTI</vt:lpstr>
      <vt:lpstr>分治法</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資料結構 TA課程</dc:title>
  <dc:creator>柏菻 黃</dc:creator>
  <cp:lastModifiedBy>LTurret</cp:lastModifiedBy>
  <cp:revision>747</cp:revision>
  <dcterms:created xsi:type="dcterms:W3CDTF">2024-07-15T07:37:21Z</dcterms:created>
  <dcterms:modified xsi:type="dcterms:W3CDTF">2024-11-11T08:49:19Z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