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38"/>
  </p:notesMasterIdLst>
  <p:sldIdLst>
    <p:sldId id="268" r:id="rId5"/>
    <p:sldId id="367" r:id="rId6"/>
    <p:sldId id="404" r:id="rId7"/>
    <p:sldId id="419" r:id="rId8"/>
    <p:sldId id="420" r:id="rId9"/>
    <p:sldId id="395" r:id="rId10"/>
    <p:sldId id="397" r:id="rId11"/>
    <p:sldId id="398" r:id="rId12"/>
    <p:sldId id="399" r:id="rId13"/>
    <p:sldId id="400" r:id="rId14"/>
    <p:sldId id="402" r:id="rId15"/>
    <p:sldId id="403" r:id="rId16"/>
    <p:sldId id="479" r:id="rId17"/>
    <p:sldId id="467" r:id="rId18"/>
    <p:sldId id="468" r:id="rId19"/>
    <p:sldId id="450" r:id="rId20"/>
    <p:sldId id="478" r:id="rId21"/>
    <p:sldId id="469" r:id="rId22"/>
    <p:sldId id="471" r:id="rId23"/>
    <p:sldId id="470" r:id="rId24"/>
    <p:sldId id="472" r:id="rId25"/>
    <p:sldId id="473" r:id="rId26"/>
    <p:sldId id="474" r:id="rId27"/>
    <p:sldId id="475" r:id="rId28"/>
    <p:sldId id="476" r:id="rId29"/>
    <p:sldId id="477" r:id="rId30"/>
    <p:sldId id="481" r:id="rId31"/>
    <p:sldId id="480" r:id="rId32"/>
    <p:sldId id="482" r:id="rId33"/>
    <p:sldId id="483" r:id="rId34"/>
    <p:sldId id="484" r:id="rId35"/>
    <p:sldId id="485" r:id="rId36"/>
    <p:sldId id="41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課程資訊" id="{62847C9D-B0EC-4DF5-BD9A-248A70568B96}">
          <p14:sldIdLst>
            <p14:sldId id="268"/>
            <p14:sldId id="367"/>
            <p14:sldId id="404"/>
            <p14:sldId id="419"/>
            <p14:sldId id="420"/>
            <p14:sldId id="395"/>
            <p14:sldId id="397"/>
            <p14:sldId id="398"/>
            <p14:sldId id="399"/>
            <p14:sldId id="400"/>
            <p14:sldId id="402"/>
            <p14:sldId id="403"/>
            <p14:sldId id="479"/>
            <p14:sldId id="467"/>
            <p14:sldId id="468"/>
            <p14:sldId id="450"/>
            <p14:sldId id="478"/>
            <p14:sldId id="469"/>
            <p14:sldId id="471"/>
            <p14:sldId id="470"/>
            <p14:sldId id="472"/>
            <p14:sldId id="473"/>
            <p14:sldId id="474"/>
            <p14:sldId id="475"/>
            <p14:sldId id="476"/>
            <p14:sldId id="477"/>
            <p14:sldId id="481"/>
            <p14:sldId id="480"/>
            <p14:sldId id="482"/>
            <p14:sldId id="483"/>
            <p14:sldId id="484"/>
            <p14:sldId id="485"/>
            <p14:sldId id="41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7016"/>
    <a:srgbClr val="E648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563" autoAdjust="0"/>
  </p:normalViewPr>
  <p:slideViewPr>
    <p:cSldViewPr snapToGrid="0">
      <p:cViewPr varScale="1">
        <p:scale>
          <a:sx n="77" d="100"/>
          <a:sy n="77" d="100"/>
        </p:scale>
        <p:origin x="606" y="84"/>
      </p:cViewPr>
      <p:guideLst/>
    </p:cSldViewPr>
  </p:slideViewPr>
  <p:outlineViewPr>
    <p:cViewPr>
      <p:scale>
        <a:sx n="33" d="100"/>
        <a:sy n="33" d="100"/>
      </p:scale>
      <p:origin x="0" y="-430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7561C-809F-415E-99CA-22798D1E9186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33233-C2A8-4998-A3E2-B025BEEDE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62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12/9/2024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12/9/2024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12/9/2024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12/9/2024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ses.fi/problemset/task/1621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ses.fi/problemset/task/1621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ses.fi/problemset/task/1621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ses.fi/problemset/task/1621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hyperlink" Target="https://cses.fi/problemset/task/1621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20.png"/><Relationship Id="rId4" Type="http://schemas.openxmlformats.org/officeDocument/2006/relationships/hyperlink" Target="https://cses.fi/problemset/task/1621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20.png"/><Relationship Id="rId4" Type="http://schemas.openxmlformats.org/officeDocument/2006/relationships/hyperlink" Target="https://cses.fi/problemset/task/1621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20.png"/><Relationship Id="rId4" Type="http://schemas.openxmlformats.org/officeDocument/2006/relationships/hyperlink" Target="https://cses.fi/problemset/task/1621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20.png"/><Relationship Id="rId4" Type="http://schemas.openxmlformats.org/officeDocument/2006/relationships/hyperlink" Target="https://cses.fi/problemset/task/1621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20.png"/><Relationship Id="rId4" Type="http://schemas.openxmlformats.org/officeDocument/2006/relationships/hyperlink" Target="https://cses.fi/problemset/task/1621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20.png"/><Relationship Id="rId4" Type="http://schemas.openxmlformats.org/officeDocument/2006/relationships/hyperlink" Target="https://cses.fi/problemset/task/1621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20.png"/><Relationship Id="rId4" Type="http://schemas.openxmlformats.org/officeDocument/2006/relationships/hyperlink" Target="https://cses.fi/problemset/task/1621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20.png"/><Relationship Id="rId4" Type="http://schemas.openxmlformats.org/officeDocument/2006/relationships/hyperlink" Target="https://cses.fi/problemset/task/1621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20.png"/><Relationship Id="rId4" Type="http://schemas.openxmlformats.org/officeDocument/2006/relationships/hyperlink" Target="https://cses.fi/problemset/task/1621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ses.fi/problemset/task/1621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cses.fi/problemset/task/1621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hyperlink" Target="https://cses.fi/problemset/task/1621" TargetMode="Externa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jf open 粉圓 2.0" panose="020B0000000000000000" pitchFamily="34" charset="-120"/>
                <a:ea typeface="jf open 粉圓 2.0" panose="020B0000000000000000" pitchFamily="34" charset="-120"/>
              </a:rPr>
              <a:t>二分搜尋法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jf open 粉圓 2.0" panose="020B0000000000000000" pitchFamily="34" charset="-120"/>
              <a:ea typeface="jf open 粉圓 2.0" panose="020B0000000000000000" pitchFamily="34" charset="-12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3F46E0-1DAB-19AF-9DCE-FFDEC6B996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形 10">
            <a:extLst>
              <a:ext uri="{FF2B5EF4-FFF2-40B4-BE49-F238E27FC236}">
                <a16:creationId xmlns:a16="http://schemas.microsoft.com/office/drawing/2014/main" id="{E3FC7AC2-C1FD-FE81-A884-CB5DE956E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1811" y="914540"/>
            <a:ext cx="8263206" cy="502892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83094536-4D94-BFC7-F7DC-E5358C7C1A90}"/>
              </a:ext>
            </a:extLst>
          </p:cNvPr>
          <p:cNvSpPr/>
          <p:nvPr/>
        </p:nvSpPr>
        <p:spPr>
          <a:xfrm>
            <a:off x="7802879" y="3747752"/>
            <a:ext cx="3979545" cy="17028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6A7A7A91-C9E0-F873-6E37-53DD67365565}"/>
              </a:ext>
            </a:extLst>
          </p:cNvPr>
          <p:cNvGrpSpPr/>
          <p:nvPr/>
        </p:nvGrpSpPr>
        <p:grpSpPr>
          <a:xfrm>
            <a:off x="6531188" y="5010735"/>
            <a:ext cx="717893" cy="864397"/>
            <a:chOff x="5712433" y="334803"/>
            <a:chExt cx="717893" cy="864397"/>
          </a:xfrm>
        </p:grpSpPr>
        <p:cxnSp>
          <p:nvCxnSpPr>
            <p:cNvPr id="4" name="直線接點 3">
              <a:extLst>
                <a:ext uri="{FF2B5EF4-FFF2-40B4-BE49-F238E27FC236}">
                  <a16:creationId xmlns:a16="http://schemas.microsoft.com/office/drawing/2014/main" id="{619E15F1-B36A-1838-667B-F7DFC29E0075}"/>
                </a:ext>
              </a:extLst>
            </p:cNvPr>
            <p:cNvCxnSpPr>
              <a:cxnSpLocks/>
            </p:cNvCxnSpPr>
            <p:nvPr/>
          </p:nvCxnSpPr>
          <p:spPr>
            <a:xfrm>
              <a:off x="6075613" y="334803"/>
              <a:ext cx="0" cy="362637"/>
            </a:xfrm>
            <a:prstGeom prst="line">
              <a:avLst/>
            </a:prstGeom>
            <a:ln w="19050">
              <a:solidFill>
                <a:srgbClr val="E648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內容版面配置區 10">
                  <a:extLst>
                    <a:ext uri="{FF2B5EF4-FFF2-40B4-BE49-F238E27FC236}">
                      <a16:creationId xmlns:a16="http://schemas.microsoft.com/office/drawing/2014/main" id="{441D9F1C-FB80-E162-6B1F-B4D277ADAE4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712433" y="697440"/>
                  <a:ext cx="717893" cy="501760"/>
                </a:xfrm>
                <a:prstGeom prst="rect">
                  <a:avLst/>
                </a:prstGeom>
              </p:spPr>
              <p:txBody>
                <a:bodyPr anchor="ctr">
                  <a:no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⌊"/>
                            <m:endChr m:val="⌋"/>
                            <m:ctrlPr>
                              <a:rPr lang="en-US" altLang="zh-TW" sz="2000" i="1">
                                <a:solidFill>
                                  <a:srgbClr val="E64823"/>
                                </a:solidFill>
                                <a:latin typeface="Cambria Math" panose="02040503050406030204" pitchFamily="18" charset="0"/>
                                <a:ea typeface="jf-openhuninn-2.0" panose="020B0000000000000000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Left</m:t>
                                </m:r>
                                <m: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Right</m:t>
                                </m:r>
                              </m:num>
                              <m:den>
                                <m: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altLang="zh-TW" sz="2000" dirty="0">
                    <a:solidFill>
                      <a:srgbClr val="E64823"/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5" name="內容版面配置區 10">
                  <a:extLst>
                    <a:ext uri="{FF2B5EF4-FFF2-40B4-BE49-F238E27FC236}">
                      <a16:creationId xmlns:a16="http://schemas.microsoft.com/office/drawing/2014/main" id="{441D9F1C-FB80-E162-6B1F-B4D277ADAE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2433" y="697440"/>
                  <a:ext cx="717893" cy="501760"/>
                </a:xfrm>
                <a:prstGeom prst="rect">
                  <a:avLst/>
                </a:prstGeom>
                <a:blipFill>
                  <a:blip r:embed="rId4"/>
                  <a:stretch>
                    <a:fillRect l="-49153" t="-7229" r="-53390" b="-2168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內容版面配置區 10">
            <a:extLst>
              <a:ext uri="{FF2B5EF4-FFF2-40B4-BE49-F238E27FC236}">
                <a16:creationId xmlns:a16="http://schemas.microsoft.com/office/drawing/2014/main" id="{CA97CE8B-6394-682A-E1E1-2C5C66B1CD9D}"/>
              </a:ext>
            </a:extLst>
          </p:cNvPr>
          <p:cNvSpPr txBox="1">
            <a:spLocks/>
          </p:cNvSpPr>
          <p:nvPr/>
        </p:nvSpPr>
        <p:spPr>
          <a:xfrm>
            <a:off x="483578" y="821499"/>
            <a:ext cx="5015702" cy="483232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zh-TW" altLang="en-US" sz="2000" dirty="0">
                <a:ea typeface="jf-openhuninn-2.0" panose="020B0000000000000000" pitchFamily="34" charset="-120"/>
              </a:rPr>
              <a:t>「持續平分陣列，直到指針碰到搜尋目標」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給定一個陣列從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0 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到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9</a:t>
            </a: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找出每個節點的指針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如果中間元素是目標就結束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否則判斷大小，移動指針到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Mid 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上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11309DF-F645-84C7-F87D-754B5B59CB3B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9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二分搜尋法</a:t>
            </a:r>
          </a:p>
        </p:txBody>
      </p:sp>
    </p:spTree>
    <p:extLst>
      <p:ext uri="{BB962C8B-B14F-4D97-AF65-F5344CB8AC3E}">
        <p14:creationId xmlns:p14="http://schemas.microsoft.com/office/powerpoint/2010/main" val="3689227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CA1628-DF06-82F4-72DC-9B7256BDB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形 10">
            <a:extLst>
              <a:ext uri="{FF2B5EF4-FFF2-40B4-BE49-F238E27FC236}">
                <a16:creationId xmlns:a16="http://schemas.microsoft.com/office/drawing/2014/main" id="{4684CF14-08E0-7673-FB8B-FDD8180F7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1811" y="914540"/>
            <a:ext cx="8263206" cy="502892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E1430B9A-D809-3A53-DCE3-6BBAC33A10F0}"/>
              </a:ext>
            </a:extLst>
          </p:cNvPr>
          <p:cNvSpPr/>
          <p:nvPr/>
        </p:nvSpPr>
        <p:spPr>
          <a:xfrm>
            <a:off x="3688079" y="3747752"/>
            <a:ext cx="3979545" cy="17028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85B2E7BA-5CD6-437E-A376-1BF04A82C080}"/>
              </a:ext>
            </a:extLst>
          </p:cNvPr>
          <p:cNvGrpSpPr/>
          <p:nvPr/>
        </p:nvGrpSpPr>
        <p:grpSpPr>
          <a:xfrm>
            <a:off x="7968881" y="4960047"/>
            <a:ext cx="717893" cy="864397"/>
            <a:chOff x="5712433" y="334803"/>
            <a:chExt cx="717893" cy="864397"/>
          </a:xfrm>
        </p:grpSpPr>
        <p:cxnSp>
          <p:nvCxnSpPr>
            <p:cNvPr id="4" name="直線接點 3">
              <a:extLst>
                <a:ext uri="{FF2B5EF4-FFF2-40B4-BE49-F238E27FC236}">
                  <a16:creationId xmlns:a16="http://schemas.microsoft.com/office/drawing/2014/main" id="{E2F32210-530B-D0B4-CC8A-597B64A1B75B}"/>
                </a:ext>
              </a:extLst>
            </p:cNvPr>
            <p:cNvCxnSpPr>
              <a:cxnSpLocks/>
            </p:cNvCxnSpPr>
            <p:nvPr/>
          </p:nvCxnSpPr>
          <p:spPr>
            <a:xfrm>
              <a:off x="6075613" y="334803"/>
              <a:ext cx="0" cy="362637"/>
            </a:xfrm>
            <a:prstGeom prst="line">
              <a:avLst/>
            </a:prstGeom>
            <a:ln w="19050">
              <a:solidFill>
                <a:srgbClr val="E648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內容版面配置區 10">
                  <a:extLst>
                    <a:ext uri="{FF2B5EF4-FFF2-40B4-BE49-F238E27FC236}">
                      <a16:creationId xmlns:a16="http://schemas.microsoft.com/office/drawing/2014/main" id="{6930BDA4-7614-72D2-CDC2-BE915A583E9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712433" y="697440"/>
                  <a:ext cx="717893" cy="501760"/>
                </a:xfrm>
                <a:prstGeom prst="rect">
                  <a:avLst/>
                </a:prstGeom>
              </p:spPr>
              <p:txBody>
                <a:bodyPr anchor="ctr">
                  <a:no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⌊"/>
                            <m:endChr m:val="⌋"/>
                            <m:ctrlPr>
                              <a:rPr lang="en-US" altLang="zh-TW" sz="2000" i="1" smtClean="0">
                                <a:solidFill>
                                  <a:srgbClr val="E64823"/>
                                </a:solidFill>
                                <a:latin typeface="Cambria Math" panose="02040503050406030204" pitchFamily="18" charset="0"/>
                                <a:ea typeface="jf-openhuninn-2.0" panose="020B0000000000000000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Left</m:t>
                                </m:r>
                                <m: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2000" b="0" i="1" smtClean="0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Right</m:t>
                                </m:r>
                              </m:num>
                              <m:den>
                                <m:r>
                                  <a:rPr lang="en-US" altLang="zh-TW" sz="2000" b="0" i="1" smtClean="0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altLang="zh-TW" sz="2000" dirty="0">
                    <a:solidFill>
                      <a:srgbClr val="E64823"/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5" name="內容版面配置區 10">
                  <a:extLst>
                    <a:ext uri="{FF2B5EF4-FFF2-40B4-BE49-F238E27FC236}">
                      <a16:creationId xmlns:a16="http://schemas.microsoft.com/office/drawing/2014/main" id="{6930BDA4-7614-72D2-CDC2-BE915A583E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2433" y="697440"/>
                  <a:ext cx="717893" cy="501760"/>
                </a:xfrm>
                <a:prstGeom prst="rect">
                  <a:avLst/>
                </a:prstGeom>
                <a:blipFill>
                  <a:blip r:embed="rId4"/>
                  <a:stretch>
                    <a:fillRect l="-49153" t="-7317" r="-53390" b="-2317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57640B6E-B215-8366-9100-5C50A16DB4C2}"/>
              </a:ext>
            </a:extLst>
          </p:cNvPr>
          <p:cNvGrpSpPr/>
          <p:nvPr/>
        </p:nvGrpSpPr>
        <p:grpSpPr>
          <a:xfrm>
            <a:off x="9746829" y="4960047"/>
            <a:ext cx="717893" cy="864397"/>
            <a:chOff x="5712433" y="334803"/>
            <a:chExt cx="717893" cy="864397"/>
          </a:xfrm>
        </p:grpSpPr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942D45A6-0388-EA5B-0C4C-1A78E61E908B}"/>
                </a:ext>
              </a:extLst>
            </p:cNvPr>
            <p:cNvCxnSpPr>
              <a:cxnSpLocks/>
            </p:cNvCxnSpPr>
            <p:nvPr/>
          </p:nvCxnSpPr>
          <p:spPr>
            <a:xfrm>
              <a:off x="6075613" y="334803"/>
              <a:ext cx="0" cy="362637"/>
            </a:xfrm>
            <a:prstGeom prst="line">
              <a:avLst/>
            </a:prstGeom>
            <a:ln w="19050">
              <a:solidFill>
                <a:srgbClr val="E648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內容版面配置區 10">
                  <a:extLst>
                    <a:ext uri="{FF2B5EF4-FFF2-40B4-BE49-F238E27FC236}">
                      <a16:creationId xmlns:a16="http://schemas.microsoft.com/office/drawing/2014/main" id="{F4777C93-B836-51D5-7582-6D348EEFBCA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712433" y="697440"/>
                  <a:ext cx="717893" cy="501760"/>
                </a:xfrm>
                <a:prstGeom prst="rect">
                  <a:avLst/>
                </a:prstGeom>
              </p:spPr>
              <p:txBody>
                <a:bodyPr anchor="ctr">
                  <a:no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⌊"/>
                            <m:endChr m:val="⌋"/>
                            <m:ctrlPr>
                              <a:rPr lang="en-US" altLang="zh-TW" sz="2000" i="1">
                                <a:solidFill>
                                  <a:srgbClr val="E64823"/>
                                </a:solidFill>
                                <a:latin typeface="Cambria Math" panose="02040503050406030204" pitchFamily="18" charset="0"/>
                                <a:ea typeface="jf-openhuninn-2.0" panose="020B0000000000000000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Left</m:t>
                                </m:r>
                                <m: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Right</m:t>
                                </m:r>
                              </m:num>
                              <m:den>
                                <m: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altLang="zh-TW" sz="2000" dirty="0">
                    <a:solidFill>
                      <a:srgbClr val="E64823"/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8" name="內容版面配置區 10">
                  <a:extLst>
                    <a:ext uri="{FF2B5EF4-FFF2-40B4-BE49-F238E27FC236}">
                      <a16:creationId xmlns:a16="http://schemas.microsoft.com/office/drawing/2014/main" id="{F4777C93-B836-51D5-7582-6D348EEFBC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2433" y="697440"/>
                  <a:ext cx="717893" cy="501760"/>
                </a:xfrm>
                <a:prstGeom prst="rect">
                  <a:avLst/>
                </a:prstGeom>
                <a:blipFill>
                  <a:blip r:embed="rId5"/>
                  <a:stretch>
                    <a:fillRect l="-50000" t="-7317" r="-52542" b="-2317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內容版面配置區 10">
            <a:extLst>
              <a:ext uri="{FF2B5EF4-FFF2-40B4-BE49-F238E27FC236}">
                <a16:creationId xmlns:a16="http://schemas.microsoft.com/office/drawing/2014/main" id="{CA97CE8B-6394-682A-E1E1-2C5C66B1CD9D}"/>
              </a:ext>
            </a:extLst>
          </p:cNvPr>
          <p:cNvSpPr txBox="1">
            <a:spLocks/>
          </p:cNvSpPr>
          <p:nvPr/>
        </p:nvSpPr>
        <p:spPr>
          <a:xfrm>
            <a:off x="483578" y="821499"/>
            <a:ext cx="5015702" cy="483232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zh-TW" altLang="en-US" sz="2000" dirty="0">
                <a:ea typeface="jf-openhuninn-2.0" panose="020B0000000000000000" pitchFamily="34" charset="-120"/>
              </a:rPr>
              <a:t>「持續平分陣列，直到指針碰到搜尋目標」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給定一個陣列從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0 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到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9</a:t>
            </a: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找出每個節點的指針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如果中間元素是目標就結束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否則判斷大小，移動指針到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Mid 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上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F14720F-9A1B-8ACC-A1A7-06D561409243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9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二分搜尋法</a:t>
            </a:r>
          </a:p>
        </p:txBody>
      </p:sp>
    </p:spTree>
    <p:extLst>
      <p:ext uri="{BB962C8B-B14F-4D97-AF65-F5344CB8AC3E}">
        <p14:creationId xmlns:p14="http://schemas.microsoft.com/office/powerpoint/2010/main" val="42750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DEDE2-2CE7-78EF-B355-FBF61ACF9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形 10">
            <a:extLst>
              <a:ext uri="{FF2B5EF4-FFF2-40B4-BE49-F238E27FC236}">
                <a16:creationId xmlns:a16="http://schemas.microsoft.com/office/drawing/2014/main" id="{7B4AC103-BE77-255F-92C8-B5CC12399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1811" y="914540"/>
            <a:ext cx="8263206" cy="5028920"/>
          </a:xfrm>
          <a:prstGeom prst="rect">
            <a:avLst/>
          </a:prstGeom>
        </p:spPr>
      </p:pic>
      <p:sp>
        <p:nvSpPr>
          <p:cNvPr id="10" name="內容版面配置區 10">
            <a:extLst>
              <a:ext uri="{FF2B5EF4-FFF2-40B4-BE49-F238E27FC236}">
                <a16:creationId xmlns:a16="http://schemas.microsoft.com/office/drawing/2014/main" id="{CA97CE8B-6394-682A-E1E1-2C5C66B1CD9D}"/>
              </a:ext>
            </a:extLst>
          </p:cNvPr>
          <p:cNvSpPr txBox="1">
            <a:spLocks/>
          </p:cNvSpPr>
          <p:nvPr/>
        </p:nvSpPr>
        <p:spPr>
          <a:xfrm>
            <a:off x="483578" y="821499"/>
            <a:ext cx="5015702" cy="483232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zh-TW" altLang="en-US" sz="2000" dirty="0">
                <a:ea typeface="jf-openhuninn-2.0" panose="020B0000000000000000" pitchFamily="34" charset="-120"/>
              </a:rPr>
              <a:t>「持續平分陣列，直到指針碰到搜尋目標」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給定一個陣列從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0 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到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9</a:t>
            </a: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找出每個節點的指針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如果中間元素是目標就結束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否則判斷大小，移動指針到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Mid 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上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7075B94-AE79-3E3C-9CA3-2F6B734626EA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9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二分搜尋法</a:t>
            </a:r>
          </a:p>
        </p:txBody>
      </p:sp>
    </p:spTree>
    <p:extLst>
      <p:ext uri="{BB962C8B-B14F-4D97-AF65-F5344CB8AC3E}">
        <p14:creationId xmlns:p14="http://schemas.microsoft.com/office/powerpoint/2010/main" val="3911061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7A84E-1570-C60B-0671-49AD30396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2457D2A0-EBA7-0E44-1524-4B959067210A}"/>
              </a:ext>
            </a:extLst>
          </p:cNvPr>
          <p:cNvGrpSpPr/>
          <p:nvPr/>
        </p:nvGrpSpPr>
        <p:grpSpPr>
          <a:xfrm>
            <a:off x="1161003" y="821498"/>
            <a:ext cx="9794837" cy="1312104"/>
            <a:chOff x="1161003" y="821498"/>
            <a:chExt cx="9794837" cy="1312104"/>
          </a:xfrm>
        </p:grpSpPr>
        <p:sp>
          <p:nvSpPr>
            <p:cNvPr id="3" name="內容版面配置區 10">
              <a:extLst>
                <a:ext uri="{FF2B5EF4-FFF2-40B4-BE49-F238E27FC236}">
                  <a16:creationId xmlns:a16="http://schemas.microsoft.com/office/drawing/2014/main" id="{6FC3B3E0-1810-5742-D767-D447F2AAFCF2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800" dirty="0">
                  <a:latin typeface="jf open 粉圓 2.0" panose="020B0000000000000000" pitchFamily="34" charset="-120"/>
                  <a:ea typeface="jf open 粉圓 2.0" panose="020B0000000000000000" pitchFamily="34" charset="-120"/>
                  <a:hlinkClick r:id="rId2"/>
                </a:rPr>
                <a:t>Distinct Numbers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100AE9AA-F43D-0B2C-54DD-A9F23DF4A32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4"/>
                  <a:ext cx="9794837" cy="536248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ctr">
                    <a:buFont typeface="Calibri" panose="020F0502020204030204" pitchFamily="34" charset="0"/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給定一個包含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𝑛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個整數的清單，您的任務是計算清單中不同值的個數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100AE9AA-F43D-0B2C-54DD-A9F23DF4A3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4"/>
                  <a:ext cx="9794837" cy="536248"/>
                </a:xfrm>
                <a:prstGeom prst="rect">
                  <a:avLst/>
                </a:prstGeom>
                <a:blipFill>
                  <a:blip r:embed="rId3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標題 1">
            <a:extLst>
              <a:ext uri="{FF2B5EF4-FFF2-40B4-BE49-F238E27FC236}">
                <a16:creationId xmlns:a16="http://schemas.microsoft.com/office/drawing/2014/main" id="{D8FF85F7-4A1A-DD58-9F0B-9EB3365A7231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9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二分搜尋法</a:t>
            </a:r>
          </a:p>
        </p:txBody>
      </p:sp>
    </p:spTree>
    <p:extLst>
      <p:ext uri="{BB962C8B-B14F-4D97-AF65-F5344CB8AC3E}">
        <p14:creationId xmlns:p14="http://schemas.microsoft.com/office/powerpoint/2010/main" val="1877156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4D2888-FFC2-B4CB-9E6B-8BE17BF4C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83692FEE-3C91-F9D3-92CB-31F7834AB77E}"/>
              </a:ext>
            </a:extLst>
          </p:cNvPr>
          <p:cNvGrpSpPr/>
          <p:nvPr/>
        </p:nvGrpSpPr>
        <p:grpSpPr>
          <a:xfrm>
            <a:off x="1161003" y="821498"/>
            <a:ext cx="9794837" cy="1312104"/>
            <a:chOff x="1161003" y="821498"/>
            <a:chExt cx="9794837" cy="1312104"/>
          </a:xfrm>
        </p:grpSpPr>
        <p:sp>
          <p:nvSpPr>
            <p:cNvPr id="3" name="內容版面配置區 10">
              <a:extLst>
                <a:ext uri="{FF2B5EF4-FFF2-40B4-BE49-F238E27FC236}">
                  <a16:creationId xmlns:a16="http://schemas.microsoft.com/office/drawing/2014/main" id="{BA64B780-CDAB-FEA5-841C-3BA6FD669943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800" dirty="0">
                  <a:latin typeface="jf open 粉圓 2.0" panose="020B0000000000000000" pitchFamily="34" charset="-120"/>
                  <a:ea typeface="jf open 粉圓 2.0" panose="020B0000000000000000" pitchFamily="34" charset="-120"/>
                  <a:hlinkClick r:id="rId2"/>
                </a:rPr>
                <a:t>Distinct Numbers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7B26734A-2DE5-5177-20E9-ED3847567A1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4"/>
                  <a:ext cx="9794837" cy="536248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ctr">
                    <a:buFont typeface="Calibri" panose="020F0502020204030204" pitchFamily="34" charset="0"/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給定一個包含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𝑛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個整數的清單，您的任務是計算清單中不同值的個數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7B26734A-2DE5-5177-20E9-ED3847567A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4"/>
                  <a:ext cx="9794837" cy="536248"/>
                </a:xfrm>
                <a:prstGeom prst="rect">
                  <a:avLst/>
                </a:prstGeom>
                <a:blipFill>
                  <a:blip r:embed="rId3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EB0BDFDD-7F4A-AEF3-4261-A04402B7F93A}"/>
              </a:ext>
            </a:extLst>
          </p:cNvPr>
          <p:cNvGrpSpPr/>
          <p:nvPr/>
        </p:nvGrpSpPr>
        <p:grpSpPr>
          <a:xfrm>
            <a:off x="6964302" y="2928823"/>
            <a:ext cx="2251341" cy="2211213"/>
            <a:chOff x="6437830" y="2513187"/>
            <a:chExt cx="2570239" cy="2524427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0E024DCF-451F-3608-6810-C6AE69DEA1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2718" y="2513187"/>
              <a:ext cx="760465" cy="401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lvl1pPr marL="342900" indent="-306000" algn="l" defTabSz="457200" rtl="0" eaLnBrk="1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3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21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36900" indent="0" algn="ctr" fontAlgn="base">
                <a:lnSpc>
                  <a:spcPct val="150000"/>
                </a:lnSpc>
                <a:spcBef>
                  <a:spcPts val="1800"/>
                </a:spcBef>
                <a:buNone/>
              </a:pPr>
              <a:r>
                <a:rPr lang="zh-TW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輸入</a:t>
              </a:r>
              <a:endParaRPr lang="en-US" altLang="en-US" sz="1600" spc="500" dirty="0"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endParaRPr>
            </a:p>
          </p:txBody>
        </p:sp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A25BB090-3CAA-41E7-A784-6E3690829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37830" y="2934691"/>
              <a:ext cx="2570239" cy="2102923"/>
            </a:xfrm>
            <a:prstGeom prst="rect">
              <a:avLst/>
            </a:prstGeom>
          </p:spPr>
        </p:pic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1EDE7B03-DAD7-56D5-4E23-BCC222DD692B}"/>
              </a:ext>
            </a:extLst>
          </p:cNvPr>
          <p:cNvGrpSpPr/>
          <p:nvPr/>
        </p:nvGrpSpPr>
        <p:grpSpPr>
          <a:xfrm>
            <a:off x="9439561" y="2928823"/>
            <a:ext cx="2120448" cy="2211212"/>
            <a:chOff x="9310252" y="2513187"/>
            <a:chExt cx="2420806" cy="2524426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E590E2A0-2515-E448-9759-F27474A24E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40424" y="2513187"/>
              <a:ext cx="760465" cy="401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lvl1pPr marL="342900" indent="-306000" algn="l" defTabSz="457200" rtl="0" eaLnBrk="1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3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21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36900" indent="0" algn="ctr" fontAlgn="base">
                <a:lnSpc>
                  <a:spcPct val="150000"/>
                </a:lnSpc>
                <a:spcBef>
                  <a:spcPts val="1800"/>
                </a:spcBef>
                <a:buNone/>
              </a:pPr>
              <a:r>
                <a:rPr lang="zh-TW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輸出</a:t>
              </a:r>
              <a:endParaRPr lang="en-US" altLang="en-US" sz="1600" spc="500" dirty="0"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endParaRP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AFF16A3B-EB7C-B4FE-AA7C-D5DB05EC9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9310252" y="2934690"/>
              <a:ext cx="2420806" cy="2102923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3EFBF9E4-4429-824B-5F66-08BA962996BC}"/>
                  </a:ext>
                </a:extLst>
              </p:cNvPr>
              <p:cNvSpPr txBox="1"/>
              <p:nvPr/>
            </p:nvSpPr>
            <p:spPr>
              <a:xfrm>
                <a:off x="631991" y="3104646"/>
                <a:ext cx="6202918" cy="1917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輸入：</a:t>
                </a:r>
                <a:endParaRPr lang="en-US" altLang="zh-TW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  <a:p>
                <a:pPr marL="640080" lvl="1" indent="-285750" fontAlgn="base">
                  <a:lnSpc>
                    <a:spcPct val="150000"/>
                  </a:lnSpc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第一行輸入一個整數 </a:t>
                </a:r>
                <a14:m>
                  <m:oMath xmlns:m="http://schemas.openxmlformats.org/officeDocument/2006/math">
                    <m:r>
                      <a:rPr lang="en-US" altLang="zh-TW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𝑛</m:t>
                    </m:r>
                  </m:oMath>
                </a14:m>
                <a:r>
                  <a:rPr lang="zh-TW" altLang="en-US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為元素數量</a:t>
                </a:r>
                <a:endParaRPr lang="en-US" altLang="zh-TW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  <a:p>
                <a:pPr marL="640080" lvl="1" indent="-285750" fontAlgn="base">
                  <a:lnSpc>
                    <a:spcPct val="150000"/>
                  </a:lnSpc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第二行有 </a:t>
                </a:r>
                <a14:m>
                  <m:oMath xmlns:m="http://schemas.openxmlformats.org/officeDocument/2006/math">
                    <m:r>
                      <a:rPr lang="en-US" altLang="zh-TW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𝑛</m:t>
                    </m:r>
                  </m:oMath>
                </a14:m>
                <a:r>
                  <a:rPr lang="en-US" altLang="zh-TW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</a:t>
                </a:r>
                <a:r>
                  <a:rPr lang="zh-TW" altLang="en-US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個整數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</m:ctrlPr>
                      </m:sSubPr>
                      <m:e>
                        <m:r>
                          <a:rPr lang="en-US" altLang="zh-TW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TW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TW" b="0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,</m:t>
                    </m:r>
                    <m:sSub>
                      <m:sSubPr>
                        <m:ctrlPr>
                          <a:rPr lang="en-US" altLang="zh-TW" i="1" spc="1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</m:ctrlPr>
                      </m:sSubPr>
                      <m:e>
                        <m:r>
                          <a:rPr lang="en-US" altLang="zh-TW" i="1" spc="1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TW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TW" i="1" spc="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TW" i="1" spc="1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</m:ctrlPr>
                      </m:sSubPr>
                      <m:e>
                        <m:r>
                          <a:rPr lang="en-US" altLang="zh-TW" i="1" spc="1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TW" b="0" i="1" spc="100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jf-openhuninn-2.0" panose="020B0000000000000000" pitchFamily="34" charset="-12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TW" spc="100" dirty="0">
                  <a:solidFill>
                    <a:srgbClr val="EC7016"/>
                  </a:solidFill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輸出</a:t>
                </a:r>
                <a:r>
                  <a:rPr lang="zh-TW" altLang="en-US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：</a:t>
                </a: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寫出一個整數代表序列中有幾個不重複的數字</a:t>
                </a:r>
                <a:endParaRPr lang="en-US" altLang="en-US" sz="1800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3EFBF9E4-4429-824B-5F66-08BA96299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91" y="3104646"/>
                <a:ext cx="6202918" cy="1917384"/>
              </a:xfrm>
              <a:prstGeom prst="rect">
                <a:avLst/>
              </a:prstGeom>
              <a:blipFill>
                <a:blip r:embed="rId6"/>
                <a:stretch>
                  <a:fillRect l="-688" b="-4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標題 1">
            <a:extLst>
              <a:ext uri="{FF2B5EF4-FFF2-40B4-BE49-F238E27FC236}">
                <a16:creationId xmlns:a16="http://schemas.microsoft.com/office/drawing/2014/main" id="{FAA8EAB5-79BB-D9EA-281F-0005A381F5B9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9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二分搜尋法</a:t>
            </a:r>
          </a:p>
        </p:txBody>
      </p:sp>
    </p:spTree>
    <p:extLst>
      <p:ext uri="{BB962C8B-B14F-4D97-AF65-F5344CB8AC3E}">
        <p14:creationId xmlns:p14="http://schemas.microsoft.com/office/powerpoint/2010/main" val="2418684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93A37-5395-D413-D23F-ABC701124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E516FEB5-1AFF-B412-58FF-0316E9D071DC}"/>
              </a:ext>
            </a:extLst>
          </p:cNvPr>
          <p:cNvGrpSpPr/>
          <p:nvPr/>
        </p:nvGrpSpPr>
        <p:grpSpPr>
          <a:xfrm>
            <a:off x="1161003" y="821498"/>
            <a:ext cx="9794837" cy="1312104"/>
            <a:chOff x="1161003" y="821498"/>
            <a:chExt cx="9794837" cy="1312104"/>
          </a:xfrm>
        </p:grpSpPr>
        <p:sp>
          <p:nvSpPr>
            <p:cNvPr id="3" name="內容版面配置區 10">
              <a:extLst>
                <a:ext uri="{FF2B5EF4-FFF2-40B4-BE49-F238E27FC236}">
                  <a16:creationId xmlns:a16="http://schemas.microsoft.com/office/drawing/2014/main" id="{F1AC1BDB-E5FE-C105-D06A-A4E050070D84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800" dirty="0">
                  <a:latin typeface="jf open 粉圓 2.0" panose="020B0000000000000000" pitchFamily="34" charset="-120"/>
                  <a:ea typeface="jf open 粉圓 2.0" panose="020B0000000000000000" pitchFamily="34" charset="-120"/>
                  <a:hlinkClick r:id="rId2"/>
                </a:rPr>
                <a:t>Distinct Numbers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B97488DC-746E-B586-0E1E-44EB2BFE13B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4"/>
                  <a:ext cx="9794837" cy="536248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ctr">
                    <a:buFont typeface="Calibri" panose="020F0502020204030204" pitchFamily="34" charset="0"/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給定一個包含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𝑛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個整數的清單，您的任務是計算清單中不同值的個數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B97488DC-746E-B586-0E1E-44EB2BFE13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4"/>
                  <a:ext cx="9794837" cy="536248"/>
                </a:xfrm>
                <a:prstGeom prst="rect">
                  <a:avLst/>
                </a:prstGeom>
                <a:blipFill>
                  <a:blip r:embed="rId3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09797262-D6CA-6A14-0D11-F20257DB8626}"/>
              </a:ext>
            </a:extLst>
          </p:cNvPr>
          <p:cNvGrpSpPr/>
          <p:nvPr/>
        </p:nvGrpSpPr>
        <p:grpSpPr>
          <a:xfrm>
            <a:off x="8999562" y="4593402"/>
            <a:ext cx="1499935" cy="1571871"/>
            <a:chOff x="6437830" y="2344108"/>
            <a:chExt cx="2570239" cy="2693506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A37F1F7B-4AAD-AFD6-8462-34EF6E5245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2718" y="2344108"/>
              <a:ext cx="760466" cy="401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lvl1pPr marL="342900" indent="-306000" algn="l" defTabSz="457200" rtl="0" eaLnBrk="1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3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21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36900" indent="0" algn="ctr" fontAlgn="base">
                <a:lnSpc>
                  <a:spcPct val="150000"/>
                </a:lnSpc>
                <a:spcBef>
                  <a:spcPts val="1800"/>
                </a:spcBef>
                <a:buNone/>
              </a:pPr>
              <a:r>
                <a:rPr lang="zh-TW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輸入</a:t>
              </a:r>
              <a:endParaRPr lang="en-US" altLang="en-US" sz="1600" spc="500" dirty="0"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endParaRPr>
            </a:p>
          </p:txBody>
        </p:sp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5941AD4F-C2FF-CFF6-2016-BF6F9D061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37830" y="2934691"/>
              <a:ext cx="2570239" cy="2102923"/>
            </a:xfrm>
            <a:prstGeom prst="rect">
              <a:avLst/>
            </a:prstGeom>
          </p:spPr>
        </p:pic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016D8F57-0133-1E40-F1E2-D6D64D1894F3}"/>
              </a:ext>
            </a:extLst>
          </p:cNvPr>
          <p:cNvGrpSpPr/>
          <p:nvPr/>
        </p:nvGrpSpPr>
        <p:grpSpPr>
          <a:xfrm>
            <a:off x="10590626" y="4593402"/>
            <a:ext cx="1412728" cy="1571869"/>
            <a:chOff x="9310252" y="2344109"/>
            <a:chExt cx="2420806" cy="2693504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B7498601-F87B-9297-5ED7-8029E46270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40424" y="2344109"/>
              <a:ext cx="760465" cy="401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lvl1pPr marL="342900" indent="-306000" algn="l" defTabSz="457200" rtl="0" eaLnBrk="1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3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21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36900" indent="0" algn="ctr" fontAlgn="base">
                <a:lnSpc>
                  <a:spcPct val="150000"/>
                </a:lnSpc>
                <a:spcBef>
                  <a:spcPts val="1800"/>
                </a:spcBef>
                <a:buNone/>
              </a:pPr>
              <a:r>
                <a:rPr lang="zh-TW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輸出</a:t>
              </a:r>
              <a:endParaRPr lang="en-US" altLang="en-US" sz="1600" spc="500" dirty="0"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endParaRP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817F1D28-C350-FF19-085C-BBBE41711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9310252" y="2934690"/>
              <a:ext cx="2420806" cy="2102923"/>
            </a:xfrm>
            <a:prstGeom prst="rect">
              <a:avLst/>
            </a:prstGeom>
          </p:spPr>
        </p:pic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48C1DE3-7F1C-4F9C-00DA-6950D518273F}"/>
              </a:ext>
            </a:extLst>
          </p:cNvPr>
          <p:cNvSpPr txBox="1"/>
          <p:nvPr/>
        </p:nvSpPr>
        <p:spPr>
          <a:xfrm>
            <a:off x="3835873" y="2707482"/>
            <a:ext cx="4421436" cy="1099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ts val="1800"/>
              </a:spcBef>
              <a:buClr>
                <a:srgbClr val="EC7016"/>
              </a:buClr>
            </a:pPr>
            <a:r>
              <a:rPr lang="zh-TW" altLang="en-US" sz="1800" spc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rPr>
              <a:t>思路 </a:t>
            </a:r>
            <a:r>
              <a:rPr lang="en-US" altLang="zh-TW" sz="1800" spc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rPr>
              <a:t>1</a:t>
            </a:r>
            <a:endParaRPr lang="en-US" altLang="zh-TW" spc="100" dirty="0">
              <a:solidFill>
                <a:schemeClr val="tx1">
                  <a:lumMod val="75000"/>
                  <a:lumOff val="25000"/>
                </a:schemeClr>
              </a:solidFill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285750" indent="-285750" fontAlgn="base">
              <a:lnSpc>
                <a:spcPct val="150000"/>
              </a:lnSpc>
              <a:spcBef>
                <a:spcPts val="1800"/>
              </a:spcBef>
              <a:buClr>
                <a:srgbClr val="EC7016"/>
              </a:buClr>
              <a:buFont typeface="Arial" panose="020B0604020202020204" pitchFamily="34" charset="0"/>
              <a:buChar char="•"/>
            </a:pPr>
            <a:r>
              <a:rPr lang="zh-TW" altLang="en-US" sz="1800" spc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rPr>
              <a:t>持續尋找是否存在 𝑘</a:t>
            </a:r>
            <a:r>
              <a:rPr lang="en-US" altLang="zh-TW" sz="1800" spc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rPr>
              <a:t>+1 </a:t>
            </a:r>
            <a:r>
              <a:rPr lang="zh-TW" altLang="en-US" sz="1800" spc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rPr>
              <a:t>這個數字</a:t>
            </a:r>
            <a:endParaRPr lang="en-US" altLang="zh-TW" sz="1800" spc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58F4860E-A85A-2EE6-F929-FE671E435575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9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二分搜尋法</a:t>
            </a:r>
          </a:p>
        </p:txBody>
      </p:sp>
    </p:spTree>
    <p:extLst>
      <p:ext uri="{BB962C8B-B14F-4D97-AF65-F5344CB8AC3E}">
        <p14:creationId xmlns:p14="http://schemas.microsoft.com/office/powerpoint/2010/main" val="4240646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5A778C-D513-8C03-F9DE-C1B5C808B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49DE6B24-3984-D3AD-FEE3-E5DBD5A5A9C3}"/>
              </a:ext>
            </a:extLst>
          </p:cNvPr>
          <p:cNvGrpSpPr/>
          <p:nvPr/>
        </p:nvGrpSpPr>
        <p:grpSpPr>
          <a:xfrm>
            <a:off x="1161003" y="821498"/>
            <a:ext cx="9794837" cy="1312104"/>
            <a:chOff x="1161003" y="821498"/>
            <a:chExt cx="9794837" cy="1312104"/>
          </a:xfrm>
        </p:grpSpPr>
        <p:sp>
          <p:nvSpPr>
            <p:cNvPr id="3" name="內容版面配置區 10">
              <a:extLst>
                <a:ext uri="{FF2B5EF4-FFF2-40B4-BE49-F238E27FC236}">
                  <a16:creationId xmlns:a16="http://schemas.microsoft.com/office/drawing/2014/main" id="{1BBBCB34-8F33-E3DB-FC6E-D97744414EEF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800" dirty="0">
                  <a:latin typeface="jf open 粉圓 2.0" panose="020B0000000000000000" pitchFamily="34" charset="-120"/>
                  <a:ea typeface="jf open 粉圓 2.0" panose="020B0000000000000000" pitchFamily="34" charset="-120"/>
                  <a:hlinkClick r:id="rId2"/>
                </a:rPr>
                <a:t>Distinct Numbers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0CDC2942-4A48-3C14-1195-68B410788E0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4"/>
                  <a:ext cx="9794837" cy="536248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ctr">
                    <a:buFont typeface="Calibri" panose="020F0502020204030204" pitchFamily="34" charset="0"/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給定一個包含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𝑛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個整數的清單，您的任務是計算清單中不同值的個數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0CDC2942-4A48-3C14-1195-68B410788E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4"/>
                  <a:ext cx="9794837" cy="536248"/>
                </a:xfrm>
                <a:prstGeom prst="rect">
                  <a:avLst/>
                </a:prstGeom>
                <a:blipFill>
                  <a:blip r:embed="rId3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86C77E48-EE67-A6D1-1800-2DE867399FD0}"/>
              </a:ext>
            </a:extLst>
          </p:cNvPr>
          <p:cNvGrpSpPr/>
          <p:nvPr/>
        </p:nvGrpSpPr>
        <p:grpSpPr>
          <a:xfrm>
            <a:off x="8999562" y="4593402"/>
            <a:ext cx="1499935" cy="1571871"/>
            <a:chOff x="6437830" y="2344108"/>
            <a:chExt cx="2570239" cy="2693506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5AACD0E7-54F8-06E6-D7B2-AA7B6459A5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2718" y="2344108"/>
              <a:ext cx="760466" cy="401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lvl1pPr marL="342900" indent="-306000" algn="l" defTabSz="457200" rtl="0" eaLnBrk="1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3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21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36900" indent="0" algn="ctr" fontAlgn="base">
                <a:lnSpc>
                  <a:spcPct val="150000"/>
                </a:lnSpc>
                <a:spcBef>
                  <a:spcPts val="1800"/>
                </a:spcBef>
                <a:buNone/>
              </a:pPr>
              <a:r>
                <a:rPr lang="zh-TW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輸入</a:t>
              </a:r>
              <a:endParaRPr lang="en-US" altLang="en-US" sz="1600" spc="500" dirty="0"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endParaRPr>
            </a:p>
          </p:txBody>
        </p:sp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1BB1646E-B7B2-A385-040F-9C527369A0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37830" y="2934691"/>
              <a:ext cx="2570239" cy="2102923"/>
            </a:xfrm>
            <a:prstGeom prst="rect">
              <a:avLst/>
            </a:prstGeom>
          </p:spPr>
        </p:pic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CCF7A673-8FCB-2C36-D3B5-321B163D2C4D}"/>
              </a:ext>
            </a:extLst>
          </p:cNvPr>
          <p:cNvGrpSpPr/>
          <p:nvPr/>
        </p:nvGrpSpPr>
        <p:grpSpPr>
          <a:xfrm>
            <a:off x="10590626" y="4593402"/>
            <a:ext cx="1412728" cy="1571869"/>
            <a:chOff x="9310252" y="2344109"/>
            <a:chExt cx="2420806" cy="2693504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B1BE4655-AC9F-4F3A-1474-716BA0555C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40424" y="2344109"/>
              <a:ext cx="760465" cy="401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lvl1pPr marL="342900" indent="-306000" algn="l" defTabSz="457200" rtl="0" eaLnBrk="1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3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21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36900" indent="0" algn="ctr" fontAlgn="base">
                <a:lnSpc>
                  <a:spcPct val="150000"/>
                </a:lnSpc>
                <a:spcBef>
                  <a:spcPts val="1800"/>
                </a:spcBef>
                <a:buNone/>
              </a:pPr>
              <a:r>
                <a:rPr lang="zh-TW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輸出</a:t>
              </a:r>
              <a:endParaRPr lang="en-US" altLang="en-US" sz="1600" spc="500" dirty="0"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endParaRP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E149E244-2084-C6B9-CEFC-3FE5C4DDA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9310252" y="2934690"/>
              <a:ext cx="2420806" cy="2102923"/>
            </a:xfrm>
            <a:prstGeom prst="rect">
              <a:avLst/>
            </a:prstGeom>
          </p:spPr>
        </p:pic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744C1A0-6CFD-62E0-FD52-D6D62E354D2B}"/>
              </a:ext>
            </a:extLst>
          </p:cNvPr>
          <p:cNvSpPr txBox="1"/>
          <p:nvPr/>
        </p:nvSpPr>
        <p:spPr>
          <a:xfrm>
            <a:off x="3835873" y="2707482"/>
            <a:ext cx="4421436" cy="1732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ts val="1800"/>
              </a:spcBef>
              <a:buClr>
                <a:srgbClr val="EC7016"/>
              </a:buClr>
            </a:pPr>
            <a:r>
              <a:rPr lang="zh-TW" altLang="en-US" sz="1800" spc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rPr>
              <a:t>思路 </a:t>
            </a:r>
            <a:r>
              <a:rPr lang="en-US" altLang="zh-TW" sz="1800" spc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rPr>
              <a:t>1</a:t>
            </a:r>
            <a:endParaRPr lang="en-US" altLang="zh-TW" spc="100" dirty="0">
              <a:solidFill>
                <a:schemeClr val="tx1">
                  <a:lumMod val="75000"/>
                  <a:lumOff val="25000"/>
                </a:schemeClr>
              </a:solidFill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285750" indent="-285750" fontAlgn="base">
              <a:lnSpc>
                <a:spcPct val="150000"/>
              </a:lnSpc>
              <a:spcBef>
                <a:spcPts val="1800"/>
              </a:spcBef>
              <a:buClr>
                <a:srgbClr val="EC7016"/>
              </a:buClr>
              <a:buFont typeface="Arial" panose="020B0604020202020204" pitchFamily="34" charset="0"/>
              <a:buChar char="•"/>
            </a:pPr>
            <a:r>
              <a:rPr lang="zh-TW" altLang="en-US" sz="1800" spc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rPr>
              <a:t>持續尋找是否存在 𝑘</a:t>
            </a:r>
            <a:r>
              <a:rPr lang="en-US" altLang="zh-TW" sz="1800" spc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rPr>
              <a:t>+1 </a:t>
            </a:r>
            <a:r>
              <a:rPr lang="zh-TW" altLang="en-US" sz="1800" spc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rPr>
              <a:t>這個數字</a:t>
            </a:r>
            <a:endParaRPr lang="en-US" altLang="zh-TW" sz="1800" spc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285750" indent="-285750" fontAlgn="base">
              <a:lnSpc>
                <a:spcPct val="150000"/>
              </a:lnSpc>
              <a:spcBef>
                <a:spcPts val="1800"/>
              </a:spcBef>
              <a:buClr>
                <a:srgbClr val="EC7016"/>
              </a:buClr>
              <a:buFont typeface="Arial" panose="020B0604020202020204" pitchFamily="34" charset="0"/>
              <a:buChar char="•"/>
            </a:pPr>
            <a:r>
              <a:rPr lang="zh-TW" altLang="en-US" sz="1800" spc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rPr>
              <a:t>如果有就設定計數器</a:t>
            </a:r>
            <a:r>
              <a:rPr lang="en-US" altLang="zh-TW" sz="1800" spc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rPr>
              <a:t>+1</a:t>
            </a:r>
            <a:r>
              <a:rPr lang="zh-TW" altLang="en-US" sz="1800" spc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rPr>
              <a:t>，否則不變</a:t>
            </a:r>
            <a:endParaRPr lang="en-US" altLang="zh-TW" sz="1800" spc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47A09AD-5614-3D96-151D-737077FC91AA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9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二分搜尋法</a:t>
            </a:r>
          </a:p>
        </p:txBody>
      </p:sp>
    </p:spTree>
    <p:extLst>
      <p:ext uri="{BB962C8B-B14F-4D97-AF65-F5344CB8AC3E}">
        <p14:creationId xmlns:p14="http://schemas.microsoft.com/office/powerpoint/2010/main" val="3384735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BFDA4-F858-70DE-7EE9-717D95D43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4A72E7AA-C8BF-8411-64E2-9D97D00669B4}"/>
              </a:ext>
            </a:extLst>
          </p:cNvPr>
          <p:cNvGrpSpPr/>
          <p:nvPr/>
        </p:nvGrpSpPr>
        <p:grpSpPr>
          <a:xfrm>
            <a:off x="1161003" y="821498"/>
            <a:ext cx="9794837" cy="1312104"/>
            <a:chOff x="1161003" y="821498"/>
            <a:chExt cx="9794837" cy="1312104"/>
          </a:xfrm>
        </p:grpSpPr>
        <p:sp>
          <p:nvSpPr>
            <p:cNvPr id="3" name="內容版面配置區 10">
              <a:extLst>
                <a:ext uri="{FF2B5EF4-FFF2-40B4-BE49-F238E27FC236}">
                  <a16:creationId xmlns:a16="http://schemas.microsoft.com/office/drawing/2014/main" id="{209CAB1A-FF80-9A73-1C8C-2E1C1D8173D8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800" dirty="0">
                  <a:latin typeface="jf open 粉圓 2.0" panose="020B0000000000000000" pitchFamily="34" charset="-120"/>
                  <a:ea typeface="jf open 粉圓 2.0" panose="020B0000000000000000" pitchFamily="34" charset="-120"/>
                  <a:hlinkClick r:id="rId2"/>
                </a:rPr>
                <a:t>Distinct Numbers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348B0DDC-1C50-ECC9-1A53-02A13ADFF38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4"/>
                  <a:ext cx="9794837" cy="536248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ctr">
                    <a:buFont typeface="Calibri" panose="020F0502020204030204" pitchFamily="34" charset="0"/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給定一個包含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𝑛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個整數的清單，您的任務是計算清單中不同值的個數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348B0DDC-1C50-ECC9-1A53-02A13ADFF3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4"/>
                  <a:ext cx="9794837" cy="536248"/>
                </a:xfrm>
                <a:prstGeom prst="rect">
                  <a:avLst/>
                </a:prstGeom>
                <a:blipFill>
                  <a:blip r:embed="rId3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3EC0887D-5813-3103-1050-6597C5EEFA7D}"/>
              </a:ext>
            </a:extLst>
          </p:cNvPr>
          <p:cNvGrpSpPr/>
          <p:nvPr/>
        </p:nvGrpSpPr>
        <p:grpSpPr>
          <a:xfrm>
            <a:off x="10590626" y="4593402"/>
            <a:ext cx="1412728" cy="1571869"/>
            <a:chOff x="9310252" y="2344109"/>
            <a:chExt cx="2420806" cy="2693504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69AEBAEC-138A-345B-328A-73D780B61C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40424" y="2344109"/>
              <a:ext cx="760465" cy="401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lvl1pPr marL="342900" indent="-306000" algn="l" defTabSz="457200" rtl="0" eaLnBrk="1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3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21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36900" indent="0" algn="ctr" fontAlgn="base">
                <a:lnSpc>
                  <a:spcPct val="150000"/>
                </a:lnSpc>
                <a:spcBef>
                  <a:spcPts val="1800"/>
                </a:spcBef>
                <a:buNone/>
              </a:pPr>
              <a:r>
                <a:rPr lang="zh-TW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輸出</a:t>
              </a:r>
              <a:endParaRPr lang="en-US" altLang="en-US" sz="1600" spc="500" dirty="0"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endParaRP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D4C6BB91-18C5-4EDB-05E4-D2CE96A7D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9310252" y="2934690"/>
              <a:ext cx="2420806" cy="2102923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699CF00E-05C2-5E91-C9B6-9E3F54730C1B}"/>
                  </a:ext>
                </a:extLst>
              </p:cNvPr>
              <p:cNvSpPr txBox="1"/>
              <p:nvPr/>
            </p:nvSpPr>
            <p:spPr>
              <a:xfrm>
                <a:off x="3835873" y="2707482"/>
                <a:ext cx="4421436" cy="23925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</a:pP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思路 </a:t>
                </a:r>
                <a:r>
                  <a:rPr lang="en-US" altLang="zh-TW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1</a:t>
                </a:r>
                <a:endParaRPr lang="en-US" altLang="zh-TW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持續尋找是否存在 𝑘</a:t>
                </a:r>
                <a:r>
                  <a:rPr lang="en-US" altLang="zh-TW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+1 </a:t>
                </a: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這個數字</a:t>
                </a:r>
                <a:endParaRPr lang="en-US" altLang="zh-TW" sz="1800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如果有就設定計數器</a:t>
                </a:r>
                <a:r>
                  <a:rPr lang="en-US" altLang="zh-TW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+1</a:t>
                </a: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，否則不變</a:t>
                </a:r>
                <a:endParaRPr lang="en-US" altLang="zh-TW" sz="1800" spc="10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endParaRPr>
              </a:p>
              <a:p>
                <a:pPr marL="285750" indent="-285750" fontAlgn="base">
                  <a:lnSpc>
                    <a:spcPct val="150000"/>
                  </a:lnSpc>
                  <a:spcBef>
                    <a:spcPts val="1800"/>
                  </a:spcBef>
                  <a:buClr>
                    <a:srgbClr val="EC7016"/>
                  </a:buClr>
                  <a:buFont typeface="Arial" panose="020B0604020202020204" pitchFamily="34" charset="0"/>
                  <a:buChar char="•"/>
                </a:pP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當找到 </a:t>
                </a:r>
                <a14:m>
                  <m:oMath xmlns:m="http://schemas.openxmlformats.org/officeDocument/2006/math">
                    <m:r>
                      <a:rPr lang="en-US" altLang="zh-TW" sz="1800" b="0" i="1" spc="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𝑘</m:t>
                    </m:r>
                    <m:r>
                      <a:rPr lang="en-US" altLang="zh-TW" sz="1800" b="0" i="1" spc="10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jf-openhuninn-2.0" panose="020B0000000000000000" pitchFamily="34" charset="-120"/>
                      </a:rPr>
                      <m:t>+1</m:t>
                    </m:r>
                  </m:oMath>
                </a14:m>
                <a:r>
                  <a:rPr lang="en-US" altLang="zh-TW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 </a:t>
                </a:r>
                <a:r>
                  <a:rPr lang="zh-TW" altLang="en-US" sz="1800" spc="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jf-openhuninn-2.0" panose="020B0000000000000000" pitchFamily="34" charset="-120"/>
                    <a:ea typeface="jf-openhuninn-2.0" panose="020B0000000000000000" pitchFamily="34" charset="-120"/>
                  </a:rPr>
                  <a:t>即代表不重複的數字</a:t>
                </a: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699CF00E-05C2-5E91-C9B6-9E3F54730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873" y="2707482"/>
                <a:ext cx="4421436" cy="2392514"/>
              </a:xfrm>
              <a:prstGeom prst="rect">
                <a:avLst/>
              </a:prstGeom>
              <a:blipFill>
                <a:blip r:embed="rId6"/>
                <a:stretch>
                  <a:fillRect l="-1102" b="-2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標題 1">
            <a:extLst>
              <a:ext uri="{FF2B5EF4-FFF2-40B4-BE49-F238E27FC236}">
                <a16:creationId xmlns:a16="http://schemas.microsoft.com/office/drawing/2014/main" id="{F2EEF6A9-B1AD-D131-CB65-219868EF854E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9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二分搜尋法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F9F170BC-3288-6342-A40A-182C3586957B}"/>
              </a:ext>
            </a:extLst>
          </p:cNvPr>
          <p:cNvGrpSpPr/>
          <p:nvPr/>
        </p:nvGrpSpPr>
        <p:grpSpPr>
          <a:xfrm>
            <a:off x="8999562" y="4593402"/>
            <a:ext cx="1499935" cy="1571871"/>
            <a:chOff x="6437830" y="2344108"/>
            <a:chExt cx="2570239" cy="2693506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E969C3E4-253A-E554-8456-373F463309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2718" y="2344108"/>
              <a:ext cx="760466" cy="401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lvl1pPr marL="342900" indent="-306000" algn="l" defTabSz="457200" rtl="0" eaLnBrk="1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3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21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36900" indent="0" algn="ctr" fontAlgn="base">
                <a:lnSpc>
                  <a:spcPct val="150000"/>
                </a:lnSpc>
                <a:spcBef>
                  <a:spcPts val="1800"/>
                </a:spcBef>
                <a:buNone/>
              </a:pPr>
              <a:r>
                <a:rPr lang="zh-TW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輸入</a:t>
              </a:r>
              <a:endParaRPr lang="en-US" altLang="en-US" sz="1600" spc="500" dirty="0"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endParaRPr>
            </a:p>
          </p:txBody>
        </p:sp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E3EC05A9-8B49-C03D-CF23-39CE589EC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37830" y="2934691"/>
              <a:ext cx="2570239" cy="21029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7587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A4A77E-F20F-78F6-E5D2-2E4AFE376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形 8">
            <a:extLst>
              <a:ext uri="{FF2B5EF4-FFF2-40B4-BE49-F238E27FC236}">
                <a16:creationId xmlns:a16="http://schemas.microsoft.com/office/drawing/2014/main" id="{7ED336E8-F1F2-E4F4-093A-BCE9E5CA2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69837"/>
          <a:stretch/>
        </p:blipFill>
        <p:spPr>
          <a:xfrm>
            <a:off x="1215303" y="3354970"/>
            <a:ext cx="4111043" cy="74597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1EC920F4-570C-5E8E-3235-D231FBB7E9F2}"/>
              </a:ext>
            </a:extLst>
          </p:cNvPr>
          <p:cNvSpPr/>
          <p:nvPr/>
        </p:nvSpPr>
        <p:spPr>
          <a:xfrm>
            <a:off x="1379077" y="3535901"/>
            <a:ext cx="505141" cy="38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8014F4F-FF42-1C74-6438-4E3B6E864150}"/>
              </a:ext>
            </a:extLst>
          </p:cNvPr>
          <p:cNvSpPr/>
          <p:nvPr/>
        </p:nvSpPr>
        <p:spPr>
          <a:xfrm>
            <a:off x="2047992" y="3535901"/>
            <a:ext cx="505141" cy="38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AB46F02-EFC0-2C12-BC76-DE376937854E}"/>
              </a:ext>
            </a:extLst>
          </p:cNvPr>
          <p:cNvSpPr/>
          <p:nvPr/>
        </p:nvSpPr>
        <p:spPr>
          <a:xfrm>
            <a:off x="2689199" y="3535901"/>
            <a:ext cx="505141" cy="38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61261A2-8AE2-4F39-EF91-3A7B9466CAFC}"/>
              </a:ext>
            </a:extLst>
          </p:cNvPr>
          <p:cNvSpPr/>
          <p:nvPr/>
        </p:nvSpPr>
        <p:spPr>
          <a:xfrm>
            <a:off x="3358114" y="3535901"/>
            <a:ext cx="505141" cy="38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51F7FA5-0234-5FC5-5B34-C13C763EFFC4}"/>
              </a:ext>
            </a:extLst>
          </p:cNvPr>
          <p:cNvSpPr/>
          <p:nvPr/>
        </p:nvSpPr>
        <p:spPr>
          <a:xfrm>
            <a:off x="3999321" y="3545137"/>
            <a:ext cx="505141" cy="38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2E58079-5808-F1AF-2DAC-057F5D39BCF9}"/>
              </a:ext>
            </a:extLst>
          </p:cNvPr>
          <p:cNvSpPr/>
          <p:nvPr/>
        </p:nvSpPr>
        <p:spPr>
          <a:xfrm>
            <a:off x="4668236" y="3545137"/>
            <a:ext cx="505141" cy="38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D900292F-4F2F-C81C-BED1-48E7B64EAAFB}"/>
              </a:ext>
            </a:extLst>
          </p:cNvPr>
          <p:cNvGrpSpPr/>
          <p:nvPr/>
        </p:nvGrpSpPr>
        <p:grpSpPr>
          <a:xfrm>
            <a:off x="1161003" y="821498"/>
            <a:ext cx="9794837" cy="1312104"/>
            <a:chOff x="1161003" y="821498"/>
            <a:chExt cx="9794837" cy="1312104"/>
          </a:xfrm>
        </p:grpSpPr>
        <p:sp>
          <p:nvSpPr>
            <p:cNvPr id="5" name="內容版面配置區 10">
              <a:extLst>
                <a:ext uri="{FF2B5EF4-FFF2-40B4-BE49-F238E27FC236}">
                  <a16:creationId xmlns:a16="http://schemas.microsoft.com/office/drawing/2014/main" id="{1CDAD396-40AC-E27E-79AD-201035977C66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800" dirty="0">
                  <a:latin typeface="jf open 粉圓 2.0" panose="020B0000000000000000" pitchFamily="34" charset="-120"/>
                  <a:ea typeface="jf open 粉圓 2.0" panose="020B0000000000000000" pitchFamily="34" charset="-120"/>
                  <a:hlinkClick r:id="rId4"/>
                </a:rPr>
                <a:t>Distinct Numbers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內容版面配置區 10">
                  <a:extLst>
                    <a:ext uri="{FF2B5EF4-FFF2-40B4-BE49-F238E27FC236}">
                      <a16:creationId xmlns:a16="http://schemas.microsoft.com/office/drawing/2014/main" id="{4B96409E-9097-04FC-80ED-68374228300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4"/>
                  <a:ext cx="9794837" cy="536248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ctr">
                    <a:buFont typeface="Calibri" panose="020F0502020204030204" pitchFamily="34" charset="0"/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給定一個包含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𝑛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個整數的清單，您的任務是計算清單中不同值的個數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6" name="內容版面配置區 10">
                  <a:extLst>
                    <a:ext uri="{FF2B5EF4-FFF2-40B4-BE49-F238E27FC236}">
                      <a16:creationId xmlns:a16="http://schemas.microsoft.com/office/drawing/2014/main" id="{4B96409E-9097-04FC-80ED-6837422830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4"/>
                  <a:ext cx="9794837" cy="536248"/>
                </a:xfrm>
                <a:prstGeom prst="rect">
                  <a:avLst/>
                </a:prstGeom>
                <a:blipFill>
                  <a:blip r:embed="rId5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內容版面配置區 10">
            <a:extLst>
              <a:ext uri="{FF2B5EF4-FFF2-40B4-BE49-F238E27FC236}">
                <a16:creationId xmlns:a16="http://schemas.microsoft.com/office/drawing/2014/main" id="{36CC08FD-78EC-91CB-8C4C-B658C20D0481}"/>
              </a:ext>
            </a:extLst>
          </p:cNvPr>
          <p:cNvSpPr txBox="1">
            <a:spLocks/>
          </p:cNvSpPr>
          <p:nvPr/>
        </p:nvSpPr>
        <p:spPr>
          <a:xfrm>
            <a:off x="1215303" y="4281877"/>
            <a:ext cx="9794837" cy="1083234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zh-TW" altLang="en-US" sz="2000" dirty="0">
                <a:latin typeface="jf open 粉圓 2.0" panose="020B0000000000000000" pitchFamily="34" charset="-120"/>
                <a:ea typeface="jf open 粉圓 2.0" panose="020B0000000000000000" pitchFamily="34" charset="-120"/>
              </a:rPr>
              <a:t>上限值：</a:t>
            </a:r>
            <a:r>
              <a:rPr lang="en-US" altLang="zh-TW" sz="2000" dirty="0">
                <a:latin typeface="jf open 粉圓 2.0" panose="020B0000000000000000" pitchFamily="34" charset="-120"/>
                <a:ea typeface="jf open 粉圓 2.0" panose="020B0000000000000000" pitchFamily="34" charset="-120"/>
              </a:rPr>
              <a:t>-1</a:t>
            </a:r>
          </a:p>
          <a:p>
            <a:pPr indent="0">
              <a:buFont typeface="Calibri" panose="020F0502020204030204" pitchFamily="34" charset="0"/>
              <a:buNone/>
            </a:pPr>
            <a:r>
              <a:rPr lang="zh-TW" altLang="en-US" sz="2000" dirty="0">
                <a:latin typeface="jf open 粉圓 2.0" panose="020B0000000000000000" pitchFamily="34" charset="-120"/>
                <a:ea typeface="jf open 粉圓 2.0" panose="020B0000000000000000" pitchFamily="34" charset="-120"/>
              </a:rPr>
              <a:t>單獨數：</a:t>
            </a:r>
            <a:r>
              <a:rPr lang="en-US" altLang="zh-TW" sz="2000" dirty="0">
                <a:latin typeface="jf open 粉圓 2.0" panose="020B0000000000000000" pitchFamily="34" charset="-120"/>
                <a:ea typeface="jf open 粉圓 2.0" panose="020B0000000000000000" pitchFamily="34" charset="-120"/>
              </a:rPr>
              <a:t>0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24B2DA1B-480C-8963-C949-44DAA749E877}"/>
              </a:ext>
            </a:extLst>
          </p:cNvPr>
          <p:cNvGrpSpPr/>
          <p:nvPr/>
        </p:nvGrpSpPr>
        <p:grpSpPr>
          <a:xfrm>
            <a:off x="8999562" y="4593402"/>
            <a:ext cx="1499935" cy="1571871"/>
            <a:chOff x="6437830" y="2344108"/>
            <a:chExt cx="2570239" cy="2693506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9039C72B-E13D-B599-94F9-FD6A086198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2718" y="2344108"/>
              <a:ext cx="760466" cy="401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lvl1pPr marL="342900" indent="-306000" algn="l" defTabSz="457200" rtl="0" eaLnBrk="1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3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21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36900" indent="0" algn="ctr" fontAlgn="base">
                <a:lnSpc>
                  <a:spcPct val="150000"/>
                </a:lnSpc>
                <a:spcBef>
                  <a:spcPts val="1800"/>
                </a:spcBef>
                <a:buNone/>
              </a:pPr>
              <a:r>
                <a:rPr lang="zh-TW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輸入</a:t>
              </a:r>
              <a:endParaRPr lang="en-US" altLang="en-US" sz="1600" spc="500" dirty="0"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endParaRPr>
            </a:p>
          </p:txBody>
        </p:sp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204D01DA-D0AB-1F88-9340-CB4D080B5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37830" y="2934691"/>
              <a:ext cx="2570239" cy="2102923"/>
            </a:xfrm>
            <a:prstGeom prst="rect">
              <a:avLst/>
            </a:prstGeom>
          </p:spPr>
        </p:pic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4ECDFB77-4585-F30F-416B-5B3505C6D7BD}"/>
              </a:ext>
            </a:extLst>
          </p:cNvPr>
          <p:cNvGrpSpPr/>
          <p:nvPr/>
        </p:nvGrpSpPr>
        <p:grpSpPr>
          <a:xfrm>
            <a:off x="10590626" y="4593402"/>
            <a:ext cx="1412728" cy="1571869"/>
            <a:chOff x="9310252" y="2344109"/>
            <a:chExt cx="2420806" cy="2693504"/>
          </a:xfrm>
        </p:grpSpPr>
        <p:sp>
          <p:nvSpPr>
            <p:cNvPr id="36" name="Rectangle 2">
              <a:extLst>
                <a:ext uri="{FF2B5EF4-FFF2-40B4-BE49-F238E27FC236}">
                  <a16:creationId xmlns:a16="http://schemas.microsoft.com/office/drawing/2014/main" id="{1C330571-7235-E076-2DDB-37CA5E34B5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40424" y="2344109"/>
              <a:ext cx="760465" cy="401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lvl1pPr marL="342900" indent="-306000" algn="l" defTabSz="457200" rtl="0" eaLnBrk="1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3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21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36900" indent="0" algn="ctr" fontAlgn="base">
                <a:lnSpc>
                  <a:spcPct val="150000"/>
                </a:lnSpc>
                <a:spcBef>
                  <a:spcPts val="1800"/>
                </a:spcBef>
                <a:buNone/>
              </a:pPr>
              <a:r>
                <a:rPr lang="zh-TW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輸出</a:t>
              </a:r>
              <a:endParaRPr lang="en-US" altLang="en-US" sz="1600" spc="500" dirty="0"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endParaRPr>
            </a:p>
          </p:txBody>
        </p:sp>
        <p:pic>
          <p:nvPicPr>
            <p:cNvPr id="37" name="圖片 36">
              <a:extLst>
                <a:ext uri="{FF2B5EF4-FFF2-40B4-BE49-F238E27FC236}">
                  <a16:creationId xmlns:a16="http://schemas.microsoft.com/office/drawing/2014/main" id="{4241744E-68EF-1D00-29D9-6EC15D239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9310252" y="2934690"/>
              <a:ext cx="2420806" cy="2102923"/>
            </a:xfrm>
            <a:prstGeom prst="rect">
              <a:avLst/>
            </a:prstGeom>
          </p:spPr>
        </p:pic>
      </p:grpSp>
      <p:sp>
        <p:nvSpPr>
          <p:cNvPr id="38" name="內容版面配置區 10">
            <a:extLst>
              <a:ext uri="{FF2B5EF4-FFF2-40B4-BE49-F238E27FC236}">
                <a16:creationId xmlns:a16="http://schemas.microsoft.com/office/drawing/2014/main" id="{A17F16C4-F3AA-F80B-8C43-B8C3B373AE1A}"/>
              </a:ext>
            </a:extLst>
          </p:cNvPr>
          <p:cNvSpPr txBox="1">
            <a:spLocks/>
          </p:cNvSpPr>
          <p:nvPr/>
        </p:nvSpPr>
        <p:spPr>
          <a:xfrm>
            <a:off x="5309443" y="3535900"/>
            <a:ext cx="6064915" cy="39871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zh-TW" altLang="en-US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陣列初始化</a:t>
            </a:r>
            <a:endParaRPr lang="en-US" altLang="zh-TW" sz="18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357A7D6E-AA10-0583-74C6-E80134A6B419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9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二分搜尋法</a:t>
            </a:r>
          </a:p>
        </p:txBody>
      </p:sp>
    </p:spTree>
    <p:extLst>
      <p:ext uri="{BB962C8B-B14F-4D97-AF65-F5344CB8AC3E}">
        <p14:creationId xmlns:p14="http://schemas.microsoft.com/office/powerpoint/2010/main" val="1686717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12A4FE-8EE1-BBA8-6939-3418CCEFFE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形 8">
            <a:extLst>
              <a:ext uri="{FF2B5EF4-FFF2-40B4-BE49-F238E27FC236}">
                <a16:creationId xmlns:a16="http://schemas.microsoft.com/office/drawing/2014/main" id="{577875AE-FD1D-F3CF-FE38-A2C23FAD4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69837"/>
          <a:stretch/>
        </p:blipFill>
        <p:spPr>
          <a:xfrm>
            <a:off x="1215303" y="3354970"/>
            <a:ext cx="4111043" cy="74597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A2FDE035-954F-EBDC-8893-A006B900A210}"/>
              </a:ext>
            </a:extLst>
          </p:cNvPr>
          <p:cNvSpPr/>
          <p:nvPr/>
        </p:nvSpPr>
        <p:spPr>
          <a:xfrm>
            <a:off x="1379077" y="3535901"/>
            <a:ext cx="505141" cy="38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32CC22C-2FED-C575-94B0-38A21AA24DAD}"/>
              </a:ext>
            </a:extLst>
          </p:cNvPr>
          <p:cNvSpPr/>
          <p:nvPr/>
        </p:nvSpPr>
        <p:spPr>
          <a:xfrm>
            <a:off x="2047992" y="3535901"/>
            <a:ext cx="505141" cy="38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648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4C275BC-E995-E7EC-3EE1-6B708C5BD5FF}"/>
              </a:ext>
            </a:extLst>
          </p:cNvPr>
          <p:cNvSpPr/>
          <p:nvPr/>
        </p:nvSpPr>
        <p:spPr>
          <a:xfrm>
            <a:off x="2689199" y="3535901"/>
            <a:ext cx="505141" cy="38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E7A344F-6BEE-ED3C-A122-4DF69C0EEC27}"/>
              </a:ext>
            </a:extLst>
          </p:cNvPr>
          <p:cNvSpPr/>
          <p:nvPr/>
        </p:nvSpPr>
        <p:spPr>
          <a:xfrm>
            <a:off x="3358114" y="3535901"/>
            <a:ext cx="505141" cy="38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648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AF50B14-0AA8-C1CA-BB50-B210F5897D3F}"/>
              </a:ext>
            </a:extLst>
          </p:cNvPr>
          <p:cNvSpPr/>
          <p:nvPr/>
        </p:nvSpPr>
        <p:spPr>
          <a:xfrm>
            <a:off x="3999321" y="3545137"/>
            <a:ext cx="505141" cy="38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881683F-E710-EDA3-6741-D9BCD5AFB7AB}"/>
              </a:ext>
            </a:extLst>
          </p:cNvPr>
          <p:cNvSpPr/>
          <p:nvPr/>
        </p:nvSpPr>
        <p:spPr>
          <a:xfrm>
            <a:off x="4668236" y="3545137"/>
            <a:ext cx="505141" cy="38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74DC07E5-E78C-1706-EA28-65636CCCCBB3}"/>
              </a:ext>
            </a:extLst>
          </p:cNvPr>
          <p:cNvGrpSpPr/>
          <p:nvPr/>
        </p:nvGrpSpPr>
        <p:grpSpPr>
          <a:xfrm>
            <a:off x="1161003" y="821498"/>
            <a:ext cx="9794837" cy="1312104"/>
            <a:chOff x="1161003" y="821498"/>
            <a:chExt cx="9794837" cy="1312104"/>
          </a:xfrm>
        </p:grpSpPr>
        <p:sp>
          <p:nvSpPr>
            <p:cNvPr id="5" name="內容版面配置區 10">
              <a:extLst>
                <a:ext uri="{FF2B5EF4-FFF2-40B4-BE49-F238E27FC236}">
                  <a16:creationId xmlns:a16="http://schemas.microsoft.com/office/drawing/2014/main" id="{4B06EB9D-3A3C-1D3C-44CC-B5EAF83E2F87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800" dirty="0">
                  <a:latin typeface="jf open 粉圓 2.0" panose="020B0000000000000000" pitchFamily="34" charset="-120"/>
                  <a:ea typeface="jf open 粉圓 2.0" panose="020B0000000000000000" pitchFamily="34" charset="-120"/>
                  <a:hlinkClick r:id="rId4"/>
                </a:rPr>
                <a:t>Distinct Numbers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內容版面配置區 10">
                  <a:extLst>
                    <a:ext uri="{FF2B5EF4-FFF2-40B4-BE49-F238E27FC236}">
                      <a16:creationId xmlns:a16="http://schemas.microsoft.com/office/drawing/2014/main" id="{2AB9ACAD-7EF4-A695-F1B5-B4BF90BFCAE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4"/>
                  <a:ext cx="9794837" cy="536248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ctr">
                    <a:buFont typeface="Calibri" panose="020F0502020204030204" pitchFamily="34" charset="0"/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給定一個包含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𝑛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個整數的清單，您的任務是計算清單中不同值的個數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6" name="內容版面配置區 10">
                  <a:extLst>
                    <a:ext uri="{FF2B5EF4-FFF2-40B4-BE49-F238E27FC236}">
                      <a16:creationId xmlns:a16="http://schemas.microsoft.com/office/drawing/2014/main" id="{2AB9ACAD-7EF4-A695-F1B5-B4BF90BFCA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4"/>
                  <a:ext cx="9794837" cy="536248"/>
                </a:xfrm>
                <a:prstGeom prst="rect">
                  <a:avLst/>
                </a:prstGeom>
                <a:blipFill>
                  <a:blip r:embed="rId5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內容版面配置區 10">
            <a:extLst>
              <a:ext uri="{FF2B5EF4-FFF2-40B4-BE49-F238E27FC236}">
                <a16:creationId xmlns:a16="http://schemas.microsoft.com/office/drawing/2014/main" id="{94466259-CE43-D9EF-72FF-775182D4882F}"/>
              </a:ext>
            </a:extLst>
          </p:cNvPr>
          <p:cNvSpPr txBox="1">
            <a:spLocks/>
          </p:cNvSpPr>
          <p:nvPr/>
        </p:nvSpPr>
        <p:spPr>
          <a:xfrm>
            <a:off x="1215303" y="4281877"/>
            <a:ext cx="9794837" cy="1083234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zh-TW" altLang="en-US" sz="2000" dirty="0">
                <a:latin typeface="jf open 粉圓 2.0" panose="020B0000000000000000" pitchFamily="34" charset="-120"/>
                <a:ea typeface="jf open 粉圓 2.0" panose="020B0000000000000000" pitchFamily="34" charset="-120"/>
              </a:rPr>
              <a:t>上限值：</a:t>
            </a:r>
            <a:r>
              <a:rPr lang="en-US" altLang="zh-TW" sz="2000" dirty="0">
                <a:latin typeface="jf open 粉圓 2.0" panose="020B0000000000000000" pitchFamily="34" charset="-120"/>
                <a:ea typeface="jf open 粉圓 2.0" panose="020B0000000000000000" pitchFamily="34" charset="-120"/>
              </a:rPr>
              <a:t>-1</a:t>
            </a:r>
          </a:p>
          <a:p>
            <a:pPr indent="0">
              <a:buFont typeface="Calibri" panose="020F0502020204030204" pitchFamily="34" charset="0"/>
              <a:buNone/>
            </a:pPr>
            <a:r>
              <a:rPr lang="zh-TW" altLang="en-US" sz="2000" dirty="0">
                <a:latin typeface="jf open 粉圓 2.0" panose="020B0000000000000000" pitchFamily="34" charset="-120"/>
                <a:ea typeface="jf open 粉圓 2.0" panose="020B0000000000000000" pitchFamily="34" charset="-120"/>
              </a:rPr>
              <a:t>單獨數：</a:t>
            </a:r>
            <a:r>
              <a:rPr lang="en-US" altLang="zh-TW" sz="2000" dirty="0">
                <a:latin typeface="jf open 粉圓 2.0" panose="020B0000000000000000" pitchFamily="34" charset="-120"/>
                <a:ea typeface="jf open 粉圓 2.0" panose="020B0000000000000000" pitchFamily="34" charset="-120"/>
              </a:rPr>
              <a:t>0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3D5FC4F3-97AA-AF65-C770-89A158E991A3}"/>
              </a:ext>
            </a:extLst>
          </p:cNvPr>
          <p:cNvGrpSpPr/>
          <p:nvPr/>
        </p:nvGrpSpPr>
        <p:grpSpPr>
          <a:xfrm>
            <a:off x="8999562" y="4593402"/>
            <a:ext cx="1499935" cy="1571871"/>
            <a:chOff x="6437830" y="2344108"/>
            <a:chExt cx="2570239" cy="2693506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8359E6C-DD85-5FC1-EB1C-F2D1C71363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2718" y="2344108"/>
              <a:ext cx="760466" cy="401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lvl1pPr marL="342900" indent="-306000" algn="l" defTabSz="457200" rtl="0" eaLnBrk="1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3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21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36900" indent="0" algn="ctr" fontAlgn="base">
                <a:lnSpc>
                  <a:spcPct val="150000"/>
                </a:lnSpc>
                <a:spcBef>
                  <a:spcPts val="1800"/>
                </a:spcBef>
                <a:buNone/>
              </a:pPr>
              <a:r>
                <a:rPr lang="zh-TW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輸入</a:t>
              </a:r>
              <a:endParaRPr lang="en-US" altLang="en-US" sz="1600" spc="500" dirty="0"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endParaRPr>
            </a:p>
          </p:txBody>
        </p:sp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9E394442-27ED-C537-EF28-074421CC8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37830" y="2934691"/>
              <a:ext cx="2570239" cy="2102923"/>
            </a:xfrm>
            <a:prstGeom prst="rect">
              <a:avLst/>
            </a:prstGeom>
          </p:spPr>
        </p:pic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7B277C7D-1704-7DED-33D3-01D3E2CD97BF}"/>
              </a:ext>
            </a:extLst>
          </p:cNvPr>
          <p:cNvGrpSpPr/>
          <p:nvPr/>
        </p:nvGrpSpPr>
        <p:grpSpPr>
          <a:xfrm>
            <a:off x="10590626" y="4593402"/>
            <a:ext cx="1412728" cy="1571869"/>
            <a:chOff x="9310252" y="2344109"/>
            <a:chExt cx="2420806" cy="2693504"/>
          </a:xfrm>
        </p:grpSpPr>
        <p:sp>
          <p:nvSpPr>
            <p:cNvPr id="36" name="Rectangle 2">
              <a:extLst>
                <a:ext uri="{FF2B5EF4-FFF2-40B4-BE49-F238E27FC236}">
                  <a16:creationId xmlns:a16="http://schemas.microsoft.com/office/drawing/2014/main" id="{5CEA9B3B-78B7-B2D0-25FC-EB3996D53B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40424" y="2344109"/>
              <a:ext cx="760465" cy="401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lvl1pPr marL="342900" indent="-306000" algn="l" defTabSz="457200" rtl="0" eaLnBrk="1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3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21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36900" indent="0" algn="ctr" fontAlgn="base">
                <a:lnSpc>
                  <a:spcPct val="150000"/>
                </a:lnSpc>
                <a:spcBef>
                  <a:spcPts val="1800"/>
                </a:spcBef>
                <a:buNone/>
              </a:pPr>
              <a:r>
                <a:rPr lang="zh-TW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輸出</a:t>
              </a:r>
              <a:endParaRPr lang="en-US" altLang="en-US" sz="1600" spc="500" dirty="0"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endParaRPr>
            </a:p>
          </p:txBody>
        </p:sp>
        <p:pic>
          <p:nvPicPr>
            <p:cNvPr id="37" name="圖片 36">
              <a:extLst>
                <a:ext uri="{FF2B5EF4-FFF2-40B4-BE49-F238E27FC236}">
                  <a16:creationId xmlns:a16="http://schemas.microsoft.com/office/drawing/2014/main" id="{DE4B5985-4E05-C52E-6C51-5BC708755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9310252" y="2934690"/>
              <a:ext cx="2420806" cy="2102923"/>
            </a:xfrm>
            <a:prstGeom prst="rect">
              <a:avLst/>
            </a:prstGeom>
          </p:spPr>
        </p:pic>
      </p:grpSp>
      <p:sp>
        <p:nvSpPr>
          <p:cNvPr id="4" name="內容版面配置區 10">
            <a:extLst>
              <a:ext uri="{FF2B5EF4-FFF2-40B4-BE49-F238E27FC236}">
                <a16:creationId xmlns:a16="http://schemas.microsoft.com/office/drawing/2014/main" id="{9FB74C04-84CB-9A40-C953-66290B6EAEFB}"/>
              </a:ext>
            </a:extLst>
          </p:cNvPr>
          <p:cNvSpPr txBox="1">
            <a:spLocks/>
          </p:cNvSpPr>
          <p:nvPr/>
        </p:nvSpPr>
        <p:spPr>
          <a:xfrm>
            <a:off x="5309443" y="3535900"/>
            <a:ext cx="6064915" cy="39871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zh-TW" altLang="en-US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排序陣列</a:t>
            </a:r>
            <a:endParaRPr lang="en-US" altLang="zh-TW" sz="18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F972C1C4-4E39-3616-025D-879EF7B8D5AC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9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二分搜尋法</a:t>
            </a:r>
          </a:p>
        </p:txBody>
      </p:sp>
    </p:spTree>
    <p:extLst>
      <p:ext uri="{BB962C8B-B14F-4D97-AF65-F5344CB8AC3E}">
        <p14:creationId xmlns:p14="http://schemas.microsoft.com/office/powerpoint/2010/main" val="3865929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形 10">
            <a:extLst>
              <a:ext uri="{FF2B5EF4-FFF2-40B4-BE49-F238E27FC236}">
                <a16:creationId xmlns:a16="http://schemas.microsoft.com/office/drawing/2014/main" id="{C93ED4FF-C2D1-CFA4-B38E-360F2B598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1811" y="914540"/>
            <a:ext cx="8263206" cy="502892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961D7AC5-697D-A28F-C7D3-1623EA7D7A68}"/>
              </a:ext>
            </a:extLst>
          </p:cNvPr>
          <p:cNvSpPr/>
          <p:nvPr/>
        </p:nvSpPr>
        <p:spPr>
          <a:xfrm>
            <a:off x="4422057" y="2293620"/>
            <a:ext cx="7360368" cy="3156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內容版面配置區 10">
            <a:extLst>
              <a:ext uri="{FF2B5EF4-FFF2-40B4-BE49-F238E27FC236}">
                <a16:creationId xmlns:a16="http://schemas.microsoft.com/office/drawing/2014/main" id="{CA97CE8B-6394-682A-E1E1-2C5C66B1CD9D}"/>
              </a:ext>
            </a:extLst>
          </p:cNvPr>
          <p:cNvSpPr txBox="1">
            <a:spLocks/>
          </p:cNvSpPr>
          <p:nvPr/>
        </p:nvSpPr>
        <p:spPr>
          <a:xfrm>
            <a:off x="483578" y="821499"/>
            <a:ext cx="5015702" cy="483232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zh-TW" altLang="en-US" sz="2000" dirty="0">
                <a:ea typeface="jf-openhuninn-2.0" panose="020B0000000000000000" pitchFamily="34" charset="-120"/>
              </a:rPr>
              <a:t>「持續平分陣列，直到指針碰到搜尋目標」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給定一個陣列從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0 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到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9</a:t>
            </a: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找出每個節點的指針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如果中間元素是目標就結束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否則判斷大小，移動指針到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Mid 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上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7311CBF-1FA5-754D-EBFE-F4751E3A97EA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9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二分搜尋法</a:t>
            </a:r>
          </a:p>
        </p:txBody>
      </p:sp>
    </p:spTree>
    <p:extLst>
      <p:ext uri="{BB962C8B-B14F-4D97-AF65-F5344CB8AC3E}">
        <p14:creationId xmlns:p14="http://schemas.microsoft.com/office/powerpoint/2010/main" val="1959906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4496AA-2F85-7A52-12F3-2EE241C96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形 8">
            <a:extLst>
              <a:ext uri="{FF2B5EF4-FFF2-40B4-BE49-F238E27FC236}">
                <a16:creationId xmlns:a16="http://schemas.microsoft.com/office/drawing/2014/main" id="{73CBFBD8-DABD-FC24-E53A-D35EB9C61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69837"/>
          <a:stretch/>
        </p:blipFill>
        <p:spPr>
          <a:xfrm>
            <a:off x="1215303" y="3354970"/>
            <a:ext cx="4111043" cy="74597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0C6AD21-AE3B-00AE-91AE-5780DC2DC35B}"/>
              </a:ext>
            </a:extLst>
          </p:cNvPr>
          <p:cNvSpPr/>
          <p:nvPr/>
        </p:nvSpPr>
        <p:spPr>
          <a:xfrm>
            <a:off x="1379077" y="3535901"/>
            <a:ext cx="505141" cy="38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7F47899-0BBA-0CCA-8A80-6D1CA00D08EF}"/>
              </a:ext>
            </a:extLst>
          </p:cNvPr>
          <p:cNvSpPr/>
          <p:nvPr/>
        </p:nvSpPr>
        <p:spPr>
          <a:xfrm>
            <a:off x="2047992" y="3535901"/>
            <a:ext cx="505141" cy="38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C0C2DE2-256F-6ABD-9D57-532F083495BA}"/>
              </a:ext>
            </a:extLst>
          </p:cNvPr>
          <p:cNvSpPr/>
          <p:nvPr/>
        </p:nvSpPr>
        <p:spPr>
          <a:xfrm>
            <a:off x="2689199" y="3535901"/>
            <a:ext cx="505141" cy="38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09B7A1D-A668-3F1D-AB96-8A24A7F85192}"/>
              </a:ext>
            </a:extLst>
          </p:cNvPr>
          <p:cNvSpPr/>
          <p:nvPr/>
        </p:nvSpPr>
        <p:spPr>
          <a:xfrm>
            <a:off x="3358114" y="3535901"/>
            <a:ext cx="505141" cy="38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409B4C4-D8B6-A05D-C05E-E087AB481E23}"/>
              </a:ext>
            </a:extLst>
          </p:cNvPr>
          <p:cNvSpPr/>
          <p:nvPr/>
        </p:nvSpPr>
        <p:spPr>
          <a:xfrm>
            <a:off x="3999321" y="3545137"/>
            <a:ext cx="505141" cy="38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3FAD5A6-188F-C61C-949F-CE57FCCDEF3B}"/>
              </a:ext>
            </a:extLst>
          </p:cNvPr>
          <p:cNvSpPr/>
          <p:nvPr/>
        </p:nvSpPr>
        <p:spPr>
          <a:xfrm>
            <a:off x="4668236" y="3545137"/>
            <a:ext cx="505141" cy="38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9D744A8-3E7E-4E40-998A-246B39F161BF}"/>
              </a:ext>
            </a:extLst>
          </p:cNvPr>
          <p:cNvSpPr/>
          <p:nvPr/>
        </p:nvSpPr>
        <p:spPr>
          <a:xfrm>
            <a:off x="1311044" y="3440025"/>
            <a:ext cx="668915" cy="569578"/>
          </a:xfrm>
          <a:prstGeom prst="rect">
            <a:avLst/>
          </a:prstGeom>
          <a:noFill/>
          <a:ln w="57150">
            <a:solidFill>
              <a:srgbClr val="EC7016"/>
            </a:solidFill>
            <a:extLst>
              <a:ext uri="{C807C97D-BFC1-408E-A445-0C87EB9F89A2}">
                <ask:lineSketchStyleProps xmlns:ask="http://schemas.microsoft.com/office/drawing/2018/sketchyshapes" sd="3597573597">
                  <a:custGeom>
                    <a:avLst/>
                    <a:gdLst>
                      <a:gd name="connsiteX0" fmla="*/ 0 w 668915"/>
                      <a:gd name="connsiteY0" fmla="*/ 0 h 569578"/>
                      <a:gd name="connsiteX1" fmla="*/ 321079 w 668915"/>
                      <a:gd name="connsiteY1" fmla="*/ 0 h 569578"/>
                      <a:gd name="connsiteX2" fmla="*/ 668915 w 668915"/>
                      <a:gd name="connsiteY2" fmla="*/ 0 h 569578"/>
                      <a:gd name="connsiteX3" fmla="*/ 668915 w 668915"/>
                      <a:gd name="connsiteY3" fmla="*/ 569578 h 569578"/>
                      <a:gd name="connsiteX4" fmla="*/ 327768 w 668915"/>
                      <a:gd name="connsiteY4" fmla="*/ 569578 h 569578"/>
                      <a:gd name="connsiteX5" fmla="*/ 0 w 668915"/>
                      <a:gd name="connsiteY5" fmla="*/ 569578 h 569578"/>
                      <a:gd name="connsiteX6" fmla="*/ 0 w 668915"/>
                      <a:gd name="connsiteY6" fmla="*/ 0 h 5695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68915" h="569578" extrusionOk="0">
                        <a:moveTo>
                          <a:pt x="0" y="0"/>
                        </a:moveTo>
                        <a:cubicBezTo>
                          <a:pt x="127371" y="-29251"/>
                          <a:pt x="200782" y="12738"/>
                          <a:pt x="321079" y="0"/>
                        </a:cubicBezTo>
                        <a:cubicBezTo>
                          <a:pt x="441376" y="-12738"/>
                          <a:pt x="594387" y="2007"/>
                          <a:pt x="668915" y="0"/>
                        </a:cubicBezTo>
                        <a:cubicBezTo>
                          <a:pt x="682334" y="185600"/>
                          <a:pt x="616102" y="284796"/>
                          <a:pt x="668915" y="569578"/>
                        </a:cubicBezTo>
                        <a:cubicBezTo>
                          <a:pt x="591420" y="592812"/>
                          <a:pt x="436558" y="565593"/>
                          <a:pt x="327768" y="569578"/>
                        </a:cubicBezTo>
                        <a:cubicBezTo>
                          <a:pt x="218978" y="573563"/>
                          <a:pt x="114415" y="568496"/>
                          <a:pt x="0" y="569578"/>
                        </a:cubicBezTo>
                        <a:cubicBezTo>
                          <a:pt x="-51970" y="352051"/>
                          <a:pt x="33356" y="26102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B7CAC936-0C6D-E35C-2546-F2910A1DDD12}"/>
              </a:ext>
            </a:extLst>
          </p:cNvPr>
          <p:cNvGrpSpPr/>
          <p:nvPr/>
        </p:nvGrpSpPr>
        <p:grpSpPr>
          <a:xfrm>
            <a:off x="1161003" y="821498"/>
            <a:ext cx="9794837" cy="1312104"/>
            <a:chOff x="1161003" y="821498"/>
            <a:chExt cx="9794837" cy="1312104"/>
          </a:xfrm>
        </p:grpSpPr>
        <p:sp>
          <p:nvSpPr>
            <p:cNvPr id="5" name="內容版面配置區 10">
              <a:extLst>
                <a:ext uri="{FF2B5EF4-FFF2-40B4-BE49-F238E27FC236}">
                  <a16:creationId xmlns:a16="http://schemas.microsoft.com/office/drawing/2014/main" id="{5BCA83BC-FA8E-9A14-DAD7-A5CE4BDDCD62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800" dirty="0">
                  <a:latin typeface="jf open 粉圓 2.0" panose="020B0000000000000000" pitchFamily="34" charset="-120"/>
                  <a:ea typeface="jf open 粉圓 2.0" panose="020B0000000000000000" pitchFamily="34" charset="-120"/>
                  <a:hlinkClick r:id="rId4"/>
                </a:rPr>
                <a:t>Distinct Numbers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內容版面配置區 10">
                  <a:extLst>
                    <a:ext uri="{FF2B5EF4-FFF2-40B4-BE49-F238E27FC236}">
                      <a16:creationId xmlns:a16="http://schemas.microsoft.com/office/drawing/2014/main" id="{3D2272D9-A935-5872-E71D-931EEBF7D37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4"/>
                  <a:ext cx="9794837" cy="536248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ctr">
                    <a:buFont typeface="Calibri" panose="020F0502020204030204" pitchFamily="34" charset="0"/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給定一個包含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𝑛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個整數的清單，您的任務是計算清單中不同值的個數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6" name="內容版面配置區 10">
                  <a:extLst>
                    <a:ext uri="{FF2B5EF4-FFF2-40B4-BE49-F238E27FC236}">
                      <a16:creationId xmlns:a16="http://schemas.microsoft.com/office/drawing/2014/main" id="{3D2272D9-A935-5872-E71D-931EEBF7D3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4"/>
                  <a:ext cx="9794837" cy="536248"/>
                </a:xfrm>
                <a:prstGeom prst="rect">
                  <a:avLst/>
                </a:prstGeom>
                <a:blipFill>
                  <a:blip r:embed="rId5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內容版面配置區 10">
            <a:extLst>
              <a:ext uri="{FF2B5EF4-FFF2-40B4-BE49-F238E27FC236}">
                <a16:creationId xmlns:a16="http://schemas.microsoft.com/office/drawing/2014/main" id="{5863348C-EED0-60DA-D731-7F20AD090952}"/>
              </a:ext>
            </a:extLst>
          </p:cNvPr>
          <p:cNvSpPr txBox="1">
            <a:spLocks/>
          </p:cNvSpPr>
          <p:nvPr/>
        </p:nvSpPr>
        <p:spPr>
          <a:xfrm>
            <a:off x="1215303" y="4281877"/>
            <a:ext cx="9794837" cy="1083234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zh-TW" altLang="en-US" sz="2000" dirty="0">
                <a:latin typeface="jf open 粉圓 2.0" panose="020B0000000000000000" pitchFamily="34" charset="-120"/>
                <a:ea typeface="jf open 粉圓 2.0" panose="020B0000000000000000" pitchFamily="34" charset="-120"/>
              </a:rPr>
              <a:t>上限值：</a:t>
            </a:r>
            <a:r>
              <a:rPr lang="en-US" altLang="zh-TW" sz="2000" dirty="0">
                <a:solidFill>
                  <a:srgbClr val="E64823"/>
                </a:solidFill>
                <a:latin typeface="jf open 粉圓 2.0" panose="020B0000000000000000" pitchFamily="34" charset="-120"/>
                <a:ea typeface="jf open 粉圓 2.0" panose="020B0000000000000000" pitchFamily="34" charset="-120"/>
              </a:rPr>
              <a:t>2</a:t>
            </a:r>
          </a:p>
          <a:p>
            <a:pPr indent="0">
              <a:buFont typeface="Calibri" panose="020F0502020204030204" pitchFamily="34" charset="0"/>
              <a:buNone/>
            </a:pPr>
            <a:r>
              <a:rPr lang="zh-TW" altLang="en-US" sz="2000" dirty="0">
                <a:latin typeface="jf open 粉圓 2.0" panose="020B0000000000000000" pitchFamily="34" charset="-120"/>
                <a:ea typeface="jf open 粉圓 2.0" panose="020B0000000000000000" pitchFamily="34" charset="-120"/>
              </a:rPr>
              <a:t>單獨數：</a:t>
            </a:r>
            <a:r>
              <a:rPr lang="en-US" altLang="zh-TW" sz="2000" dirty="0">
                <a:solidFill>
                  <a:srgbClr val="E64823"/>
                </a:solidFill>
                <a:latin typeface="jf open 粉圓 2.0" panose="020B0000000000000000" pitchFamily="34" charset="-120"/>
                <a:ea typeface="jf open 粉圓 2.0" panose="020B0000000000000000" pitchFamily="34" charset="-120"/>
              </a:rPr>
              <a:t>1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4C38E4CE-54C5-A3D1-EE2D-8F2710AB919C}"/>
              </a:ext>
            </a:extLst>
          </p:cNvPr>
          <p:cNvGrpSpPr/>
          <p:nvPr/>
        </p:nvGrpSpPr>
        <p:grpSpPr>
          <a:xfrm>
            <a:off x="8999562" y="4593402"/>
            <a:ext cx="1499935" cy="1571871"/>
            <a:chOff x="6437830" y="2344108"/>
            <a:chExt cx="2570239" cy="2693506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12D78C00-0CFB-3C57-AE29-FFB280A15F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2718" y="2344108"/>
              <a:ext cx="760466" cy="401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lvl1pPr marL="342900" indent="-306000" algn="l" defTabSz="457200" rtl="0" eaLnBrk="1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3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21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36900" indent="0" algn="ctr" fontAlgn="base">
                <a:lnSpc>
                  <a:spcPct val="150000"/>
                </a:lnSpc>
                <a:spcBef>
                  <a:spcPts val="1800"/>
                </a:spcBef>
                <a:buNone/>
              </a:pPr>
              <a:r>
                <a:rPr lang="zh-TW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輸入</a:t>
              </a:r>
              <a:endParaRPr lang="en-US" altLang="en-US" sz="1600" spc="500" dirty="0"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endParaRPr>
            </a:p>
          </p:txBody>
        </p:sp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06823CB4-D701-BC90-E699-A5E027FB0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37830" y="2934691"/>
              <a:ext cx="2570239" cy="2102923"/>
            </a:xfrm>
            <a:prstGeom prst="rect">
              <a:avLst/>
            </a:prstGeom>
          </p:spPr>
        </p:pic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C7572D3B-9328-5135-E7E0-4BCA824809DC}"/>
              </a:ext>
            </a:extLst>
          </p:cNvPr>
          <p:cNvGrpSpPr/>
          <p:nvPr/>
        </p:nvGrpSpPr>
        <p:grpSpPr>
          <a:xfrm>
            <a:off x="10590626" y="4593402"/>
            <a:ext cx="1412728" cy="1571869"/>
            <a:chOff x="9310252" y="2344109"/>
            <a:chExt cx="2420806" cy="2693504"/>
          </a:xfrm>
        </p:grpSpPr>
        <p:sp>
          <p:nvSpPr>
            <p:cNvPr id="36" name="Rectangle 2">
              <a:extLst>
                <a:ext uri="{FF2B5EF4-FFF2-40B4-BE49-F238E27FC236}">
                  <a16:creationId xmlns:a16="http://schemas.microsoft.com/office/drawing/2014/main" id="{10A7773A-ADDE-E87A-AF4C-8F27A885C5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40424" y="2344109"/>
              <a:ext cx="760465" cy="401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lvl1pPr marL="342900" indent="-306000" algn="l" defTabSz="457200" rtl="0" eaLnBrk="1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3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21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36900" indent="0" algn="ctr" fontAlgn="base">
                <a:lnSpc>
                  <a:spcPct val="150000"/>
                </a:lnSpc>
                <a:spcBef>
                  <a:spcPts val="1800"/>
                </a:spcBef>
                <a:buNone/>
              </a:pPr>
              <a:r>
                <a:rPr lang="zh-TW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輸出</a:t>
              </a:r>
              <a:endParaRPr lang="en-US" altLang="en-US" sz="1600" spc="500" dirty="0"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endParaRPr>
            </a:p>
          </p:txBody>
        </p:sp>
        <p:pic>
          <p:nvPicPr>
            <p:cNvPr id="37" name="圖片 36">
              <a:extLst>
                <a:ext uri="{FF2B5EF4-FFF2-40B4-BE49-F238E27FC236}">
                  <a16:creationId xmlns:a16="http://schemas.microsoft.com/office/drawing/2014/main" id="{1067C14B-476B-03F0-56B8-65B5B73C61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9310252" y="2934690"/>
              <a:ext cx="2420806" cy="2102923"/>
            </a:xfrm>
            <a:prstGeom prst="rect">
              <a:avLst/>
            </a:prstGeom>
          </p:spPr>
        </p:pic>
      </p:grpSp>
      <p:sp>
        <p:nvSpPr>
          <p:cNvPr id="4" name="內容版面配置區 10">
            <a:extLst>
              <a:ext uri="{FF2B5EF4-FFF2-40B4-BE49-F238E27FC236}">
                <a16:creationId xmlns:a16="http://schemas.microsoft.com/office/drawing/2014/main" id="{045E6EA6-6E58-1BC8-9FAD-A36CC9051DDC}"/>
              </a:ext>
            </a:extLst>
          </p:cNvPr>
          <p:cNvSpPr txBox="1">
            <a:spLocks/>
          </p:cNvSpPr>
          <p:nvPr/>
        </p:nvSpPr>
        <p:spPr>
          <a:xfrm>
            <a:off x="5309443" y="3535900"/>
            <a:ext cx="6064915" cy="39871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zh-TW" altLang="en-US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開始遍歷，找到第一個單獨數，更新上限值與單獨數</a:t>
            </a:r>
            <a:endParaRPr lang="en-US" altLang="zh-TW" sz="18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0C6ADBFC-0410-C8C3-C3E5-4DD956CAA38C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9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二分搜尋法</a:t>
            </a:r>
          </a:p>
        </p:txBody>
      </p:sp>
    </p:spTree>
    <p:extLst>
      <p:ext uri="{BB962C8B-B14F-4D97-AF65-F5344CB8AC3E}">
        <p14:creationId xmlns:p14="http://schemas.microsoft.com/office/powerpoint/2010/main" val="1043071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FFEBF-C96C-05F9-5C96-A54404900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形 8">
            <a:extLst>
              <a:ext uri="{FF2B5EF4-FFF2-40B4-BE49-F238E27FC236}">
                <a16:creationId xmlns:a16="http://schemas.microsoft.com/office/drawing/2014/main" id="{07DF3F27-8539-FD8F-AEA1-987CC6A51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69837"/>
          <a:stretch/>
        </p:blipFill>
        <p:spPr>
          <a:xfrm>
            <a:off x="1215303" y="3354970"/>
            <a:ext cx="4111043" cy="74597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DDD575A-4DDA-4A18-6361-2E85FDDA477D}"/>
              </a:ext>
            </a:extLst>
          </p:cNvPr>
          <p:cNvSpPr/>
          <p:nvPr/>
        </p:nvSpPr>
        <p:spPr>
          <a:xfrm>
            <a:off x="1379077" y="3535901"/>
            <a:ext cx="505141" cy="38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06A8EBC-FD40-09E4-FB31-14A474A28FB8}"/>
              </a:ext>
            </a:extLst>
          </p:cNvPr>
          <p:cNvSpPr/>
          <p:nvPr/>
        </p:nvSpPr>
        <p:spPr>
          <a:xfrm>
            <a:off x="2047992" y="3535901"/>
            <a:ext cx="505141" cy="38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EE6B75D-ABEB-2CEC-4C05-08EBD7E27D79}"/>
              </a:ext>
            </a:extLst>
          </p:cNvPr>
          <p:cNvSpPr/>
          <p:nvPr/>
        </p:nvSpPr>
        <p:spPr>
          <a:xfrm>
            <a:off x="2689199" y="3535901"/>
            <a:ext cx="505141" cy="38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2FBBEC0-AED4-0641-63B9-FD13F85807E3}"/>
              </a:ext>
            </a:extLst>
          </p:cNvPr>
          <p:cNvSpPr/>
          <p:nvPr/>
        </p:nvSpPr>
        <p:spPr>
          <a:xfrm>
            <a:off x="3358114" y="3535901"/>
            <a:ext cx="505141" cy="38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1BF8AB2-A80B-25AF-3C47-2A787A5071F0}"/>
              </a:ext>
            </a:extLst>
          </p:cNvPr>
          <p:cNvSpPr/>
          <p:nvPr/>
        </p:nvSpPr>
        <p:spPr>
          <a:xfrm>
            <a:off x="3999321" y="3545137"/>
            <a:ext cx="505141" cy="38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DD311B2-5B80-9C69-0BD4-AF0FC1BFBD2A}"/>
              </a:ext>
            </a:extLst>
          </p:cNvPr>
          <p:cNvSpPr/>
          <p:nvPr/>
        </p:nvSpPr>
        <p:spPr>
          <a:xfrm>
            <a:off x="4668236" y="3545137"/>
            <a:ext cx="505141" cy="38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0EA7D86-8BAB-E6A3-1FE9-39F0C0E25CE6}"/>
              </a:ext>
            </a:extLst>
          </p:cNvPr>
          <p:cNvSpPr/>
          <p:nvPr/>
        </p:nvSpPr>
        <p:spPr>
          <a:xfrm>
            <a:off x="1946848" y="3440025"/>
            <a:ext cx="668915" cy="569578"/>
          </a:xfrm>
          <a:prstGeom prst="rect">
            <a:avLst/>
          </a:prstGeom>
          <a:noFill/>
          <a:ln w="57150">
            <a:solidFill>
              <a:srgbClr val="EC7016"/>
            </a:solidFill>
            <a:extLst>
              <a:ext uri="{C807C97D-BFC1-408E-A445-0C87EB9F89A2}">
                <ask:lineSketchStyleProps xmlns:ask="http://schemas.microsoft.com/office/drawing/2018/sketchyshapes" sd="3597573597">
                  <a:custGeom>
                    <a:avLst/>
                    <a:gdLst>
                      <a:gd name="connsiteX0" fmla="*/ 0 w 668915"/>
                      <a:gd name="connsiteY0" fmla="*/ 0 h 569578"/>
                      <a:gd name="connsiteX1" fmla="*/ 321079 w 668915"/>
                      <a:gd name="connsiteY1" fmla="*/ 0 h 569578"/>
                      <a:gd name="connsiteX2" fmla="*/ 668915 w 668915"/>
                      <a:gd name="connsiteY2" fmla="*/ 0 h 569578"/>
                      <a:gd name="connsiteX3" fmla="*/ 668915 w 668915"/>
                      <a:gd name="connsiteY3" fmla="*/ 569578 h 569578"/>
                      <a:gd name="connsiteX4" fmla="*/ 327768 w 668915"/>
                      <a:gd name="connsiteY4" fmla="*/ 569578 h 569578"/>
                      <a:gd name="connsiteX5" fmla="*/ 0 w 668915"/>
                      <a:gd name="connsiteY5" fmla="*/ 569578 h 569578"/>
                      <a:gd name="connsiteX6" fmla="*/ 0 w 668915"/>
                      <a:gd name="connsiteY6" fmla="*/ 0 h 5695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68915" h="569578" extrusionOk="0">
                        <a:moveTo>
                          <a:pt x="0" y="0"/>
                        </a:moveTo>
                        <a:cubicBezTo>
                          <a:pt x="127371" y="-29251"/>
                          <a:pt x="200782" y="12738"/>
                          <a:pt x="321079" y="0"/>
                        </a:cubicBezTo>
                        <a:cubicBezTo>
                          <a:pt x="441376" y="-12738"/>
                          <a:pt x="594387" y="2007"/>
                          <a:pt x="668915" y="0"/>
                        </a:cubicBezTo>
                        <a:cubicBezTo>
                          <a:pt x="682334" y="185600"/>
                          <a:pt x="616102" y="284796"/>
                          <a:pt x="668915" y="569578"/>
                        </a:cubicBezTo>
                        <a:cubicBezTo>
                          <a:pt x="591420" y="592812"/>
                          <a:pt x="436558" y="565593"/>
                          <a:pt x="327768" y="569578"/>
                        </a:cubicBezTo>
                        <a:cubicBezTo>
                          <a:pt x="218978" y="573563"/>
                          <a:pt x="114415" y="568496"/>
                          <a:pt x="0" y="569578"/>
                        </a:cubicBezTo>
                        <a:cubicBezTo>
                          <a:pt x="-51970" y="352051"/>
                          <a:pt x="33356" y="26102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173E8DC6-C881-2823-6040-5E51C8A35048}"/>
              </a:ext>
            </a:extLst>
          </p:cNvPr>
          <p:cNvGrpSpPr/>
          <p:nvPr/>
        </p:nvGrpSpPr>
        <p:grpSpPr>
          <a:xfrm>
            <a:off x="1161003" y="821498"/>
            <a:ext cx="9794837" cy="1312104"/>
            <a:chOff x="1161003" y="821498"/>
            <a:chExt cx="9794837" cy="1312104"/>
          </a:xfrm>
        </p:grpSpPr>
        <p:sp>
          <p:nvSpPr>
            <p:cNvPr id="5" name="內容版面配置區 10">
              <a:extLst>
                <a:ext uri="{FF2B5EF4-FFF2-40B4-BE49-F238E27FC236}">
                  <a16:creationId xmlns:a16="http://schemas.microsoft.com/office/drawing/2014/main" id="{3F6D9850-B9AF-B04E-7BA4-A232CC4BB999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800" dirty="0">
                  <a:latin typeface="jf open 粉圓 2.0" panose="020B0000000000000000" pitchFamily="34" charset="-120"/>
                  <a:ea typeface="jf open 粉圓 2.0" panose="020B0000000000000000" pitchFamily="34" charset="-120"/>
                  <a:hlinkClick r:id="rId4"/>
                </a:rPr>
                <a:t>Distinct Numbers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內容版面配置區 10">
                  <a:extLst>
                    <a:ext uri="{FF2B5EF4-FFF2-40B4-BE49-F238E27FC236}">
                      <a16:creationId xmlns:a16="http://schemas.microsoft.com/office/drawing/2014/main" id="{ECD19B37-0752-71A2-2639-476B2A4A17A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4"/>
                  <a:ext cx="9794837" cy="536248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ctr">
                    <a:buFont typeface="Calibri" panose="020F0502020204030204" pitchFamily="34" charset="0"/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給定一個包含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𝑛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個整數的清單，您的任務是計算清單中不同值的個數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6" name="內容版面配置區 10">
                  <a:extLst>
                    <a:ext uri="{FF2B5EF4-FFF2-40B4-BE49-F238E27FC236}">
                      <a16:creationId xmlns:a16="http://schemas.microsoft.com/office/drawing/2014/main" id="{ECD19B37-0752-71A2-2639-476B2A4A17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4"/>
                  <a:ext cx="9794837" cy="536248"/>
                </a:xfrm>
                <a:prstGeom prst="rect">
                  <a:avLst/>
                </a:prstGeom>
                <a:blipFill>
                  <a:blip r:embed="rId5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內容版面配置區 10">
            <a:extLst>
              <a:ext uri="{FF2B5EF4-FFF2-40B4-BE49-F238E27FC236}">
                <a16:creationId xmlns:a16="http://schemas.microsoft.com/office/drawing/2014/main" id="{4160012B-57C8-DC1C-172B-6F64EF4BDC23}"/>
              </a:ext>
            </a:extLst>
          </p:cNvPr>
          <p:cNvSpPr txBox="1">
            <a:spLocks/>
          </p:cNvSpPr>
          <p:nvPr/>
        </p:nvSpPr>
        <p:spPr>
          <a:xfrm>
            <a:off x="1215303" y="4281877"/>
            <a:ext cx="9794837" cy="1083234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zh-TW" altLang="en-US" sz="2000" dirty="0">
                <a:latin typeface="jf open 粉圓 2.0" panose="020B0000000000000000" pitchFamily="34" charset="-120"/>
                <a:ea typeface="jf open 粉圓 2.0" panose="020B0000000000000000" pitchFamily="34" charset="-120"/>
              </a:rPr>
              <a:t>上限值：</a:t>
            </a:r>
            <a:r>
              <a:rPr lang="en-US" altLang="zh-TW" sz="2000" dirty="0">
                <a:latin typeface="jf open 粉圓 2.0" panose="020B0000000000000000" pitchFamily="34" charset="-120"/>
                <a:ea typeface="jf open 粉圓 2.0" panose="020B0000000000000000" pitchFamily="34" charset="-120"/>
              </a:rPr>
              <a:t>2</a:t>
            </a:r>
          </a:p>
          <a:p>
            <a:pPr indent="0">
              <a:buFont typeface="Calibri" panose="020F0502020204030204" pitchFamily="34" charset="0"/>
              <a:buNone/>
            </a:pPr>
            <a:r>
              <a:rPr lang="zh-TW" altLang="en-US" sz="2000" dirty="0">
                <a:latin typeface="jf open 粉圓 2.0" panose="020B0000000000000000" pitchFamily="34" charset="-120"/>
                <a:ea typeface="jf open 粉圓 2.0" panose="020B0000000000000000" pitchFamily="34" charset="-120"/>
              </a:rPr>
              <a:t>單獨數：</a:t>
            </a:r>
            <a:r>
              <a:rPr lang="en-US" altLang="zh-TW" sz="2000" dirty="0">
                <a:latin typeface="jf open 粉圓 2.0" panose="020B0000000000000000" pitchFamily="34" charset="-120"/>
                <a:ea typeface="jf open 粉圓 2.0" panose="020B0000000000000000" pitchFamily="34" charset="-120"/>
              </a:rPr>
              <a:t>1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B14EA8DB-5270-B38B-DA41-177A2D80C4D7}"/>
              </a:ext>
            </a:extLst>
          </p:cNvPr>
          <p:cNvGrpSpPr/>
          <p:nvPr/>
        </p:nvGrpSpPr>
        <p:grpSpPr>
          <a:xfrm>
            <a:off x="8999562" y="4593402"/>
            <a:ext cx="1499935" cy="1571871"/>
            <a:chOff x="6437830" y="2344108"/>
            <a:chExt cx="2570239" cy="2693506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7F45689B-A921-E342-68E8-06027BFC8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2718" y="2344108"/>
              <a:ext cx="760466" cy="401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lvl1pPr marL="342900" indent="-306000" algn="l" defTabSz="457200" rtl="0" eaLnBrk="1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3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21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36900" indent="0" algn="ctr" fontAlgn="base">
                <a:lnSpc>
                  <a:spcPct val="150000"/>
                </a:lnSpc>
                <a:spcBef>
                  <a:spcPts val="1800"/>
                </a:spcBef>
                <a:buNone/>
              </a:pPr>
              <a:r>
                <a:rPr lang="zh-TW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輸入</a:t>
              </a:r>
              <a:endParaRPr lang="en-US" altLang="en-US" sz="1600" spc="500" dirty="0"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endParaRPr>
            </a:p>
          </p:txBody>
        </p:sp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C19CA110-076F-E654-8FFF-0ACBBCED0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37830" y="2934691"/>
              <a:ext cx="2570239" cy="2102923"/>
            </a:xfrm>
            <a:prstGeom prst="rect">
              <a:avLst/>
            </a:prstGeom>
          </p:spPr>
        </p:pic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B9E03238-5813-DD77-3925-677A617C91A8}"/>
              </a:ext>
            </a:extLst>
          </p:cNvPr>
          <p:cNvGrpSpPr/>
          <p:nvPr/>
        </p:nvGrpSpPr>
        <p:grpSpPr>
          <a:xfrm>
            <a:off x="10590626" y="4593402"/>
            <a:ext cx="1412728" cy="1571869"/>
            <a:chOff x="9310252" y="2344109"/>
            <a:chExt cx="2420806" cy="2693504"/>
          </a:xfrm>
        </p:grpSpPr>
        <p:sp>
          <p:nvSpPr>
            <p:cNvPr id="36" name="Rectangle 2">
              <a:extLst>
                <a:ext uri="{FF2B5EF4-FFF2-40B4-BE49-F238E27FC236}">
                  <a16:creationId xmlns:a16="http://schemas.microsoft.com/office/drawing/2014/main" id="{DE6ED6CE-A60B-A37C-4856-6146587027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40424" y="2344109"/>
              <a:ext cx="760465" cy="401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lvl1pPr marL="342900" indent="-306000" algn="l" defTabSz="457200" rtl="0" eaLnBrk="1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3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21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36900" indent="0" algn="ctr" fontAlgn="base">
                <a:lnSpc>
                  <a:spcPct val="150000"/>
                </a:lnSpc>
                <a:spcBef>
                  <a:spcPts val="1800"/>
                </a:spcBef>
                <a:buNone/>
              </a:pPr>
              <a:r>
                <a:rPr lang="zh-TW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輸出</a:t>
              </a:r>
              <a:endParaRPr lang="en-US" altLang="en-US" sz="1600" spc="500" dirty="0"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endParaRPr>
            </a:p>
          </p:txBody>
        </p:sp>
        <p:pic>
          <p:nvPicPr>
            <p:cNvPr id="37" name="圖片 36">
              <a:extLst>
                <a:ext uri="{FF2B5EF4-FFF2-40B4-BE49-F238E27FC236}">
                  <a16:creationId xmlns:a16="http://schemas.microsoft.com/office/drawing/2014/main" id="{85A1093C-AF22-24EE-A566-A16063993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9310252" y="2934690"/>
              <a:ext cx="2420806" cy="2102923"/>
            </a:xfrm>
            <a:prstGeom prst="rect">
              <a:avLst/>
            </a:prstGeom>
          </p:spPr>
        </p:pic>
      </p:grpSp>
      <p:sp>
        <p:nvSpPr>
          <p:cNvPr id="4" name="內容版面配置區 10">
            <a:extLst>
              <a:ext uri="{FF2B5EF4-FFF2-40B4-BE49-F238E27FC236}">
                <a16:creationId xmlns:a16="http://schemas.microsoft.com/office/drawing/2014/main" id="{9F115A24-426C-4FAD-4D64-19164845C163}"/>
              </a:ext>
            </a:extLst>
          </p:cNvPr>
          <p:cNvSpPr txBox="1">
            <a:spLocks/>
          </p:cNvSpPr>
          <p:nvPr/>
        </p:nvSpPr>
        <p:spPr>
          <a:xfrm>
            <a:off x="5309443" y="3535900"/>
            <a:ext cx="6064915" cy="39871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zh-TW" altLang="en-US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與上限值相同，</a:t>
            </a:r>
            <a:r>
              <a:rPr lang="en-US" altLang="zh-TW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skipping</a:t>
            </a: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4B75B84B-D0AC-99E5-1EA3-753D389DF31E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9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二分搜尋法</a:t>
            </a:r>
          </a:p>
        </p:txBody>
      </p:sp>
    </p:spTree>
    <p:extLst>
      <p:ext uri="{BB962C8B-B14F-4D97-AF65-F5344CB8AC3E}">
        <p14:creationId xmlns:p14="http://schemas.microsoft.com/office/powerpoint/2010/main" val="3063619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579925-1009-8247-00FB-6D011239D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形 8">
            <a:extLst>
              <a:ext uri="{FF2B5EF4-FFF2-40B4-BE49-F238E27FC236}">
                <a16:creationId xmlns:a16="http://schemas.microsoft.com/office/drawing/2014/main" id="{4CDBE531-7973-19F3-9F44-3460C41DA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69837"/>
          <a:stretch/>
        </p:blipFill>
        <p:spPr>
          <a:xfrm>
            <a:off x="1215303" y="3354970"/>
            <a:ext cx="4111043" cy="74597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DB098C46-24E2-E193-24FD-66F9160FFED3}"/>
              </a:ext>
            </a:extLst>
          </p:cNvPr>
          <p:cNvSpPr/>
          <p:nvPr/>
        </p:nvSpPr>
        <p:spPr>
          <a:xfrm>
            <a:off x="1379077" y="3535901"/>
            <a:ext cx="505141" cy="38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B129940-74FF-9218-55C4-781F9C41DF40}"/>
              </a:ext>
            </a:extLst>
          </p:cNvPr>
          <p:cNvSpPr/>
          <p:nvPr/>
        </p:nvSpPr>
        <p:spPr>
          <a:xfrm>
            <a:off x="2047992" y="3535901"/>
            <a:ext cx="505141" cy="38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E1EFB8E-4F82-7E9E-3C97-20F1F62E7954}"/>
              </a:ext>
            </a:extLst>
          </p:cNvPr>
          <p:cNvSpPr/>
          <p:nvPr/>
        </p:nvSpPr>
        <p:spPr>
          <a:xfrm>
            <a:off x="2689199" y="3535901"/>
            <a:ext cx="505141" cy="38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EC54D40-74AA-028E-FB7F-7FB5E5D3F596}"/>
              </a:ext>
            </a:extLst>
          </p:cNvPr>
          <p:cNvSpPr/>
          <p:nvPr/>
        </p:nvSpPr>
        <p:spPr>
          <a:xfrm>
            <a:off x="3358114" y="3535901"/>
            <a:ext cx="505141" cy="38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7959808-AEA6-FF72-C3C9-1AC74ECFFA75}"/>
              </a:ext>
            </a:extLst>
          </p:cNvPr>
          <p:cNvSpPr/>
          <p:nvPr/>
        </p:nvSpPr>
        <p:spPr>
          <a:xfrm>
            <a:off x="3999321" y="3545137"/>
            <a:ext cx="505141" cy="38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C7DE685-F0EE-A938-D251-1ECB42076B84}"/>
              </a:ext>
            </a:extLst>
          </p:cNvPr>
          <p:cNvSpPr/>
          <p:nvPr/>
        </p:nvSpPr>
        <p:spPr>
          <a:xfrm>
            <a:off x="4668236" y="3545137"/>
            <a:ext cx="505141" cy="38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D375855-82B4-98FF-7B67-EEEC5F27838C}"/>
              </a:ext>
            </a:extLst>
          </p:cNvPr>
          <p:cNvSpPr/>
          <p:nvPr/>
        </p:nvSpPr>
        <p:spPr>
          <a:xfrm>
            <a:off x="2601909" y="3440025"/>
            <a:ext cx="668915" cy="569578"/>
          </a:xfrm>
          <a:prstGeom prst="rect">
            <a:avLst/>
          </a:prstGeom>
          <a:noFill/>
          <a:ln w="57150">
            <a:solidFill>
              <a:srgbClr val="EC7016"/>
            </a:solidFill>
            <a:extLst>
              <a:ext uri="{C807C97D-BFC1-408E-A445-0C87EB9F89A2}">
                <ask:lineSketchStyleProps xmlns:ask="http://schemas.microsoft.com/office/drawing/2018/sketchyshapes" sd="3597573597">
                  <a:custGeom>
                    <a:avLst/>
                    <a:gdLst>
                      <a:gd name="connsiteX0" fmla="*/ 0 w 668915"/>
                      <a:gd name="connsiteY0" fmla="*/ 0 h 569578"/>
                      <a:gd name="connsiteX1" fmla="*/ 321079 w 668915"/>
                      <a:gd name="connsiteY1" fmla="*/ 0 h 569578"/>
                      <a:gd name="connsiteX2" fmla="*/ 668915 w 668915"/>
                      <a:gd name="connsiteY2" fmla="*/ 0 h 569578"/>
                      <a:gd name="connsiteX3" fmla="*/ 668915 w 668915"/>
                      <a:gd name="connsiteY3" fmla="*/ 569578 h 569578"/>
                      <a:gd name="connsiteX4" fmla="*/ 327768 w 668915"/>
                      <a:gd name="connsiteY4" fmla="*/ 569578 h 569578"/>
                      <a:gd name="connsiteX5" fmla="*/ 0 w 668915"/>
                      <a:gd name="connsiteY5" fmla="*/ 569578 h 569578"/>
                      <a:gd name="connsiteX6" fmla="*/ 0 w 668915"/>
                      <a:gd name="connsiteY6" fmla="*/ 0 h 5695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68915" h="569578" extrusionOk="0">
                        <a:moveTo>
                          <a:pt x="0" y="0"/>
                        </a:moveTo>
                        <a:cubicBezTo>
                          <a:pt x="127371" y="-29251"/>
                          <a:pt x="200782" y="12738"/>
                          <a:pt x="321079" y="0"/>
                        </a:cubicBezTo>
                        <a:cubicBezTo>
                          <a:pt x="441376" y="-12738"/>
                          <a:pt x="594387" y="2007"/>
                          <a:pt x="668915" y="0"/>
                        </a:cubicBezTo>
                        <a:cubicBezTo>
                          <a:pt x="682334" y="185600"/>
                          <a:pt x="616102" y="284796"/>
                          <a:pt x="668915" y="569578"/>
                        </a:cubicBezTo>
                        <a:cubicBezTo>
                          <a:pt x="591420" y="592812"/>
                          <a:pt x="436558" y="565593"/>
                          <a:pt x="327768" y="569578"/>
                        </a:cubicBezTo>
                        <a:cubicBezTo>
                          <a:pt x="218978" y="573563"/>
                          <a:pt x="114415" y="568496"/>
                          <a:pt x="0" y="569578"/>
                        </a:cubicBezTo>
                        <a:cubicBezTo>
                          <a:pt x="-51970" y="352051"/>
                          <a:pt x="33356" y="26102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2EE3BD82-A988-BC22-A466-C7D2090C9E0F}"/>
              </a:ext>
            </a:extLst>
          </p:cNvPr>
          <p:cNvGrpSpPr/>
          <p:nvPr/>
        </p:nvGrpSpPr>
        <p:grpSpPr>
          <a:xfrm>
            <a:off x="1161003" y="821498"/>
            <a:ext cx="9794837" cy="1312104"/>
            <a:chOff x="1161003" y="821498"/>
            <a:chExt cx="9794837" cy="1312104"/>
          </a:xfrm>
        </p:grpSpPr>
        <p:sp>
          <p:nvSpPr>
            <p:cNvPr id="5" name="內容版面配置區 10">
              <a:extLst>
                <a:ext uri="{FF2B5EF4-FFF2-40B4-BE49-F238E27FC236}">
                  <a16:creationId xmlns:a16="http://schemas.microsoft.com/office/drawing/2014/main" id="{0151B096-2322-CD7C-F962-6FEB5D640453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800" dirty="0">
                  <a:latin typeface="jf open 粉圓 2.0" panose="020B0000000000000000" pitchFamily="34" charset="-120"/>
                  <a:ea typeface="jf open 粉圓 2.0" panose="020B0000000000000000" pitchFamily="34" charset="-120"/>
                  <a:hlinkClick r:id="rId4"/>
                </a:rPr>
                <a:t>Distinct Numbers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內容版面配置區 10">
                  <a:extLst>
                    <a:ext uri="{FF2B5EF4-FFF2-40B4-BE49-F238E27FC236}">
                      <a16:creationId xmlns:a16="http://schemas.microsoft.com/office/drawing/2014/main" id="{CF51039D-B299-4197-4CF9-669D8C4DEF2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4"/>
                  <a:ext cx="9794837" cy="536248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ctr">
                    <a:buFont typeface="Calibri" panose="020F0502020204030204" pitchFamily="34" charset="0"/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給定一個包含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𝑛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個整數的清單，您的任務是計算清單中不同值的個數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6" name="內容版面配置區 10">
                  <a:extLst>
                    <a:ext uri="{FF2B5EF4-FFF2-40B4-BE49-F238E27FC236}">
                      <a16:creationId xmlns:a16="http://schemas.microsoft.com/office/drawing/2014/main" id="{CF51039D-B299-4197-4CF9-669D8C4DEF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4"/>
                  <a:ext cx="9794837" cy="536248"/>
                </a:xfrm>
                <a:prstGeom prst="rect">
                  <a:avLst/>
                </a:prstGeom>
                <a:blipFill>
                  <a:blip r:embed="rId5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內容版面配置區 10">
            <a:extLst>
              <a:ext uri="{FF2B5EF4-FFF2-40B4-BE49-F238E27FC236}">
                <a16:creationId xmlns:a16="http://schemas.microsoft.com/office/drawing/2014/main" id="{36A7B61D-834F-C632-02A2-691D7E1658BA}"/>
              </a:ext>
            </a:extLst>
          </p:cNvPr>
          <p:cNvSpPr txBox="1">
            <a:spLocks/>
          </p:cNvSpPr>
          <p:nvPr/>
        </p:nvSpPr>
        <p:spPr>
          <a:xfrm>
            <a:off x="1215303" y="4281877"/>
            <a:ext cx="9794837" cy="1083234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zh-TW" altLang="en-US" sz="2000" dirty="0">
                <a:latin typeface="jf open 粉圓 2.0" panose="020B0000000000000000" pitchFamily="34" charset="-120"/>
                <a:ea typeface="jf open 粉圓 2.0" panose="020B0000000000000000" pitchFamily="34" charset="-120"/>
              </a:rPr>
              <a:t>上限值：</a:t>
            </a:r>
            <a:r>
              <a:rPr lang="en-US" altLang="zh-TW" sz="2000" dirty="0">
                <a:latin typeface="jf open 粉圓 2.0" panose="020B0000000000000000" pitchFamily="34" charset="-120"/>
                <a:ea typeface="jf open 粉圓 2.0" panose="020B0000000000000000" pitchFamily="34" charset="-120"/>
              </a:rPr>
              <a:t>2</a:t>
            </a:r>
          </a:p>
          <a:p>
            <a:pPr indent="0">
              <a:buFont typeface="Calibri" panose="020F0502020204030204" pitchFamily="34" charset="0"/>
              <a:buNone/>
            </a:pPr>
            <a:r>
              <a:rPr lang="zh-TW" altLang="en-US" sz="2000" dirty="0">
                <a:latin typeface="jf open 粉圓 2.0" panose="020B0000000000000000" pitchFamily="34" charset="-120"/>
                <a:ea typeface="jf open 粉圓 2.0" panose="020B0000000000000000" pitchFamily="34" charset="-120"/>
              </a:rPr>
              <a:t>單獨數：</a:t>
            </a:r>
            <a:r>
              <a:rPr lang="en-US" altLang="zh-TW" sz="2000" dirty="0">
                <a:latin typeface="jf open 粉圓 2.0" panose="020B0000000000000000" pitchFamily="34" charset="-120"/>
                <a:ea typeface="jf open 粉圓 2.0" panose="020B0000000000000000" pitchFamily="34" charset="-120"/>
              </a:rPr>
              <a:t>1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96A985B4-404C-1F73-9246-98FEA462B1CC}"/>
              </a:ext>
            </a:extLst>
          </p:cNvPr>
          <p:cNvGrpSpPr/>
          <p:nvPr/>
        </p:nvGrpSpPr>
        <p:grpSpPr>
          <a:xfrm>
            <a:off x="8999562" y="4593402"/>
            <a:ext cx="1499935" cy="1571871"/>
            <a:chOff x="6437830" y="2344108"/>
            <a:chExt cx="2570239" cy="2693506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558CE54D-3A9F-AF6D-E6DC-6BD64C2395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2718" y="2344108"/>
              <a:ext cx="760466" cy="401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lvl1pPr marL="342900" indent="-306000" algn="l" defTabSz="457200" rtl="0" eaLnBrk="1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3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21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36900" indent="0" algn="ctr" fontAlgn="base">
                <a:lnSpc>
                  <a:spcPct val="150000"/>
                </a:lnSpc>
                <a:spcBef>
                  <a:spcPts val="1800"/>
                </a:spcBef>
                <a:buNone/>
              </a:pPr>
              <a:r>
                <a:rPr lang="zh-TW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輸入</a:t>
              </a:r>
              <a:endParaRPr lang="en-US" altLang="en-US" sz="1600" spc="500" dirty="0"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endParaRPr>
            </a:p>
          </p:txBody>
        </p:sp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9A94F6D9-629E-DD80-F529-8209C3464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37830" y="2934691"/>
              <a:ext cx="2570239" cy="2102923"/>
            </a:xfrm>
            <a:prstGeom prst="rect">
              <a:avLst/>
            </a:prstGeom>
          </p:spPr>
        </p:pic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8B2B5EBD-5E3C-4F95-4AFF-FED0A4E70632}"/>
              </a:ext>
            </a:extLst>
          </p:cNvPr>
          <p:cNvGrpSpPr/>
          <p:nvPr/>
        </p:nvGrpSpPr>
        <p:grpSpPr>
          <a:xfrm>
            <a:off x="10590626" y="4593402"/>
            <a:ext cx="1412728" cy="1571869"/>
            <a:chOff x="9310252" y="2344109"/>
            <a:chExt cx="2420806" cy="2693504"/>
          </a:xfrm>
        </p:grpSpPr>
        <p:sp>
          <p:nvSpPr>
            <p:cNvPr id="36" name="Rectangle 2">
              <a:extLst>
                <a:ext uri="{FF2B5EF4-FFF2-40B4-BE49-F238E27FC236}">
                  <a16:creationId xmlns:a16="http://schemas.microsoft.com/office/drawing/2014/main" id="{97D6C423-616D-9271-0D43-838AE73E81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40424" y="2344109"/>
              <a:ext cx="760465" cy="401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lvl1pPr marL="342900" indent="-306000" algn="l" defTabSz="457200" rtl="0" eaLnBrk="1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3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21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36900" indent="0" algn="ctr" fontAlgn="base">
                <a:lnSpc>
                  <a:spcPct val="150000"/>
                </a:lnSpc>
                <a:spcBef>
                  <a:spcPts val="1800"/>
                </a:spcBef>
                <a:buNone/>
              </a:pPr>
              <a:r>
                <a:rPr lang="zh-TW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輸出</a:t>
              </a:r>
              <a:endParaRPr lang="en-US" altLang="en-US" sz="1600" spc="500" dirty="0"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endParaRPr>
            </a:p>
          </p:txBody>
        </p:sp>
        <p:pic>
          <p:nvPicPr>
            <p:cNvPr id="37" name="圖片 36">
              <a:extLst>
                <a:ext uri="{FF2B5EF4-FFF2-40B4-BE49-F238E27FC236}">
                  <a16:creationId xmlns:a16="http://schemas.microsoft.com/office/drawing/2014/main" id="{A4F0D9BC-0FAA-D9CD-AC2B-C746CC4EB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9310252" y="2934690"/>
              <a:ext cx="2420806" cy="2102923"/>
            </a:xfrm>
            <a:prstGeom prst="rect">
              <a:avLst/>
            </a:prstGeom>
          </p:spPr>
        </p:pic>
      </p:grpSp>
      <p:sp>
        <p:nvSpPr>
          <p:cNvPr id="4" name="標題 1">
            <a:extLst>
              <a:ext uri="{FF2B5EF4-FFF2-40B4-BE49-F238E27FC236}">
                <a16:creationId xmlns:a16="http://schemas.microsoft.com/office/drawing/2014/main" id="{AEDCDA25-BC12-34FF-8CBB-0B9E05B00FEB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9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二分搜尋法</a:t>
            </a:r>
          </a:p>
        </p:txBody>
      </p:sp>
    </p:spTree>
    <p:extLst>
      <p:ext uri="{BB962C8B-B14F-4D97-AF65-F5344CB8AC3E}">
        <p14:creationId xmlns:p14="http://schemas.microsoft.com/office/powerpoint/2010/main" val="1973847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712145-C4EB-DAFE-6549-D62677903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形 8">
            <a:extLst>
              <a:ext uri="{FF2B5EF4-FFF2-40B4-BE49-F238E27FC236}">
                <a16:creationId xmlns:a16="http://schemas.microsoft.com/office/drawing/2014/main" id="{13678CD5-B001-5571-03FF-44285F149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69837"/>
          <a:stretch/>
        </p:blipFill>
        <p:spPr>
          <a:xfrm>
            <a:off x="1215303" y="3354970"/>
            <a:ext cx="4111043" cy="74597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0F174B9A-C989-0EB7-70E6-6F144E49B937}"/>
              </a:ext>
            </a:extLst>
          </p:cNvPr>
          <p:cNvSpPr/>
          <p:nvPr/>
        </p:nvSpPr>
        <p:spPr>
          <a:xfrm>
            <a:off x="1379077" y="3535901"/>
            <a:ext cx="505141" cy="38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C863D56-6FB2-9985-0BA2-3155978F79DE}"/>
              </a:ext>
            </a:extLst>
          </p:cNvPr>
          <p:cNvSpPr/>
          <p:nvPr/>
        </p:nvSpPr>
        <p:spPr>
          <a:xfrm>
            <a:off x="2047992" y="3535901"/>
            <a:ext cx="505141" cy="38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2DC4152-C8D8-18EA-AB14-6386A50FAFC2}"/>
              </a:ext>
            </a:extLst>
          </p:cNvPr>
          <p:cNvSpPr/>
          <p:nvPr/>
        </p:nvSpPr>
        <p:spPr>
          <a:xfrm>
            <a:off x="2689199" y="3535901"/>
            <a:ext cx="505141" cy="38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A5613EC-9729-9258-471F-0218562BA884}"/>
              </a:ext>
            </a:extLst>
          </p:cNvPr>
          <p:cNvSpPr/>
          <p:nvPr/>
        </p:nvSpPr>
        <p:spPr>
          <a:xfrm>
            <a:off x="3358114" y="3535901"/>
            <a:ext cx="505141" cy="38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A9445EA-9AAD-E58A-AB7F-234703A1CB13}"/>
              </a:ext>
            </a:extLst>
          </p:cNvPr>
          <p:cNvSpPr/>
          <p:nvPr/>
        </p:nvSpPr>
        <p:spPr>
          <a:xfrm>
            <a:off x="3999321" y="3545137"/>
            <a:ext cx="505141" cy="38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F989FF1-6B33-D4BB-581B-5CF96F2A0E9A}"/>
              </a:ext>
            </a:extLst>
          </p:cNvPr>
          <p:cNvSpPr/>
          <p:nvPr/>
        </p:nvSpPr>
        <p:spPr>
          <a:xfrm>
            <a:off x="4668236" y="3545137"/>
            <a:ext cx="505141" cy="38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030201F-A878-4F06-17BE-964BCDC96DE0}"/>
              </a:ext>
            </a:extLst>
          </p:cNvPr>
          <p:cNvSpPr/>
          <p:nvPr/>
        </p:nvSpPr>
        <p:spPr>
          <a:xfrm>
            <a:off x="3276226" y="3440025"/>
            <a:ext cx="668915" cy="569578"/>
          </a:xfrm>
          <a:prstGeom prst="rect">
            <a:avLst/>
          </a:prstGeom>
          <a:noFill/>
          <a:ln w="57150">
            <a:solidFill>
              <a:srgbClr val="EC7016"/>
            </a:solidFill>
            <a:extLst>
              <a:ext uri="{C807C97D-BFC1-408E-A445-0C87EB9F89A2}">
                <ask:lineSketchStyleProps xmlns:ask="http://schemas.microsoft.com/office/drawing/2018/sketchyshapes" sd="3597573597">
                  <a:custGeom>
                    <a:avLst/>
                    <a:gdLst>
                      <a:gd name="connsiteX0" fmla="*/ 0 w 668915"/>
                      <a:gd name="connsiteY0" fmla="*/ 0 h 569578"/>
                      <a:gd name="connsiteX1" fmla="*/ 321079 w 668915"/>
                      <a:gd name="connsiteY1" fmla="*/ 0 h 569578"/>
                      <a:gd name="connsiteX2" fmla="*/ 668915 w 668915"/>
                      <a:gd name="connsiteY2" fmla="*/ 0 h 569578"/>
                      <a:gd name="connsiteX3" fmla="*/ 668915 w 668915"/>
                      <a:gd name="connsiteY3" fmla="*/ 569578 h 569578"/>
                      <a:gd name="connsiteX4" fmla="*/ 327768 w 668915"/>
                      <a:gd name="connsiteY4" fmla="*/ 569578 h 569578"/>
                      <a:gd name="connsiteX5" fmla="*/ 0 w 668915"/>
                      <a:gd name="connsiteY5" fmla="*/ 569578 h 569578"/>
                      <a:gd name="connsiteX6" fmla="*/ 0 w 668915"/>
                      <a:gd name="connsiteY6" fmla="*/ 0 h 5695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68915" h="569578" extrusionOk="0">
                        <a:moveTo>
                          <a:pt x="0" y="0"/>
                        </a:moveTo>
                        <a:cubicBezTo>
                          <a:pt x="127371" y="-29251"/>
                          <a:pt x="200782" y="12738"/>
                          <a:pt x="321079" y="0"/>
                        </a:cubicBezTo>
                        <a:cubicBezTo>
                          <a:pt x="441376" y="-12738"/>
                          <a:pt x="594387" y="2007"/>
                          <a:pt x="668915" y="0"/>
                        </a:cubicBezTo>
                        <a:cubicBezTo>
                          <a:pt x="682334" y="185600"/>
                          <a:pt x="616102" y="284796"/>
                          <a:pt x="668915" y="569578"/>
                        </a:cubicBezTo>
                        <a:cubicBezTo>
                          <a:pt x="591420" y="592812"/>
                          <a:pt x="436558" y="565593"/>
                          <a:pt x="327768" y="569578"/>
                        </a:cubicBezTo>
                        <a:cubicBezTo>
                          <a:pt x="218978" y="573563"/>
                          <a:pt x="114415" y="568496"/>
                          <a:pt x="0" y="569578"/>
                        </a:cubicBezTo>
                        <a:cubicBezTo>
                          <a:pt x="-51970" y="352051"/>
                          <a:pt x="33356" y="26102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BA11874A-2E29-52A6-4447-9134D12BA24C}"/>
              </a:ext>
            </a:extLst>
          </p:cNvPr>
          <p:cNvGrpSpPr/>
          <p:nvPr/>
        </p:nvGrpSpPr>
        <p:grpSpPr>
          <a:xfrm>
            <a:off x="1161003" y="821498"/>
            <a:ext cx="9794837" cy="1312104"/>
            <a:chOff x="1161003" y="821498"/>
            <a:chExt cx="9794837" cy="1312104"/>
          </a:xfrm>
        </p:grpSpPr>
        <p:sp>
          <p:nvSpPr>
            <p:cNvPr id="5" name="內容版面配置區 10">
              <a:extLst>
                <a:ext uri="{FF2B5EF4-FFF2-40B4-BE49-F238E27FC236}">
                  <a16:creationId xmlns:a16="http://schemas.microsoft.com/office/drawing/2014/main" id="{D6FA289C-62F4-8173-5217-6DF073A2E646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800" dirty="0">
                  <a:latin typeface="jf open 粉圓 2.0" panose="020B0000000000000000" pitchFamily="34" charset="-120"/>
                  <a:ea typeface="jf open 粉圓 2.0" panose="020B0000000000000000" pitchFamily="34" charset="-120"/>
                  <a:hlinkClick r:id="rId4"/>
                </a:rPr>
                <a:t>Distinct Numbers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內容版面配置區 10">
                  <a:extLst>
                    <a:ext uri="{FF2B5EF4-FFF2-40B4-BE49-F238E27FC236}">
                      <a16:creationId xmlns:a16="http://schemas.microsoft.com/office/drawing/2014/main" id="{FD171B92-9B5C-6635-0E21-6AFB2BD06F2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4"/>
                  <a:ext cx="9794837" cy="536248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ctr">
                    <a:buFont typeface="Calibri" panose="020F0502020204030204" pitchFamily="34" charset="0"/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給定一個包含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𝑛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個整數的清單，您的任務是計算清單中不同值的個數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6" name="內容版面配置區 10">
                  <a:extLst>
                    <a:ext uri="{FF2B5EF4-FFF2-40B4-BE49-F238E27FC236}">
                      <a16:creationId xmlns:a16="http://schemas.microsoft.com/office/drawing/2014/main" id="{FD171B92-9B5C-6635-0E21-6AFB2BD06F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4"/>
                  <a:ext cx="9794837" cy="536248"/>
                </a:xfrm>
                <a:prstGeom prst="rect">
                  <a:avLst/>
                </a:prstGeom>
                <a:blipFill>
                  <a:blip r:embed="rId5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內容版面配置區 10">
            <a:extLst>
              <a:ext uri="{FF2B5EF4-FFF2-40B4-BE49-F238E27FC236}">
                <a16:creationId xmlns:a16="http://schemas.microsoft.com/office/drawing/2014/main" id="{F7830082-3C61-090C-5B32-DAED734EFC73}"/>
              </a:ext>
            </a:extLst>
          </p:cNvPr>
          <p:cNvSpPr txBox="1">
            <a:spLocks/>
          </p:cNvSpPr>
          <p:nvPr/>
        </p:nvSpPr>
        <p:spPr>
          <a:xfrm>
            <a:off x="1215303" y="4281877"/>
            <a:ext cx="9794837" cy="1083234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zh-TW" altLang="en-US" sz="2000" dirty="0">
                <a:latin typeface="jf open 粉圓 2.0" panose="020B0000000000000000" pitchFamily="34" charset="-120"/>
                <a:ea typeface="jf open 粉圓 2.0" panose="020B0000000000000000" pitchFamily="34" charset="-120"/>
              </a:rPr>
              <a:t>上限值：</a:t>
            </a:r>
            <a:r>
              <a:rPr lang="en-US" altLang="zh-TW" sz="2000" dirty="0">
                <a:solidFill>
                  <a:srgbClr val="E64823"/>
                </a:solidFill>
                <a:latin typeface="jf open 粉圓 2.0" panose="020B0000000000000000" pitchFamily="34" charset="-120"/>
                <a:ea typeface="jf open 粉圓 2.0" panose="020B0000000000000000" pitchFamily="34" charset="-120"/>
              </a:rPr>
              <a:t>3</a:t>
            </a:r>
          </a:p>
          <a:p>
            <a:pPr indent="0">
              <a:buFont typeface="Calibri" panose="020F0502020204030204" pitchFamily="34" charset="0"/>
              <a:buNone/>
            </a:pPr>
            <a:r>
              <a:rPr lang="zh-TW" altLang="en-US" sz="2000" dirty="0">
                <a:latin typeface="jf open 粉圓 2.0" panose="020B0000000000000000" pitchFamily="34" charset="-120"/>
                <a:ea typeface="jf open 粉圓 2.0" panose="020B0000000000000000" pitchFamily="34" charset="-120"/>
              </a:rPr>
              <a:t>單獨數：</a:t>
            </a:r>
            <a:r>
              <a:rPr lang="en-US" altLang="zh-TW" sz="2000" dirty="0">
                <a:solidFill>
                  <a:srgbClr val="E64823"/>
                </a:solidFill>
                <a:latin typeface="jf open 粉圓 2.0" panose="020B0000000000000000" pitchFamily="34" charset="-120"/>
                <a:ea typeface="jf open 粉圓 2.0" panose="020B0000000000000000" pitchFamily="34" charset="-120"/>
              </a:rPr>
              <a:t>2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24526993-279E-FDAE-36A7-6DBBC58A567A}"/>
              </a:ext>
            </a:extLst>
          </p:cNvPr>
          <p:cNvGrpSpPr/>
          <p:nvPr/>
        </p:nvGrpSpPr>
        <p:grpSpPr>
          <a:xfrm>
            <a:off x="8999562" y="4593402"/>
            <a:ext cx="1499935" cy="1571871"/>
            <a:chOff x="6437830" y="2344108"/>
            <a:chExt cx="2570239" cy="2693506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0BCDFE3F-135E-F01D-7D03-46F10DD741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2718" y="2344108"/>
              <a:ext cx="760466" cy="401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lvl1pPr marL="342900" indent="-306000" algn="l" defTabSz="457200" rtl="0" eaLnBrk="1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3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21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36900" indent="0" algn="ctr" fontAlgn="base">
                <a:lnSpc>
                  <a:spcPct val="150000"/>
                </a:lnSpc>
                <a:spcBef>
                  <a:spcPts val="1800"/>
                </a:spcBef>
                <a:buNone/>
              </a:pPr>
              <a:r>
                <a:rPr lang="zh-TW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輸入</a:t>
              </a:r>
              <a:endParaRPr lang="en-US" altLang="en-US" sz="1600" spc="500" dirty="0"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endParaRPr>
            </a:p>
          </p:txBody>
        </p:sp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3B618060-0F9E-5A33-FF1B-79E442436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37830" y="2934691"/>
              <a:ext cx="2570239" cy="2102923"/>
            </a:xfrm>
            <a:prstGeom prst="rect">
              <a:avLst/>
            </a:prstGeom>
          </p:spPr>
        </p:pic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067F2584-5DDC-42B5-2FF4-9A5906560037}"/>
              </a:ext>
            </a:extLst>
          </p:cNvPr>
          <p:cNvGrpSpPr/>
          <p:nvPr/>
        </p:nvGrpSpPr>
        <p:grpSpPr>
          <a:xfrm>
            <a:off x="10590626" y="4593402"/>
            <a:ext cx="1412728" cy="1571869"/>
            <a:chOff x="9310252" y="2344109"/>
            <a:chExt cx="2420806" cy="2693504"/>
          </a:xfrm>
        </p:grpSpPr>
        <p:sp>
          <p:nvSpPr>
            <p:cNvPr id="36" name="Rectangle 2">
              <a:extLst>
                <a:ext uri="{FF2B5EF4-FFF2-40B4-BE49-F238E27FC236}">
                  <a16:creationId xmlns:a16="http://schemas.microsoft.com/office/drawing/2014/main" id="{1DB5C238-1075-29A8-578D-7CE0A9E344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40424" y="2344109"/>
              <a:ext cx="760465" cy="401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lvl1pPr marL="342900" indent="-306000" algn="l" defTabSz="457200" rtl="0" eaLnBrk="1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3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21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36900" indent="0" algn="ctr" fontAlgn="base">
                <a:lnSpc>
                  <a:spcPct val="150000"/>
                </a:lnSpc>
                <a:spcBef>
                  <a:spcPts val="1800"/>
                </a:spcBef>
                <a:buNone/>
              </a:pPr>
              <a:r>
                <a:rPr lang="zh-TW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輸出</a:t>
              </a:r>
              <a:endParaRPr lang="en-US" altLang="en-US" sz="1600" spc="500" dirty="0"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endParaRPr>
            </a:p>
          </p:txBody>
        </p:sp>
        <p:pic>
          <p:nvPicPr>
            <p:cNvPr id="37" name="圖片 36">
              <a:extLst>
                <a:ext uri="{FF2B5EF4-FFF2-40B4-BE49-F238E27FC236}">
                  <a16:creationId xmlns:a16="http://schemas.microsoft.com/office/drawing/2014/main" id="{F3846210-60C2-C42B-77C3-8C3C1FF5D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9310252" y="2934690"/>
              <a:ext cx="2420806" cy="2102923"/>
            </a:xfrm>
            <a:prstGeom prst="rect">
              <a:avLst/>
            </a:prstGeom>
          </p:spPr>
        </p:pic>
      </p:grpSp>
      <p:sp>
        <p:nvSpPr>
          <p:cNvPr id="19" name="內容版面配置區 10">
            <a:extLst>
              <a:ext uri="{FF2B5EF4-FFF2-40B4-BE49-F238E27FC236}">
                <a16:creationId xmlns:a16="http://schemas.microsoft.com/office/drawing/2014/main" id="{9BB65BEB-B5A5-9E86-BDF6-5E6345BD46D8}"/>
              </a:ext>
            </a:extLst>
          </p:cNvPr>
          <p:cNvSpPr txBox="1">
            <a:spLocks/>
          </p:cNvSpPr>
          <p:nvPr/>
        </p:nvSpPr>
        <p:spPr>
          <a:xfrm>
            <a:off x="5309443" y="3535900"/>
            <a:ext cx="6064915" cy="39871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zh-TW" altLang="en-US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找到第二個單獨數，更新上限值與單獨數</a:t>
            </a:r>
            <a:endParaRPr lang="en-US" altLang="zh-TW" sz="18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DC6C95A-8735-8017-3BB4-C1269AC31A95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9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二分搜尋法</a:t>
            </a:r>
          </a:p>
        </p:txBody>
      </p:sp>
    </p:spTree>
    <p:extLst>
      <p:ext uri="{BB962C8B-B14F-4D97-AF65-F5344CB8AC3E}">
        <p14:creationId xmlns:p14="http://schemas.microsoft.com/office/powerpoint/2010/main" val="3286039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21E11E-7011-E137-781E-149B7C8F9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形 8">
            <a:extLst>
              <a:ext uri="{FF2B5EF4-FFF2-40B4-BE49-F238E27FC236}">
                <a16:creationId xmlns:a16="http://schemas.microsoft.com/office/drawing/2014/main" id="{26EDE7A9-BCC1-4BC0-1819-C8503F247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69837"/>
          <a:stretch/>
        </p:blipFill>
        <p:spPr>
          <a:xfrm>
            <a:off x="1215303" y="3354970"/>
            <a:ext cx="4111043" cy="74597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19CFC29E-9028-6E6D-1E42-4DA87D488188}"/>
              </a:ext>
            </a:extLst>
          </p:cNvPr>
          <p:cNvSpPr/>
          <p:nvPr/>
        </p:nvSpPr>
        <p:spPr>
          <a:xfrm>
            <a:off x="1379077" y="3535901"/>
            <a:ext cx="505141" cy="38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522CEF-86A0-E651-B621-720B64154EA1}"/>
              </a:ext>
            </a:extLst>
          </p:cNvPr>
          <p:cNvSpPr/>
          <p:nvPr/>
        </p:nvSpPr>
        <p:spPr>
          <a:xfrm>
            <a:off x="2047992" y="3535901"/>
            <a:ext cx="505141" cy="38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91CDBEE-FAB9-C53E-6103-64B70679DB31}"/>
              </a:ext>
            </a:extLst>
          </p:cNvPr>
          <p:cNvSpPr/>
          <p:nvPr/>
        </p:nvSpPr>
        <p:spPr>
          <a:xfrm>
            <a:off x="2689199" y="3535901"/>
            <a:ext cx="505141" cy="38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9365D66-DDC6-06B0-932C-331584FE655A}"/>
              </a:ext>
            </a:extLst>
          </p:cNvPr>
          <p:cNvSpPr/>
          <p:nvPr/>
        </p:nvSpPr>
        <p:spPr>
          <a:xfrm>
            <a:off x="3358114" y="3535901"/>
            <a:ext cx="505141" cy="38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2428377-007D-3660-7685-18F4E521B851}"/>
              </a:ext>
            </a:extLst>
          </p:cNvPr>
          <p:cNvSpPr/>
          <p:nvPr/>
        </p:nvSpPr>
        <p:spPr>
          <a:xfrm>
            <a:off x="3999321" y="3545137"/>
            <a:ext cx="505141" cy="38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442CA3B-2734-893F-02C4-46C53026DA42}"/>
              </a:ext>
            </a:extLst>
          </p:cNvPr>
          <p:cNvSpPr/>
          <p:nvPr/>
        </p:nvSpPr>
        <p:spPr>
          <a:xfrm>
            <a:off x="4668236" y="3545137"/>
            <a:ext cx="505141" cy="38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3BFBD5A-BBAE-FB0A-7928-9701AB7672B4}"/>
              </a:ext>
            </a:extLst>
          </p:cNvPr>
          <p:cNvSpPr/>
          <p:nvPr/>
        </p:nvSpPr>
        <p:spPr>
          <a:xfrm>
            <a:off x="3925885" y="3440025"/>
            <a:ext cx="668915" cy="569578"/>
          </a:xfrm>
          <a:prstGeom prst="rect">
            <a:avLst/>
          </a:prstGeom>
          <a:noFill/>
          <a:ln w="57150">
            <a:solidFill>
              <a:srgbClr val="EC7016"/>
            </a:solidFill>
            <a:extLst>
              <a:ext uri="{C807C97D-BFC1-408E-A445-0C87EB9F89A2}">
                <ask:lineSketchStyleProps xmlns:ask="http://schemas.microsoft.com/office/drawing/2018/sketchyshapes" sd="3597573597">
                  <a:custGeom>
                    <a:avLst/>
                    <a:gdLst>
                      <a:gd name="connsiteX0" fmla="*/ 0 w 668915"/>
                      <a:gd name="connsiteY0" fmla="*/ 0 h 569578"/>
                      <a:gd name="connsiteX1" fmla="*/ 321079 w 668915"/>
                      <a:gd name="connsiteY1" fmla="*/ 0 h 569578"/>
                      <a:gd name="connsiteX2" fmla="*/ 668915 w 668915"/>
                      <a:gd name="connsiteY2" fmla="*/ 0 h 569578"/>
                      <a:gd name="connsiteX3" fmla="*/ 668915 w 668915"/>
                      <a:gd name="connsiteY3" fmla="*/ 569578 h 569578"/>
                      <a:gd name="connsiteX4" fmla="*/ 327768 w 668915"/>
                      <a:gd name="connsiteY4" fmla="*/ 569578 h 569578"/>
                      <a:gd name="connsiteX5" fmla="*/ 0 w 668915"/>
                      <a:gd name="connsiteY5" fmla="*/ 569578 h 569578"/>
                      <a:gd name="connsiteX6" fmla="*/ 0 w 668915"/>
                      <a:gd name="connsiteY6" fmla="*/ 0 h 5695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68915" h="569578" extrusionOk="0">
                        <a:moveTo>
                          <a:pt x="0" y="0"/>
                        </a:moveTo>
                        <a:cubicBezTo>
                          <a:pt x="127371" y="-29251"/>
                          <a:pt x="200782" y="12738"/>
                          <a:pt x="321079" y="0"/>
                        </a:cubicBezTo>
                        <a:cubicBezTo>
                          <a:pt x="441376" y="-12738"/>
                          <a:pt x="594387" y="2007"/>
                          <a:pt x="668915" y="0"/>
                        </a:cubicBezTo>
                        <a:cubicBezTo>
                          <a:pt x="682334" y="185600"/>
                          <a:pt x="616102" y="284796"/>
                          <a:pt x="668915" y="569578"/>
                        </a:cubicBezTo>
                        <a:cubicBezTo>
                          <a:pt x="591420" y="592812"/>
                          <a:pt x="436558" y="565593"/>
                          <a:pt x="327768" y="569578"/>
                        </a:cubicBezTo>
                        <a:cubicBezTo>
                          <a:pt x="218978" y="573563"/>
                          <a:pt x="114415" y="568496"/>
                          <a:pt x="0" y="569578"/>
                        </a:cubicBezTo>
                        <a:cubicBezTo>
                          <a:pt x="-51970" y="352051"/>
                          <a:pt x="33356" y="26102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E00B7CCE-21BA-9620-96CA-208B057F6391}"/>
              </a:ext>
            </a:extLst>
          </p:cNvPr>
          <p:cNvGrpSpPr/>
          <p:nvPr/>
        </p:nvGrpSpPr>
        <p:grpSpPr>
          <a:xfrm>
            <a:off x="1161003" y="821498"/>
            <a:ext cx="9794837" cy="1312104"/>
            <a:chOff x="1161003" y="821498"/>
            <a:chExt cx="9794837" cy="1312104"/>
          </a:xfrm>
        </p:grpSpPr>
        <p:sp>
          <p:nvSpPr>
            <p:cNvPr id="5" name="內容版面配置區 10">
              <a:extLst>
                <a:ext uri="{FF2B5EF4-FFF2-40B4-BE49-F238E27FC236}">
                  <a16:creationId xmlns:a16="http://schemas.microsoft.com/office/drawing/2014/main" id="{B2C27355-E479-904A-63D3-C20E25717088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800" dirty="0">
                  <a:latin typeface="jf open 粉圓 2.0" panose="020B0000000000000000" pitchFamily="34" charset="-120"/>
                  <a:ea typeface="jf open 粉圓 2.0" panose="020B0000000000000000" pitchFamily="34" charset="-120"/>
                  <a:hlinkClick r:id="rId4"/>
                </a:rPr>
                <a:t>Distinct Numbers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內容版面配置區 10">
                  <a:extLst>
                    <a:ext uri="{FF2B5EF4-FFF2-40B4-BE49-F238E27FC236}">
                      <a16:creationId xmlns:a16="http://schemas.microsoft.com/office/drawing/2014/main" id="{0E71072E-3936-8DD9-26BA-C7D02B23294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4"/>
                  <a:ext cx="9794837" cy="536248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ctr">
                    <a:buFont typeface="Calibri" panose="020F0502020204030204" pitchFamily="34" charset="0"/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給定一個包含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𝑛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個整數的清單，您的任務是計算清單中不同值的個數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6" name="內容版面配置區 10">
                  <a:extLst>
                    <a:ext uri="{FF2B5EF4-FFF2-40B4-BE49-F238E27FC236}">
                      <a16:creationId xmlns:a16="http://schemas.microsoft.com/office/drawing/2014/main" id="{0E71072E-3936-8DD9-26BA-C7D02B2329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4"/>
                  <a:ext cx="9794837" cy="536248"/>
                </a:xfrm>
                <a:prstGeom prst="rect">
                  <a:avLst/>
                </a:prstGeom>
                <a:blipFill>
                  <a:blip r:embed="rId5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內容版面配置區 10">
            <a:extLst>
              <a:ext uri="{FF2B5EF4-FFF2-40B4-BE49-F238E27FC236}">
                <a16:creationId xmlns:a16="http://schemas.microsoft.com/office/drawing/2014/main" id="{9B4DB4D6-10B4-9053-F30B-8AEFBCE12EE6}"/>
              </a:ext>
            </a:extLst>
          </p:cNvPr>
          <p:cNvSpPr txBox="1">
            <a:spLocks/>
          </p:cNvSpPr>
          <p:nvPr/>
        </p:nvSpPr>
        <p:spPr>
          <a:xfrm>
            <a:off x="1215303" y="4281877"/>
            <a:ext cx="9794837" cy="1083234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zh-TW" altLang="en-US" sz="2000" dirty="0">
                <a:latin typeface="jf open 粉圓 2.0" panose="020B0000000000000000" pitchFamily="34" charset="-120"/>
                <a:ea typeface="jf open 粉圓 2.0" panose="020B0000000000000000" pitchFamily="34" charset="-120"/>
              </a:rPr>
              <a:t>上限值：</a:t>
            </a:r>
            <a:r>
              <a:rPr lang="en-US" altLang="zh-TW" sz="2000" dirty="0">
                <a:latin typeface="jf open 粉圓 2.0" panose="020B0000000000000000" pitchFamily="34" charset="-120"/>
                <a:ea typeface="jf open 粉圓 2.0" panose="020B0000000000000000" pitchFamily="34" charset="-120"/>
              </a:rPr>
              <a:t>3</a:t>
            </a:r>
          </a:p>
          <a:p>
            <a:pPr indent="0">
              <a:buFont typeface="Calibri" panose="020F0502020204030204" pitchFamily="34" charset="0"/>
              <a:buNone/>
            </a:pPr>
            <a:r>
              <a:rPr lang="zh-TW" altLang="en-US" sz="2000" dirty="0">
                <a:latin typeface="jf open 粉圓 2.0" panose="020B0000000000000000" pitchFamily="34" charset="-120"/>
                <a:ea typeface="jf open 粉圓 2.0" panose="020B0000000000000000" pitchFamily="34" charset="-120"/>
              </a:rPr>
              <a:t>單獨數：</a:t>
            </a:r>
            <a:r>
              <a:rPr lang="en-US" altLang="zh-TW" sz="2000" dirty="0">
                <a:latin typeface="jf open 粉圓 2.0" panose="020B0000000000000000" pitchFamily="34" charset="-120"/>
                <a:ea typeface="jf open 粉圓 2.0" panose="020B0000000000000000" pitchFamily="34" charset="-120"/>
              </a:rPr>
              <a:t>2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22B2ECC-02CC-D504-386A-94811AB00464}"/>
              </a:ext>
            </a:extLst>
          </p:cNvPr>
          <p:cNvGrpSpPr/>
          <p:nvPr/>
        </p:nvGrpSpPr>
        <p:grpSpPr>
          <a:xfrm>
            <a:off x="8999562" y="4593402"/>
            <a:ext cx="1499935" cy="1571871"/>
            <a:chOff x="6437830" y="2344108"/>
            <a:chExt cx="2570239" cy="2693506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748F9875-5D4F-9976-8B89-48EAA8E11C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2718" y="2344108"/>
              <a:ext cx="760466" cy="401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lvl1pPr marL="342900" indent="-306000" algn="l" defTabSz="457200" rtl="0" eaLnBrk="1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3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21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36900" indent="0" algn="ctr" fontAlgn="base">
                <a:lnSpc>
                  <a:spcPct val="150000"/>
                </a:lnSpc>
                <a:spcBef>
                  <a:spcPts val="1800"/>
                </a:spcBef>
                <a:buNone/>
              </a:pPr>
              <a:r>
                <a:rPr lang="zh-TW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輸入</a:t>
              </a:r>
              <a:endParaRPr lang="en-US" altLang="en-US" sz="1600" spc="500" dirty="0"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endParaRPr>
            </a:p>
          </p:txBody>
        </p:sp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C360A0FB-8641-DBA3-5FD0-E2A359DA7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37830" y="2934691"/>
              <a:ext cx="2570239" cy="2102923"/>
            </a:xfrm>
            <a:prstGeom prst="rect">
              <a:avLst/>
            </a:prstGeom>
          </p:spPr>
        </p:pic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A81A51F9-560E-3C4C-7F16-1945C715A2F4}"/>
              </a:ext>
            </a:extLst>
          </p:cNvPr>
          <p:cNvGrpSpPr/>
          <p:nvPr/>
        </p:nvGrpSpPr>
        <p:grpSpPr>
          <a:xfrm>
            <a:off x="10590626" y="4593402"/>
            <a:ext cx="1412728" cy="1571869"/>
            <a:chOff x="9310252" y="2344109"/>
            <a:chExt cx="2420806" cy="2693504"/>
          </a:xfrm>
        </p:grpSpPr>
        <p:sp>
          <p:nvSpPr>
            <p:cNvPr id="36" name="Rectangle 2">
              <a:extLst>
                <a:ext uri="{FF2B5EF4-FFF2-40B4-BE49-F238E27FC236}">
                  <a16:creationId xmlns:a16="http://schemas.microsoft.com/office/drawing/2014/main" id="{1D8D4CC3-1D24-B334-1CD0-6DD2A91E4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40424" y="2344109"/>
              <a:ext cx="760465" cy="401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lvl1pPr marL="342900" indent="-306000" algn="l" defTabSz="457200" rtl="0" eaLnBrk="1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3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21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36900" indent="0" algn="ctr" fontAlgn="base">
                <a:lnSpc>
                  <a:spcPct val="150000"/>
                </a:lnSpc>
                <a:spcBef>
                  <a:spcPts val="1800"/>
                </a:spcBef>
                <a:buNone/>
              </a:pPr>
              <a:r>
                <a:rPr lang="zh-TW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輸出</a:t>
              </a:r>
              <a:endParaRPr lang="en-US" altLang="en-US" sz="1600" spc="500" dirty="0"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endParaRPr>
            </a:p>
          </p:txBody>
        </p:sp>
        <p:pic>
          <p:nvPicPr>
            <p:cNvPr id="37" name="圖片 36">
              <a:extLst>
                <a:ext uri="{FF2B5EF4-FFF2-40B4-BE49-F238E27FC236}">
                  <a16:creationId xmlns:a16="http://schemas.microsoft.com/office/drawing/2014/main" id="{09A722B7-4311-23E0-797B-12447953E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9310252" y="2934690"/>
              <a:ext cx="2420806" cy="2102923"/>
            </a:xfrm>
            <a:prstGeom prst="rect">
              <a:avLst/>
            </a:prstGeom>
          </p:spPr>
        </p:pic>
      </p:grpSp>
      <p:sp>
        <p:nvSpPr>
          <p:cNvPr id="4" name="內容版面配置區 10">
            <a:extLst>
              <a:ext uri="{FF2B5EF4-FFF2-40B4-BE49-F238E27FC236}">
                <a16:creationId xmlns:a16="http://schemas.microsoft.com/office/drawing/2014/main" id="{BE07E066-F4E8-BC9C-7C6F-AC4A0A11049B}"/>
              </a:ext>
            </a:extLst>
          </p:cNvPr>
          <p:cNvSpPr txBox="1">
            <a:spLocks/>
          </p:cNvSpPr>
          <p:nvPr/>
        </p:nvSpPr>
        <p:spPr>
          <a:xfrm>
            <a:off x="5309443" y="3535900"/>
            <a:ext cx="6064915" cy="39871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zh-TW" altLang="en-US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與上限值相同，</a:t>
            </a:r>
            <a:r>
              <a:rPr lang="en-US" altLang="zh-TW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skipping</a:t>
            </a: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B453ACFD-41C9-E8D4-CEAD-DC1A5D7F4893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9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二分搜尋法</a:t>
            </a:r>
          </a:p>
        </p:txBody>
      </p:sp>
    </p:spTree>
    <p:extLst>
      <p:ext uri="{BB962C8B-B14F-4D97-AF65-F5344CB8AC3E}">
        <p14:creationId xmlns:p14="http://schemas.microsoft.com/office/powerpoint/2010/main" val="2378967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B3EEC8-DB0F-4F08-CC26-A14E5A68B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形 8">
            <a:extLst>
              <a:ext uri="{FF2B5EF4-FFF2-40B4-BE49-F238E27FC236}">
                <a16:creationId xmlns:a16="http://schemas.microsoft.com/office/drawing/2014/main" id="{D62EB697-5F96-4727-F006-9A82FC986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69837"/>
          <a:stretch/>
        </p:blipFill>
        <p:spPr>
          <a:xfrm>
            <a:off x="1215303" y="3354970"/>
            <a:ext cx="4111043" cy="74597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4603F84-7B6A-F82A-F139-FEF49FB70D98}"/>
              </a:ext>
            </a:extLst>
          </p:cNvPr>
          <p:cNvSpPr/>
          <p:nvPr/>
        </p:nvSpPr>
        <p:spPr>
          <a:xfrm>
            <a:off x="1379077" y="3535901"/>
            <a:ext cx="505141" cy="38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1CA98D4-AB8A-2D5E-5E6D-06719BECE7B5}"/>
              </a:ext>
            </a:extLst>
          </p:cNvPr>
          <p:cNvSpPr/>
          <p:nvPr/>
        </p:nvSpPr>
        <p:spPr>
          <a:xfrm>
            <a:off x="2047992" y="3535901"/>
            <a:ext cx="505141" cy="38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49B2960-8FD7-E454-E564-32B670715C92}"/>
              </a:ext>
            </a:extLst>
          </p:cNvPr>
          <p:cNvSpPr/>
          <p:nvPr/>
        </p:nvSpPr>
        <p:spPr>
          <a:xfrm>
            <a:off x="2689199" y="3535901"/>
            <a:ext cx="505141" cy="38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5DDA5A1-8CC5-298B-83FF-7040DFF6F666}"/>
              </a:ext>
            </a:extLst>
          </p:cNvPr>
          <p:cNvSpPr/>
          <p:nvPr/>
        </p:nvSpPr>
        <p:spPr>
          <a:xfrm>
            <a:off x="3358114" y="3535901"/>
            <a:ext cx="505141" cy="38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62B2DAF-9479-FF67-ECA5-FFAF0563FC8F}"/>
              </a:ext>
            </a:extLst>
          </p:cNvPr>
          <p:cNvSpPr/>
          <p:nvPr/>
        </p:nvSpPr>
        <p:spPr>
          <a:xfrm>
            <a:off x="3999321" y="3545137"/>
            <a:ext cx="505141" cy="38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D18860E-DAE0-7FC1-25B3-700594887280}"/>
              </a:ext>
            </a:extLst>
          </p:cNvPr>
          <p:cNvSpPr/>
          <p:nvPr/>
        </p:nvSpPr>
        <p:spPr>
          <a:xfrm>
            <a:off x="4668236" y="3545137"/>
            <a:ext cx="505141" cy="38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EOF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9C01D76-4D5C-8925-AB85-8DA6F232B8A2}"/>
              </a:ext>
            </a:extLst>
          </p:cNvPr>
          <p:cNvSpPr/>
          <p:nvPr/>
        </p:nvSpPr>
        <p:spPr>
          <a:xfrm>
            <a:off x="4586348" y="3440025"/>
            <a:ext cx="668915" cy="569578"/>
          </a:xfrm>
          <a:prstGeom prst="rect">
            <a:avLst/>
          </a:prstGeom>
          <a:noFill/>
          <a:ln w="57150">
            <a:solidFill>
              <a:srgbClr val="EC7016"/>
            </a:solidFill>
            <a:extLst>
              <a:ext uri="{C807C97D-BFC1-408E-A445-0C87EB9F89A2}">
                <ask:lineSketchStyleProps xmlns:ask="http://schemas.microsoft.com/office/drawing/2018/sketchyshapes" sd="3597573597">
                  <a:custGeom>
                    <a:avLst/>
                    <a:gdLst>
                      <a:gd name="connsiteX0" fmla="*/ 0 w 668915"/>
                      <a:gd name="connsiteY0" fmla="*/ 0 h 569578"/>
                      <a:gd name="connsiteX1" fmla="*/ 321079 w 668915"/>
                      <a:gd name="connsiteY1" fmla="*/ 0 h 569578"/>
                      <a:gd name="connsiteX2" fmla="*/ 668915 w 668915"/>
                      <a:gd name="connsiteY2" fmla="*/ 0 h 569578"/>
                      <a:gd name="connsiteX3" fmla="*/ 668915 w 668915"/>
                      <a:gd name="connsiteY3" fmla="*/ 569578 h 569578"/>
                      <a:gd name="connsiteX4" fmla="*/ 327768 w 668915"/>
                      <a:gd name="connsiteY4" fmla="*/ 569578 h 569578"/>
                      <a:gd name="connsiteX5" fmla="*/ 0 w 668915"/>
                      <a:gd name="connsiteY5" fmla="*/ 569578 h 569578"/>
                      <a:gd name="connsiteX6" fmla="*/ 0 w 668915"/>
                      <a:gd name="connsiteY6" fmla="*/ 0 h 5695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68915" h="569578" extrusionOk="0">
                        <a:moveTo>
                          <a:pt x="0" y="0"/>
                        </a:moveTo>
                        <a:cubicBezTo>
                          <a:pt x="127371" y="-29251"/>
                          <a:pt x="200782" y="12738"/>
                          <a:pt x="321079" y="0"/>
                        </a:cubicBezTo>
                        <a:cubicBezTo>
                          <a:pt x="441376" y="-12738"/>
                          <a:pt x="594387" y="2007"/>
                          <a:pt x="668915" y="0"/>
                        </a:cubicBezTo>
                        <a:cubicBezTo>
                          <a:pt x="682334" y="185600"/>
                          <a:pt x="616102" y="284796"/>
                          <a:pt x="668915" y="569578"/>
                        </a:cubicBezTo>
                        <a:cubicBezTo>
                          <a:pt x="591420" y="592812"/>
                          <a:pt x="436558" y="565593"/>
                          <a:pt x="327768" y="569578"/>
                        </a:cubicBezTo>
                        <a:cubicBezTo>
                          <a:pt x="218978" y="573563"/>
                          <a:pt x="114415" y="568496"/>
                          <a:pt x="0" y="569578"/>
                        </a:cubicBezTo>
                        <a:cubicBezTo>
                          <a:pt x="-51970" y="352051"/>
                          <a:pt x="33356" y="26102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96C54F49-71A9-AB92-F5F5-BF4864AF8561}"/>
              </a:ext>
            </a:extLst>
          </p:cNvPr>
          <p:cNvGrpSpPr/>
          <p:nvPr/>
        </p:nvGrpSpPr>
        <p:grpSpPr>
          <a:xfrm>
            <a:off x="1161003" y="821498"/>
            <a:ext cx="9794837" cy="1312104"/>
            <a:chOff x="1161003" y="821498"/>
            <a:chExt cx="9794837" cy="1312104"/>
          </a:xfrm>
        </p:grpSpPr>
        <p:sp>
          <p:nvSpPr>
            <p:cNvPr id="5" name="內容版面配置區 10">
              <a:extLst>
                <a:ext uri="{FF2B5EF4-FFF2-40B4-BE49-F238E27FC236}">
                  <a16:creationId xmlns:a16="http://schemas.microsoft.com/office/drawing/2014/main" id="{0365A3DA-EFC4-C97B-978A-DD3324B4CF5A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800" dirty="0">
                  <a:latin typeface="jf open 粉圓 2.0" panose="020B0000000000000000" pitchFamily="34" charset="-120"/>
                  <a:ea typeface="jf open 粉圓 2.0" panose="020B0000000000000000" pitchFamily="34" charset="-120"/>
                  <a:hlinkClick r:id="rId4"/>
                </a:rPr>
                <a:t>Distinct Numbers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內容版面配置區 10">
                  <a:extLst>
                    <a:ext uri="{FF2B5EF4-FFF2-40B4-BE49-F238E27FC236}">
                      <a16:creationId xmlns:a16="http://schemas.microsoft.com/office/drawing/2014/main" id="{2A749531-FEF8-2B6D-9659-5B67F20F126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4"/>
                  <a:ext cx="9794837" cy="536248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ctr">
                    <a:buFont typeface="Calibri" panose="020F0502020204030204" pitchFamily="34" charset="0"/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給定一個包含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𝑛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個整數的清單，您的任務是計算清單中不同值的個數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6" name="內容版面配置區 10">
                  <a:extLst>
                    <a:ext uri="{FF2B5EF4-FFF2-40B4-BE49-F238E27FC236}">
                      <a16:creationId xmlns:a16="http://schemas.microsoft.com/office/drawing/2014/main" id="{2A749531-FEF8-2B6D-9659-5B67F20F12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4"/>
                  <a:ext cx="9794837" cy="536248"/>
                </a:xfrm>
                <a:prstGeom prst="rect">
                  <a:avLst/>
                </a:prstGeom>
                <a:blipFill>
                  <a:blip r:embed="rId5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內容版面配置區 10">
            <a:extLst>
              <a:ext uri="{FF2B5EF4-FFF2-40B4-BE49-F238E27FC236}">
                <a16:creationId xmlns:a16="http://schemas.microsoft.com/office/drawing/2014/main" id="{F31F8AF7-5EF2-4608-43AD-CD06EBDA117A}"/>
              </a:ext>
            </a:extLst>
          </p:cNvPr>
          <p:cNvSpPr txBox="1">
            <a:spLocks/>
          </p:cNvSpPr>
          <p:nvPr/>
        </p:nvSpPr>
        <p:spPr>
          <a:xfrm>
            <a:off x="1215303" y="4281877"/>
            <a:ext cx="9794837" cy="1083234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zh-TW" altLang="en-US" sz="2000" dirty="0">
                <a:latin typeface="jf open 粉圓 2.0" panose="020B0000000000000000" pitchFamily="34" charset="-120"/>
                <a:ea typeface="jf open 粉圓 2.0" panose="020B0000000000000000" pitchFamily="34" charset="-120"/>
              </a:rPr>
              <a:t>上限值：</a:t>
            </a:r>
            <a:r>
              <a:rPr lang="en-US" altLang="zh-TW" sz="2000" dirty="0">
                <a:latin typeface="jf open 粉圓 2.0" panose="020B0000000000000000" pitchFamily="34" charset="-120"/>
                <a:ea typeface="jf open 粉圓 2.0" panose="020B0000000000000000" pitchFamily="34" charset="-120"/>
              </a:rPr>
              <a:t>3</a:t>
            </a:r>
          </a:p>
          <a:p>
            <a:pPr indent="0">
              <a:buFont typeface="Calibri" panose="020F0502020204030204" pitchFamily="34" charset="0"/>
              <a:buNone/>
            </a:pPr>
            <a:r>
              <a:rPr lang="zh-TW" altLang="en-US" sz="2000" dirty="0">
                <a:latin typeface="jf open 粉圓 2.0" panose="020B0000000000000000" pitchFamily="34" charset="-120"/>
                <a:ea typeface="jf open 粉圓 2.0" panose="020B0000000000000000" pitchFamily="34" charset="-120"/>
              </a:rPr>
              <a:t>單獨數：</a:t>
            </a:r>
            <a:r>
              <a:rPr lang="en-US" altLang="zh-TW" sz="2000" dirty="0">
                <a:latin typeface="jf open 粉圓 2.0" panose="020B0000000000000000" pitchFamily="34" charset="-120"/>
                <a:ea typeface="jf open 粉圓 2.0" panose="020B0000000000000000" pitchFamily="34" charset="-120"/>
              </a:rPr>
              <a:t>2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C3B20B6-8566-4919-2080-D169087B538D}"/>
              </a:ext>
            </a:extLst>
          </p:cNvPr>
          <p:cNvGrpSpPr/>
          <p:nvPr/>
        </p:nvGrpSpPr>
        <p:grpSpPr>
          <a:xfrm>
            <a:off x="8999562" y="4593402"/>
            <a:ext cx="1499935" cy="1571871"/>
            <a:chOff x="6437830" y="2344108"/>
            <a:chExt cx="2570239" cy="2693506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72463A1-707E-04B4-D7D9-2F6FD32ADC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2718" y="2344108"/>
              <a:ext cx="760466" cy="401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lvl1pPr marL="342900" indent="-306000" algn="l" defTabSz="457200" rtl="0" eaLnBrk="1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3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21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36900" indent="0" algn="ctr" fontAlgn="base">
                <a:lnSpc>
                  <a:spcPct val="150000"/>
                </a:lnSpc>
                <a:spcBef>
                  <a:spcPts val="1800"/>
                </a:spcBef>
                <a:buNone/>
              </a:pPr>
              <a:r>
                <a:rPr lang="zh-TW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輸入</a:t>
              </a:r>
              <a:endParaRPr lang="en-US" altLang="en-US" sz="1600" spc="500" dirty="0"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endParaRPr>
            </a:p>
          </p:txBody>
        </p:sp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F3106C55-3A36-99FB-09BB-B59C5EFE8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37830" y="2934691"/>
              <a:ext cx="2570239" cy="2102923"/>
            </a:xfrm>
            <a:prstGeom prst="rect">
              <a:avLst/>
            </a:prstGeom>
          </p:spPr>
        </p:pic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E4632B72-B4AE-89FA-DAD6-9C57CC29BCA8}"/>
              </a:ext>
            </a:extLst>
          </p:cNvPr>
          <p:cNvGrpSpPr/>
          <p:nvPr/>
        </p:nvGrpSpPr>
        <p:grpSpPr>
          <a:xfrm>
            <a:off x="10590626" y="4593402"/>
            <a:ext cx="1412728" cy="1571869"/>
            <a:chOff x="9310252" y="2344109"/>
            <a:chExt cx="2420806" cy="2693504"/>
          </a:xfrm>
        </p:grpSpPr>
        <p:sp>
          <p:nvSpPr>
            <p:cNvPr id="36" name="Rectangle 2">
              <a:extLst>
                <a:ext uri="{FF2B5EF4-FFF2-40B4-BE49-F238E27FC236}">
                  <a16:creationId xmlns:a16="http://schemas.microsoft.com/office/drawing/2014/main" id="{122272F6-2E83-211D-C53F-B26D35205D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40424" y="2344109"/>
              <a:ext cx="760465" cy="401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lvl1pPr marL="342900" indent="-306000" algn="l" defTabSz="457200" rtl="0" eaLnBrk="1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3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21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36900" indent="0" algn="ctr" fontAlgn="base">
                <a:lnSpc>
                  <a:spcPct val="150000"/>
                </a:lnSpc>
                <a:spcBef>
                  <a:spcPts val="1800"/>
                </a:spcBef>
                <a:buNone/>
              </a:pPr>
              <a:r>
                <a:rPr lang="zh-TW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輸出</a:t>
              </a:r>
              <a:endParaRPr lang="en-US" altLang="en-US" sz="1600" spc="500" dirty="0"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endParaRPr>
            </a:p>
          </p:txBody>
        </p:sp>
        <p:pic>
          <p:nvPicPr>
            <p:cNvPr id="37" name="圖片 36">
              <a:extLst>
                <a:ext uri="{FF2B5EF4-FFF2-40B4-BE49-F238E27FC236}">
                  <a16:creationId xmlns:a16="http://schemas.microsoft.com/office/drawing/2014/main" id="{0ADC3121-6DA4-88B4-C1A5-9D66FF6EA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9310252" y="2934690"/>
              <a:ext cx="2420806" cy="2102923"/>
            </a:xfrm>
            <a:prstGeom prst="rect">
              <a:avLst/>
            </a:prstGeom>
          </p:spPr>
        </p:pic>
      </p:grpSp>
      <p:sp>
        <p:nvSpPr>
          <p:cNvPr id="4" name="內容版面配置區 10">
            <a:extLst>
              <a:ext uri="{FF2B5EF4-FFF2-40B4-BE49-F238E27FC236}">
                <a16:creationId xmlns:a16="http://schemas.microsoft.com/office/drawing/2014/main" id="{4532D4AA-954B-1D55-221D-9C226C4C71A5}"/>
              </a:ext>
            </a:extLst>
          </p:cNvPr>
          <p:cNvSpPr txBox="1">
            <a:spLocks/>
          </p:cNvSpPr>
          <p:nvPr/>
        </p:nvSpPr>
        <p:spPr>
          <a:xfrm>
            <a:off x="5309443" y="3535900"/>
            <a:ext cx="6064915" cy="39871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altLang="zh-TW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EOF</a:t>
            </a:r>
            <a:r>
              <a:rPr lang="zh-TW" altLang="en-US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，結束程式</a:t>
            </a:r>
            <a:endParaRPr lang="en-US" altLang="zh-TW" sz="18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C66ACBE5-7342-7089-12E5-9ACE29C69D74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9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二分搜尋法</a:t>
            </a:r>
          </a:p>
        </p:txBody>
      </p:sp>
    </p:spTree>
    <p:extLst>
      <p:ext uri="{BB962C8B-B14F-4D97-AF65-F5344CB8AC3E}">
        <p14:creationId xmlns:p14="http://schemas.microsoft.com/office/powerpoint/2010/main" val="8464242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2A1B6-668E-17D5-FF25-33A60BDED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形 8">
            <a:extLst>
              <a:ext uri="{FF2B5EF4-FFF2-40B4-BE49-F238E27FC236}">
                <a16:creationId xmlns:a16="http://schemas.microsoft.com/office/drawing/2014/main" id="{F01D8E0E-75C4-7EA8-571B-1CC1EDC05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69837"/>
          <a:stretch/>
        </p:blipFill>
        <p:spPr>
          <a:xfrm>
            <a:off x="1215303" y="3354970"/>
            <a:ext cx="4111043" cy="74597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16F08C7F-5AEC-764D-AF8D-677811BD2B8A}"/>
              </a:ext>
            </a:extLst>
          </p:cNvPr>
          <p:cNvSpPr/>
          <p:nvPr/>
        </p:nvSpPr>
        <p:spPr>
          <a:xfrm>
            <a:off x="1379077" y="3535901"/>
            <a:ext cx="505141" cy="38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4757454-661E-3B0D-FA9E-A490A9DF8815}"/>
              </a:ext>
            </a:extLst>
          </p:cNvPr>
          <p:cNvSpPr/>
          <p:nvPr/>
        </p:nvSpPr>
        <p:spPr>
          <a:xfrm>
            <a:off x="2047992" y="3535901"/>
            <a:ext cx="505141" cy="38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2BE5FA1-E387-C62E-5F6E-F6119633ACFB}"/>
              </a:ext>
            </a:extLst>
          </p:cNvPr>
          <p:cNvSpPr/>
          <p:nvPr/>
        </p:nvSpPr>
        <p:spPr>
          <a:xfrm>
            <a:off x="2689199" y="3535901"/>
            <a:ext cx="505141" cy="38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588EC9D-4CC9-4BA6-EE5F-06B5BA022BF3}"/>
              </a:ext>
            </a:extLst>
          </p:cNvPr>
          <p:cNvSpPr/>
          <p:nvPr/>
        </p:nvSpPr>
        <p:spPr>
          <a:xfrm>
            <a:off x="3358114" y="3535901"/>
            <a:ext cx="505141" cy="38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E20EF65-39A6-7BC5-D0F6-E36FF2B90604}"/>
              </a:ext>
            </a:extLst>
          </p:cNvPr>
          <p:cNvSpPr/>
          <p:nvPr/>
        </p:nvSpPr>
        <p:spPr>
          <a:xfrm>
            <a:off x="3999321" y="3545137"/>
            <a:ext cx="505141" cy="38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72772AF-73E6-ADD9-7DAE-BAB63D963ABB}"/>
              </a:ext>
            </a:extLst>
          </p:cNvPr>
          <p:cNvSpPr/>
          <p:nvPr/>
        </p:nvSpPr>
        <p:spPr>
          <a:xfrm>
            <a:off x="4668236" y="3545137"/>
            <a:ext cx="505141" cy="38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EOF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EC727BE3-FAA5-7CB7-4EE5-6942B550D234}"/>
              </a:ext>
            </a:extLst>
          </p:cNvPr>
          <p:cNvGrpSpPr/>
          <p:nvPr/>
        </p:nvGrpSpPr>
        <p:grpSpPr>
          <a:xfrm>
            <a:off x="1161003" y="821498"/>
            <a:ext cx="9794837" cy="1312104"/>
            <a:chOff x="1161003" y="821498"/>
            <a:chExt cx="9794837" cy="1312104"/>
          </a:xfrm>
        </p:grpSpPr>
        <p:sp>
          <p:nvSpPr>
            <p:cNvPr id="5" name="內容版面配置區 10">
              <a:extLst>
                <a:ext uri="{FF2B5EF4-FFF2-40B4-BE49-F238E27FC236}">
                  <a16:creationId xmlns:a16="http://schemas.microsoft.com/office/drawing/2014/main" id="{EB5E42F4-FEB3-E5A3-4A21-A4F381FEF0B9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800" dirty="0">
                  <a:latin typeface="jf open 粉圓 2.0" panose="020B0000000000000000" pitchFamily="34" charset="-120"/>
                  <a:ea typeface="jf open 粉圓 2.0" panose="020B0000000000000000" pitchFamily="34" charset="-120"/>
                  <a:hlinkClick r:id="rId4"/>
                </a:rPr>
                <a:t>Distinct Numbers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內容版面配置區 10">
                  <a:extLst>
                    <a:ext uri="{FF2B5EF4-FFF2-40B4-BE49-F238E27FC236}">
                      <a16:creationId xmlns:a16="http://schemas.microsoft.com/office/drawing/2014/main" id="{D05C97EB-7FBA-5C4D-D228-1E469DE4755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4"/>
                  <a:ext cx="9794837" cy="536248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ctr">
                    <a:buFont typeface="Calibri" panose="020F0502020204030204" pitchFamily="34" charset="0"/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給定一個包含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𝑛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個整數的清單，您的任務是計算清單中不同值的個數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6" name="內容版面配置區 10">
                  <a:extLst>
                    <a:ext uri="{FF2B5EF4-FFF2-40B4-BE49-F238E27FC236}">
                      <a16:creationId xmlns:a16="http://schemas.microsoft.com/office/drawing/2014/main" id="{D05C97EB-7FBA-5C4D-D228-1E469DE475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4"/>
                  <a:ext cx="9794837" cy="536248"/>
                </a:xfrm>
                <a:prstGeom prst="rect">
                  <a:avLst/>
                </a:prstGeom>
                <a:blipFill>
                  <a:blip r:embed="rId5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內容版面配置區 10">
            <a:extLst>
              <a:ext uri="{FF2B5EF4-FFF2-40B4-BE49-F238E27FC236}">
                <a16:creationId xmlns:a16="http://schemas.microsoft.com/office/drawing/2014/main" id="{A1DF6713-D7DA-AF12-97BA-129A603A5030}"/>
              </a:ext>
            </a:extLst>
          </p:cNvPr>
          <p:cNvSpPr txBox="1">
            <a:spLocks/>
          </p:cNvSpPr>
          <p:nvPr/>
        </p:nvSpPr>
        <p:spPr>
          <a:xfrm>
            <a:off x="1215303" y="4281877"/>
            <a:ext cx="9794837" cy="1083234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zh-TW" altLang="en-US" sz="2000" dirty="0">
                <a:latin typeface="jf open 粉圓 2.0" panose="020B0000000000000000" pitchFamily="34" charset="-120"/>
                <a:ea typeface="jf open 粉圓 2.0" panose="020B0000000000000000" pitchFamily="34" charset="-120"/>
              </a:rPr>
              <a:t>上限值：</a:t>
            </a:r>
            <a:r>
              <a:rPr lang="en-US" altLang="zh-TW" sz="2000" dirty="0">
                <a:latin typeface="jf open 粉圓 2.0" panose="020B0000000000000000" pitchFamily="34" charset="-120"/>
                <a:ea typeface="jf open 粉圓 2.0" panose="020B0000000000000000" pitchFamily="34" charset="-120"/>
              </a:rPr>
              <a:t>3</a:t>
            </a:r>
          </a:p>
          <a:p>
            <a:pPr indent="0">
              <a:buFont typeface="Calibri" panose="020F0502020204030204" pitchFamily="34" charset="0"/>
              <a:buNone/>
            </a:pPr>
            <a:r>
              <a:rPr lang="zh-TW" altLang="en-US" sz="2000" dirty="0">
                <a:latin typeface="jf open 粉圓 2.0" panose="020B0000000000000000" pitchFamily="34" charset="-120"/>
                <a:ea typeface="jf open 粉圓 2.0" panose="020B0000000000000000" pitchFamily="34" charset="-120"/>
              </a:rPr>
              <a:t>單獨數：</a:t>
            </a:r>
            <a:r>
              <a:rPr lang="en-US" altLang="zh-TW" sz="2000" dirty="0">
                <a:latin typeface="jf open 粉圓 2.0" panose="020B0000000000000000" pitchFamily="34" charset="-120"/>
                <a:ea typeface="jf open 粉圓 2.0" panose="020B0000000000000000" pitchFamily="34" charset="-120"/>
              </a:rPr>
              <a:t>2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4F13A872-DE96-C731-402D-45ACF92B7CCD}"/>
              </a:ext>
            </a:extLst>
          </p:cNvPr>
          <p:cNvGrpSpPr/>
          <p:nvPr/>
        </p:nvGrpSpPr>
        <p:grpSpPr>
          <a:xfrm>
            <a:off x="8999562" y="4593402"/>
            <a:ext cx="1499935" cy="1571871"/>
            <a:chOff x="6437830" y="2344108"/>
            <a:chExt cx="2570239" cy="2693506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24677B52-6024-AC38-6278-6112DC8B91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2718" y="2344108"/>
              <a:ext cx="760466" cy="401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lvl1pPr marL="342900" indent="-306000" algn="l" defTabSz="457200" rtl="0" eaLnBrk="1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3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21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36900" indent="0" algn="ctr" fontAlgn="base">
                <a:lnSpc>
                  <a:spcPct val="150000"/>
                </a:lnSpc>
                <a:spcBef>
                  <a:spcPts val="1800"/>
                </a:spcBef>
                <a:buNone/>
              </a:pPr>
              <a:r>
                <a:rPr lang="zh-TW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輸入</a:t>
              </a:r>
              <a:endParaRPr lang="en-US" altLang="en-US" sz="1600" spc="500" dirty="0"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endParaRPr>
            </a:p>
          </p:txBody>
        </p:sp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9CFDE57A-8B63-1EE1-5E8D-A2CD668C2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37830" y="2934691"/>
              <a:ext cx="2570239" cy="2102923"/>
            </a:xfrm>
            <a:prstGeom prst="rect">
              <a:avLst/>
            </a:prstGeom>
          </p:spPr>
        </p:pic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0FC97761-C1F8-CC07-78FC-87350C16623E}"/>
              </a:ext>
            </a:extLst>
          </p:cNvPr>
          <p:cNvGrpSpPr/>
          <p:nvPr/>
        </p:nvGrpSpPr>
        <p:grpSpPr>
          <a:xfrm>
            <a:off x="10590626" y="4593402"/>
            <a:ext cx="1412728" cy="1571869"/>
            <a:chOff x="9310252" y="2344109"/>
            <a:chExt cx="2420806" cy="2693504"/>
          </a:xfrm>
        </p:grpSpPr>
        <p:sp>
          <p:nvSpPr>
            <p:cNvPr id="36" name="Rectangle 2">
              <a:extLst>
                <a:ext uri="{FF2B5EF4-FFF2-40B4-BE49-F238E27FC236}">
                  <a16:creationId xmlns:a16="http://schemas.microsoft.com/office/drawing/2014/main" id="{03DE4AFF-1CF2-4A6A-DF54-E7766C2EF6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40424" y="2344109"/>
              <a:ext cx="760465" cy="401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lvl1pPr marL="342900" indent="-306000" algn="l" defTabSz="457200" rtl="0" eaLnBrk="1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3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21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36900" indent="0" algn="ctr" fontAlgn="base">
                <a:lnSpc>
                  <a:spcPct val="150000"/>
                </a:lnSpc>
                <a:spcBef>
                  <a:spcPts val="1800"/>
                </a:spcBef>
                <a:buNone/>
              </a:pPr>
              <a:r>
                <a:rPr lang="zh-TW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輸出</a:t>
              </a:r>
              <a:endParaRPr lang="en-US" altLang="en-US" sz="1600" spc="500" dirty="0"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endParaRPr>
            </a:p>
          </p:txBody>
        </p:sp>
        <p:pic>
          <p:nvPicPr>
            <p:cNvPr id="37" name="圖片 36">
              <a:extLst>
                <a:ext uri="{FF2B5EF4-FFF2-40B4-BE49-F238E27FC236}">
                  <a16:creationId xmlns:a16="http://schemas.microsoft.com/office/drawing/2014/main" id="{77F504E3-77C1-D0FF-CBF5-46AD4DD96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9310252" y="2934690"/>
              <a:ext cx="2420806" cy="2102923"/>
            </a:xfrm>
            <a:prstGeom prst="rect">
              <a:avLst/>
            </a:prstGeom>
          </p:spPr>
        </p:pic>
      </p:grpSp>
      <p:sp>
        <p:nvSpPr>
          <p:cNvPr id="4" name="內容版面配置區 10">
            <a:extLst>
              <a:ext uri="{FF2B5EF4-FFF2-40B4-BE49-F238E27FC236}">
                <a16:creationId xmlns:a16="http://schemas.microsoft.com/office/drawing/2014/main" id="{9C4321D0-1DCC-DDAC-9675-51871CC587E6}"/>
              </a:ext>
            </a:extLst>
          </p:cNvPr>
          <p:cNvSpPr txBox="1">
            <a:spLocks/>
          </p:cNvSpPr>
          <p:nvPr/>
        </p:nvSpPr>
        <p:spPr>
          <a:xfrm>
            <a:off x="5309443" y="3535900"/>
            <a:ext cx="6064915" cy="39871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zh-TW" altLang="en-US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輸出</a:t>
            </a:r>
            <a:r>
              <a:rPr lang="zh-TW" altLang="en-US" sz="1800" dirty="0">
                <a:solidFill>
                  <a:srgbClr val="EC7016"/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單獨數</a:t>
            </a:r>
            <a:r>
              <a:rPr lang="zh-TW" altLang="en-US" sz="18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數，完成題目</a:t>
            </a:r>
            <a:endParaRPr lang="en-US" altLang="zh-TW" sz="18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9100CE70-3C0F-BAE5-12BF-C41D2B5024BD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9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二分搜尋法</a:t>
            </a:r>
          </a:p>
        </p:txBody>
      </p:sp>
    </p:spTree>
    <p:extLst>
      <p:ext uri="{BB962C8B-B14F-4D97-AF65-F5344CB8AC3E}">
        <p14:creationId xmlns:p14="http://schemas.microsoft.com/office/powerpoint/2010/main" val="2552174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FFFE9B-68D3-EBD6-A4FA-94E241B76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ED9DA66F-0D75-82EC-5E37-81697A73519A}"/>
              </a:ext>
            </a:extLst>
          </p:cNvPr>
          <p:cNvGrpSpPr/>
          <p:nvPr/>
        </p:nvGrpSpPr>
        <p:grpSpPr>
          <a:xfrm>
            <a:off x="1161003" y="821498"/>
            <a:ext cx="9794837" cy="1312104"/>
            <a:chOff x="1161003" y="821498"/>
            <a:chExt cx="9794837" cy="1312104"/>
          </a:xfrm>
        </p:grpSpPr>
        <p:sp>
          <p:nvSpPr>
            <p:cNvPr id="3" name="內容版面配置區 10">
              <a:extLst>
                <a:ext uri="{FF2B5EF4-FFF2-40B4-BE49-F238E27FC236}">
                  <a16:creationId xmlns:a16="http://schemas.microsoft.com/office/drawing/2014/main" id="{C2714D30-10CD-BA22-9C0F-14423F8AECE1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800" dirty="0">
                  <a:latin typeface="jf open 粉圓 2.0" panose="020B0000000000000000" pitchFamily="34" charset="-120"/>
                  <a:ea typeface="jf open 粉圓 2.0" panose="020B0000000000000000" pitchFamily="34" charset="-120"/>
                  <a:hlinkClick r:id="rId2"/>
                </a:rPr>
                <a:t>Distinct Numbers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39367462-87EE-B30D-3752-1F211A042F7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4"/>
                  <a:ext cx="9794837" cy="536248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ctr">
                    <a:buFont typeface="Calibri" panose="020F0502020204030204" pitchFamily="34" charset="0"/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給定一個包含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𝑛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個整數的清單，您的任務是計算清單中不同值的個數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39367462-87EE-B30D-3752-1F211A042F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4"/>
                  <a:ext cx="9794837" cy="536248"/>
                </a:xfrm>
                <a:prstGeom prst="rect">
                  <a:avLst/>
                </a:prstGeom>
                <a:blipFill>
                  <a:blip r:embed="rId3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687BA87D-595B-8DC0-5B62-52CB52A54A4B}"/>
              </a:ext>
            </a:extLst>
          </p:cNvPr>
          <p:cNvGrpSpPr/>
          <p:nvPr/>
        </p:nvGrpSpPr>
        <p:grpSpPr>
          <a:xfrm>
            <a:off x="8999562" y="4593402"/>
            <a:ext cx="1499935" cy="1571871"/>
            <a:chOff x="6437830" y="2344108"/>
            <a:chExt cx="2570239" cy="2693506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0383E57F-E096-5E4A-C9B8-9F6574E9EE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2718" y="2344108"/>
              <a:ext cx="760466" cy="401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lvl1pPr marL="342900" indent="-306000" algn="l" defTabSz="457200" rtl="0" eaLnBrk="1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3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21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36900" indent="0" algn="ctr" fontAlgn="base">
                <a:lnSpc>
                  <a:spcPct val="150000"/>
                </a:lnSpc>
                <a:spcBef>
                  <a:spcPts val="1800"/>
                </a:spcBef>
                <a:buNone/>
              </a:pPr>
              <a:r>
                <a:rPr lang="zh-TW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輸入</a:t>
              </a:r>
              <a:endParaRPr lang="en-US" altLang="en-US" sz="1600" spc="500" dirty="0"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endParaRPr>
            </a:p>
          </p:txBody>
        </p:sp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63363EE0-7ABC-FA6A-95EB-CF5B8F287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37830" y="2934691"/>
              <a:ext cx="2570239" cy="2102923"/>
            </a:xfrm>
            <a:prstGeom prst="rect">
              <a:avLst/>
            </a:prstGeom>
          </p:spPr>
        </p:pic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AE939CE9-A98B-EC0F-42A0-94833640866F}"/>
              </a:ext>
            </a:extLst>
          </p:cNvPr>
          <p:cNvGrpSpPr/>
          <p:nvPr/>
        </p:nvGrpSpPr>
        <p:grpSpPr>
          <a:xfrm>
            <a:off x="10590626" y="4593402"/>
            <a:ext cx="1412728" cy="1571869"/>
            <a:chOff x="9310252" y="2344109"/>
            <a:chExt cx="2420806" cy="2693504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0B689CBD-B82F-2C25-BAA2-5A9B2DF3D2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40424" y="2344109"/>
              <a:ext cx="760465" cy="401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lvl1pPr marL="342900" indent="-306000" algn="l" defTabSz="457200" rtl="0" eaLnBrk="1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3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21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36900" indent="0" algn="ctr" fontAlgn="base">
                <a:lnSpc>
                  <a:spcPct val="150000"/>
                </a:lnSpc>
                <a:spcBef>
                  <a:spcPts val="1800"/>
                </a:spcBef>
                <a:buNone/>
              </a:pPr>
              <a:r>
                <a:rPr lang="zh-TW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輸出</a:t>
              </a:r>
              <a:endParaRPr lang="en-US" altLang="en-US" sz="1600" spc="500" dirty="0"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endParaRP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F173CC40-9ADE-A6A3-7925-7E3510FF0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9310252" y="2934690"/>
              <a:ext cx="2420806" cy="2102923"/>
            </a:xfrm>
            <a:prstGeom prst="rect">
              <a:avLst/>
            </a:prstGeom>
          </p:spPr>
        </p:pic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E92D6F2-6E50-268C-30E1-7552D00F4834}"/>
              </a:ext>
            </a:extLst>
          </p:cNvPr>
          <p:cNvSpPr txBox="1"/>
          <p:nvPr/>
        </p:nvSpPr>
        <p:spPr>
          <a:xfrm>
            <a:off x="3835873" y="2707482"/>
            <a:ext cx="4421436" cy="1086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ts val="1800"/>
              </a:spcBef>
              <a:buClr>
                <a:srgbClr val="EC7016"/>
              </a:buClr>
            </a:pPr>
            <a:r>
              <a:rPr lang="zh-TW" altLang="en-US" sz="1800" spc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rPr>
              <a:t>思路 </a:t>
            </a:r>
            <a:r>
              <a:rPr lang="en-US" altLang="zh-TW" sz="1800" spc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rPr>
              <a:t>2</a:t>
            </a:r>
            <a:endParaRPr lang="en-US" altLang="zh-TW" spc="100" dirty="0">
              <a:solidFill>
                <a:schemeClr val="tx1">
                  <a:lumMod val="75000"/>
                  <a:lumOff val="25000"/>
                </a:schemeClr>
              </a:solidFill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285750" indent="-285750" fontAlgn="base">
              <a:lnSpc>
                <a:spcPct val="150000"/>
              </a:lnSpc>
              <a:spcBef>
                <a:spcPts val="1800"/>
              </a:spcBef>
              <a:buClr>
                <a:srgbClr val="EC7016"/>
              </a:buClr>
              <a:buFont typeface="Arial" panose="020B0604020202020204" pitchFamily="34" charset="0"/>
              <a:buChar char="•"/>
            </a:pPr>
            <a:r>
              <a:rPr lang="zh-TW" altLang="en-US" sz="1800" spc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rPr>
              <a:t>把重複的數字直接去除</a:t>
            </a:r>
            <a:endParaRPr lang="en-US" altLang="zh-TW" sz="1800" spc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8CA2B44A-6599-A25E-6C96-11A8D42924A5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9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二分搜尋法</a:t>
            </a:r>
          </a:p>
        </p:txBody>
      </p:sp>
    </p:spTree>
    <p:extLst>
      <p:ext uri="{BB962C8B-B14F-4D97-AF65-F5344CB8AC3E}">
        <p14:creationId xmlns:p14="http://schemas.microsoft.com/office/powerpoint/2010/main" val="36788263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2A94BD-D7B7-5391-7B04-A0D0967AD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40819EC0-1EBA-9E88-012F-DD9811EDF27C}"/>
              </a:ext>
            </a:extLst>
          </p:cNvPr>
          <p:cNvGrpSpPr/>
          <p:nvPr/>
        </p:nvGrpSpPr>
        <p:grpSpPr>
          <a:xfrm>
            <a:off x="1161003" y="821498"/>
            <a:ext cx="9794837" cy="1312104"/>
            <a:chOff x="1161003" y="821498"/>
            <a:chExt cx="9794837" cy="1312104"/>
          </a:xfrm>
        </p:grpSpPr>
        <p:sp>
          <p:nvSpPr>
            <p:cNvPr id="3" name="內容版面配置區 10">
              <a:extLst>
                <a:ext uri="{FF2B5EF4-FFF2-40B4-BE49-F238E27FC236}">
                  <a16:creationId xmlns:a16="http://schemas.microsoft.com/office/drawing/2014/main" id="{60C1ED2A-0656-15E1-4D2A-79B4538883B4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800" dirty="0">
                  <a:latin typeface="jf open 粉圓 2.0" panose="020B0000000000000000" pitchFamily="34" charset="-120"/>
                  <a:ea typeface="jf open 粉圓 2.0" panose="020B0000000000000000" pitchFamily="34" charset="-120"/>
                  <a:hlinkClick r:id="rId2"/>
                </a:rPr>
                <a:t>Distinct Numbers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4412BC02-8AAF-1DA4-55E1-E4D88C12A3F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4"/>
                  <a:ext cx="9794837" cy="536248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ctr">
                    <a:buFont typeface="Calibri" panose="020F0502020204030204" pitchFamily="34" charset="0"/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給定一個包含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𝑛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個整數的清單，您的任務是計算清單中不同值的個數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2" name="內容版面配置區 10">
                  <a:extLst>
                    <a:ext uri="{FF2B5EF4-FFF2-40B4-BE49-F238E27FC236}">
                      <a16:creationId xmlns:a16="http://schemas.microsoft.com/office/drawing/2014/main" id="{348B0DDC-1C50-ECC9-1A53-02A13ADFF3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4"/>
                  <a:ext cx="9794837" cy="536248"/>
                </a:xfrm>
                <a:prstGeom prst="rect">
                  <a:avLst/>
                </a:prstGeom>
                <a:blipFill>
                  <a:blip r:embed="rId3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002AE7B5-59EA-9608-91A5-CD114093E9AF}"/>
              </a:ext>
            </a:extLst>
          </p:cNvPr>
          <p:cNvGrpSpPr/>
          <p:nvPr/>
        </p:nvGrpSpPr>
        <p:grpSpPr>
          <a:xfrm>
            <a:off x="10590626" y="4593402"/>
            <a:ext cx="1412728" cy="1571869"/>
            <a:chOff x="9310252" y="2344109"/>
            <a:chExt cx="2420806" cy="2693504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7C3BB8E7-814E-FC2C-8FB6-2D3821C05C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40424" y="2344109"/>
              <a:ext cx="760465" cy="401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lvl1pPr marL="342900" indent="-306000" algn="l" defTabSz="457200" rtl="0" eaLnBrk="1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3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21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36900" indent="0" algn="ctr" fontAlgn="base">
                <a:lnSpc>
                  <a:spcPct val="150000"/>
                </a:lnSpc>
                <a:spcBef>
                  <a:spcPts val="1800"/>
                </a:spcBef>
                <a:buNone/>
              </a:pPr>
              <a:r>
                <a:rPr lang="zh-TW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輸出</a:t>
              </a:r>
              <a:endParaRPr lang="en-US" altLang="en-US" sz="1600" spc="500" dirty="0"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endParaRP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1FF64DE9-35AE-7E56-9501-29BC7003A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9310252" y="2934690"/>
              <a:ext cx="2420806" cy="2102923"/>
            </a:xfrm>
            <a:prstGeom prst="rect">
              <a:avLst/>
            </a:prstGeom>
          </p:spPr>
        </p:pic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1A265B7-AB6F-AA45-679B-C20401FAE041}"/>
              </a:ext>
            </a:extLst>
          </p:cNvPr>
          <p:cNvSpPr txBox="1"/>
          <p:nvPr/>
        </p:nvSpPr>
        <p:spPr>
          <a:xfrm>
            <a:off x="3835873" y="2707482"/>
            <a:ext cx="4421436" cy="1732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ts val="1800"/>
              </a:spcBef>
              <a:buClr>
                <a:srgbClr val="EC7016"/>
              </a:buClr>
            </a:pPr>
            <a:r>
              <a:rPr lang="zh-TW" altLang="en-US" sz="1800" spc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rPr>
              <a:t>思路 </a:t>
            </a:r>
            <a:r>
              <a:rPr lang="en-US" altLang="zh-TW" sz="1800" spc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rPr>
              <a:t>2</a:t>
            </a:r>
            <a:endParaRPr lang="en-US" altLang="zh-TW" spc="100" dirty="0">
              <a:solidFill>
                <a:schemeClr val="tx1">
                  <a:lumMod val="75000"/>
                  <a:lumOff val="25000"/>
                </a:schemeClr>
              </a:solidFill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285750" indent="-285750" fontAlgn="base">
              <a:lnSpc>
                <a:spcPct val="150000"/>
              </a:lnSpc>
              <a:spcBef>
                <a:spcPts val="1800"/>
              </a:spcBef>
              <a:buClr>
                <a:srgbClr val="EC7016"/>
              </a:buClr>
              <a:buFont typeface="Arial" panose="020B0604020202020204" pitchFamily="34" charset="0"/>
              <a:buChar char="•"/>
            </a:pPr>
            <a:r>
              <a:rPr lang="zh-TW" altLang="en-US" sz="1800" spc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rPr>
              <a:t>把重複的數字直接去除</a:t>
            </a:r>
            <a:endParaRPr lang="en-US" altLang="zh-TW" sz="1800" spc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285750" indent="-285750" fontAlgn="base">
              <a:lnSpc>
                <a:spcPct val="150000"/>
              </a:lnSpc>
              <a:spcBef>
                <a:spcPts val="1800"/>
              </a:spcBef>
              <a:buClr>
                <a:srgbClr val="EC7016"/>
              </a:buClr>
              <a:buFont typeface="Arial" panose="020B0604020202020204" pitchFamily="34" charset="0"/>
              <a:buChar char="•"/>
            </a:pPr>
            <a:r>
              <a:rPr lang="zh-TW" altLang="en-US" spc="100" dirty="0">
                <a:solidFill>
                  <a:srgbClr val="EC7016"/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用 </a:t>
            </a:r>
            <a:r>
              <a:rPr lang="en-US" altLang="zh-TW" spc="100" dirty="0">
                <a:solidFill>
                  <a:srgbClr val="EC7016"/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std::set()</a:t>
            </a:r>
            <a:endParaRPr lang="en-US" altLang="zh-TW" sz="1800" spc="100" dirty="0">
              <a:solidFill>
                <a:srgbClr val="EC7016"/>
              </a:solidFill>
              <a:effectLst/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  <p:sp>
        <p:nvSpPr>
          <p:cNvPr id="15" name="標題 1">
            <a:extLst>
              <a:ext uri="{FF2B5EF4-FFF2-40B4-BE49-F238E27FC236}">
                <a16:creationId xmlns:a16="http://schemas.microsoft.com/office/drawing/2014/main" id="{8FF83C02-61A2-4B62-BDB2-0728BB445C04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9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二分搜尋法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02985928-A171-9137-6A06-99CE83AF7AF5}"/>
              </a:ext>
            </a:extLst>
          </p:cNvPr>
          <p:cNvGrpSpPr/>
          <p:nvPr/>
        </p:nvGrpSpPr>
        <p:grpSpPr>
          <a:xfrm>
            <a:off x="8999562" y="4593402"/>
            <a:ext cx="1499935" cy="1571871"/>
            <a:chOff x="6437830" y="2344108"/>
            <a:chExt cx="2570239" cy="2693506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D0989D70-4AA7-4F1C-DAE5-3314299CD6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2718" y="2344108"/>
              <a:ext cx="760466" cy="401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lvl1pPr marL="342900" indent="-306000" algn="l" defTabSz="457200" rtl="0" eaLnBrk="1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3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21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36900" indent="0" algn="ctr" fontAlgn="base">
                <a:lnSpc>
                  <a:spcPct val="150000"/>
                </a:lnSpc>
                <a:spcBef>
                  <a:spcPts val="1800"/>
                </a:spcBef>
                <a:buNone/>
              </a:pPr>
              <a:r>
                <a:rPr lang="zh-TW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輸入</a:t>
              </a:r>
              <a:endParaRPr lang="en-US" altLang="en-US" sz="1600" spc="500" dirty="0"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endParaRPr>
            </a:p>
          </p:txBody>
        </p:sp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ED2A03B0-0F06-B1C8-B844-2DC1A575BA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37830" y="2934691"/>
              <a:ext cx="2570239" cy="21029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28071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48583-7F5D-231C-A7A4-4409A84CE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6FF9C5A6-9F74-E4AE-81BB-BEAD228093A4}"/>
              </a:ext>
            </a:extLst>
          </p:cNvPr>
          <p:cNvGrpSpPr/>
          <p:nvPr/>
        </p:nvGrpSpPr>
        <p:grpSpPr>
          <a:xfrm>
            <a:off x="8999562" y="4593402"/>
            <a:ext cx="1499935" cy="1571871"/>
            <a:chOff x="6437830" y="2344108"/>
            <a:chExt cx="2570239" cy="2693506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6D13C915-07A0-ADC1-A7C4-47E6CD77FA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2718" y="2344108"/>
              <a:ext cx="760466" cy="401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lvl1pPr marL="342900" indent="-306000" algn="l" defTabSz="457200" rtl="0" eaLnBrk="1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3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21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36900" indent="0" algn="ctr" fontAlgn="base">
                <a:lnSpc>
                  <a:spcPct val="150000"/>
                </a:lnSpc>
                <a:spcBef>
                  <a:spcPts val="1800"/>
                </a:spcBef>
                <a:buNone/>
              </a:pPr>
              <a:r>
                <a:rPr lang="zh-TW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輸入</a:t>
              </a:r>
              <a:endParaRPr lang="en-US" altLang="en-US" sz="1600" spc="500" dirty="0"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endParaRPr>
            </a:p>
          </p:txBody>
        </p:sp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A46FF50F-A7F7-93F8-F709-223D54978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37830" y="2934691"/>
              <a:ext cx="2570239" cy="2102923"/>
            </a:xfrm>
            <a:prstGeom prst="rect">
              <a:avLst/>
            </a:prstGeom>
          </p:spPr>
        </p:pic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A0FA9B8F-A230-4FA3-CD75-26A90F827021}"/>
              </a:ext>
            </a:extLst>
          </p:cNvPr>
          <p:cNvGrpSpPr/>
          <p:nvPr/>
        </p:nvGrpSpPr>
        <p:grpSpPr>
          <a:xfrm>
            <a:off x="10590626" y="4593402"/>
            <a:ext cx="1412728" cy="1571869"/>
            <a:chOff x="9310252" y="2344109"/>
            <a:chExt cx="2420806" cy="2693504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1BE28E04-CD2F-6E0A-C669-D3D9E8E9A4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40424" y="2344109"/>
              <a:ext cx="760465" cy="401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lvl1pPr marL="342900" indent="-306000" algn="l" defTabSz="457200" rtl="0" eaLnBrk="1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23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72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21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2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86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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674000" indent="-21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146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4018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89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106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Char char=""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2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36900" indent="0" algn="ctr" fontAlgn="base">
                <a:lnSpc>
                  <a:spcPct val="150000"/>
                </a:lnSpc>
                <a:spcBef>
                  <a:spcPts val="1800"/>
                </a:spcBef>
                <a:buNone/>
              </a:pPr>
              <a:r>
                <a:rPr lang="zh-TW" altLang="en-US" sz="1600" spc="500" dirty="0">
                  <a:effectLst/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輸出</a:t>
              </a:r>
              <a:endParaRPr lang="en-US" altLang="en-US" sz="1600" spc="500" dirty="0"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endParaRP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0AFEA8B9-07D5-F15A-E15A-6C5A2A0F9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9310252" y="2934690"/>
              <a:ext cx="2420806" cy="2102923"/>
            </a:xfrm>
            <a:prstGeom prst="rect">
              <a:avLst/>
            </a:prstGeom>
          </p:spPr>
        </p:pic>
      </p:grpSp>
      <p:pic>
        <p:nvPicPr>
          <p:cNvPr id="14" name="圖片 13">
            <a:extLst>
              <a:ext uri="{FF2B5EF4-FFF2-40B4-BE49-F238E27FC236}">
                <a16:creationId xmlns:a16="http://schemas.microsoft.com/office/drawing/2014/main" id="{18AB4A6A-CB3E-CA46-8D9C-DAF1CB9A7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0163" y="2137392"/>
            <a:ext cx="3471674" cy="4048506"/>
          </a:xfrm>
          <a:prstGeom prst="rect">
            <a:avLst/>
          </a:prstGeom>
        </p:spPr>
      </p:pic>
      <p:grpSp>
        <p:nvGrpSpPr>
          <p:cNvPr id="13" name="群組 12">
            <a:extLst>
              <a:ext uri="{FF2B5EF4-FFF2-40B4-BE49-F238E27FC236}">
                <a16:creationId xmlns:a16="http://schemas.microsoft.com/office/drawing/2014/main" id="{CE4FBDC9-C368-1319-E23A-D3FA84455FD6}"/>
              </a:ext>
            </a:extLst>
          </p:cNvPr>
          <p:cNvGrpSpPr/>
          <p:nvPr/>
        </p:nvGrpSpPr>
        <p:grpSpPr>
          <a:xfrm>
            <a:off x="1161003" y="821498"/>
            <a:ext cx="9794837" cy="1312104"/>
            <a:chOff x="1161003" y="821498"/>
            <a:chExt cx="9794837" cy="1312104"/>
          </a:xfrm>
        </p:grpSpPr>
        <p:sp>
          <p:nvSpPr>
            <p:cNvPr id="15" name="內容版面配置區 10">
              <a:extLst>
                <a:ext uri="{FF2B5EF4-FFF2-40B4-BE49-F238E27FC236}">
                  <a16:creationId xmlns:a16="http://schemas.microsoft.com/office/drawing/2014/main" id="{6B45480E-CBF6-8874-9FE3-D96822DBE124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800" dirty="0">
                  <a:latin typeface="jf open 粉圓 2.0" panose="020B0000000000000000" pitchFamily="34" charset="-120"/>
                  <a:ea typeface="jf open 粉圓 2.0" panose="020B0000000000000000" pitchFamily="34" charset="-120"/>
                  <a:hlinkClick r:id="rId5"/>
                </a:rPr>
                <a:t>Distinct Numbers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內容版面配置區 10">
                  <a:extLst>
                    <a:ext uri="{FF2B5EF4-FFF2-40B4-BE49-F238E27FC236}">
                      <a16:creationId xmlns:a16="http://schemas.microsoft.com/office/drawing/2014/main" id="{55647EAF-37D7-EF5F-4EC7-DF81407B18B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61003" y="1597354"/>
                  <a:ext cx="9794837" cy="536248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ctr">
                    <a:buFont typeface="Calibri" panose="020F0502020204030204" pitchFamily="34" charset="0"/>
                    <a:buNone/>
                  </a:pP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給定一個包含 </a:t>
                  </a:r>
                  <a14:m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jf open 粉圓 2.0" panose="020B0000000000000000" pitchFamily="34" charset="-120"/>
                        </a:rPr>
                        <m:t>𝑛</m:t>
                      </m:r>
                    </m:oMath>
                  </a14:m>
                  <a:r>
                    <a:rPr lang="en-US" altLang="zh-TW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 </a:t>
                  </a:r>
                  <a:r>
                    <a:rPr lang="zh-TW" altLang="en-US" sz="2000" dirty="0">
                      <a:latin typeface="jf open 粉圓 2.0" panose="020B0000000000000000" pitchFamily="34" charset="-120"/>
                      <a:ea typeface="jf open 粉圓 2.0" panose="020B0000000000000000" pitchFamily="34" charset="-120"/>
                    </a:rPr>
                    <a:t>個整數的清單，您的任務是計算清單中不同值的個數</a:t>
                  </a:r>
                  <a:endParaRPr lang="en-US" altLang="zh-TW" sz="2000" dirty="0">
                    <a:latin typeface="jf open 粉圓 2.0" panose="020B0000000000000000" pitchFamily="34" charset="-120"/>
                    <a:ea typeface="jf open 粉圓 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16" name="內容版面配置區 10">
                  <a:extLst>
                    <a:ext uri="{FF2B5EF4-FFF2-40B4-BE49-F238E27FC236}">
                      <a16:creationId xmlns:a16="http://schemas.microsoft.com/office/drawing/2014/main" id="{55647EAF-37D7-EF5F-4EC7-DF81407B18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003" y="1597354"/>
                  <a:ext cx="9794837" cy="536248"/>
                </a:xfrm>
                <a:prstGeom prst="rect">
                  <a:avLst/>
                </a:prstGeom>
                <a:blipFill>
                  <a:blip r:embed="rId6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標題 1">
            <a:extLst>
              <a:ext uri="{FF2B5EF4-FFF2-40B4-BE49-F238E27FC236}">
                <a16:creationId xmlns:a16="http://schemas.microsoft.com/office/drawing/2014/main" id="{147E81CC-8BFE-A7BC-9CAB-F0BB99010138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9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二分搜尋法</a:t>
            </a:r>
          </a:p>
        </p:txBody>
      </p:sp>
    </p:spTree>
    <p:extLst>
      <p:ext uri="{BB962C8B-B14F-4D97-AF65-F5344CB8AC3E}">
        <p14:creationId xmlns:p14="http://schemas.microsoft.com/office/powerpoint/2010/main" val="2280890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8D8BCF-41AD-E91F-009E-BAD6E6BB07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形 10">
            <a:extLst>
              <a:ext uri="{FF2B5EF4-FFF2-40B4-BE49-F238E27FC236}">
                <a16:creationId xmlns:a16="http://schemas.microsoft.com/office/drawing/2014/main" id="{2E292A1B-4406-1F81-4C47-C978DD65E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1811" y="914540"/>
            <a:ext cx="8263206" cy="502892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BF9A0B1F-C4CA-8AE0-2587-B962F76DD1E0}"/>
              </a:ext>
            </a:extLst>
          </p:cNvPr>
          <p:cNvSpPr/>
          <p:nvPr/>
        </p:nvSpPr>
        <p:spPr>
          <a:xfrm>
            <a:off x="4422057" y="2293620"/>
            <a:ext cx="7360368" cy="3156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3B45326D-BA69-8144-2758-B80A175C708E}"/>
              </a:ext>
            </a:extLst>
          </p:cNvPr>
          <p:cNvGrpSpPr/>
          <p:nvPr/>
        </p:nvGrpSpPr>
        <p:grpSpPr>
          <a:xfrm>
            <a:off x="5681953" y="914540"/>
            <a:ext cx="717893" cy="819697"/>
            <a:chOff x="5681953" y="914540"/>
            <a:chExt cx="717893" cy="819697"/>
          </a:xfrm>
        </p:grpSpPr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5F5BEE36-13FF-50E7-8F55-5595212908B9}"/>
                </a:ext>
              </a:extLst>
            </p:cNvPr>
            <p:cNvCxnSpPr>
              <a:cxnSpLocks/>
            </p:cNvCxnSpPr>
            <p:nvPr/>
          </p:nvCxnSpPr>
          <p:spPr>
            <a:xfrm>
              <a:off x="6075613" y="1371600"/>
              <a:ext cx="0" cy="362637"/>
            </a:xfrm>
            <a:prstGeom prst="line">
              <a:avLst/>
            </a:prstGeom>
            <a:ln w="19050">
              <a:solidFill>
                <a:srgbClr val="E648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內容版面配置區 10">
              <a:extLst>
                <a:ext uri="{FF2B5EF4-FFF2-40B4-BE49-F238E27FC236}">
                  <a16:creationId xmlns:a16="http://schemas.microsoft.com/office/drawing/2014/main" id="{1FC3DCCE-B5B6-5A1A-845E-FDD9D9D04797}"/>
                </a:ext>
              </a:extLst>
            </p:cNvPr>
            <p:cNvSpPr txBox="1">
              <a:spLocks/>
            </p:cNvSpPr>
            <p:nvPr/>
          </p:nvSpPr>
          <p:spPr>
            <a:xfrm>
              <a:off x="5681953" y="914540"/>
              <a:ext cx="717893" cy="50176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000" dirty="0">
                  <a:solidFill>
                    <a:srgbClr val="E64823"/>
                  </a:solidFill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left</a:t>
              </a: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92721246-D392-9C32-159C-CAF03C86814D}"/>
              </a:ext>
            </a:extLst>
          </p:cNvPr>
          <p:cNvGrpSpPr/>
          <p:nvPr/>
        </p:nvGrpSpPr>
        <p:grpSpPr>
          <a:xfrm>
            <a:off x="8496643" y="914540"/>
            <a:ext cx="903951" cy="819697"/>
            <a:chOff x="5623637" y="914540"/>
            <a:chExt cx="903951" cy="819697"/>
          </a:xfrm>
        </p:grpSpPr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903B5A62-0B52-A447-9DA0-D43EE1955632}"/>
                </a:ext>
              </a:extLst>
            </p:cNvPr>
            <p:cNvCxnSpPr>
              <a:cxnSpLocks/>
            </p:cNvCxnSpPr>
            <p:nvPr/>
          </p:nvCxnSpPr>
          <p:spPr>
            <a:xfrm>
              <a:off x="6075613" y="1371600"/>
              <a:ext cx="0" cy="362637"/>
            </a:xfrm>
            <a:prstGeom prst="line">
              <a:avLst/>
            </a:prstGeom>
            <a:ln w="19050">
              <a:solidFill>
                <a:srgbClr val="E648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內容版面配置區 10">
              <a:extLst>
                <a:ext uri="{FF2B5EF4-FFF2-40B4-BE49-F238E27FC236}">
                  <a16:creationId xmlns:a16="http://schemas.microsoft.com/office/drawing/2014/main" id="{0F847488-A75E-A5A8-EF59-3C131ADE6EF3}"/>
                </a:ext>
              </a:extLst>
            </p:cNvPr>
            <p:cNvSpPr txBox="1">
              <a:spLocks/>
            </p:cNvSpPr>
            <p:nvPr/>
          </p:nvSpPr>
          <p:spPr>
            <a:xfrm>
              <a:off x="5623637" y="914540"/>
              <a:ext cx="903951" cy="50176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000" dirty="0">
                  <a:solidFill>
                    <a:srgbClr val="E64823"/>
                  </a:solidFill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right</a:t>
              </a:r>
            </a:p>
          </p:txBody>
        </p:sp>
      </p:grpSp>
      <p:sp>
        <p:nvSpPr>
          <p:cNvPr id="17" name="內容版面配置區 10">
            <a:extLst>
              <a:ext uri="{FF2B5EF4-FFF2-40B4-BE49-F238E27FC236}">
                <a16:creationId xmlns:a16="http://schemas.microsoft.com/office/drawing/2014/main" id="{CA97CE8B-6394-682A-E1E1-2C5C66B1CD9D}"/>
              </a:ext>
            </a:extLst>
          </p:cNvPr>
          <p:cNvSpPr txBox="1">
            <a:spLocks/>
          </p:cNvSpPr>
          <p:nvPr/>
        </p:nvSpPr>
        <p:spPr>
          <a:xfrm>
            <a:off x="483578" y="821499"/>
            <a:ext cx="5015702" cy="483232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zh-TW" altLang="en-US" sz="2000" dirty="0">
                <a:ea typeface="jf-openhuninn-2.0" panose="020B0000000000000000" pitchFamily="34" charset="-120"/>
              </a:rPr>
              <a:t>「持續平分陣列，直到指針碰到搜尋目標」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給定一個陣列從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0 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到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9</a:t>
            </a: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找出每個節點的指針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如果中間元素是目標就結束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否則判斷大小，移動指針到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Mid 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上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D32BDA3-F5EA-D906-716A-369C5DE5B91E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9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二分搜尋法</a:t>
            </a:r>
          </a:p>
        </p:txBody>
      </p:sp>
    </p:spTree>
    <p:extLst>
      <p:ext uri="{BB962C8B-B14F-4D97-AF65-F5344CB8AC3E}">
        <p14:creationId xmlns:p14="http://schemas.microsoft.com/office/powerpoint/2010/main" val="28947870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520BF7-369D-978F-D128-BBBBDAF2A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F9801285-B7C5-ABAA-2441-D13C48D7A3CD}"/>
              </a:ext>
            </a:extLst>
          </p:cNvPr>
          <p:cNvGrpSpPr/>
          <p:nvPr/>
        </p:nvGrpSpPr>
        <p:grpSpPr>
          <a:xfrm>
            <a:off x="1161003" y="821498"/>
            <a:ext cx="9794837" cy="1312104"/>
            <a:chOff x="1161003" y="821498"/>
            <a:chExt cx="9794837" cy="1312104"/>
          </a:xfrm>
        </p:grpSpPr>
        <p:sp>
          <p:nvSpPr>
            <p:cNvPr id="15" name="內容版面配置區 10">
              <a:extLst>
                <a:ext uri="{FF2B5EF4-FFF2-40B4-BE49-F238E27FC236}">
                  <a16:creationId xmlns:a16="http://schemas.microsoft.com/office/drawing/2014/main" id="{CFF3659C-49DE-7B4C-8D8E-BA7A5F70EBD2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800" dirty="0">
                  <a:latin typeface="jf open 粉圓 2.0" panose="020B0000000000000000" pitchFamily="34" charset="-120"/>
                  <a:ea typeface="jf open 粉圓 2.0" panose="020B0000000000000000" pitchFamily="34" charset="-120"/>
                </a:rPr>
                <a:t>STD</a:t>
              </a:r>
              <a:r>
                <a:rPr lang="zh-TW" altLang="en-US" sz="2800" dirty="0">
                  <a:latin typeface="jf open 粉圓 2.0" panose="020B0000000000000000" pitchFamily="34" charset="-120"/>
                  <a:ea typeface="jf open 粉圓 2.0" panose="020B0000000000000000" pitchFamily="34" charset="-120"/>
                </a:rPr>
                <a:t> 工具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p:sp>
          <p:nvSpPr>
            <p:cNvPr id="16" name="內容版面配置區 10">
              <a:extLst>
                <a:ext uri="{FF2B5EF4-FFF2-40B4-BE49-F238E27FC236}">
                  <a16:creationId xmlns:a16="http://schemas.microsoft.com/office/drawing/2014/main" id="{FE5BE24A-917B-9B97-B53A-2C7EF2482E5A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1597354"/>
              <a:ext cx="9794837" cy="536248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zh-TW" altLang="en-US" sz="2000" dirty="0">
                  <a:latin typeface="jf open 粉圓 2.0" panose="020B0000000000000000" pitchFamily="34" charset="-120"/>
                  <a:ea typeface="jf open 粉圓 2.0" panose="020B0000000000000000" pitchFamily="34" charset="-120"/>
                </a:rPr>
                <a:t>不用自己手刻二分搜尋函數</a:t>
              </a:r>
              <a:endParaRPr lang="en-US" altLang="zh-TW" sz="20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</p:grpSp>
      <p:sp>
        <p:nvSpPr>
          <p:cNvPr id="18" name="標題 1">
            <a:extLst>
              <a:ext uri="{FF2B5EF4-FFF2-40B4-BE49-F238E27FC236}">
                <a16:creationId xmlns:a16="http://schemas.microsoft.com/office/drawing/2014/main" id="{86A45A5D-CC1F-FC7E-A437-CB2860BE1300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9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二分搜尋法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0FA6D82-781D-245F-A817-9532E8A84682}"/>
              </a:ext>
            </a:extLst>
          </p:cNvPr>
          <p:cNvSpPr txBox="1"/>
          <p:nvPr/>
        </p:nvSpPr>
        <p:spPr>
          <a:xfrm>
            <a:off x="1067273" y="2369988"/>
            <a:ext cx="5028727" cy="2148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ts val="1800"/>
              </a:spcBef>
              <a:buClr>
                <a:srgbClr val="EC7016"/>
              </a:buClr>
            </a:pPr>
            <a:r>
              <a:rPr lang="en-US" altLang="zh-TW" spc="100" dirty="0" err="1">
                <a:solidFill>
                  <a:srgbClr val="EC7016"/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u</a:t>
            </a:r>
            <a:r>
              <a:rPr lang="en-US" altLang="zh-TW" sz="1800" spc="100" dirty="0" err="1">
                <a:solidFill>
                  <a:srgbClr val="EC7016"/>
                </a:solidFill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rPr>
              <a:t>pper_bound</a:t>
            </a:r>
            <a:r>
              <a:rPr lang="zh-TW" altLang="en-US" sz="1800" spc="100" dirty="0">
                <a:solidFill>
                  <a:srgbClr val="EC7016"/>
                </a:solidFill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rPr>
              <a:t> </a:t>
            </a:r>
            <a:endParaRPr lang="en-US" altLang="zh-TW" spc="100" dirty="0">
              <a:solidFill>
                <a:srgbClr val="EC7016"/>
              </a:solidFill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285750" indent="-285750" fontAlgn="base">
              <a:lnSpc>
                <a:spcPct val="150000"/>
              </a:lnSpc>
              <a:spcBef>
                <a:spcPts val="1800"/>
              </a:spcBef>
              <a:buClr>
                <a:srgbClr val="EC7016"/>
              </a:buClr>
              <a:buFont typeface="Arial" panose="020B0604020202020204" pitchFamily="34" charset="0"/>
              <a:buChar char="•"/>
            </a:pPr>
            <a:r>
              <a:rPr lang="zh-TW" altLang="en-US" sz="1800" spc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rPr>
              <a:t>在數列中 「大於目標的最小值的索引」</a:t>
            </a:r>
            <a:endParaRPr lang="en-US" altLang="zh-TW" sz="1800" spc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285750" indent="-285750" fontAlgn="base">
              <a:lnSpc>
                <a:spcPct val="150000"/>
              </a:lnSpc>
              <a:spcBef>
                <a:spcPts val="1800"/>
              </a:spcBef>
              <a:buClr>
                <a:srgbClr val="EC7016"/>
              </a:buClr>
              <a:buFont typeface="Arial" panose="020B0604020202020204" pitchFamily="34" charset="0"/>
              <a:buChar char="•"/>
            </a:pPr>
            <a:r>
              <a:rPr lang="zh-TW" altLang="en-US" sz="1800" spc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rPr>
              <a:t>搜尋數列中的目標值 </a:t>
            </a:r>
            <a:r>
              <a:rPr lang="en-US" altLang="zh-TW" sz="1800" spc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rPr>
              <a:t>5</a:t>
            </a:r>
            <a:r>
              <a:rPr lang="zh-TW" altLang="en-US" sz="1800" spc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rPr>
              <a:t>，得到第一個比 </a:t>
            </a:r>
            <a:r>
              <a:rPr lang="en-US" altLang="zh-TW" sz="1800" spc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rPr>
              <a:t>5 </a:t>
            </a:r>
            <a:r>
              <a:rPr lang="zh-TW" altLang="en-US" sz="1800" spc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rPr>
              <a:t>大的數字的位置索引</a:t>
            </a:r>
            <a:endParaRPr lang="en-US" altLang="zh-TW" sz="1800" spc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A00A3A0-DBCE-DA5E-14EA-2143BEEED406}"/>
              </a:ext>
            </a:extLst>
          </p:cNvPr>
          <p:cNvSpPr txBox="1"/>
          <p:nvPr/>
        </p:nvSpPr>
        <p:spPr>
          <a:xfrm>
            <a:off x="6096000" y="2369988"/>
            <a:ext cx="5396437" cy="2148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ts val="1800"/>
              </a:spcBef>
              <a:buClr>
                <a:srgbClr val="EC7016"/>
              </a:buClr>
            </a:pPr>
            <a:r>
              <a:rPr lang="en-US" altLang="zh-TW" spc="100" dirty="0" err="1">
                <a:solidFill>
                  <a:srgbClr val="EC7016"/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lower</a:t>
            </a:r>
            <a:r>
              <a:rPr lang="en-US" altLang="zh-TW" sz="1800" spc="100" dirty="0" err="1">
                <a:solidFill>
                  <a:srgbClr val="EC7016"/>
                </a:solidFill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rPr>
              <a:t>_bound</a:t>
            </a:r>
            <a:r>
              <a:rPr lang="zh-TW" altLang="en-US" sz="1800" spc="100" dirty="0">
                <a:solidFill>
                  <a:srgbClr val="EC7016"/>
                </a:solidFill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rPr>
              <a:t> </a:t>
            </a:r>
            <a:endParaRPr lang="en-US" altLang="zh-TW" spc="100" dirty="0">
              <a:solidFill>
                <a:srgbClr val="EC7016"/>
              </a:solidFill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285750" indent="-285750" fontAlgn="base">
              <a:lnSpc>
                <a:spcPct val="150000"/>
              </a:lnSpc>
              <a:spcBef>
                <a:spcPts val="1800"/>
              </a:spcBef>
              <a:buClr>
                <a:srgbClr val="EC7016"/>
              </a:buClr>
              <a:buFont typeface="Arial" panose="020B0604020202020204" pitchFamily="34" charset="0"/>
              <a:buChar char="•"/>
            </a:pPr>
            <a:r>
              <a:rPr lang="zh-TW" altLang="en-US" sz="1800" spc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rPr>
              <a:t>在數列中 「大於或等於目標的最小值的索引」</a:t>
            </a:r>
            <a:endParaRPr lang="en-US" altLang="zh-TW" sz="1800" spc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285750" indent="-285750" fontAlgn="base">
              <a:lnSpc>
                <a:spcPct val="150000"/>
              </a:lnSpc>
              <a:spcBef>
                <a:spcPts val="1800"/>
              </a:spcBef>
              <a:buClr>
                <a:srgbClr val="EC7016"/>
              </a:buClr>
              <a:buFont typeface="Arial" panose="020B0604020202020204" pitchFamily="34" charset="0"/>
              <a:buChar char="•"/>
            </a:pPr>
            <a:r>
              <a:rPr lang="zh-TW" altLang="en-US" sz="1800" spc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rPr>
              <a:t>搜尋數列中的目標值 </a:t>
            </a:r>
            <a:r>
              <a:rPr lang="en-US" altLang="zh-TW" sz="1800" spc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rPr>
              <a:t>5</a:t>
            </a:r>
            <a:r>
              <a:rPr lang="zh-TW" altLang="en-US" sz="1800" spc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rPr>
              <a:t>， 得到第一個大於或等於 </a:t>
            </a:r>
            <a:r>
              <a:rPr lang="en-US" altLang="zh-TW" sz="1800" spc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rPr>
              <a:t>5 </a:t>
            </a:r>
            <a:r>
              <a:rPr lang="zh-TW" altLang="en-US" sz="1800" spc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jf-openhuninn-2.0" panose="020B0000000000000000" pitchFamily="34" charset="-120"/>
                <a:ea typeface="jf-openhuninn-2.0" panose="020B0000000000000000" pitchFamily="34" charset="-120"/>
              </a:rPr>
              <a:t>的數字的位置索引。</a:t>
            </a:r>
            <a:endParaRPr lang="en-US" altLang="zh-TW" sz="1800" spc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99738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58D4B3-3F00-B7FA-839D-5206BD003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5C8207AC-BBCB-CBFF-34DF-95CACC53EE09}"/>
              </a:ext>
            </a:extLst>
          </p:cNvPr>
          <p:cNvGrpSpPr/>
          <p:nvPr/>
        </p:nvGrpSpPr>
        <p:grpSpPr>
          <a:xfrm>
            <a:off x="1161003" y="821498"/>
            <a:ext cx="9794837" cy="1312104"/>
            <a:chOff x="1161003" y="821498"/>
            <a:chExt cx="9794837" cy="1312104"/>
          </a:xfrm>
        </p:grpSpPr>
        <p:sp>
          <p:nvSpPr>
            <p:cNvPr id="15" name="內容版面配置區 10">
              <a:extLst>
                <a:ext uri="{FF2B5EF4-FFF2-40B4-BE49-F238E27FC236}">
                  <a16:creationId xmlns:a16="http://schemas.microsoft.com/office/drawing/2014/main" id="{EA904AE1-2B8D-F354-91AF-972349632197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800" dirty="0">
                  <a:latin typeface="jf open 粉圓 2.0" panose="020B0000000000000000" pitchFamily="34" charset="-120"/>
                  <a:ea typeface="jf open 粉圓 2.0" panose="020B0000000000000000" pitchFamily="34" charset="-120"/>
                </a:rPr>
                <a:t>STD</a:t>
              </a:r>
              <a:r>
                <a:rPr lang="zh-TW" altLang="en-US" sz="2800" dirty="0">
                  <a:latin typeface="jf open 粉圓 2.0" panose="020B0000000000000000" pitchFamily="34" charset="-120"/>
                  <a:ea typeface="jf open 粉圓 2.0" panose="020B0000000000000000" pitchFamily="34" charset="-120"/>
                </a:rPr>
                <a:t> 工具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p:sp>
          <p:nvSpPr>
            <p:cNvPr id="16" name="內容版面配置區 10">
              <a:extLst>
                <a:ext uri="{FF2B5EF4-FFF2-40B4-BE49-F238E27FC236}">
                  <a16:creationId xmlns:a16="http://schemas.microsoft.com/office/drawing/2014/main" id="{E01647D4-0B48-2169-5A63-456B09FAA492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1597354"/>
              <a:ext cx="9794837" cy="536248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zh-TW" altLang="en-US" sz="2000" dirty="0">
                  <a:latin typeface="jf open 粉圓 2.0" panose="020B0000000000000000" pitchFamily="34" charset="-120"/>
                  <a:ea typeface="jf open 粉圓 2.0" panose="020B0000000000000000" pitchFamily="34" charset="-120"/>
                </a:rPr>
                <a:t>不用自己手刻二分搜尋函數</a:t>
              </a:r>
              <a:endParaRPr lang="en-US" altLang="zh-TW" sz="20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</p:grpSp>
      <p:sp>
        <p:nvSpPr>
          <p:cNvPr id="18" name="標題 1">
            <a:extLst>
              <a:ext uri="{FF2B5EF4-FFF2-40B4-BE49-F238E27FC236}">
                <a16:creationId xmlns:a16="http://schemas.microsoft.com/office/drawing/2014/main" id="{BB9B6B4C-5A4A-D6AF-A0F4-B993F252647F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9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二分搜尋法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FFC378E-13BC-CDF6-EB64-09A16DEA4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052" y="2373211"/>
            <a:ext cx="5293896" cy="380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4855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28BA85-4887-7857-CA3F-76DBCA8D7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552C48F5-BFD7-BB98-771F-D91D8AB134E1}"/>
              </a:ext>
            </a:extLst>
          </p:cNvPr>
          <p:cNvGrpSpPr/>
          <p:nvPr/>
        </p:nvGrpSpPr>
        <p:grpSpPr>
          <a:xfrm>
            <a:off x="1161003" y="821498"/>
            <a:ext cx="9794837" cy="1312104"/>
            <a:chOff x="1161003" y="821498"/>
            <a:chExt cx="9794837" cy="1312104"/>
          </a:xfrm>
        </p:grpSpPr>
        <p:sp>
          <p:nvSpPr>
            <p:cNvPr id="15" name="內容版面配置區 10">
              <a:extLst>
                <a:ext uri="{FF2B5EF4-FFF2-40B4-BE49-F238E27FC236}">
                  <a16:creationId xmlns:a16="http://schemas.microsoft.com/office/drawing/2014/main" id="{55C416A1-66AC-2F75-87B5-F4B6E29B001C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821498"/>
              <a:ext cx="9794837" cy="536247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zh-TW" altLang="en-US" sz="2800" dirty="0">
                  <a:latin typeface="jf open 粉圓 2.0" panose="020B0000000000000000" pitchFamily="34" charset="-120"/>
                  <a:ea typeface="jf open 粉圓 2.0" panose="020B0000000000000000" pitchFamily="34" charset="-120"/>
                </a:rPr>
                <a:t>問題</a:t>
              </a:r>
              <a:endParaRPr lang="en-US" altLang="zh-TW" sz="28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  <p:sp>
          <p:nvSpPr>
            <p:cNvPr id="16" name="內容版面配置區 10">
              <a:extLst>
                <a:ext uri="{FF2B5EF4-FFF2-40B4-BE49-F238E27FC236}">
                  <a16:creationId xmlns:a16="http://schemas.microsoft.com/office/drawing/2014/main" id="{A79F9BC8-1531-E612-DE08-A377B8D3B90F}"/>
                </a:ext>
              </a:extLst>
            </p:cNvPr>
            <p:cNvSpPr txBox="1">
              <a:spLocks/>
            </p:cNvSpPr>
            <p:nvPr/>
          </p:nvSpPr>
          <p:spPr>
            <a:xfrm>
              <a:off x="1161003" y="1597354"/>
              <a:ext cx="9794837" cy="536248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zh-TW" altLang="en-US" sz="2000" dirty="0">
                  <a:latin typeface="jf open 粉圓 2.0" panose="020B0000000000000000" pitchFamily="34" charset="-120"/>
                  <a:ea typeface="jf open 粉圓 2.0" panose="020B0000000000000000" pitchFamily="34" charset="-120"/>
                </a:rPr>
                <a:t>效率問題</a:t>
              </a:r>
              <a:endParaRPr lang="en-US" altLang="zh-TW" sz="2000" dirty="0">
                <a:latin typeface="jf open 粉圓 2.0" panose="020B0000000000000000" pitchFamily="34" charset="-120"/>
                <a:ea typeface="jf open 粉圓 2.0" panose="020B0000000000000000" pitchFamily="34" charset="-120"/>
              </a:endParaRPr>
            </a:p>
          </p:txBody>
        </p:sp>
      </p:grpSp>
      <p:sp>
        <p:nvSpPr>
          <p:cNvPr id="18" name="標題 1">
            <a:extLst>
              <a:ext uri="{FF2B5EF4-FFF2-40B4-BE49-F238E27FC236}">
                <a16:creationId xmlns:a16="http://schemas.microsoft.com/office/drawing/2014/main" id="{8A22718F-C1FA-BBFF-6E53-5588ABA6D98E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9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二分搜尋法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13B4FFF-8440-458A-8997-D70117BD477C}"/>
              </a:ext>
            </a:extLst>
          </p:cNvPr>
          <p:cNvSpPr txBox="1"/>
          <p:nvPr/>
        </p:nvSpPr>
        <p:spPr>
          <a:xfrm>
            <a:off x="2999984" y="2869545"/>
            <a:ext cx="6125226" cy="2279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" algn="ctr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jf open 粉圓 2.0" panose="020B0000000000000000" pitchFamily="34" charset="-120"/>
                <a:ea typeface="jf open 粉圓 2.0" panose="020B0000000000000000" pitchFamily="34" charset="-120"/>
              </a:rPr>
              <a:t>「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jf open 粉圓 2.0" panose="020B0000000000000000" pitchFamily="34" charset="-120"/>
                <a:ea typeface="jf open 粉圓 2.0" panose="020B0000000000000000" pitchFamily="34" charset="-120"/>
              </a:rPr>
              <a:t>Distinct Numbers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jf open 粉圓 2.0" panose="020B0000000000000000" pitchFamily="34" charset="-120"/>
                <a:ea typeface="jf open 粉圓 2.0" panose="020B0000000000000000" pitchFamily="34" charset="-120"/>
              </a:rPr>
              <a:t>」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jf open 粉圓 2.0" panose="020B0000000000000000" pitchFamily="34" charset="-120"/>
              <a:ea typeface="jf open 粉圓 2.0" panose="020B0000000000000000" pitchFamily="34" charset="-120"/>
            </a:endParaRPr>
          </a:p>
          <a:p>
            <a:pPr marL="91440" algn="ctr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jf open 粉圓 2.0" panose="020B0000000000000000" pitchFamily="34" charset="-120"/>
                <a:ea typeface="jf open 粉圓 2.0" panose="020B0000000000000000" pitchFamily="34" charset="-120"/>
              </a:rPr>
              <a:t>這個題目可透過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jf open 粉圓 2.0" panose="020B0000000000000000" pitchFamily="34" charset="-120"/>
                <a:ea typeface="jf open 粉圓 2.0" panose="020B0000000000000000" pitchFamily="34" charset="-120"/>
              </a:rPr>
              <a:t>set 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jf open 粉圓 2.0" panose="020B0000000000000000" pitchFamily="34" charset="-120"/>
                <a:ea typeface="jf open 粉圓 2.0" panose="020B0000000000000000" pitchFamily="34" charset="-120"/>
              </a:rPr>
              <a:t>或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jf open 粉圓 2.0" panose="020B0000000000000000" pitchFamily="34" charset="-120"/>
                <a:ea typeface="jf open 粉圓 2.0" panose="020B0000000000000000" pitchFamily="34" charset="-120"/>
              </a:rPr>
              <a:t>sort 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jf open 粉圓 2.0" panose="020B0000000000000000" pitchFamily="34" charset="-120"/>
                <a:ea typeface="jf open 粉圓 2.0" panose="020B0000000000000000" pitchFamily="34" charset="-120"/>
              </a:rPr>
              <a:t>來解決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jf open 粉圓 2.0" panose="020B0000000000000000" pitchFamily="34" charset="-120"/>
              <a:ea typeface="jf open 粉圓 2.0" panose="020B0000000000000000" pitchFamily="34" charset="-120"/>
            </a:endParaRPr>
          </a:p>
          <a:p>
            <a:pPr marL="91440" algn="ctr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jf open 粉圓 2.0" panose="020B0000000000000000" pitchFamily="34" charset="-120"/>
                <a:ea typeface="jf open 粉圓 2.0" panose="020B0000000000000000" pitchFamily="34" charset="-120"/>
              </a:rPr>
              <a:t>假設面對的是</a:t>
            </a:r>
            <a:r>
              <a:rPr lang="zh-TW" altLang="en-US" sz="2000" dirty="0">
                <a:solidFill>
                  <a:srgbClr val="EC7016"/>
                </a:solidFill>
                <a:latin typeface="jf open 粉圓 2.0" panose="020B0000000000000000" pitchFamily="34" charset="-120"/>
                <a:ea typeface="jf open 粉圓 2.0" panose="020B0000000000000000" pitchFamily="34" charset="-120"/>
              </a:rPr>
              <a:t>連續的數字串流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jf open 粉圓 2.0" panose="020B0000000000000000" pitchFamily="34" charset="-120"/>
                <a:ea typeface="jf open 粉圓 2.0" panose="020B0000000000000000" pitchFamily="34" charset="-120"/>
              </a:rPr>
              <a:t>而非預先定義的陣列，並且不能使用 </a:t>
            </a:r>
            <a:r>
              <a:rPr lang="en-US" altLang="zh-TW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jf open 粉圓 2.0" panose="020B0000000000000000" pitchFamily="34" charset="-120"/>
                <a:ea typeface="jf open 粉圓 2.0" panose="020B0000000000000000" pitchFamily="34" charset="-120"/>
              </a:rPr>
              <a:t>set.insert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jf open 粉圓 2.0" panose="020B0000000000000000" pitchFamily="34" charset="-120"/>
                <a:ea typeface="jf open 粉圓 2.0" panose="020B0000000000000000" pitchFamily="34" charset="-120"/>
              </a:rPr>
              <a:t>() </a:t>
            </a: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jf open 粉圓 2.0" panose="020B0000000000000000" pitchFamily="34" charset="-120"/>
                <a:ea typeface="jf open 粉圓 2.0" panose="020B0000000000000000" pitchFamily="34" charset="-120"/>
              </a:rPr>
              <a:t>的情況下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jf open 粉圓 2.0" panose="020B0000000000000000" pitchFamily="34" charset="-120"/>
              <a:ea typeface="jf open 粉圓 2.0" panose="020B0000000000000000" pitchFamily="34" charset="-120"/>
            </a:endParaRPr>
          </a:p>
          <a:p>
            <a:pPr marL="91440" algn="ctr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jf open 粉圓 2.0" panose="020B0000000000000000" pitchFamily="34" charset="-120"/>
                <a:ea typeface="jf open 粉圓 2.0" panose="020B0000000000000000" pitchFamily="34" charset="-120"/>
              </a:rPr>
              <a:t>如何有效地即時計算不同數字的個數？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jf open 粉圓 2.0" panose="020B0000000000000000" pitchFamily="34" charset="-120"/>
              <a:ea typeface="jf open 粉圓 2.0" panose="020B00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23783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8CD698-031E-FC38-440C-E6380CBDB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45E297B9-0AE8-44F2-9C87-B5BC54BF9771}"/>
              </a:ext>
            </a:extLst>
          </p:cNvPr>
          <p:cNvGrpSpPr/>
          <p:nvPr/>
        </p:nvGrpSpPr>
        <p:grpSpPr>
          <a:xfrm>
            <a:off x="5038725" y="2256516"/>
            <a:ext cx="2019300" cy="1605872"/>
            <a:chOff x="5038725" y="2256516"/>
            <a:chExt cx="2019300" cy="1605872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7AC66CFF-751C-3C04-EA62-81F2724F9C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53075" y="2881313"/>
              <a:ext cx="1219200" cy="981075"/>
            </a:xfrm>
            <a:prstGeom prst="rect">
              <a:avLst/>
            </a:prstGeom>
          </p:spPr>
        </p:pic>
        <p:sp>
          <p:nvSpPr>
            <p:cNvPr id="7" name="內容版面配置區 10">
              <a:extLst>
                <a:ext uri="{FF2B5EF4-FFF2-40B4-BE49-F238E27FC236}">
                  <a16:creationId xmlns:a16="http://schemas.microsoft.com/office/drawing/2014/main" id="{BE3EADC1-78F8-55F3-4FD2-6DECAFA29CED}"/>
                </a:ext>
              </a:extLst>
            </p:cNvPr>
            <p:cNvSpPr txBox="1">
              <a:spLocks/>
            </p:cNvSpPr>
            <p:nvPr/>
          </p:nvSpPr>
          <p:spPr>
            <a:xfrm>
              <a:off x="5038725" y="2256516"/>
              <a:ext cx="2019300" cy="438756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None/>
              </a:pPr>
              <a:r>
                <a:rPr lang="zh-TW" altLang="en-US" sz="2100" dirty="0"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謝謝聆聽</a:t>
              </a:r>
              <a:endParaRPr lang="en-US" altLang="zh-TW" sz="2000" dirty="0">
                <a:solidFill>
                  <a:srgbClr val="E64823"/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9143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8D8BCF-41AD-E91F-009E-BAD6E6BB07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形 10">
            <a:extLst>
              <a:ext uri="{FF2B5EF4-FFF2-40B4-BE49-F238E27FC236}">
                <a16:creationId xmlns:a16="http://schemas.microsoft.com/office/drawing/2014/main" id="{2E292A1B-4406-1F81-4C47-C978DD65E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1811" y="914540"/>
            <a:ext cx="8263206" cy="502892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BF9A0B1F-C4CA-8AE0-2587-B962F76DD1E0}"/>
              </a:ext>
            </a:extLst>
          </p:cNvPr>
          <p:cNvSpPr/>
          <p:nvPr/>
        </p:nvSpPr>
        <p:spPr>
          <a:xfrm>
            <a:off x="4422057" y="2293620"/>
            <a:ext cx="7360368" cy="3156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3B45326D-BA69-8144-2758-B80A175C708E}"/>
              </a:ext>
            </a:extLst>
          </p:cNvPr>
          <p:cNvGrpSpPr/>
          <p:nvPr/>
        </p:nvGrpSpPr>
        <p:grpSpPr>
          <a:xfrm>
            <a:off x="5681953" y="914540"/>
            <a:ext cx="717893" cy="819697"/>
            <a:chOff x="5681953" y="914540"/>
            <a:chExt cx="717893" cy="819697"/>
          </a:xfrm>
        </p:grpSpPr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5F5BEE36-13FF-50E7-8F55-5595212908B9}"/>
                </a:ext>
              </a:extLst>
            </p:cNvPr>
            <p:cNvCxnSpPr>
              <a:cxnSpLocks/>
            </p:cNvCxnSpPr>
            <p:nvPr/>
          </p:nvCxnSpPr>
          <p:spPr>
            <a:xfrm>
              <a:off x="6075613" y="1371600"/>
              <a:ext cx="0" cy="362637"/>
            </a:xfrm>
            <a:prstGeom prst="line">
              <a:avLst/>
            </a:prstGeom>
            <a:ln w="19050">
              <a:solidFill>
                <a:srgbClr val="E648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內容版面配置區 10">
              <a:extLst>
                <a:ext uri="{FF2B5EF4-FFF2-40B4-BE49-F238E27FC236}">
                  <a16:creationId xmlns:a16="http://schemas.microsoft.com/office/drawing/2014/main" id="{1FC3DCCE-B5B6-5A1A-845E-FDD9D9D04797}"/>
                </a:ext>
              </a:extLst>
            </p:cNvPr>
            <p:cNvSpPr txBox="1">
              <a:spLocks/>
            </p:cNvSpPr>
            <p:nvPr/>
          </p:nvSpPr>
          <p:spPr>
            <a:xfrm>
              <a:off x="5681953" y="914540"/>
              <a:ext cx="717893" cy="50176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000" dirty="0">
                  <a:solidFill>
                    <a:srgbClr val="E64823"/>
                  </a:solidFill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left</a:t>
              </a: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92721246-D392-9C32-159C-CAF03C86814D}"/>
              </a:ext>
            </a:extLst>
          </p:cNvPr>
          <p:cNvGrpSpPr/>
          <p:nvPr/>
        </p:nvGrpSpPr>
        <p:grpSpPr>
          <a:xfrm>
            <a:off x="8496643" y="914540"/>
            <a:ext cx="903951" cy="819697"/>
            <a:chOff x="5623637" y="914540"/>
            <a:chExt cx="903951" cy="819697"/>
          </a:xfrm>
        </p:grpSpPr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903B5A62-0B52-A447-9DA0-D43EE1955632}"/>
                </a:ext>
              </a:extLst>
            </p:cNvPr>
            <p:cNvCxnSpPr>
              <a:cxnSpLocks/>
            </p:cNvCxnSpPr>
            <p:nvPr/>
          </p:nvCxnSpPr>
          <p:spPr>
            <a:xfrm>
              <a:off x="6075613" y="1371600"/>
              <a:ext cx="0" cy="362637"/>
            </a:xfrm>
            <a:prstGeom prst="line">
              <a:avLst/>
            </a:prstGeom>
            <a:ln w="19050">
              <a:solidFill>
                <a:srgbClr val="E648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內容版面配置區 10">
              <a:extLst>
                <a:ext uri="{FF2B5EF4-FFF2-40B4-BE49-F238E27FC236}">
                  <a16:creationId xmlns:a16="http://schemas.microsoft.com/office/drawing/2014/main" id="{0F847488-A75E-A5A8-EF59-3C131ADE6EF3}"/>
                </a:ext>
              </a:extLst>
            </p:cNvPr>
            <p:cNvSpPr txBox="1">
              <a:spLocks/>
            </p:cNvSpPr>
            <p:nvPr/>
          </p:nvSpPr>
          <p:spPr>
            <a:xfrm>
              <a:off x="5623637" y="914540"/>
              <a:ext cx="903951" cy="50176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000" dirty="0">
                  <a:solidFill>
                    <a:srgbClr val="E64823"/>
                  </a:solidFill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right</a:t>
              </a: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92721246-D392-9C32-159C-CAF03C86814D}"/>
              </a:ext>
            </a:extLst>
          </p:cNvPr>
          <p:cNvGrpSpPr/>
          <p:nvPr/>
        </p:nvGrpSpPr>
        <p:grpSpPr>
          <a:xfrm>
            <a:off x="6914267" y="914540"/>
            <a:ext cx="903951" cy="819697"/>
            <a:chOff x="5623637" y="914540"/>
            <a:chExt cx="903951" cy="819697"/>
          </a:xfrm>
        </p:grpSpPr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903B5A62-0B52-A447-9DA0-D43EE1955632}"/>
                </a:ext>
              </a:extLst>
            </p:cNvPr>
            <p:cNvCxnSpPr>
              <a:cxnSpLocks/>
            </p:cNvCxnSpPr>
            <p:nvPr/>
          </p:nvCxnSpPr>
          <p:spPr>
            <a:xfrm>
              <a:off x="6075613" y="1371600"/>
              <a:ext cx="0" cy="362637"/>
            </a:xfrm>
            <a:prstGeom prst="line">
              <a:avLst/>
            </a:prstGeom>
            <a:ln w="19050">
              <a:solidFill>
                <a:srgbClr val="E648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內容版面配置區 10">
              <a:extLst>
                <a:ext uri="{FF2B5EF4-FFF2-40B4-BE49-F238E27FC236}">
                  <a16:creationId xmlns:a16="http://schemas.microsoft.com/office/drawing/2014/main" id="{0F847488-A75E-A5A8-EF59-3C131ADE6EF3}"/>
                </a:ext>
              </a:extLst>
            </p:cNvPr>
            <p:cNvSpPr txBox="1">
              <a:spLocks/>
            </p:cNvSpPr>
            <p:nvPr/>
          </p:nvSpPr>
          <p:spPr>
            <a:xfrm>
              <a:off x="5623637" y="914540"/>
              <a:ext cx="903951" cy="50176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000" dirty="0">
                  <a:solidFill>
                    <a:srgbClr val="E64823"/>
                  </a:solidFill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mid</a:t>
              </a:r>
            </a:p>
          </p:txBody>
        </p:sp>
      </p:grpSp>
      <p:sp>
        <p:nvSpPr>
          <p:cNvPr id="21" name="內容版面配置區 10">
            <a:extLst>
              <a:ext uri="{FF2B5EF4-FFF2-40B4-BE49-F238E27FC236}">
                <a16:creationId xmlns:a16="http://schemas.microsoft.com/office/drawing/2014/main" id="{CA97CE8B-6394-682A-E1E1-2C5C66B1CD9D}"/>
              </a:ext>
            </a:extLst>
          </p:cNvPr>
          <p:cNvSpPr txBox="1">
            <a:spLocks/>
          </p:cNvSpPr>
          <p:nvPr/>
        </p:nvSpPr>
        <p:spPr>
          <a:xfrm>
            <a:off x="483578" y="821499"/>
            <a:ext cx="5015702" cy="483232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zh-TW" altLang="en-US" sz="2000" dirty="0">
                <a:ea typeface="jf-openhuninn-2.0" panose="020B0000000000000000" pitchFamily="34" charset="-120"/>
              </a:rPr>
              <a:t>「持續平分陣列，直到指針碰到搜尋目標」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給定一個陣列從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0 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到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9</a:t>
            </a: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找出每個節點的指針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如果中間元素是目標就結束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否則判斷大小，移動指針到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Mid 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上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A531642-C354-85CE-CF64-A5D4E54C6449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9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二分搜尋法</a:t>
            </a:r>
          </a:p>
        </p:txBody>
      </p:sp>
    </p:spTree>
    <p:extLst>
      <p:ext uri="{BB962C8B-B14F-4D97-AF65-F5344CB8AC3E}">
        <p14:creationId xmlns:p14="http://schemas.microsoft.com/office/powerpoint/2010/main" val="1411990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8D8BCF-41AD-E91F-009E-BAD6E6BB07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形 10">
            <a:extLst>
              <a:ext uri="{FF2B5EF4-FFF2-40B4-BE49-F238E27FC236}">
                <a16:creationId xmlns:a16="http://schemas.microsoft.com/office/drawing/2014/main" id="{2E292A1B-4406-1F81-4C47-C978DD65E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1811" y="914540"/>
            <a:ext cx="8263206" cy="502892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BF9A0B1F-C4CA-8AE0-2587-B962F76DD1E0}"/>
              </a:ext>
            </a:extLst>
          </p:cNvPr>
          <p:cNvSpPr/>
          <p:nvPr/>
        </p:nvSpPr>
        <p:spPr>
          <a:xfrm>
            <a:off x="4422057" y="2293620"/>
            <a:ext cx="7360368" cy="3156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3B45326D-BA69-8144-2758-B80A175C708E}"/>
              </a:ext>
            </a:extLst>
          </p:cNvPr>
          <p:cNvGrpSpPr/>
          <p:nvPr/>
        </p:nvGrpSpPr>
        <p:grpSpPr>
          <a:xfrm>
            <a:off x="5681953" y="914540"/>
            <a:ext cx="717893" cy="819697"/>
            <a:chOff x="5681953" y="914540"/>
            <a:chExt cx="717893" cy="819697"/>
          </a:xfrm>
        </p:grpSpPr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5F5BEE36-13FF-50E7-8F55-5595212908B9}"/>
                </a:ext>
              </a:extLst>
            </p:cNvPr>
            <p:cNvCxnSpPr>
              <a:cxnSpLocks/>
            </p:cNvCxnSpPr>
            <p:nvPr/>
          </p:nvCxnSpPr>
          <p:spPr>
            <a:xfrm>
              <a:off x="6075613" y="1371600"/>
              <a:ext cx="0" cy="362637"/>
            </a:xfrm>
            <a:prstGeom prst="line">
              <a:avLst/>
            </a:prstGeom>
            <a:ln w="19050">
              <a:solidFill>
                <a:srgbClr val="E648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內容版面配置區 10">
              <a:extLst>
                <a:ext uri="{FF2B5EF4-FFF2-40B4-BE49-F238E27FC236}">
                  <a16:creationId xmlns:a16="http://schemas.microsoft.com/office/drawing/2014/main" id="{1FC3DCCE-B5B6-5A1A-845E-FDD9D9D04797}"/>
                </a:ext>
              </a:extLst>
            </p:cNvPr>
            <p:cNvSpPr txBox="1">
              <a:spLocks/>
            </p:cNvSpPr>
            <p:nvPr/>
          </p:nvSpPr>
          <p:spPr>
            <a:xfrm>
              <a:off x="5681953" y="914540"/>
              <a:ext cx="717893" cy="50176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000" dirty="0">
                  <a:solidFill>
                    <a:srgbClr val="E64823"/>
                  </a:solidFill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left</a:t>
              </a: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92721246-D392-9C32-159C-CAF03C86814D}"/>
              </a:ext>
            </a:extLst>
          </p:cNvPr>
          <p:cNvGrpSpPr/>
          <p:nvPr/>
        </p:nvGrpSpPr>
        <p:grpSpPr>
          <a:xfrm>
            <a:off x="8496643" y="914540"/>
            <a:ext cx="903951" cy="819697"/>
            <a:chOff x="5623637" y="914540"/>
            <a:chExt cx="903951" cy="819697"/>
          </a:xfrm>
        </p:grpSpPr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903B5A62-0B52-A447-9DA0-D43EE1955632}"/>
                </a:ext>
              </a:extLst>
            </p:cNvPr>
            <p:cNvCxnSpPr>
              <a:cxnSpLocks/>
            </p:cNvCxnSpPr>
            <p:nvPr/>
          </p:nvCxnSpPr>
          <p:spPr>
            <a:xfrm>
              <a:off x="6075613" y="1371600"/>
              <a:ext cx="0" cy="362637"/>
            </a:xfrm>
            <a:prstGeom prst="line">
              <a:avLst/>
            </a:prstGeom>
            <a:ln w="19050">
              <a:solidFill>
                <a:srgbClr val="E648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內容版面配置區 10">
              <a:extLst>
                <a:ext uri="{FF2B5EF4-FFF2-40B4-BE49-F238E27FC236}">
                  <a16:creationId xmlns:a16="http://schemas.microsoft.com/office/drawing/2014/main" id="{0F847488-A75E-A5A8-EF59-3C131ADE6EF3}"/>
                </a:ext>
              </a:extLst>
            </p:cNvPr>
            <p:cNvSpPr txBox="1">
              <a:spLocks/>
            </p:cNvSpPr>
            <p:nvPr/>
          </p:nvSpPr>
          <p:spPr>
            <a:xfrm>
              <a:off x="5623637" y="914540"/>
              <a:ext cx="903951" cy="50176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000" dirty="0">
                  <a:solidFill>
                    <a:srgbClr val="E64823"/>
                  </a:solidFill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right</a:t>
              </a:r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73257D08-7984-C285-1119-8EF92AE867F3}"/>
              </a:ext>
            </a:extLst>
          </p:cNvPr>
          <p:cNvGrpSpPr/>
          <p:nvPr/>
        </p:nvGrpSpPr>
        <p:grpSpPr>
          <a:xfrm>
            <a:off x="7006660" y="697440"/>
            <a:ext cx="717893" cy="1036797"/>
            <a:chOff x="5712433" y="697440"/>
            <a:chExt cx="717893" cy="1036797"/>
          </a:xfrm>
        </p:grpSpPr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27AD6ACB-31F5-9D68-F563-CE1F30EA60B8}"/>
                </a:ext>
              </a:extLst>
            </p:cNvPr>
            <p:cNvCxnSpPr>
              <a:cxnSpLocks/>
            </p:cNvCxnSpPr>
            <p:nvPr/>
          </p:nvCxnSpPr>
          <p:spPr>
            <a:xfrm>
              <a:off x="6075613" y="1371600"/>
              <a:ext cx="0" cy="362637"/>
            </a:xfrm>
            <a:prstGeom prst="line">
              <a:avLst/>
            </a:prstGeom>
            <a:ln w="19050">
              <a:solidFill>
                <a:srgbClr val="E648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內容版面配置區 10">
                  <a:extLst>
                    <a:ext uri="{FF2B5EF4-FFF2-40B4-BE49-F238E27FC236}">
                      <a16:creationId xmlns:a16="http://schemas.microsoft.com/office/drawing/2014/main" id="{3D74827D-63F2-D02C-B279-7456186AE4F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712433" y="697440"/>
                  <a:ext cx="717893" cy="501760"/>
                </a:xfrm>
                <a:prstGeom prst="rect">
                  <a:avLst/>
                </a:prstGeom>
              </p:spPr>
              <p:txBody>
                <a:bodyPr anchor="ctr">
                  <a:no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⌊"/>
                            <m:endChr m:val="⌋"/>
                            <m:ctrlPr>
                              <a:rPr lang="en-US" altLang="zh-TW" sz="2000" i="1">
                                <a:solidFill>
                                  <a:srgbClr val="E64823"/>
                                </a:solidFill>
                                <a:latin typeface="Cambria Math" panose="02040503050406030204" pitchFamily="18" charset="0"/>
                                <a:ea typeface="jf-openhuninn-2.0" panose="020B0000000000000000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Left</m:t>
                                </m:r>
                                <m: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Right</m:t>
                                </m:r>
                              </m:num>
                              <m:den>
                                <m: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altLang="zh-TW" sz="2000" dirty="0">
                    <a:solidFill>
                      <a:srgbClr val="E64823"/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28" name="內容版面配置區 10">
                  <a:extLst>
                    <a:ext uri="{FF2B5EF4-FFF2-40B4-BE49-F238E27FC236}">
                      <a16:creationId xmlns:a16="http://schemas.microsoft.com/office/drawing/2014/main" id="{3D74827D-63F2-D02C-B279-7456186AE4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2433" y="697440"/>
                  <a:ext cx="717893" cy="501760"/>
                </a:xfrm>
                <a:prstGeom prst="rect">
                  <a:avLst/>
                </a:prstGeom>
                <a:blipFill>
                  <a:blip r:embed="rId4"/>
                  <a:stretch>
                    <a:fillRect l="-49153" t="-7229" r="-53390" b="-216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內容版面配置區 10">
            <a:extLst>
              <a:ext uri="{FF2B5EF4-FFF2-40B4-BE49-F238E27FC236}">
                <a16:creationId xmlns:a16="http://schemas.microsoft.com/office/drawing/2014/main" id="{CA97CE8B-6394-682A-E1E1-2C5C66B1CD9D}"/>
              </a:ext>
            </a:extLst>
          </p:cNvPr>
          <p:cNvSpPr txBox="1">
            <a:spLocks/>
          </p:cNvSpPr>
          <p:nvPr/>
        </p:nvSpPr>
        <p:spPr>
          <a:xfrm>
            <a:off x="483578" y="821499"/>
            <a:ext cx="5015702" cy="483232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zh-TW" altLang="en-US" sz="2000" dirty="0">
                <a:ea typeface="jf-openhuninn-2.0" panose="020B0000000000000000" pitchFamily="34" charset="-120"/>
              </a:rPr>
              <a:t>「持續平分陣列，直到指針碰到搜尋目標」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給定一個陣列從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0 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到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9</a:t>
            </a: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找出每個節點的指針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如果中間元素是目標就結束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否則判斷大小，移動指針到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Mid 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上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7AC750C-C85D-2C65-1EB9-146EB9381368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9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二分搜尋法</a:t>
            </a:r>
          </a:p>
        </p:txBody>
      </p:sp>
    </p:spTree>
    <p:extLst>
      <p:ext uri="{BB962C8B-B14F-4D97-AF65-F5344CB8AC3E}">
        <p14:creationId xmlns:p14="http://schemas.microsoft.com/office/powerpoint/2010/main" val="2562751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97485F-B9C6-2185-84C4-17FCD3685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形 10">
            <a:extLst>
              <a:ext uri="{FF2B5EF4-FFF2-40B4-BE49-F238E27FC236}">
                <a16:creationId xmlns:a16="http://schemas.microsoft.com/office/drawing/2014/main" id="{D2C438C3-DAE1-1B41-2B1A-1DF909E59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1811" y="914540"/>
            <a:ext cx="8263206" cy="502892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D52ABE99-94F7-0B0A-4092-0C475F970B93}"/>
              </a:ext>
            </a:extLst>
          </p:cNvPr>
          <p:cNvSpPr/>
          <p:nvPr/>
        </p:nvSpPr>
        <p:spPr>
          <a:xfrm>
            <a:off x="4422057" y="3747752"/>
            <a:ext cx="7360368" cy="17028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174C9F6B-DCC5-9CD8-3BF6-81CC447A4A7A}"/>
              </a:ext>
            </a:extLst>
          </p:cNvPr>
          <p:cNvGrpSpPr/>
          <p:nvPr/>
        </p:nvGrpSpPr>
        <p:grpSpPr>
          <a:xfrm>
            <a:off x="5681953" y="914540"/>
            <a:ext cx="717893" cy="819697"/>
            <a:chOff x="5681953" y="914540"/>
            <a:chExt cx="717893" cy="819697"/>
          </a:xfrm>
        </p:grpSpPr>
        <p:cxnSp>
          <p:nvCxnSpPr>
            <p:cNvPr id="4" name="直線接點 3">
              <a:extLst>
                <a:ext uri="{FF2B5EF4-FFF2-40B4-BE49-F238E27FC236}">
                  <a16:creationId xmlns:a16="http://schemas.microsoft.com/office/drawing/2014/main" id="{01CB3C28-0E51-8523-580D-FF48EE650D47}"/>
                </a:ext>
              </a:extLst>
            </p:cNvPr>
            <p:cNvCxnSpPr>
              <a:cxnSpLocks/>
            </p:cNvCxnSpPr>
            <p:nvPr/>
          </p:nvCxnSpPr>
          <p:spPr>
            <a:xfrm>
              <a:off x="6075613" y="1371600"/>
              <a:ext cx="0" cy="362637"/>
            </a:xfrm>
            <a:prstGeom prst="line">
              <a:avLst/>
            </a:prstGeom>
            <a:ln w="19050">
              <a:solidFill>
                <a:srgbClr val="E648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內容版面配置區 10">
              <a:extLst>
                <a:ext uri="{FF2B5EF4-FFF2-40B4-BE49-F238E27FC236}">
                  <a16:creationId xmlns:a16="http://schemas.microsoft.com/office/drawing/2014/main" id="{3415668B-BF1F-7F96-77AF-553EF13269E6}"/>
                </a:ext>
              </a:extLst>
            </p:cNvPr>
            <p:cNvSpPr txBox="1">
              <a:spLocks/>
            </p:cNvSpPr>
            <p:nvPr/>
          </p:nvSpPr>
          <p:spPr>
            <a:xfrm>
              <a:off x="5681953" y="914540"/>
              <a:ext cx="717893" cy="50176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000" dirty="0">
                  <a:solidFill>
                    <a:srgbClr val="E64823"/>
                  </a:solidFill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left</a:t>
              </a: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FA12EAE0-CB3D-F4F4-ABE4-05D21291E43E}"/>
              </a:ext>
            </a:extLst>
          </p:cNvPr>
          <p:cNvGrpSpPr/>
          <p:nvPr/>
        </p:nvGrpSpPr>
        <p:grpSpPr>
          <a:xfrm>
            <a:off x="6590668" y="914540"/>
            <a:ext cx="903951" cy="819697"/>
            <a:chOff x="5623637" y="914540"/>
            <a:chExt cx="903951" cy="819697"/>
          </a:xfrm>
        </p:grpSpPr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99949082-D0EF-4F89-F42E-0AEA9EF76CD7}"/>
                </a:ext>
              </a:extLst>
            </p:cNvPr>
            <p:cNvCxnSpPr>
              <a:cxnSpLocks/>
            </p:cNvCxnSpPr>
            <p:nvPr/>
          </p:nvCxnSpPr>
          <p:spPr>
            <a:xfrm>
              <a:off x="6075613" y="1371600"/>
              <a:ext cx="0" cy="362637"/>
            </a:xfrm>
            <a:prstGeom prst="line">
              <a:avLst/>
            </a:prstGeom>
            <a:ln w="19050">
              <a:solidFill>
                <a:srgbClr val="E648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內容版面配置區 10">
              <a:extLst>
                <a:ext uri="{FF2B5EF4-FFF2-40B4-BE49-F238E27FC236}">
                  <a16:creationId xmlns:a16="http://schemas.microsoft.com/office/drawing/2014/main" id="{6C67699F-21B5-C2C7-7A58-02651145126B}"/>
                </a:ext>
              </a:extLst>
            </p:cNvPr>
            <p:cNvSpPr txBox="1">
              <a:spLocks/>
            </p:cNvSpPr>
            <p:nvPr/>
          </p:nvSpPr>
          <p:spPr>
            <a:xfrm>
              <a:off x="5623637" y="914540"/>
              <a:ext cx="903951" cy="50176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000" dirty="0">
                  <a:solidFill>
                    <a:srgbClr val="E64823"/>
                  </a:solidFill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right</a:t>
              </a: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2ED58E8D-1312-0326-8AB0-081A72A021C4}"/>
              </a:ext>
            </a:extLst>
          </p:cNvPr>
          <p:cNvSpPr/>
          <p:nvPr/>
        </p:nvSpPr>
        <p:spPr>
          <a:xfrm>
            <a:off x="7691719" y="2289175"/>
            <a:ext cx="4090706" cy="3164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內容版面配置區 10">
            <a:extLst>
              <a:ext uri="{FF2B5EF4-FFF2-40B4-BE49-F238E27FC236}">
                <a16:creationId xmlns:a16="http://schemas.microsoft.com/office/drawing/2014/main" id="{CA97CE8B-6394-682A-E1E1-2C5C66B1CD9D}"/>
              </a:ext>
            </a:extLst>
          </p:cNvPr>
          <p:cNvSpPr txBox="1">
            <a:spLocks/>
          </p:cNvSpPr>
          <p:nvPr/>
        </p:nvSpPr>
        <p:spPr>
          <a:xfrm>
            <a:off x="483578" y="821499"/>
            <a:ext cx="5015702" cy="483232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zh-TW" altLang="en-US" sz="2000" dirty="0">
                <a:ea typeface="jf-openhuninn-2.0" panose="020B0000000000000000" pitchFamily="34" charset="-120"/>
              </a:rPr>
              <a:t>「持續平分陣列，直到指針碰到搜尋目標」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給定一個陣列從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0 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到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9</a:t>
            </a: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找出每個節點的指針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如果中間元素是目標就結束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否則判斷大小，移動指針到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Mid 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上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AF726AE-4A47-7609-FED2-2411B858243C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9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二分搜尋法</a:t>
            </a:r>
          </a:p>
        </p:txBody>
      </p:sp>
    </p:spTree>
    <p:extLst>
      <p:ext uri="{BB962C8B-B14F-4D97-AF65-F5344CB8AC3E}">
        <p14:creationId xmlns:p14="http://schemas.microsoft.com/office/powerpoint/2010/main" val="84459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254BB-28BF-A45A-630D-94F04B1FF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>
            <a:extLst>
              <a:ext uri="{FF2B5EF4-FFF2-40B4-BE49-F238E27FC236}">
                <a16:creationId xmlns:a16="http://schemas.microsoft.com/office/drawing/2014/main" id="{DC6815D3-3076-5BBC-3B2E-E3E0C06679BE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9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二分搜尋法</a:t>
            </a:r>
          </a:p>
        </p:txBody>
      </p:sp>
      <p:pic>
        <p:nvPicPr>
          <p:cNvPr id="11" name="圖形 10">
            <a:extLst>
              <a:ext uri="{FF2B5EF4-FFF2-40B4-BE49-F238E27FC236}">
                <a16:creationId xmlns:a16="http://schemas.microsoft.com/office/drawing/2014/main" id="{1122576B-4ECD-CDFA-58B0-583303E46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1811" y="914540"/>
            <a:ext cx="8263206" cy="502892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DDD2D564-1E09-7B34-F8F4-1592670DFF97}"/>
              </a:ext>
            </a:extLst>
          </p:cNvPr>
          <p:cNvSpPr/>
          <p:nvPr/>
        </p:nvSpPr>
        <p:spPr>
          <a:xfrm>
            <a:off x="4422057" y="3747752"/>
            <a:ext cx="7360368" cy="17028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6D14EBAF-8DEC-E45E-217A-4E66B14C1022}"/>
              </a:ext>
            </a:extLst>
          </p:cNvPr>
          <p:cNvGrpSpPr/>
          <p:nvPr/>
        </p:nvGrpSpPr>
        <p:grpSpPr>
          <a:xfrm>
            <a:off x="7285678" y="914540"/>
            <a:ext cx="717893" cy="819697"/>
            <a:chOff x="5681953" y="914540"/>
            <a:chExt cx="717893" cy="819697"/>
          </a:xfrm>
        </p:grpSpPr>
        <p:cxnSp>
          <p:nvCxnSpPr>
            <p:cNvPr id="4" name="直線接點 3">
              <a:extLst>
                <a:ext uri="{FF2B5EF4-FFF2-40B4-BE49-F238E27FC236}">
                  <a16:creationId xmlns:a16="http://schemas.microsoft.com/office/drawing/2014/main" id="{B7515598-40C8-576F-DA8F-CFA6D7A8818F}"/>
                </a:ext>
              </a:extLst>
            </p:cNvPr>
            <p:cNvCxnSpPr>
              <a:cxnSpLocks/>
            </p:cNvCxnSpPr>
            <p:nvPr/>
          </p:nvCxnSpPr>
          <p:spPr>
            <a:xfrm>
              <a:off x="6075613" y="1371600"/>
              <a:ext cx="0" cy="362637"/>
            </a:xfrm>
            <a:prstGeom prst="line">
              <a:avLst/>
            </a:prstGeom>
            <a:ln w="19050">
              <a:solidFill>
                <a:srgbClr val="E648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內容版面配置區 10">
              <a:extLst>
                <a:ext uri="{FF2B5EF4-FFF2-40B4-BE49-F238E27FC236}">
                  <a16:creationId xmlns:a16="http://schemas.microsoft.com/office/drawing/2014/main" id="{2A2BFD5E-2F2A-6C23-69E1-F61C8C678E40}"/>
                </a:ext>
              </a:extLst>
            </p:cNvPr>
            <p:cNvSpPr txBox="1">
              <a:spLocks/>
            </p:cNvSpPr>
            <p:nvPr/>
          </p:nvSpPr>
          <p:spPr>
            <a:xfrm>
              <a:off x="5681953" y="914540"/>
              <a:ext cx="717893" cy="50176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000" dirty="0">
                  <a:solidFill>
                    <a:srgbClr val="E64823"/>
                  </a:solidFill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left</a:t>
              </a: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AC4A558B-096C-CD2F-44FE-55F5194FAC13}"/>
              </a:ext>
            </a:extLst>
          </p:cNvPr>
          <p:cNvGrpSpPr/>
          <p:nvPr/>
        </p:nvGrpSpPr>
        <p:grpSpPr>
          <a:xfrm>
            <a:off x="8493645" y="914540"/>
            <a:ext cx="903951" cy="819697"/>
            <a:chOff x="5623637" y="914540"/>
            <a:chExt cx="903951" cy="819697"/>
          </a:xfrm>
        </p:grpSpPr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35D8E7BF-588F-A9E5-821A-776A25834C57}"/>
                </a:ext>
              </a:extLst>
            </p:cNvPr>
            <p:cNvCxnSpPr>
              <a:cxnSpLocks/>
            </p:cNvCxnSpPr>
            <p:nvPr/>
          </p:nvCxnSpPr>
          <p:spPr>
            <a:xfrm>
              <a:off x="6075613" y="1371600"/>
              <a:ext cx="0" cy="362637"/>
            </a:xfrm>
            <a:prstGeom prst="line">
              <a:avLst/>
            </a:prstGeom>
            <a:ln w="19050">
              <a:solidFill>
                <a:srgbClr val="E648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內容版面配置區 10">
              <a:extLst>
                <a:ext uri="{FF2B5EF4-FFF2-40B4-BE49-F238E27FC236}">
                  <a16:creationId xmlns:a16="http://schemas.microsoft.com/office/drawing/2014/main" id="{4B335C60-8134-BE55-69D2-19F9E0F5070D}"/>
                </a:ext>
              </a:extLst>
            </p:cNvPr>
            <p:cNvSpPr txBox="1">
              <a:spLocks/>
            </p:cNvSpPr>
            <p:nvPr/>
          </p:nvSpPr>
          <p:spPr>
            <a:xfrm>
              <a:off x="5623637" y="914540"/>
              <a:ext cx="903951" cy="50176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000" dirty="0">
                  <a:solidFill>
                    <a:srgbClr val="E64823"/>
                  </a:solidFill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right</a:t>
              </a:r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2D3FC799-33C2-D513-2DD1-2C6CB04B7D00}"/>
              </a:ext>
            </a:extLst>
          </p:cNvPr>
          <p:cNvSpPr/>
          <p:nvPr/>
        </p:nvSpPr>
        <p:spPr>
          <a:xfrm>
            <a:off x="3234474" y="2289175"/>
            <a:ext cx="4090706" cy="3164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內容版面配置區 10">
            <a:extLst>
              <a:ext uri="{FF2B5EF4-FFF2-40B4-BE49-F238E27FC236}">
                <a16:creationId xmlns:a16="http://schemas.microsoft.com/office/drawing/2014/main" id="{CA97CE8B-6394-682A-E1E1-2C5C66B1CD9D}"/>
              </a:ext>
            </a:extLst>
          </p:cNvPr>
          <p:cNvSpPr txBox="1">
            <a:spLocks/>
          </p:cNvSpPr>
          <p:nvPr/>
        </p:nvSpPr>
        <p:spPr>
          <a:xfrm>
            <a:off x="483578" y="821499"/>
            <a:ext cx="5015702" cy="483232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zh-TW" altLang="en-US" sz="2000" dirty="0">
                <a:ea typeface="jf-openhuninn-2.0" panose="020B0000000000000000" pitchFamily="34" charset="-120"/>
              </a:rPr>
              <a:t>「持續平分陣列，直到指針碰到搜尋目標」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給定一個陣列從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0 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到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9</a:t>
            </a: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找出每個節點的指針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如果中間元素是目標就結束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否則判斷大小，移動指針到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Mid 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上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2088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69626-75F7-915D-8C65-BEB87D40B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形 10">
            <a:extLst>
              <a:ext uri="{FF2B5EF4-FFF2-40B4-BE49-F238E27FC236}">
                <a16:creationId xmlns:a16="http://schemas.microsoft.com/office/drawing/2014/main" id="{C11D5B3B-1BCF-551C-116B-F29BAC7AA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1811" y="914540"/>
            <a:ext cx="8263206" cy="502892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819EEF2A-5670-DFD3-6EA7-D231CD6569A4}"/>
              </a:ext>
            </a:extLst>
          </p:cNvPr>
          <p:cNvSpPr/>
          <p:nvPr/>
        </p:nvSpPr>
        <p:spPr>
          <a:xfrm>
            <a:off x="4422057" y="3747752"/>
            <a:ext cx="7360368" cy="17028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F0FCDF8-17B5-D558-66F0-929CCB5A976D}"/>
              </a:ext>
            </a:extLst>
          </p:cNvPr>
          <p:cNvGrpSpPr/>
          <p:nvPr/>
        </p:nvGrpSpPr>
        <p:grpSpPr>
          <a:xfrm>
            <a:off x="5484039" y="2393130"/>
            <a:ext cx="717893" cy="819697"/>
            <a:chOff x="5681953" y="914540"/>
            <a:chExt cx="717893" cy="819697"/>
          </a:xfrm>
        </p:grpSpPr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45C11C0B-3A20-A18F-CCE0-E2460FEAF0C8}"/>
                </a:ext>
              </a:extLst>
            </p:cNvPr>
            <p:cNvCxnSpPr>
              <a:cxnSpLocks/>
            </p:cNvCxnSpPr>
            <p:nvPr/>
          </p:nvCxnSpPr>
          <p:spPr>
            <a:xfrm>
              <a:off x="6075613" y="1371600"/>
              <a:ext cx="0" cy="362637"/>
            </a:xfrm>
            <a:prstGeom prst="line">
              <a:avLst/>
            </a:prstGeom>
            <a:ln w="19050">
              <a:solidFill>
                <a:srgbClr val="E648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內容版面配置區 10">
              <a:extLst>
                <a:ext uri="{FF2B5EF4-FFF2-40B4-BE49-F238E27FC236}">
                  <a16:creationId xmlns:a16="http://schemas.microsoft.com/office/drawing/2014/main" id="{D6DA5400-790E-7933-C36C-503D0E9E4B67}"/>
                </a:ext>
              </a:extLst>
            </p:cNvPr>
            <p:cNvSpPr txBox="1">
              <a:spLocks/>
            </p:cNvSpPr>
            <p:nvPr/>
          </p:nvSpPr>
          <p:spPr>
            <a:xfrm>
              <a:off x="5681953" y="914540"/>
              <a:ext cx="717893" cy="50176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000" dirty="0">
                  <a:solidFill>
                    <a:srgbClr val="E64823"/>
                  </a:solidFill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left</a:t>
              </a: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4AAA1C40-4E40-3C9C-8514-F52E69B5E680}"/>
              </a:ext>
            </a:extLst>
          </p:cNvPr>
          <p:cNvGrpSpPr/>
          <p:nvPr/>
        </p:nvGrpSpPr>
        <p:grpSpPr>
          <a:xfrm>
            <a:off x="6387541" y="2393130"/>
            <a:ext cx="903951" cy="819697"/>
            <a:chOff x="5623637" y="914540"/>
            <a:chExt cx="903951" cy="819697"/>
          </a:xfrm>
        </p:grpSpPr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E1A97A9D-26E3-4379-8EAC-85CE118628A4}"/>
                </a:ext>
              </a:extLst>
            </p:cNvPr>
            <p:cNvCxnSpPr>
              <a:cxnSpLocks/>
            </p:cNvCxnSpPr>
            <p:nvPr/>
          </p:nvCxnSpPr>
          <p:spPr>
            <a:xfrm>
              <a:off x="6075613" y="1371600"/>
              <a:ext cx="0" cy="362637"/>
            </a:xfrm>
            <a:prstGeom prst="line">
              <a:avLst/>
            </a:prstGeom>
            <a:ln w="19050">
              <a:solidFill>
                <a:srgbClr val="E648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內容版面配置區 10">
              <a:extLst>
                <a:ext uri="{FF2B5EF4-FFF2-40B4-BE49-F238E27FC236}">
                  <a16:creationId xmlns:a16="http://schemas.microsoft.com/office/drawing/2014/main" id="{E8FC19F5-3957-DCA6-7C87-8E589375E60F}"/>
                </a:ext>
              </a:extLst>
            </p:cNvPr>
            <p:cNvSpPr txBox="1">
              <a:spLocks/>
            </p:cNvSpPr>
            <p:nvPr/>
          </p:nvSpPr>
          <p:spPr>
            <a:xfrm>
              <a:off x="5623637" y="914540"/>
              <a:ext cx="903951" cy="50176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000" dirty="0">
                  <a:solidFill>
                    <a:srgbClr val="E64823"/>
                  </a:solidFill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right</a:t>
              </a: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FCEFBABC-4949-B532-2910-60AE3F1EF829}"/>
              </a:ext>
            </a:extLst>
          </p:cNvPr>
          <p:cNvGrpSpPr/>
          <p:nvPr/>
        </p:nvGrpSpPr>
        <p:grpSpPr>
          <a:xfrm>
            <a:off x="5842985" y="3544481"/>
            <a:ext cx="717893" cy="864397"/>
            <a:chOff x="5712433" y="334803"/>
            <a:chExt cx="717893" cy="864397"/>
          </a:xfrm>
        </p:grpSpPr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53E3558A-1F73-AFF1-72C3-2589C38DE0B8}"/>
                </a:ext>
              </a:extLst>
            </p:cNvPr>
            <p:cNvCxnSpPr>
              <a:cxnSpLocks/>
            </p:cNvCxnSpPr>
            <p:nvPr/>
          </p:nvCxnSpPr>
          <p:spPr>
            <a:xfrm>
              <a:off x="6075613" y="334803"/>
              <a:ext cx="0" cy="362637"/>
            </a:xfrm>
            <a:prstGeom prst="line">
              <a:avLst/>
            </a:prstGeom>
            <a:ln w="19050">
              <a:solidFill>
                <a:srgbClr val="E648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內容版面配置區 10">
                  <a:extLst>
                    <a:ext uri="{FF2B5EF4-FFF2-40B4-BE49-F238E27FC236}">
                      <a16:creationId xmlns:a16="http://schemas.microsoft.com/office/drawing/2014/main" id="{EEE0828D-B9AD-A81B-7F85-8C1C9C37500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712433" y="697440"/>
                  <a:ext cx="717893" cy="501760"/>
                </a:xfrm>
                <a:prstGeom prst="rect">
                  <a:avLst/>
                </a:prstGeom>
              </p:spPr>
              <p:txBody>
                <a:bodyPr anchor="ctr">
                  <a:no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⌊"/>
                            <m:endChr m:val="⌋"/>
                            <m:ctrlPr>
                              <a:rPr lang="en-US" altLang="zh-TW" sz="2000" i="1">
                                <a:solidFill>
                                  <a:srgbClr val="E64823"/>
                                </a:solidFill>
                                <a:latin typeface="Cambria Math" panose="02040503050406030204" pitchFamily="18" charset="0"/>
                                <a:ea typeface="jf-openhuninn-2.0" panose="020B0000000000000000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Left</m:t>
                                </m:r>
                                <m: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Right</m:t>
                                </m:r>
                              </m:num>
                              <m:den>
                                <m: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altLang="zh-TW" sz="2000" dirty="0">
                    <a:solidFill>
                      <a:srgbClr val="E64823"/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21" name="內容版面配置區 10">
                  <a:extLst>
                    <a:ext uri="{FF2B5EF4-FFF2-40B4-BE49-F238E27FC236}">
                      <a16:creationId xmlns:a16="http://schemas.microsoft.com/office/drawing/2014/main" id="{EEE0828D-B9AD-A81B-7F85-8C1C9C3750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2433" y="697440"/>
                  <a:ext cx="717893" cy="501760"/>
                </a:xfrm>
                <a:prstGeom prst="rect">
                  <a:avLst/>
                </a:prstGeom>
                <a:blipFill>
                  <a:blip r:embed="rId4"/>
                  <a:stretch>
                    <a:fillRect l="-49153" t="-8537" r="-53390" b="-2195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內容版面配置區 10">
            <a:extLst>
              <a:ext uri="{FF2B5EF4-FFF2-40B4-BE49-F238E27FC236}">
                <a16:creationId xmlns:a16="http://schemas.microsoft.com/office/drawing/2014/main" id="{CA97CE8B-6394-682A-E1E1-2C5C66B1CD9D}"/>
              </a:ext>
            </a:extLst>
          </p:cNvPr>
          <p:cNvSpPr txBox="1">
            <a:spLocks/>
          </p:cNvSpPr>
          <p:nvPr/>
        </p:nvSpPr>
        <p:spPr>
          <a:xfrm>
            <a:off x="483578" y="821499"/>
            <a:ext cx="5015702" cy="483232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zh-TW" altLang="en-US" sz="2000" dirty="0">
                <a:ea typeface="jf-openhuninn-2.0" panose="020B0000000000000000" pitchFamily="34" charset="-120"/>
              </a:rPr>
              <a:t>「持續平分陣列，直到指針碰到搜尋目標」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給定一個陣列從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0 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到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9</a:t>
            </a: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找出每個節點的指針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如果中間元素是目標就結束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否則判斷大小，移動指針到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Mid 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上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1CE9986-1C13-68EE-5B60-94E1CDABF95C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9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二分搜尋法</a:t>
            </a:r>
          </a:p>
        </p:txBody>
      </p:sp>
    </p:spTree>
    <p:extLst>
      <p:ext uri="{BB962C8B-B14F-4D97-AF65-F5344CB8AC3E}">
        <p14:creationId xmlns:p14="http://schemas.microsoft.com/office/powerpoint/2010/main" val="144674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C08DEB-E106-1734-B6D3-5891553E63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形 10">
            <a:extLst>
              <a:ext uri="{FF2B5EF4-FFF2-40B4-BE49-F238E27FC236}">
                <a16:creationId xmlns:a16="http://schemas.microsoft.com/office/drawing/2014/main" id="{6808CD2F-2977-2F50-7FC7-6C6DCD909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1811" y="914540"/>
            <a:ext cx="8263206" cy="502892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E19A6077-A103-36EC-D2BB-6D39C96D2990}"/>
              </a:ext>
            </a:extLst>
          </p:cNvPr>
          <p:cNvSpPr/>
          <p:nvPr/>
        </p:nvSpPr>
        <p:spPr>
          <a:xfrm>
            <a:off x="4422057" y="3747752"/>
            <a:ext cx="7360368" cy="17028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770BD510-D955-4779-B27F-9BD5FEA823C5}"/>
              </a:ext>
            </a:extLst>
          </p:cNvPr>
          <p:cNvGrpSpPr/>
          <p:nvPr/>
        </p:nvGrpSpPr>
        <p:grpSpPr>
          <a:xfrm>
            <a:off x="7894362" y="2393130"/>
            <a:ext cx="717893" cy="819697"/>
            <a:chOff x="5681953" y="914540"/>
            <a:chExt cx="717893" cy="819697"/>
          </a:xfrm>
        </p:grpSpPr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EEA75791-ABCD-5563-A515-92D86168BC8E}"/>
                </a:ext>
              </a:extLst>
            </p:cNvPr>
            <p:cNvCxnSpPr>
              <a:cxnSpLocks/>
            </p:cNvCxnSpPr>
            <p:nvPr/>
          </p:nvCxnSpPr>
          <p:spPr>
            <a:xfrm>
              <a:off x="6075613" y="1371600"/>
              <a:ext cx="0" cy="362637"/>
            </a:xfrm>
            <a:prstGeom prst="line">
              <a:avLst/>
            </a:prstGeom>
            <a:ln w="19050">
              <a:solidFill>
                <a:srgbClr val="E648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內容版面配置區 10">
              <a:extLst>
                <a:ext uri="{FF2B5EF4-FFF2-40B4-BE49-F238E27FC236}">
                  <a16:creationId xmlns:a16="http://schemas.microsoft.com/office/drawing/2014/main" id="{8D472D35-3D0E-AC3C-56EB-647A30AF396A}"/>
                </a:ext>
              </a:extLst>
            </p:cNvPr>
            <p:cNvSpPr txBox="1">
              <a:spLocks/>
            </p:cNvSpPr>
            <p:nvPr/>
          </p:nvSpPr>
          <p:spPr>
            <a:xfrm>
              <a:off x="5681953" y="914540"/>
              <a:ext cx="717893" cy="50176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000" dirty="0">
                  <a:solidFill>
                    <a:srgbClr val="E64823"/>
                  </a:solidFill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left</a:t>
              </a: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52BBD59E-8131-4FA6-7E5B-D273EE845BC3}"/>
              </a:ext>
            </a:extLst>
          </p:cNvPr>
          <p:cNvGrpSpPr/>
          <p:nvPr/>
        </p:nvGrpSpPr>
        <p:grpSpPr>
          <a:xfrm>
            <a:off x="9101833" y="2393130"/>
            <a:ext cx="903951" cy="819697"/>
            <a:chOff x="5623637" y="914540"/>
            <a:chExt cx="903951" cy="819697"/>
          </a:xfrm>
        </p:grpSpPr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F2668F56-5F90-4775-AFC8-D5CDAE8162FE}"/>
                </a:ext>
              </a:extLst>
            </p:cNvPr>
            <p:cNvCxnSpPr>
              <a:cxnSpLocks/>
            </p:cNvCxnSpPr>
            <p:nvPr/>
          </p:nvCxnSpPr>
          <p:spPr>
            <a:xfrm>
              <a:off x="6075613" y="1371600"/>
              <a:ext cx="0" cy="362637"/>
            </a:xfrm>
            <a:prstGeom prst="line">
              <a:avLst/>
            </a:prstGeom>
            <a:ln w="19050">
              <a:solidFill>
                <a:srgbClr val="E648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內容版面配置區 10">
              <a:extLst>
                <a:ext uri="{FF2B5EF4-FFF2-40B4-BE49-F238E27FC236}">
                  <a16:creationId xmlns:a16="http://schemas.microsoft.com/office/drawing/2014/main" id="{B0561058-5D6E-43A6-E247-9A29C6F1BD67}"/>
                </a:ext>
              </a:extLst>
            </p:cNvPr>
            <p:cNvSpPr txBox="1">
              <a:spLocks/>
            </p:cNvSpPr>
            <p:nvPr/>
          </p:nvSpPr>
          <p:spPr>
            <a:xfrm>
              <a:off x="5623637" y="914540"/>
              <a:ext cx="903951" cy="50176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91440" indent="-91440" algn="l" defTabSz="914400" rtl="0" eaLnBrk="1" latinLnBrk="0" hangingPunct="1">
                <a:lnSpc>
                  <a:spcPct val="11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9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7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3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ctr">
                <a:buFont typeface="Calibri" panose="020F0502020204030204" pitchFamily="34" charset="0"/>
                <a:buNone/>
              </a:pPr>
              <a:r>
                <a:rPr lang="en-US" altLang="zh-TW" sz="2000" dirty="0">
                  <a:solidFill>
                    <a:srgbClr val="E64823"/>
                  </a:solidFill>
                  <a:latin typeface="jf-openhuninn-2.0" panose="020B0000000000000000" pitchFamily="34" charset="-120"/>
                  <a:ea typeface="jf-openhuninn-2.0" panose="020B0000000000000000" pitchFamily="34" charset="-120"/>
                </a:rPr>
                <a:t>right</a:t>
              </a: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FB54E982-0FB7-6A1E-A026-4487F6961BD4}"/>
              </a:ext>
            </a:extLst>
          </p:cNvPr>
          <p:cNvGrpSpPr/>
          <p:nvPr/>
        </p:nvGrpSpPr>
        <p:grpSpPr>
          <a:xfrm>
            <a:off x="8558108" y="3544481"/>
            <a:ext cx="717893" cy="864397"/>
            <a:chOff x="5712433" y="334803"/>
            <a:chExt cx="717893" cy="864397"/>
          </a:xfrm>
        </p:grpSpPr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A88BB9A6-EEE6-6C35-70EA-F140BB28F185}"/>
                </a:ext>
              </a:extLst>
            </p:cNvPr>
            <p:cNvCxnSpPr>
              <a:cxnSpLocks/>
            </p:cNvCxnSpPr>
            <p:nvPr/>
          </p:nvCxnSpPr>
          <p:spPr>
            <a:xfrm>
              <a:off x="6075613" y="334803"/>
              <a:ext cx="0" cy="362637"/>
            </a:xfrm>
            <a:prstGeom prst="line">
              <a:avLst/>
            </a:prstGeom>
            <a:ln w="19050">
              <a:solidFill>
                <a:srgbClr val="E6482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內容版面配置區 10">
                  <a:extLst>
                    <a:ext uri="{FF2B5EF4-FFF2-40B4-BE49-F238E27FC236}">
                      <a16:creationId xmlns:a16="http://schemas.microsoft.com/office/drawing/2014/main" id="{1260BD5B-30FC-0F42-AD95-68D5AF384C0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712433" y="697440"/>
                  <a:ext cx="717893" cy="501760"/>
                </a:xfrm>
                <a:prstGeom prst="rect">
                  <a:avLst/>
                </a:prstGeom>
              </p:spPr>
              <p:txBody>
                <a:bodyPr anchor="ctr">
                  <a:no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indent="0"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⌊"/>
                            <m:endChr m:val="⌋"/>
                            <m:ctrlPr>
                              <a:rPr lang="en-US" altLang="zh-TW" sz="2000" i="1">
                                <a:solidFill>
                                  <a:srgbClr val="E64823"/>
                                </a:solidFill>
                                <a:latin typeface="Cambria Math" panose="02040503050406030204" pitchFamily="18" charset="0"/>
                                <a:ea typeface="jf-openhuninn-2.0" panose="020B0000000000000000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Left</m:t>
                                </m:r>
                                <m: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Right</m:t>
                                </m:r>
                              </m:num>
                              <m:den>
                                <m:r>
                                  <a:rPr lang="en-US" altLang="zh-TW" sz="2000" i="1">
                                    <a:solidFill>
                                      <a:srgbClr val="E64823"/>
                                    </a:solidFill>
                                    <a:latin typeface="Cambria Math" panose="02040503050406030204" pitchFamily="18" charset="0"/>
                                    <a:ea typeface="jf-openhuninn-2.0" panose="020B0000000000000000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altLang="zh-TW" sz="2000" dirty="0">
                    <a:solidFill>
                      <a:srgbClr val="E64823"/>
                    </a:solidFill>
                    <a:latin typeface="jf-openhuninn-2.0" panose="020B0000000000000000" pitchFamily="34" charset="-120"/>
                    <a:ea typeface="jf-openhuninn-2.0" panose="020B0000000000000000" pitchFamily="34" charset="-120"/>
                  </a:endParaRPr>
                </a:p>
              </p:txBody>
            </p:sp>
          </mc:Choice>
          <mc:Fallback xmlns="">
            <p:sp>
              <p:nvSpPr>
                <p:cNvPr id="23" name="內容版面配置區 10">
                  <a:extLst>
                    <a:ext uri="{FF2B5EF4-FFF2-40B4-BE49-F238E27FC236}">
                      <a16:creationId xmlns:a16="http://schemas.microsoft.com/office/drawing/2014/main" id="{1260BD5B-30FC-0F42-AD95-68D5AF384C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2433" y="697440"/>
                  <a:ext cx="717893" cy="501760"/>
                </a:xfrm>
                <a:prstGeom prst="rect">
                  <a:avLst/>
                </a:prstGeom>
                <a:blipFill>
                  <a:blip r:embed="rId4"/>
                  <a:stretch>
                    <a:fillRect l="-50000" t="-8537" r="-52542" b="-2195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內容版面配置區 10">
            <a:extLst>
              <a:ext uri="{FF2B5EF4-FFF2-40B4-BE49-F238E27FC236}">
                <a16:creationId xmlns:a16="http://schemas.microsoft.com/office/drawing/2014/main" id="{CA97CE8B-6394-682A-E1E1-2C5C66B1CD9D}"/>
              </a:ext>
            </a:extLst>
          </p:cNvPr>
          <p:cNvSpPr txBox="1">
            <a:spLocks/>
          </p:cNvSpPr>
          <p:nvPr/>
        </p:nvSpPr>
        <p:spPr>
          <a:xfrm>
            <a:off x="483578" y="821499"/>
            <a:ext cx="5015702" cy="4832326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zh-TW" altLang="en-US" sz="2000" dirty="0">
                <a:ea typeface="jf-openhuninn-2.0" panose="020B0000000000000000" pitchFamily="34" charset="-120"/>
              </a:rPr>
              <a:t>「持續平分陣列，直到指針碰到搜尋目標」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給定一個陣列從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0 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到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9</a:t>
            </a: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找出每個節點的指針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如果中間元素是目標就結束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  <a:p>
            <a:pPr marL="548640" indent="-457200">
              <a:buFont typeface="+mj-lt"/>
              <a:buAutoNum type="arabicPeriod"/>
            </a:pP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否則判斷大小，移動指針到 </a:t>
            </a:r>
            <a:r>
              <a:rPr lang="en-US" altLang="zh-TW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Mid </a:t>
            </a:r>
            <a:r>
              <a:rPr lang="zh-TW" altLang="en-US" sz="2000" dirty="0">
                <a:latin typeface="jf-openhuninn-2.0" panose="020B0000000000000000" pitchFamily="34" charset="-120"/>
                <a:ea typeface="jf-openhuninn-2.0" panose="020B0000000000000000" pitchFamily="34" charset="-120"/>
              </a:rPr>
              <a:t>上</a:t>
            </a:r>
            <a:endParaRPr lang="en-US" altLang="zh-TW" sz="2000" dirty="0">
              <a:latin typeface="jf-openhuninn-2.0" panose="020B0000000000000000" pitchFamily="34" charset="-120"/>
              <a:ea typeface="jf-openhuninn-2.0" panose="020B0000000000000000" pitchFamily="34" charset="-120"/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69EE67BA-EFDD-9B19-AA32-52D0E8E08D3F}"/>
              </a:ext>
            </a:extLst>
          </p:cNvPr>
          <p:cNvSpPr txBox="1">
            <a:spLocks/>
          </p:cNvSpPr>
          <p:nvPr/>
        </p:nvSpPr>
        <p:spPr>
          <a:xfrm>
            <a:off x="0" y="6478385"/>
            <a:ext cx="3751811" cy="3796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900" dirty="0">
                <a:solidFill>
                  <a:schemeClr val="bg1">
                    <a:lumMod val="75000"/>
                  </a:schemeClr>
                </a:solidFill>
                <a:latin typeface="jf-openhuninn-2.0" panose="020B0000000000000000" pitchFamily="34" charset="-120"/>
                <a:ea typeface="jf-openhuninn-2.0" panose="020B0000000000000000" pitchFamily="34" charset="-120"/>
              </a:rPr>
              <a:t>二分搜尋法</a:t>
            </a:r>
          </a:p>
        </p:txBody>
      </p:sp>
    </p:spTree>
    <p:extLst>
      <p:ext uri="{BB962C8B-B14F-4D97-AF65-F5344CB8AC3E}">
        <p14:creationId xmlns:p14="http://schemas.microsoft.com/office/powerpoint/2010/main" val="311219251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5B1FD9-3BB6-4DA9-A089-3B68C2323D4F}">
  <ds:schemaRefs>
    <ds:schemaRef ds:uri="http://purl.org/dc/terms/"/>
    <ds:schemaRef ds:uri="http://schemas.microsoft.com/office/2006/metadata/properties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71af3243-3dd4-4a8d-8c0d-dd76da1f02a5"/>
    <ds:schemaRef ds:uri="http://schemas.microsoft.com/office/infopath/2007/PartnerControls"/>
    <ds:schemaRef ds:uri="16c05727-aa75-4e4a-9b5f-8a80a1165891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{DE4D5A2A-45AA-468A-A52E-9206A7A5E323}tf33845126_win32</Template>
  <TotalTime>1978</TotalTime>
  <Words>1425</Words>
  <Application>Microsoft Office PowerPoint</Application>
  <PresentationFormat>寬螢幕</PresentationFormat>
  <Paragraphs>282</Paragraphs>
  <Slides>33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2" baseType="lpstr">
      <vt:lpstr>jf open 粉圓 2.0</vt:lpstr>
      <vt:lpstr>jf-openhuninn-2.0</vt:lpstr>
      <vt:lpstr>Arial</vt:lpstr>
      <vt:lpstr>Bookman Old Style</vt:lpstr>
      <vt:lpstr>Calibri</vt:lpstr>
      <vt:lpstr>Cambria Math</vt:lpstr>
      <vt:lpstr>Franklin Gothic Book</vt:lpstr>
      <vt:lpstr>Times New Roman</vt:lpstr>
      <vt:lpstr>1_RetrospectVTI</vt:lpstr>
      <vt:lpstr>二分搜尋法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資料結構 TA課程</dc:title>
  <dc:creator>柏菻 黃</dc:creator>
  <cp:lastModifiedBy>LTurret</cp:lastModifiedBy>
  <cp:revision>787</cp:revision>
  <dcterms:created xsi:type="dcterms:W3CDTF">2024-07-15T07:37:21Z</dcterms:created>
  <dcterms:modified xsi:type="dcterms:W3CDTF">2024-12-09T09:41:33Z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