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60" r:id="rId5"/>
    <p:sldId id="261" r:id="rId6"/>
    <p:sldId id="259" r:id="rId7"/>
    <p:sldId id="262" r:id="rId8"/>
    <p:sldId id="263" r:id="rId9"/>
    <p:sldId id="271" r:id="rId10"/>
    <p:sldId id="279" r:id="rId11"/>
    <p:sldId id="280" r:id="rId12"/>
    <p:sldId id="264" r:id="rId13"/>
    <p:sldId id="304" r:id="rId14"/>
    <p:sldId id="305" r:id="rId15"/>
    <p:sldId id="306" r:id="rId16"/>
    <p:sldId id="307" r:id="rId17"/>
    <p:sldId id="309" r:id="rId18"/>
    <p:sldId id="308" r:id="rId19"/>
    <p:sldId id="310" r:id="rId20"/>
    <p:sldId id="266" r:id="rId21"/>
    <p:sldId id="269" r:id="rId22"/>
    <p:sldId id="312" r:id="rId23"/>
    <p:sldId id="267" r:id="rId24"/>
    <p:sldId id="268" r:id="rId25"/>
    <p:sldId id="270" r:id="rId26"/>
    <p:sldId id="286" r:id="rId27"/>
    <p:sldId id="287" r:id="rId28"/>
    <p:sldId id="281" r:id="rId29"/>
    <p:sldId id="282" r:id="rId30"/>
    <p:sldId id="285" r:id="rId31"/>
    <p:sldId id="283" r:id="rId32"/>
    <p:sldId id="284"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2" r:id="rId46"/>
    <p:sldId id="303" r:id="rId47"/>
    <p:sldId id="313" r:id="rId48"/>
    <p:sldId id="314" r:id="rId49"/>
    <p:sldId id="317" r:id="rId50"/>
    <p:sldId id="318" r:id="rId51"/>
    <p:sldId id="315" r:id="rId52"/>
    <p:sldId id="316" r:id="rId53"/>
    <p:sldId id="321" r:id="rId54"/>
    <p:sldId id="320" r:id="rId55"/>
    <p:sldId id="323" r:id="rId56"/>
    <p:sldId id="322" r:id="rId57"/>
    <p:sldId id="319" r:id="rId58"/>
    <p:sldId id="325" r:id="rId59"/>
    <p:sldId id="272" r:id="rId60"/>
    <p:sldId id="273" r:id="rId61"/>
    <p:sldId id="274" r:id="rId62"/>
    <p:sldId id="275" r:id="rId63"/>
    <p:sldId id="276" r:id="rId64"/>
    <p:sldId id="277" r:id="rId65"/>
    <p:sldId id="278" r:id="rId6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7" name="Title 6"/>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9" name="Content Placeholder 8"/>
          <p:cNvSpPr>
            <a:spLocks noGrp="1"/>
          </p:cNvSpPr>
          <p:nvPr>
            <p:ph sz="quarter" idx="13"/>
          </p:nvPr>
        </p:nvSpPr>
        <p:spPr>
          <a:xfrm>
            <a:off x="676655" y="2679192"/>
            <a:ext cx="3822192" cy="34472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5E2053F-AA14-4584-ABF1-411BD3224EA5}" type="datetimeFigureOut">
              <a:rPr lang="zh-TW" altLang="en-US" smtClean="0"/>
              <a:t>2023/10/3</a:t>
            </a:fld>
            <a:endParaRPr lang="zh-TW"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TW"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AC7524-2EF7-4AC2-86B6-0D1EC66F5992}" type="slidenum">
              <a:rPr lang="zh-TW" altLang="en-US" smtClean="0"/>
              <a:t>‹#›</a:t>
            </a:fld>
            <a:endParaRPr lang="zh-TW"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chop-dbhi/twitter-adr-bls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高等演算法</a:t>
            </a:r>
            <a:r>
              <a:rPr lang="en-US" altLang="zh-TW" dirty="0" smtClean="0"/>
              <a:t>-</a:t>
            </a:r>
            <a:r>
              <a:rPr lang="zh-TW" altLang="en-US" dirty="0" smtClean="0"/>
              <a:t>論文研讀</a:t>
            </a:r>
            <a:endParaRPr lang="zh-TW" altLang="en-US" dirty="0"/>
          </a:p>
        </p:txBody>
      </p:sp>
      <p:sp>
        <p:nvSpPr>
          <p:cNvPr id="3" name="副標題 2"/>
          <p:cNvSpPr>
            <a:spLocks noGrp="1"/>
          </p:cNvSpPr>
          <p:nvPr>
            <p:ph type="subTitle" idx="1"/>
          </p:nvPr>
        </p:nvSpPr>
        <p:spPr/>
        <p:txBody>
          <a:bodyPr/>
          <a:lstStyle/>
          <a:p>
            <a:endParaRPr lang="en-US" altLang="zh-TW" dirty="0" smtClean="0"/>
          </a:p>
          <a:p>
            <a:r>
              <a:rPr lang="zh-TW" altLang="en-US" dirty="0" smtClean="0"/>
              <a:t>學生：呂明樺</a:t>
            </a:r>
            <a:endParaRPr lang="en-US" altLang="zh-TW" dirty="0" smtClean="0"/>
          </a:p>
          <a:p>
            <a:r>
              <a:rPr lang="zh-TW" altLang="en-US" dirty="0" smtClean="0"/>
              <a:t>指導教授：蕭 瑛東</a:t>
            </a:r>
            <a:endParaRPr lang="en-US" altLang="zh-TW" dirty="0" smtClean="0"/>
          </a:p>
        </p:txBody>
      </p:sp>
    </p:spTree>
    <p:extLst>
      <p:ext uri="{BB962C8B-B14F-4D97-AF65-F5344CB8AC3E}">
        <p14:creationId xmlns:p14="http://schemas.microsoft.com/office/powerpoint/2010/main" val="340183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endParaRPr lang="en-US" altLang="zh-TW" dirty="0" smtClean="0"/>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資料形式與來源</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794957" cy="447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3719271" y="1582252"/>
            <a:ext cx="1723549" cy="461665"/>
          </a:xfrm>
          <a:prstGeom prst="rect">
            <a:avLst/>
          </a:prstGeom>
          <a:noFill/>
        </p:spPr>
        <p:txBody>
          <a:bodyPr wrap="none" rtlCol="0">
            <a:spAutoFit/>
          </a:bodyPr>
          <a:lstStyle/>
          <a:p>
            <a:r>
              <a:rPr lang="zh-TW" altLang="en-US" sz="2400" b="1" dirty="0">
                <a:solidFill>
                  <a:srgbClr val="FF0000"/>
                </a:solidFill>
              </a:rPr>
              <a:t>訓練用資料</a:t>
            </a:r>
          </a:p>
        </p:txBody>
      </p:sp>
    </p:spTree>
    <p:extLst>
      <p:ext uri="{BB962C8B-B14F-4D97-AF65-F5344CB8AC3E}">
        <p14:creationId xmlns:p14="http://schemas.microsoft.com/office/powerpoint/2010/main" val="1019085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dirty="0" smtClean="0"/>
              <a:t>完整數據共含有</a:t>
            </a:r>
            <a:r>
              <a:rPr lang="en-US" altLang="zh-TW" dirty="0" smtClean="0">
                <a:latin typeface="微軟正黑體" panose="020B0604030504040204" pitchFamily="34" charset="-120"/>
                <a:ea typeface="微軟正黑體" panose="020B0604030504040204" pitchFamily="34" charset="-120"/>
              </a:rPr>
              <a:t>844</a:t>
            </a:r>
            <a:r>
              <a:rPr lang="zh-TW" altLang="en-US" dirty="0" smtClean="0"/>
              <a:t>條貼文，其中</a:t>
            </a:r>
            <a:r>
              <a:rPr lang="en-US" altLang="zh-TW" dirty="0" smtClean="0">
                <a:latin typeface="微軟正黑體" panose="020B0604030504040204" pitchFamily="34" charset="-120"/>
                <a:ea typeface="微軟正黑體" panose="020B0604030504040204" pitchFamily="34" charset="-120"/>
              </a:rPr>
              <a:t>95%</a:t>
            </a:r>
            <a:r>
              <a:rPr lang="zh-TW" altLang="en-US" dirty="0" smtClean="0"/>
              <a:t>的推文至少含有</a:t>
            </a:r>
            <a:r>
              <a:rPr lang="en-US" altLang="zh-TW" dirty="0" smtClean="0">
                <a:latin typeface="微軟正黑體" panose="020B0604030504040204" pitchFamily="34" charset="-120"/>
                <a:ea typeface="微軟正黑體" panose="020B0604030504040204" pitchFamily="34" charset="-120"/>
              </a:rPr>
              <a:t>1</a:t>
            </a:r>
            <a:r>
              <a:rPr lang="zh-TW" altLang="en-US" dirty="0" smtClean="0"/>
              <a:t>個</a:t>
            </a:r>
            <a:r>
              <a:rPr lang="en-US" altLang="zh-TW" dirty="0" smtClean="0"/>
              <a:t>ADR</a:t>
            </a:r>
            <a:r>
              <a:rPr lang="zh-TW" altLang="en-US" dirty="0" smtClean="0"/>
              <a:t>或指示提及，並以</a:t>
            </a:r>
            <a:r>
              <a:rPr lang="en-US" altLang="zh-TW" dirty="0" smtClean="0">
                <a:solidFill>
                  <a:srgbClr val="FF0000"/>
                </a:solidFill>
                <a:latin typeface="微軟正黑體" panose="020B0604030504040204" pitchFamily="34" charset="-120"/>
                <a:ea typeface="微軟正黑體" panose="020B0604030504040204" pitchFamily="34" charset="-120"/>
              </a:rPr>
              <a:t>634</a:t>
            </a:r>
            <a:r>
              <a:rPr lang="en-US" altLang="zh-TW" dirty="0" smtClean="0">
                <a:solidFill>
                  <a:srgbClr val="FF0000"/>
                </a:solidFill>
              </a:rPr>
              <a:t>(</a:t>
            </a:r>
            <a:r>
              <a:rPr lang="en-US" altLang="zh-TW" dirty="0" smtClean="0">
                <a:solidFill>
                  <a:srgbClr val="FF0000"/>
                </a:solidFill>
                <a:latin typeface="微軟正黑體" panose="020B0604030504040204" pitchFamily="34" charset="-120"/>
                <a:ea typeface="微軟正黑體" panose="020B0604030504040204" pitchFamily="34" charset="-120"/>
              </a:rPr>
              <a:t>75%</a:t>
            </a:r>
            <a:r>
              <a:rPr lang="en-US" altLang="zh-TW" dirty="0" smtClean="0">
                <a:solidFill>
                  <a:srgbClr val="FF0000"/>
                </a:solidFill>
              </a:rPr>
              <a:t>)</a:t>
            </a:r>
            <a:r>
              <a:rPr lang="en-US" altLang="zh-TW" dirty="0" smtClean="0"/>
              <a:t>/</a:t>
            </a:r>
            <a:r>
              <a:rPr lang="en-US" altLang="zh-TW" dirty="0" smtClean="0">
                <a:solidFill>
                  <a:srgbClr val="FF0000"/>
                </a:solidFill>
                <a:latin typeface="微軟正黑體" panose="020B0604030504040204" pitchFamily="34" charset="-120"/>
                <a:ea typeface="微軟正黑體" panose="020B0604030504040204" pitchFamily="34" charset="-120"/>
              </a:rPr>
              <a:t>210</a:t>
            </a:r>
            <a:r>
              <a:rPr lang="en-US" altLang="zh-TW" dirty="0" smtClean="0">
                <a:solidFill>
                  <a:srgbClr val="FF0000"/>
                </a:solidFill>
              </a:rPr>
              <a:t>(</a:t>
            </a:r>
            <a:r>
              <a:rPr lang="en-US" altLang="zh-TW" dirty="0" smtClean="0">
                <a:solidFill>
                  <a:srgbClr val="FF0000"/>
                </a:solidFill>
                <a:latin typeface="微軟正黑體" panose="020B0604030504040204" pitchFamily="34" charset="-120"/>
                <a:ea typeface="微軟正黑體" panose="020B0604030504040204" pitchFamily="34" charset="-120"/>
              </a:rPr>
              <a:t>25%</a:t>
            </a:r>
            <a:r>
              <a:rPr lang="en-US" altLang="zh-TW" dirty="0" smtClean="0">
                <a:solidFill>
                  <a:srgbClr val="FF0000"/>
                </a:solidFill>
              </a:rPr>
              <a:t>)</a:t>
            </a:r>
            <a:r>
              <a:rPr lang="zh-TW" altLang="en-US" dirty="0" smtClean="0"/>
              <a:t>方式分割訓練集以及測試集資料，訓練用貼文共含有</a:t>
            </a:r>
            <a:r>
              <a:rPr lang="en-US" altLang="zh-TW" dirty="0" smtClean="0">
                <a:latin typeface="微軟正黑體" panose="020B0604030504040204" pitchFamily="34" charset="-120"/>
                <a:ea typeface="微軟正黑體" panose="020B0604030504040204" pitchFamily="34" charset="-120"/>
              </a:rPr>
              <a:t>647</a:t>
            </a:r>
            <a:r>
              <a:rPr lang="zh-TW" altLang="en-US" dirty="0" smtClean="0"/>
              <a:t>個</a:t>
            </a:r>
            <a:r>
              <a:rPr lang="en-US" altLang="zh-TW" dirty="0" smtClean="0"/>
              <a:t>ADR</a:t>
            </a:r>
            <a:r>
              <a:rPr lang="zh-TW" altLang="en-US" dirty="0" smtClean="0"/>
              <a:t>和</a:t>
            </a:r>
            <a:r>
              <a:rPr lang="en-US" altLang="zh-TW" dirty="0" smtClean="0">
                <a:latin typeface="微軟正黑體" panose="020B0604030504040204" pitchFamily="34" charset="-120"/>
                <a:ea typeface="微軟正黑體" panose="020B0604030504040204" pitchFamily="34" charset="-120"/>
              </a:rPr>
              <a:t>71</a:t>
            </a:r>
            <a:r>
              <a:rPr lang="zh-TW" altLang="en-US" dirty="0" smtClean="0"/>
              <a:t>個指示提及，而測試用貼文共</a:t>
            </a:r>
            <a:r>
              <a:rPr lang="en-US" altLang="zh-TW" dirty="0" smtClean="0">
                <a:latin typeface="微軟正黑體" panose="020B0604030504040204" pitchFamily="34" charset="-120"/>
                <a:ea typeface="微軟正黑體" panose="020B0604030504040204" pitchFamily="34" charset="-120"/>
              </a:rPr>
              <a:t>199</a:t>
            </a:r>
            <a:r>
              <a:rPr lang="zh-TW" altLang="en-US" dirty="0" smtClean="0"/>
              <a:t>個</a:t>
            </a:r>
            <a:r>
              <a:rPr lang="en-US" altLang="zh-TW" dirty="0" smtClean="0"/>
              <a:t>ADR</a:t>
            </a:r>
            <a:r>
              <a:rPr lang="zh-TW" altLang="en-US" dirty="0" smtClean="0"/>
              <a:t>和</a:t>
            </a:r>
            <a:r>
              <a:rPr lang="en-US" altLang="zh-TW" dirty="0" smtClean="0">
                <a:latin typeface="微軟正黑體" panose="020B0604030504040204" pitchFamily="34" charset="-120"/>
                <a:ea typeface="微軟正黑體" panose="020B0604030504040204" pitchFamily="34" charset="-120"/>
              </a:rPr>
              <a:t>22</a:t>
            </a:r>
            <a:r>
              <a:rPr lang="zh-TW" altLang="en-US" dirty="0" smtClean="0"/>
              <a:t>個指示提及。</a:t>
            </a:r>
            <a:endParaRPr lang="en-US" altLang="zh-TW" dirty="0"/>
          </a:p>
          <a:p>
            <a:pPr marL="0" indent="0">
              <a:buNone/>
            </a:pPr>
            <a:endParaRPr lang="en-US" altLang="zh-TW" dirty="0" smtClean="0"/>
          </a:p>
          <a:p>
            <a:pPr marL="0" indent="0">
              <a:buNone/>
            </a:pPr>
            <a:endParaRPr lang="en-US" altLang="zh-TW" dirty="0" smtClean="0"/>
          </a:p>
          <a:p>
            <a:pPr marL="0" indent="0">
              <a:buNone/>
            </a:pPr>
            <a:r>
              <a:rPr lang="zh-TW" altLang="en-US" sz="1800" dirty="0" smtClean="0">
                <a:solidFill>
                  <a:srgbClr val="C00000"/>
                </a:solidFill>
              </a:rPr>
              <a:t>補充：論文中所提供的推文皆已過期</a:t>
            </a:r>
            <a:r>
              <a:rPr lang="en-US" altLang="zh-TW" sz="1800" dirty="0" smtClean="0">
                <a:solidFill>
                  <a:srgbClr val="C00000"/>
                </a:solidFill>
              </a:rPr>
              <a:t>..</a:t>
            </a:r>
            <a:r>
              <a:rPr lang="zh-TW" altLang="en-US" sz="1800" dirty="0" smtClean="0">
                <a:solidFill>
                  <a:srgbClr val="C00000"/>
                </a:solidFill>
              </a:rPr>
              <a:t> 學生無法確定他的數據完整是怎麼處理的</a:t>
            </a:r>
            <a:endParaRPr lang="zh-TW" altLang="en-US" sz="1800" dirty="0">
              <a:solidFill>
                <a:srgbClr val="C00000"/>
              </a:solidFill>
            </a:endParaRPr>
          </a:p>
        </p:txBody>
      </p:sp>
      <p:sp>
        <p:nvSpPr>
          <p:cNvPr id="3" name="標題 2"/>
          <p:cNvSpPr>
            <a:spLocks noGrp="1"/>
          </p:cNvSpPr>
          <p:nvPr>
            <p:ph type="title"/>
          </p:nvPr>
        </p:nvSpPr>
        <p:spPr/>
        <p:txBody>
          <a:bodyPr/>
          <a:lstStyle/>
          <a:p>
            <a:r>
              <a:rPr lang="zh-TW" altLang="en-US" dirty="0" smtClean="0"/>
              <a:t>資料形式與來源</a:t>
            </a:r>
            <a:endParaRPr lang="zh-TW" altLang="en-US" dirty="0"/>
          </a:p>
        </p:txBody>
      </p:sp>
    </p:spTree>
    <p:extLst>
      <p:ext uri="{BB962C8B-B14F-4D97-AF65-F5344CB8AC3E}">
        <p14:creationId xmlns:p14="http://schemas.microsoft.com/office/powerpoint/2010/main" val="2896933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fontScale="92500" lnSpcReduction="10000"/>
          </a:bodyPr>
          <a:lstStyle/>
          <a:p>
            <a:pPr marL="0" indent="0">
              <a:buNone/>
            </a:pPr>
            <a:r>
              <a:rPr lang="zh-TW" altLang="en-US" dirty="0" smtClean="0">
                <a:solidFill>
                  <a:srgbClr val="C00000"/>
                </a:solidFill>
              </a:rPr>
              <a:t>主要方法</a:t>
            </a:r>
            <a:r>
              <a:rPr lang="zh-TW" altLang="en-US" dirty="0" smtClean="0"/>
              <a:t>：</a:t>
            </a:r>
            <a:endParaRPr lang="en-US" altLang="zh-TW" dirty="0" smtClean="0"/>
          </a:p>
          <a:p>
            <a:pPr marL="0" indent="0">
              <a:buNone/>
            </a:pPr>
            <a:r>
              <a:rPr lang="zh-TW" altLang="en-US" dirty="0" smtClean="0"/>
              <a:t>雙向長短期記憶循環神經網路</a:t>
            </a:r>
            <a:r>
              <a:rPr lang="en-US" altLang="zh-TW" dirty="0" smtClean="0"/>
              <a:t>(BLSTM-RNN)</a:t>
            </a:r>
          </a:p>
          <a:p>
            <a:pPr marL="0" indent="0">
              <a:buNone/>
            </a:pPr>
            <a:r>
              <a:rPr lang="zh-TW" altLang="en-US" dirty="0" smtClean="0">
                <a:solidFill>
                  <a:srgbClr val="C00000"/>
                </a:solidFill>
              </a:rPr>
              <a:t>副要</a:t>
            </a:r>
            <a:r>
              <a:rPr lang="en-US" altLang="zh-TW" dirty="0" smtClean="0">
                <a:solidFill>
                  <a:srgbClr val="C00000"/>
                </a:solidFill>
              </a:rPr>
              <a:t>(</a:t>
            </a:r>
            <a:r>
              <a:rPr lang="zh-TW" altLang="en-US" dirty="0" smtClean="0">
                <a:solidFill>
                  <a:srgbClr val="C00000"/>
                </a:solidFill>
              </a:rPr>
              <a:t>協助</a:t>
            </a:r>
            <a:r>
              <a:rPr lang="en-US" altLang="zh-TW" dirty="0" smtClean="0">
                <a:solidFill>
                  <a:srgbClr val="C00000"/>
                </a:solidFill>
              </a:rPr>
              <a:t>)</a:t>
            </a:r>
            <a:r>
              <a:rPr lang="zh-TW" altLang="en-US" dirty="0" smtClean="0">
                <a:solidFill>
                  <a:srgbClr val="C00000"/>
                </a:solidFill>
              </a:rPr>
              <a:t>方法</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1.</a:t>
            </a:r>
            <a:r>
              <a:rPr lang="en-US" altLang="zh-TW" dirty="0" smtClean="0"/>
              <a:t> ark-</a:t>
            </a:r>
            <a:r>
              <a:rPr lang="en-US" altLang="zh-TW" dirty="0" err="1" smtClean="0"/>
              <a:t>twokenize</a:t>
            </a:r>
            <a:r>
              <a:rPr lang="en-US" altLang="zh-TW" dirty="0" smtClean="0"/>
              <a:t>-</a:t>
            </a:r>
            <a:r>
              <a:rPr lang="en-US" altLang="zh-TW" dirty="0" err="1" smtClean="0"/>
              <a:t>py</a:t>
            </a:r>
            <a:r>
              <a:rPr lang="zh-TW" altLang="en-US" dirty="0" smtClean="0"/>
              <a:t> </a:t>
            </a:r>
            <a:r>
              <a:rPr lang="en-US" altLang="zh-TW" dirty="0" smtClean="0"/>
              <a:t>(</a:t>
            </a:r>
            <a:r>
              <a:rPr lang="en-US" altLang="zh-TW" dirty="0" err="1" smtClean="0"/>
              <a:t>github</a:t>
            </a:r>
            <a:r>
              <a:rPr lang="zh-TW" altLang="en-US" dirty="0" smtClean="0"/>
              <a:t>中的一個程式</a:t>
            </a:r>
            <a:r>
              <a:rPr lang="en-US" altLang="zh-TW" dirty="0" smtClean="0"/>
              <a:t>)</a:t>
            </a:r>
          </a:p>
          <a:p>
            <a:pPr marL="0" indent="0">
              <a:buNone/>
            </a:pPr>
            <a:r>
              <a:rPr lang="en-US" altLang="zh-TW" dirty="0" smtClean="0">
                <a:latin typeface="微軟正黑體" panose="020B0604030504040204" pitchFamily="34" charset="-120"/>
                <a:ea typeface="微軟正黑體" panose="020B0604030504040204" pitchFamily="34" charset="-120"/>
              </a:rPr>
              <a:t>2.</a:t>
            </a:r>
            <a:r>
              <a:rPr lang="zh-TW" altLang="en-US" dirty="0" smtClean="0"/>
              <a:t>序列標記法 </a:t>
            </a:r>
            <a:r>
              <a:rPr lang="en-US" altLang="zh-TW" dirty="0" smtClean="0"/>
              <a:t>I-O-B</a:t>
            </a:r>
          </a:p>
          <a:p>
            <a:pPr marL="0" indent="0">
              <a:buNone/>
            </a:pPr>
            <a:r>
              <a:rPr lang="en-US" altLang="zh-TW" dirty="0">
                <a:latin typeface="微軟正黑體" panose="020B0604030504040204" pitchFamily="34" charset="-120"/>
                <a:ea typeface="微軟正黑體" panose="020B0604030504040204" pitchFamily="34" charset="-120"/>
              </a:rPr>
              <a:t>3</a:t>
            </a:r>
            <a:r>
              <a:rPr lang="en-US" altLang="zh-TW" dirty="0" smtClean="0">
                <a:latin typeface="微軟正黑體" panose="020B0604030504040204" pitchFamily="34" charset="-120"/>
                <a:ea typeface="微軟正黑體" panose="020B0604030504040204" pitchFamily="34" charset="-120"/>
              </a:rPr>
              <a:t>.</a:t>
            </a:r>
            <a:r>
              <a:rPr lang="zh-TW" altLang="en-US" dirty="0" smtClean="0"/>
              <a:t>令牌填充</a:t>
            </a:r>
            <a:endParaRPr lang="en-US" altLang="zh-TW" dirty="0" smtClean="0"/>
          </a:p>
          <a:p>
            <a:pPr marL="0" indent="0">
              <a:buNone/>
            </a:pPr>
            <a:r>
              <a:rPr lang="en-US" altLang="zh-TW" dirty="0" smtClean="0">
                <a:latin typeface="微軟正黑體" panose="020B0604030504040204" pitchFamily="34" charset="-120"/>
                <a:ea typeface="微軟正黑體" panose="020B0604030504040204" pitchFamily="34" charset="-120"/>
              </a:rPr>
              <a:t>4.</a:t>
            </a:r>
            <a:r>
              <a:rPr lang="zh-TW" altLang="en-US" dirty="0"/>
              <a:t>詞</a:t>
            </a:r>
            <a:r>
              <a:rPr lang="zh-TW" altLang="en-US" dirty="0" smtClean="0"/>
              <a:t>嵌入</a:t>
            </a:r>
            <a:endParaRPr lang="en-US" altLang="zh-TW" dirty="0" smtClean="0"/>
          </a:p>
          <a:p>
            <a:pPr marL="0" indent="0">
              <a:buNone/>
            </a:pPr>
            <a:r>
              <a:rPr lang="en-US" altLang="zh-TW" dirty="0">
                <a:latin typeface="微軟正黑體" panose="020B0604030504040204" pitchFamily="34" charset="-120"/>
                <a:ea typeface="微軟正黑體" panose="020B0604030504040204" pitchFamily="34" charset="-120"/>
              </a:rPr>
              <a:t>5</a:t>
            </a:r>
            <a:r>
              <a:rPr lang="en-US" altLang="zh-TW" dirty="0" smtClean="0">
                <a:latin typeface="微軟正黑體" panose="020B0604030504040204" pitchFamily="34" charset="-120"/>
                <a:ea typeface="微軟正黑體" panose="020B0604030504040204" pitchFamily="34" charset="-120"/>
              </a:rPr>
              <a:t>.</a:t>
            </a:r>
            <a:r>
              <a:rPr lang="zh-TW" altLang="en-US" dirty="0">
                <a:latin typeface="+mn-ea"/>
              </a:rPr>
              <a:t>交叉</a:t>
            </a:r>
            <a:r>
              <a:rPr lang="zh-TW" altLang="en-US" dirty="0" smtClean="0">
                <a:latin typeface="+mn-ea"/>
              </a:rPr>
              <a:t>驗證</a:t>
            </a:r>
            <a:endParaRPr lang="en-US" altLang="zh-TW" dirty="0" smtClean="0">
              <a:latin typeface="+mn-ea"/>
            </a:endParaRPr>
          </a:p>
          <a:p>
            <a:pPr marL="0" indent="0">
              <a:buNone/>
            </a:pPr>
            <a:r>
              <a:rPr lang="en-US" altLang="zh-TW" dirty="0" smtClean="0">
                <a:latin typeface="微軟正黑體" panose="020B0604030504040204" pitchFamily="34" charset="-120"/>
                <a:ea typeface="微軟正黑體" panose="020B0604030504040204" pitchFamily="34" charset="-120"/>
              </a:rPr>
              <a:t>6</a:t>
            </a:r>
            <a:r>
              <a:rPr lang="en-US" altLang="zh-TW" dirty="0" smtClean="0">
                <a:latin typeface="微軟正黑體" panose="020B0604030504040204" pitchFamily="34" charset="-120"/>
                <a:ea typeface="微軟正黑體" panose="020B0604030504040204" pitchFamily="34" charset="-120"/>
              </a:rPr>
              <a:t>.</a:t>
            </a:r>
            <a:r>
              <a:rPr lang="zh-TW" altLang="en-US" dirty="0">
                <a:latin typeface="+mn-ea"/>
              </a:rPr>
              <a:t>預訓練</a:t>
            </a:r>
            <a:endParaRPr lang="en-US" altLang="zh-TW" dirty="0" smtClean="0">
              <a:latin typeface="+mn-ea"/>
            </a:endParaRPr>
          </a:p>
          <a:p>
            <a:pPr marL="0" indent="0">
              <a:buNone/>
            </a:pPr>
            <a:r>
              <a:rPr lang="en-US" altLang="zh-TW" dirty="0" smtClean="0">
                <a:latin typeface="微軟正黑體" panose="020B0604030504040204" pitchFamily="34" charset="-120"/>
                <a:ea typeface="微軟正黑體" panose="020B0604030504040204" pitchFamily="34" charset="-120"/>
              </a:rPr>
              <a:t>7</a:t>
            </a:r>
            <a:r>
              <a:rPr lang="en-US" altLang="zh-TW" dirty="0" smtClean="0">
                <a:latin typeface="微軟正黑體" panose="020B0604030504040204" pitchFamily="34" charset="-120"/>
                <a:ea typeface="微軟正黑體" panose="020B0604030504040204" pitchFamily="34" charset="-120"/>
              </a:rPr>
              <a:t>.</a:t>
            </a:r>
            <a:r>
              <a:rPr lang="zh-TW" altLang="en-US" dirty="0">
                <a:latin typeface="+mn-ea"/>
              </a:rPr>
              <a:t>字典匹配</a:t>
            </a:r>
            <a:r>
              <a:rPr lang="zh-TW" altLang="en-US" dirty="0" smtClean="0">
                <a:latin typeface="+mn-ea"/>
              </a:rPr>
              <a:t>  </a:t>
            </a:r>
            <a:endParaRPr lang="en-US" altLang="zh-TW" dirty="0" smtClean="0">
              <a:latin typeface="+mn-ea"/>
            </a:endParaRPr>
          </a:p>
          <a:p>
            <a:pPr marL="0" indent="0">
              <a:buNone/>
            </a:pPr>
            <a:r>
              <a:rPr lang="en-US" altLang="zh-TW" dirty="0" smtClean="0">
                <a:latin typeface="微軟正黑體" panose="020B0604030504040204" pitchFamily="34" charset="-120"/>
                <a:ea typeface="微軟正黑體" panose="020B0604030504040204" pitchFamily="34" charset="-120"/>
              </a:rPr>
              <a:t>8.</a:t>
            </a:r>
            <a:r>
              <a:rPr lang="zh-TW" altLang="en-US" dirty="0"/>
              <a:t>條件隨機場</a:t>
            </a:r>
            <a:r>
              <a:rPr lang="en-US" altLang="zh-TW" dirty="0"/>
              <a:t>(CRF)</a:t>
            </a:r>
            <a:r>
              <a:rPr lang="zh-TW" altLang="en-US" dirty="0" smtClean="0"/>
              <a:t>模型</a:t>
            </a:r>
            <a:endParaRPr lang="en-US" altLang="zh-TW" dirty="0"/>
          </a:p>
        </p:txBody>
      </p:sp>
      <p:sp>
        <p:nvSpPr>
          <p:cNvPr id="3" name="標題 2"/>
          <p:cNvSpPr>
            <a:spLocks noGrp="1"/>
          </p:cNvSpPr>
          <p:nvPr>
            <p:ph type="title"/>
          </p:nvPr>
        </p:nvSpPr>
        <p:spPr/>
        <p:txBody>
          <a:bodyPr/>
          <a:lstStyle/>
          <a:p>
            <a:r>
              <a:rPr lang="zh-TW" altLang="en-US" dirty="0" smtClean="0"/>
              <a:t>採用方法</a:t>
            </a:r>
            <a:endParaRPr lang="zh-TW" altLang="en-US" dirty="0"/>
          </a:p>
        </p:txBody>
      </p:sp>
    </p:spTree>
    <p:extLst>
      <p:ext uri="{BB962C8B-B14F-4D97-AF65-F5344CB8AC3E}">
        <p14:creationId xmlns:p14="http://schemas.microsoft.com/office/powerpoint/2010/main" val="120721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en-US" altLang="zh-TW" dirty="0" smtClean="0">
                <a:solidFill>
                  <a:srgbClr val="C00000"/>
                </a:solidFill>
              </a:rPr>
              <a:t>RNN</a:t>
            </a:r>
            <a:r>
              <a:rPr lang="zh-TW" altLang="en-US" dirty="0" smtClean="0"/>
              <a:t>：是一種具有記憶功能且能夠處理序列數據的神經網路模型。</a:t>
            </a:r>
            <a:endParaRPr lang="en-US" altLang="zh-TW" dirty="0" smtClean="0"/>
          </a:p>
          <a:p>
            <a:pPr marL="0" indent="0">
              <a:buNone/>
            </a:pPr>
            <a:endParaRPr lang="en-US" altLang="zh-TW" dirty="0" smtClean="0"/>
          </a:p>
          <a:p>
            <a:pPr marL="0" indent="0">
              <a:buNone/>
            </a:pP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a:t>
            </a:r>
            <a:r>
              <a:rPr lang="zh-TW" altLang="en-US" dirty="0" smtClean="0"/>
              <a:t>淺談</a:t>
            </a:r>
            <a:r>
              <a:rPr lang="en-US" altLang="zh-TW" dirty="0" smtClean="0"/>
              <a:t>RNN</a:t>
            </a:r>
            <a:endParaRPr lang="zh-TW"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735605"/>
            <a:ext cx="45720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738916" y="4149080"/>
            <a:ext cx="1473480" cy="1754326"/>
          </a:xfrm>
          <a:prstGeom prst="rect">
            <a:avLst/>
          </a:prstGeom>
          <a:noFill/>
        </p:spPr>
        <p:txBody>
          <a:bodyPr wrap="none" rtlCol="0">
            <a:spAutoFit/>
          </a:bodyPr>
          <a:lstStyle/>
          <a:p>
            <a:r>
              <a:rPr lang="zh-TW" altLang="en-US" dirty="0" smtClean="0"/>
              <a:t>公式：</a:t>
            </a:r>
            <a:endParaRPr lang="en-US" altLang="zh-TW" dirty="0" smtClean="0"/>
          </a:p>
          <a:p>
            <a:r>
              <a:rPr lang="en-US" altLang="zh-TW" dirty="0"/>
              <a:t>x</a:t>
            </a:r>
            <a:r>
              <a:rPr lang="zh-TW" altLang="en-US" dirty="0" smtClean="0"/>
              <a:t>為輸入向量</a:t>
            </a:r>
            <a:endParaRPr lang="en-US" altLang="zh-TW" dirty="0" smtClean="0"/>
          </a:p>
          <a:p>
            <a:r>
              <a:rPr lang="en-US" altLang="zh-TW" dirty="0" smtClean="0"/>
              <a:t>a</a:t>
            </a:r>
            <a:r>
              <a:rPr lang="zh-TW" altLang="en-US" dirty="0"/>
              <a:t>為計算結果</a:t>
            </a:r>
            <a:endParaRPr lang="en-US" altLang="zh-TW" dirty="0" smtClean="0"/>
          </a:p>
          <a:p>
            <a:r>
              <a:rPr lang="en-US" altLang="zh-TW" dirty="0"/>
              <a:t>h</a:t>
            </a:r>
            <a:r>
              <a:rPr lang="zh-TW" altLang="en-US" dirty="0" smtClean="0"/>
              <a:t>為隱藏層</a:t>
            </a:r>
            <a:endParaRPr lang="en-US" altLang="zh-TW" dirty="0" smtClean="0"/>
          </a:p>
          <a:p>
            <a:r>
              <a:rPr lang="en-US" altLang="zh-TW" dirty="0" smtClean="0"/>
              <a:t>y</a:t>
            </a:r>
            <a:r>
              <a:rPr lang="zh-TW" altLang="en-US" dirty="0" smtClean="0"/>
              <a:t>為輸出向量</a:t>
            </a:r>
            <a:endParaRPr lang="en-US" altLang="zh-TW" dirty="0" smtClean="0"/>
          </a:p>
          <a:p>
            <a:r>
              <a:rPr lang="en-US" altLang="zh-TW" dirty="0"/>
              <a:t>b</a:t>
            </a:r>
            <a:r>
              <a:rPr lang="zh-TW" altLang="en-US" dirty="0" smtClean="0"/>
              <a:t>為偏移向量</a:t>
            </a:r>
            <a:endParaRPr lang="zh-TW" altLang="en-US" dirty="0"/>
          </a:p>
        </p:txBody>
      </p:sp>
    </p:spTree>
    <p:extLst>
      <p:ext uri="{BB962C8B-B14F-4D97-AF65-F5344CB8AC3E}">
        <p14:creationId xmlns:p14="http://schemas.microsoft.com/office/powerpoint/2010/main" val="302082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solidFill>
                  <a:srgbClr val="C00000"/>
                </a:solidFill>
              </a:rPr>
              <a:t>舉例</a:t>
            </a:r>
            <a:r>
              <a:rPr lang="zh-TW" altLang="en-US" dirty="0" smtClean="0"/>
              <a:t>：以圖片來說明，它的運作方式。</a:t>
            </a: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a:t>
            </a:r>
            <a:r>
              <a:rPr lang="zh-TW" altLang="en-US" dirty="0" smtClean="0"/>
              <a:t>淺談</a:t>
            </a:r>
            <a:r>
              <a:rPr lang="en-US" altLang="zh-TW" dirty="0" smtClean="0"/>
              <a:t>RNN</a:t>
            </a:r>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04800"/>
            <a:ext cx="6408712" cy="27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1924350" y="5939988"/>
            <a:ext cx="432048" cy="369332"/>
          </a:xfrm>
          <a:prstGeom prst="rect">
            <a:avLst/>
          </a:prstGeom>
          <a:noFill/>
        </p:spPr>
        <p:txBody>
          <a:bodyPr wrap="square" rtlCol="0">
            <a:spAutoFit/>
          </a:bodyPr>
          <a:lstStyle/>
          <a:p>
            <a:r>
              <a:rPr lang="zh-TW" altLang="en-US" dirty="0" smtClean="0"/>
              <a:t>你</a:t>
            </a:r>
            <a:endParaRPr lang="zh-TW" altLang="en-US" dirty="0"/>
          </a:p>
        </p:txBody>
      </p:sp>
      <p:sp>
        <p:nvSpPr>
          <p:cNvPr id="6" name="文字方塊 5"/>
          <p:cNvSpPr txBox="1"/>
          <p:nvPr/>
        </p:nvSpPr>
        <p:spPr>
          <a:xfrm>
            <a:off x="3347864" y="5939988"/>
            <a:ext cx="432048" cy="369332"/>
          </a:xfrm>
          <a:prstGeom prst="rect">
            <a:avLst/>
          </a:prstGeom>
          <a:noFill/>
        </p:spPr>
        <p:txBody>
          <a:bodyPr wrap="square" rtlCol="0">
            <a:spAutoFit/>
          </a:bodyPr>
          <a:lstStyle/>
          <a:p>
            <a:r>
              <a:rPr lang="zh-TW" altLang="en-US" dirty="0"/>
              <a:t>們</a:t>
            </a:r>
            <a:endParaRPr lang="zh-TW" altLang="en-US" dirty="0"/>
          </a:p>
        </p:txBody>
      </p:sp>
      <p:sp>
        <p:nvSpPr>
          <p:cNvPr id="7" name="文字方塊 6"/>
          <p:cNvSpPr txBox="1"/>
          <p:nvPr/>
        </p:nvSpPr>
        <p:spPr>
          <a:xfrm>
            <a:off x="4716016" y="5939988"/>
            <a:ext cx="432048" cy="369332"/>
          </a:xfrm>
          <a:prstGeom prst="rect">
            <a:avLst/>
          </a:prstGeom>
          <a:noFill/>
        </p:spPr>
        <p:txBody>
          <a:bodyPr wrap="square" rtlCol="0">
            <a:spAutoFit/>
          </a:bodyPr>
          <a:lstStyle/>
          <a:p>
            <a:r>
              <a:rPr lang="zh-TW" altLang="en-US" dirty="0"/>
              <a:t>好</a:t>
            </a:r>
            <a:endParaRPr lang="zh-TW" altLang="en-US" dirty="0"/>
          </a:p>
        </p:txBody>
      </p:sp>
      <p:sp>
        <p:nvSpPr>
          <p:cNvPr id="8" name="文字方塊 7"/>
          <p:cNvSpPr txBox="1"/>
          <p:nvPr/>
        </p:nvSpPr>
        <p:spPr>
          <a:xfrm>
            <a:off x="3239852" y="2943916"/>
            <a:ext cx="648072" cy="369332"/>
          </a:xfrm>
          <a:prstGeom prst="rect">
            <a:avLst/>
          </a:prstGeom>
          <a:noFill/>
        </p:spPr>
        <p:txBody>
          <a:bodyPr wrap="square" rtlCol="0">
            <a:spAutoFit/>
          </a:bodyPr>
          <a:lstStyle/>
          <a:p>
            <a:r>
              <a:rPr lang="zh-TW" altLang="en-US" dirty="0" smtClean="0"/>
              <a:t>你們</a:t>
            </a:r>
            <a:endParaRPr lang="zh-TW" altLang="en-US" dirty="0"/>
          </a:p>
        </p:txBody>
      </p:sp>
      <p:sp>
        <p:nvSpPr>
          <p:cNvPr id="9" name="文字方塊 8"/>
          <p:cNvSpPr txBox="1"/>
          <p:nvPr/>
        </p:nvSpPr>
        <p:spPr>
          <a:xfrm>
            <a:off x="4481990" y="2943916"/>
            <a:ext cx="900100" cy="369332"/>
          </a:xfrm>
          <a:prstGeom prst="rect">
            <a:avLst/>
          </a:prstGeom>
          <a:noFill/>
        </p:spPr>
        <p:txBody>
          <a:bodyPr wrap="square" rtlCol="0">
            <a:spAutoFit/>
          </a:bodyPr>
          <a:lstStyle/>
          <a:p>
            <a:r>
              <a:rPr lang="zh-TW" altLang="en-US" dirty="0" smtClean="0"/>
              <a:t>你們好</a:t>
            </a:r>
            <a:endParaRPr lang="zh-TW" altLang="en-US" dirty="0"/>
          </a:p>
        </p:txBody>
      </p:sp>
    </p:spTree>
    <p:extLst>
      <p:ext uri="{BB962C8B-B14F-4D97-AF65-F5344CB8AC3E}">
        <p14:creationId xmlns:p14="http://schemas.microsoft.com/office/powerpoint/2010/main" val="426513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en-US" altLang="zh-TW" dirty="0" smtClean="0">
                <a:solidFill>
                  <a:srgbClr val="C00000"/>
                </a:solidFill>
              </a:rPr>
              <a:t>LSTM-RNN</a:t>
            </a:r>
            <a:r>
              <a:rPr lang="zh-TW" altLang="en-US" dirty="0" smtClean="0"/>
              <a:t>：是一種改進版的</a:t>
            </a:r>
            <a:r>
              <a:rPr lang="en-US" altLang="zh-TW" dirty="0" smtClean="0"/>
              <a:t>RNN</a:t>
            </a:r>
            <a:r>
              <a:rPr lang="zh-TW" altLang="en-US" dirty="0" smtClean="0"/>
              <a:t>，相比一般</a:t>
            </a:r>
            <a:r>
              <a:rPr lang="en-US" altLang="zh-TW" dirty="0" smtClean="0"/>
              <a:t>RNN</a:t>
            </a:r>
            <a:r>
              <a:rPr lang="zh-TW" altLang="en-US" dirty="0" smtClean="0"/>
              <a:t>，</a:t>
            </a:r>
            <a:endParaRPr lang="en-US" altLang="zh-TW" dirty="0" smtClean="0"/>
          </a:p>
          <a:p>
            <a:pPr marL="0" indent="0">
              <a:buNone/>
            </a:pPr>
            <a:r>
              <a:rPr lang="en-US" altLang="zh-TW" dirty="0" smtClean="0"/>
              <a:t>LSTM-RNN</a:t>
            </a:r>
            <a:r>
              <a:rPr lang="zh-TW" altLang="en-US" dirty="0" smtClean="0"/>
              <a:t>更能長期記憶住之前的文本。</a:t>
            </a: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-LSTM-RNN</a:t>
            </a:r>
            <a:r>
              <a:rPr lang="zh-TW" altLang="en-US" dirty="0" smtClean="0"/>
              <a:t>解說</a:t>
            </a:r>
            <a:endParaRPr lang="zh-TW" alt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74208"/>
            <a:ext cx="6120680" cy="334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832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solidFill>
                  <a:srgbClr val="C00000"/>
                </a:solidFill>
              </a:rPr>
              <a:t>遺忘門</a:t>
            </a:r>
            <a:r>
              <a:rPr lang="en-US" altLang="zh-TW" dirty="0" smtClean="0">
                <a:solidFill>
                  <a:srgbClr val="C00000"/>
                </a:solidFill>
              </a:rPr>
              <a:t>(Forget Gate)</a:t>
            </a:r>
            <a:r>
              <a:rPr lang="zh-TW" altLang="en-US" dirty="0" smtClean="0"/>
              <a:t>：</a:t>
            </a:r>
            <a:r>
              <a:rPr lang="zh-TW" altLang="en-US" dirty="0"/>
              <a:t>決定遺忘哪些</a:t>
            </a:r>
            <a:r>
              <a:rPr lang="zh-TW" altLang="en-US" dirty="0" smtClean="0"/>
              <a:t>訊息的閘門，輸出範圍在</a:t>
            </a:r>
            <a:r>
              <a:rPr lang="en-US" altLang="zh-TW" dirty="0" smtClean="0"/>
              <a:t>0</a:t>
            </a:r>
            <a:r>
              <a:rPr lang="zh-TW" altLang="en-US" dirty="0" smtClean="0"/>
              <a:t>到</a:t>
            </a:r>
            <a:r>
              <a:rPr lang="en-US" altLang="zh-TW" dirty="0" smtClean="0"/>
              <a:t>1</a:t>
            </a:r>
            <a:r>
              <a:rPr lang="zh-TW" altLang="en-US" dirty="0" smtClean="0"/>
              <a:t>之間 ，</a:t>
            </a:r>
            <a:r>
              <a:rPr lang="en-US" altLang="zh-TW" dirty="0" smtClean="0"/>
              <a:t>1</a:t>
            </a:r>
            <a:r>
              <a:rPr lang="zh-TW" altLang="en-US" dirty="0" smtClean="0"/>
              <a:t>表示完全保留，</a:t>
            </a:r>
            <a:r>
              <a:rPr lang="en-US" altLang="zh-TW" dirty="0" smtClean="0"/>
              <a:t>0</a:t>
            </a:r>
            <a:r>
              <a:rPr lang="zh-TW" altLang="en-US" dirty="0" smtClean="0"/>
              <a:t>則完全遺忘。</a:t>
            </a: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-LSTM-RNN</a:t>
            </a:r>
            <a:r>
              <a:rPr lang="zh-TW" altLang="en-US" dirty="0"/>
              <a:t>解說</a:t>
            </a: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01008"/>
            <a:ext cx="4253731" cy="272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180" y="3933056"/>
            <a:ext cx="3305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858180" y="5373216"/>
            <a:ext cx="3049233" cy="1477328"/>
          </a:xfrm>
          <a:prstGeom prst="rect">
            <a:avLst/>
          </a:prstGeom>
          <a:noFill/>
        </p:spPr>
        <p:txBody>
          <a:bodyPr wrap="none" rtlCol="0">
            <a:spAutoFit/>
          </a:bodyPr>
          <a:lstStyle/>
          <a:p>
            <a:r>
              <a:rPr lang="zh-TW" altLang="en-US" dirty="0" smtClean="0"/>
              <a:t>其中</a:t>
            </a:r>
            <a:r>
              <a:rPr lang="el-GR" altLang="zh-TW" i="1" dirty="0" smtClean="0"/>
              <a:t>σ</a:t>
            </a:r>
            <a:r>
              <a:rPr lang="zh-TW" altLang="en-US" dirty="0" smtClean="0"/>
              <a:t>為</a:t>
            </a:r>
            <a:r>
              <a:rPr lang="en-US" altLang="zh-TW" dirty="0" smtClean="0"/>
              <a:t>sigmoid</a:t>
            </a:r>
            <a:r>
              <a:rPr lang="zh-TW" altLang="en-US" dirty="0" smtClean="0"/>
              <a:t>函數</a:t>
            </a:r>
            <a:endParaRPr lang="en-US" altLang="zh-TW" dirty="0" smtClean="0"/>
          </a:p>
          <a:p>
            <a:r>
              <a:rPr lang="zh-TW" altLang="en-US" dirty="0">
                <a:solidFill>
                  <a:srgbClr val="FF0000"/>
                </a:solidFill>
              </a:rPr>
              <a:t>通常用來將輸入的</a:t>
            </a:r>
            <a:r>
              <a:rPr lang="zh-TW" altLang="en-US" dirty="0" smtClean="0">
                <a:solidFill>
                  <a:srgbClr val="FF0000"/>
                </a:solidFill>
              </a:rPr>
              <a:t>值映射到</a:t>
            </a:r>
            <a:endParaRPr lang="en-US" altLang="zh-TW" dirty="0" smtClean="0">
              <a:solidFill>
                <a:srgbClr val="FF0000"/>
              </a:solidFill>
            </a:endParaRPr>
          </a:p>
          <a:p>
            <a:r>
              <a:rPr lang="zh-TW" altLang="en-US" dirty="0" smtClean="0">
                <a:solidFill>
                  <a:srgbClr val="FF0000"/>
                </a:solidFill>
              </a:rPr>
              <a:t>範圍</a:t>
            </a:r>
            <a:r>
              <a:rPr lang="en-US" altLang="zh-TW" dirty="0" smtClean="0">
                <a:solidFill>
                  <a:srgbClr val="FF0000"/>
                </a:solidFill>
              </a:rPr>
              <a:t>(0,1)</a:t>
            </a:r>
            <a:r>
              <a:rPr lang="zh-TW" altLang="en-US" dirty="0" smtClean="0">
                <a:solidFill>
                  <a:srgbClr val="FF0000"/>
                </a:solidFill>
              </a:rPr>
              <a:t>之間</a:t>
            </a:r>
            <a:endParaRPr lang="en-US" altLang="zh-TW" dirty="0" smtClean="0">
              <a:solidFill>
                <a:srgbClr val="FF0000"/>
              </a:solidFill>
            </a:endParaRPr>
          </a:p>
          <a:p>
            <a:r>
              <a:rPr lang="en-US" altLang="zh-TW" dirty="0" smtClean="0"/>
              <a:t>Sigmoid</a:t>
            </a:r>
            <a:r>
              <a:rPr lang="zh-TW" altLang="en-US" dirty="0" smtClean="0"/>
              <a:t>函數的計算方法為：</a:t>
            </a:r>
            <a:endParaRPr lang="en-US" altLang="zh-TW" dirty="0" smtClean="0"/>
          </a:p>
          <a:p>
            <a:r>
              <a:rPr lang="en-US" altLang="zh-TW" dirty="0" smtClean="0">
                <a:solidFill>
                  <a:srgbClr val="00B0F0"/>
                </a:solidFill>
              </a:rPr>
              <a:t>1/(1+e</a:t>
            </a:r>
            <a:r>
              <a:rPr lang="zh-TW" altLang="en-US" dirty="0" smtClean="0">
                <a:solidFill>
                  <a:srgbClr val="00B0F0"/>
                </a:solidFill>
              </a:rPr>
              <a:t>的負</a:t>
            </a:r>
            <a:r>
              <a:rPr lang="en-US" altLang="zh-TW" dirty="0" smtClean="0">
                <a:solidFill>
                  <a:srgbClr val="00B0F0"/>
                </a:solidFill>
              </a:rPr>
              <a:t>A</a:t>
            </a:r>
            <a:r>
              <a:rPr lang="zh-TW" altLang="en-US" dirty="0" smtClean="0">
                <a:solidFill>
                  <a:srgbClr val="00B0F0"/>
                </a:solidFill>
              </a:rPr>
              <a:t>次方</a:t>
            </a:r>
            <a:r>
              <a:rPr lang="en-US" altLang="zh-TW" dirty="0" smtClean="0">
                <a:solidFill>
                  <a:srgbClr val="00B0F0"/>
                </a:solidFill>
              </a:rPr>
              <a:t>)</a:t>
            </a:r>
            <a:r>
              <a:rPr lang="el-GR" altLang="zh-TW" i="1" dirty="0" smtClean="0">
                <a:solidFill>
                  <a:srgbClr val="00B0F0"/>
                </a:solidFill>
              </a:rPr>
              <a:t>  </a:t>
            </a:r>
            <a:endParaRPr lang="zh-TW" altLang="en-US" dirty="0">
              <a:solidFill>
                <a:srgbClr val="00B0F0"/>
              </a:solidFill>
            </a:endParaRPr>
          </a:p>
        </p:txBody>
      </p:sp>
      <p:sp>
        <p:nvSpPr>
          <p:cNvPr id="8" name="文字方塊 7"/>
          <p:cNvSpPr txBox="1"/>
          <p:nvPr/>
        </p:nvSpPr>
        <p:spPr>
          <a:xfrm>
            <a:off x="755576" y="3563724"/>
            <a:ext cx="1800493" cy="369332"/>
          </a:xfrm>
          <a:prstGeom prst="rect">
            <a:avLst/>
          </a:prstGeom>
          <a:noFill/>
        </p:spPr>
        <p:txBody>
          <a:bodyPr wrap="none" rtlCol="0">
            <a:spAutoFit/>
          </a:bodyPr>
          <a:lstStyle/>
          <a:p>
            <a:r>
              <a:rPr lang="zh-TW" altLang="en-US" dirty="0" smtClean="0"/>
              <a:t>完整公式為下圖</a:t>
            </a:r>
            <a:endParaRPr lang="zh-TW" altLang="en-US" dirty="0"/>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180" y="4862778"/>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字方塊 9"/>
          <p:cNvSpPr txBox="1"/>
          <p:nvPr/>
        </p:nvSpPr>
        <p:spPr>
          <a:xfrm>
            <a:off x="827584" y="4499828"/>
            <a:ext cx="2635658" cy="369332"/>
          </a:xfrm>
          <a:prstGeom prst="rect">
            <a:avLst/>
          </a:prstGeom>
          <a:noFill/>
        </p:spPr>
        <p:txBody>
          <a:bodyPr wrap="none" rtlCol="0">
            <a:spAutoFit/>
          </a:bodyPr>
          <a:lstStyle/>
          <a:p>
            <a:r>
              <a:rPr lang="zh-TW" altLang="en-US" dirty="0" smtClean="0"/>
              <a:t>假設下列公式用</a:t>
            </a:r>
            <a:r>
              <a:rPr lang="en-US" altLang="zh-TW" dirty="0" smtClean="0"/>
              <a:t>A</a:t>
            </a:r>
            <a:r>
              <a:rPr lang="zh-TW" altLang="en-US" dirty="0" smtClean="0"/>
              <a:t>來表示</a:t>
            </a:r>
            <a:endParaRPr lang="zh-TW" altLang="en-US" dirty="0"/>
          </a:p>
        </p:txBody>
      </p:sp>
      <p:cxnSp>
        <p:nvCxnSpPr>
          <p:cNvPr id="6" name="肘形接點 5"/>
          <p:cNvCxnSpPr>
            <a:stCxn id="18435" idx="1"/>
            <a:endCxn id="4" idx="1"/>
          </p:cNvCxnSpPr>
          <p:nvPr/>
        </p:nvCxnSpPr>
        <p:spPr>
          <a:xfrm rot="10800000" flipV="1">
            <a:off x="858180" y="4180706"/>
            <a:ext cx="12700" cy="1931174"/>
          </a:xfrm>
          <a:prstGeom prst="bentConnector3">
            <a:avLst>
              <a:gd name="adj1" fmla="val 1800000"/>
            </a:avLst>
          </a:prstGeom>
          <a:ln>
            <a:tailEnd type="arrow"/>
          </a:ln>
        </p:spPr>
        <p:style>
          <a:lnRef idx="3">
            <a:schemeClr val="dk1"/>
          </a:lnRef>
          <a:fillRef idx="0">
            <a:schemeClr val="dk1"/>
          </a:fillRef>
          <a:effectRef idx="2">
            <a:schemeClr val="dk1"/>
          </a:effectRef>
          <a:fontRef idx="minor">
            <a:schemeClr val="tx1"/>
          </a:fontRef>
        </p:style>
      </p:cxnSp>
      <p:sp>
        <p:nvSpPr>
          <p:cNvPr id="13" name="文字方塊 12"/>
          <p:cNvSpPr txBox="1"/>
          <p:nvPr/>
        </p:nvSpPr>
        <p:spPr>
          <a:xfrm>
            <a:off x="6245475" y="3131676"/>
            <a:ext cx="1338828" cy="369332"/>
          </a:xfrm>
          <a:prstGeom prst="rect">
            <a:avLst/>
          </a:prstGeom>
          <a:noFill/>
        </p:spPr>
        <p:txBody>
          <a:bodyPr wrap="none" rtlCol="0">
            <a:spAutoFit/>
          </a:bodyPr>
          <a:lstStyle/>
          <a:p>
            <a:r>
              <a:rPr lang="zh-TW" altLang="en-US" dirty="0"/>
              <a:t>遺忘門圖示</a:t>
            </a:r>
          </a:p>
        </p:txBody>
      </p:sp>
      <p:sp>
        <p:nvSpPr>
          <p:cNvPr id="7" name="文字方塊 6"/>
          <p:cNvSpPr txBox="1"/>
          <p:nvPr/>
        </p:nvSpPr>
        <p:spPr>
          <a:xfrm>
            <a:off x="3635896" y="6481212"/>
            <a:ext cx="4019049" cy="369332"/>
          </a:xfrm>
          <a:prstGeom prst="rect">
            <a:avLst/>
          </a:prstGeom>
          <a:noFill/>
        </p:spPr>
        <p:txBody>
          <a:bodyPr wrap="none" rtlCol="0">
            <a:spAutoFit/>
          </a:bodyPr>
          <a:lstStyle/>
          <a:p>
            <a:r>
              <a:rPr lang="zh-TW" altLang="en-US" dirty="0" smtClean="0">
                <a:solidFill>
                  <a:srgbClr val="FF0000"/>
                </a:solidFill>
              </a:rPr>
              <a:t>補充：</a:t>
            </a:r>
            <a:r>
              <a:rPr lang="en-US" altLang="zh-TW" dirty="0" smtClean="0">
                <a:solidFill>
                  <a:srgbClr val="FF0000"/>
                </a:solidFill>
              </a:rPr>
              <a:t>e</a:t>
            </a:r>
            <a:r>
              <a:rPr lang="zh-TW" altLang="en-US" dirty="0" smtClean="0">
                <a:solidFill>
                  <a:srgbClr val="FF0000"/>
                </a:solidFill>
              </a:rPr>
              <a:t>為</a:t>
            </a:r>
            <a:r>
              <a:rPr lang="zh-TW" altLang="en-US" dirty="0">
                <a:solidFill>
                  <a:srgbClr val="FF0000"/>
                </a:solidFill>
              </a:rPr>
              <a:t>自然</a:t>
            </a:r>
            <a:r>
              <a:rPr lang="zh-TW" altLang="en-US" dirty="0" smtClean="0">
                <a:solidFill>
                  <a:srgbClr val="FF0000"/>
                </a:solidFill>
              </a:rPr>
              <a:t>底數，數值約為</a:t>
            </a:r>
            <a:r>
              <a:rPr lang="en-US" altLang="zh-TW" dirty="0" smtClean="0">
                <a:solidFill>
                  <a:srgbClr val="FF0000"/>
                </a:solidFill>
              </a:rPr>
              <a:t>2.71828</a:t>
            </a:r>
            <a:endParaRPr lang="zh-TW" altLang="en-US" dirty="0">
              <a:solidFill>
                <a:srgbClr val="FF0000"/>
              </a:solidFill>
            </a:endParaRPr>
          </a:p>
        </p:txBody>
      </p:sp>
    </p:spTree>
    <p:extLst>
      <p:ext uri="{BB962C8B-B14F-4D97-AF65-F5344CB8AC3E}">
        <p14:creationId xmlns:p14="http://schemas.microsoft.com/office/powerpoint/2010/main" val="2387113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1412776"/>
            <a:ext cx="8208912" cy="4320479"/>
          </a:xfrm>
        </p:spPr>
        <p:txBody>
          <a:bodyPr>
            <a:normAutofit/>
          </a:bodyPr>
          <a:lstStyle/>
          <a:p>
            <a:pPr marL="0" indent="0">
              <a:buNone/>
            </a:pPr>
            <a:r>
              <a:rPr lang="zh-TW" altLang="en-US" sz="2000" dirty="0" smtClean="0">
                <a:solidFill>
                  <a:srgbClr val="C00000"/>
                </a:solidFill>
              </a:rPr>
              <a:t>輸入門</a:t>
            </a:r>
            <a:r>
              <a:rPr lang="en-US" altLang="zh-TW" sz="2000" dirty="0" smtClean="0">
                <a:solidFill>
                  <a:srgbClr val="C00000"/>
                </a:solidFill>
              </a:rPr>
              <a:t>(Input Gate)</a:t>
            </a:r>
            <a:r>
              <a:rPr lang="zh-TW" altLang="en-US" sz="2000" dirty="0" smtClean="0"/>
              <a:t>：</a:t>
            </a:r>
            <a:r>
              <a:rPr lang="zh-TW" altLang="en-US" sz="2000" dirty="0"/>
              <a:t>決定要將哪些新的信息更新到記憶單元中</a:t>
            </a:r>
            <a:r>
              <a:rPr lang="zh-TW" altLang="en-US" sz="2000" dirty="0" smtClean="0"/>
              <a:t>。</a:t>
            </a:r>
            <a:endParaRPr lang="en-US" altLang="zh-TW" sz="2000" dirty="0" smtClean="0"/>
          </a:p>
          <a:p>
            <a:pPr marL="0" indent="0">
              <a:buNone/>
            </a:pPr>
            <a:endParaRPr lang="en-US" altLang="zh-TW" sz="2000" dirty="0" smtClean="0"/>
          </a:p>
          <a:p>
            <a:pPr marL="0" indent="0">
              <a:buNone/>
            </a:pPr>
            <a:r>
              <a:rPr lang="zh-TW" altLang="en-US" sz="2000" dirty="0" smtClean="0">
                <a:solidFill>
                  <a:srgbClr val="C00000"/>
                </a:solidFill>
              </a:rPr>
              <a:t>候選值</a:t>
            </a:r>
            <a:r>
              <a:rPr lang="zh-TW" altLang="en-US" sz="2000" dirty="0" smtClean="0"/>
              <a:t>：</a:t>
            </a:r>
            <a:r>
              <a:rPr lang="zh-TW" altLang="en-US" sz="2000" dirty="0"/>
              <a:t>作用</a:t>
            </a:r>
            <a:r>
              <a:rPr lang="zh-TW" altLang="en-US" sz="2000" dirty="0" smtClean="0"/>
              <a:t>是</a:t>
            </a:r>
            <a:r>
              <a:rPr lang="zh-TW" altLang="en-US" sz="2000" dirty="0"/>
              <a:t>提供一個候選的新</a:t>
            </a:r>
            <a:r>
              <a:rPr lang="zh-TW" altLang="en-US" sz="2000" dirty="0" smtClean="0"/>
              <a:t>信息，以便</a:t>
            </a:r>
            <a:r>
              <a:rPr lang="en-US" altLang="zh-TW" sz="2000" dirty="0" smtClean="0"/>
              <a:t>LSTM</a:t>
            </a:r>
            <a:r>
              <a:rPr lang="zh-TW" altLang="en-US" sz="2000" dirty="0" smtClean="0"/>
              <a:t>單元能選擇性地將這個新信息合併到神經中，同時借助輸入門和遺忘門來控制信息的流動。</a:t>
            </a:r>
            <a:endParaRPr lang="en-US" altLang="zh-TW" sz="2000"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-LSTM-RNN</a:t>
            </a:r>
            <a:r>
              <a:rPr lang="zh-TW" altLang="en-US" dirty="0"/>
              <a:t>解說</a:t>
            </a:r>
            <a:endParaRPr lang="zh-TW"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457110"/>
            <a:ext cx="3692332" cy="243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429000"/>
            <a:ext cx="38481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467544" y="3068960"/>
            <a:ext cx="5032147" cy="369332"/>
          </a:xfrm>
          <a:prstGeom prst="rect">
            <a:avLst/>
          </a:prstGeom>
          <a:noFill/>
        </p:spPr>
        <p:txBody>
          <a:bodyPr wrap="none" rtlCol="0">
            <a:spAutoFit/>
          </a:bodyPr>
          <a:lstStyle/>
          <a:p>
            <a:r>
              <a:rPr lang="zh-TW" altLang="en-US" dirty="0" smtClean="0"/>
              <a:t>完整公式為下圖，上者為輸入門，下者為候選值</a:t>
            </a:r>
            <a:endParaRPr lang="zh-TW" altLang="en-US" dirty="0"/>
          </a:p>
        </p:txBody>
      </p:sp>
      <p:sp>
        <p:nvSpPr>
          <p:cNvPr id="8" name="文字方塊 7"/>
          <p:cNvSpPr txBox="1"/>
          <p:nvPr/>
        </p:nvSpPr>
        <p:spPr>
          <a:xfrm>
            <a:off x="467544" y="4499828"/>
            <a:ext cx="2635658" cy="369332"/>
          </a:xfrm>
          <a:prstGeom prst="rect">
            <a:avLst/>
          </a:prstGeom>
          <a:noFill/>
        </p:spPr>
        <p:txBody>
          <a:bodyPr wrap="none" rtlCol="0">
            <a:spAutoFit/>
          </a:bodyPr>
          <a:lstStyle/>
          <a:p>
            <a:r>
              <a:rPr lang="zh-TW" altLang="en-US" dirty="0" smtClean="0"/>
              <a:t>假設下列公式用</a:t>
            </a:r>
            <a:r>
              <a:rPr lang="en-US" altLang="zh-TW" dirty="0" smtClean="0"/>
              <a:t>A</a:t>
            </a:r>
            <a:r>
              <a:rPr lang="zh-TW" altLang="en-US" dirty="0" smtClean="0"/>
              <a:t>來表示</a:t>
            </a:r>
            <a:endParaRPr lang="zh-TW" altLang="en-US" dirty="0"/>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99" y="4869160"/>
            <a:ext cx="22955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字方塊 9"/>
          <p:cNvSpPr txBox="1"/>
          <p:nvPr/>
        </p:nvSpPr>
        <p:spPr>
          <a:xfrm>
            <a:off x="539552" y="5221585"/>
            <a:ext cx="5219699" cy="1477328"/>
          </a:xfrm>
          <a:prstGeom prst="rect">
            <a:avLst/>
          </a:prstGeom>
          <a:noFill/>
        </p:spPr>
        <p:txBody>
          <a:bodyPr wrap="none" rtlCol="0">
            <a:spAutoFit/>
          </a:bodyPr>
          <a:lstStyle/>
          <a:p>
            <a:r>
              <a:rPr lang="zh-TW" altLang="en-US" dirty="0" smtClean="0"/>
              <a:t>其中</a:t>
            </a:r>
            <a:r>
              <a:rPr lang="en-US" altLang="zh-TW" dirty="0" err="1" smtClean="0"/>
              <a:t>tanh</a:t>
            </a:r>
            <a:r>
              <a:rPr lang="zh-TW" altLang="en-US" dirty="0" smtClean="0"/>
              <a:t>為雙曲正切函數</a:t>
            </a:r>
            <a:endParaRPr lang="en-US" altLang="zh-TW" dirty="0" smtClean="0"/>
          </a:p>
          <a:p>
            <a:r>
              <a:rPr lang="zh-TW" altLang="en-US" dirty="0">
                <a:solidFill>
                  <a:srgbClr val="FF0000"/>
                </a:solidFill>
              </a:rPr>
              <a:t>通常用來將輸入的</a:t>
            </a:r>
            <a:r>
              <a:rPr lang="zh-TW" altLang="en-US" dirty="0" smtClean="0">
                <a:solidFill>
                  <a:srgbClr val="FF0000"/>
                </a:solidFill>
              </a:rPr>
              <a:t>值映射到</a:t>
            </a:r>
            <a:endParaRPr lang="en-US" altLang="zh-TW" dirty="0" smtClean="0">
              <a:solidFill>
                <a:srgbClr val="FF0000"/>
              </a:solidFill>
            </a:endParaRPr>
          </a:p>
          <a:p>
            <a:r>
              <a:rPr lang="zh-TW" altLang="en-US" dirty="0" smtClean="0">
                <a:solidFill>
                  <a:srgbClr val="FF0000"/>
                </a:solidFill>
              </a:rPr>
              <a:t>範圍</a:t>
            </a:r>
            <a:r>
              <a:rPr lang="en-US" altLang="zh-TW" dirty="0" smtClean="0">
                <a:solidFill>
                  <a:srgbClr val="FF0000"/>
                </a:solidFill>
              </a:rPr>
              <a:t>1-</a:t>
            </a:r>
            <a:r>
              <a:rPr lang="zh-TW" altLang="en-US" dirty="0" smtClean="0">
                <a:solidFill>
                  <a:srgbClr val="FF0000"/>
                </a:solidFill>
              </a:rPr>
              <a:t>至</a:t>
            </a:r>
            <a:r>
              <a:rPr lang="en-US" altLang="zh-TW" dirty="0" smtClean="0">
                <a:solidFill>
                  <a:srgbClr val="FF0000"/>
                </a:solidFill>
              </a:rPr>
              <a:t>1</a:t>
            </a:r>
            <a:r>
              <a:rPr lang="zh-TW" altLang="en-US" dirty="0" smtClean="0">
                <a:solidFill>
                  <a:srgbClr val="FF0000"/>
                </a:solidFill>
              </a:rPr>
              <a:t>之間</a:t>
            </a:r>
            <a:endParaRPr lang="en-US" altLang="zh-TW" dirty="0" smtClean="0">
              <a:solidFill>
                <a:srgbClr val="FF0000"/>
              </a:solidFill>
            </a:endParaRPr>
          </a:p>
          <a:p>
            <a:r>
              <a:rPr lang="en-US" altLang="zh-TW" dirty="0" err="1" smtClean="0"/>
              <a:t>tanh</a:t>
            </a:r>
            <a:r>
              <a:rPr lang="zh-TW" altLang="en-US" dirty="0" smtClean="0"/>
              <a:t>函數的計算方法為：</a:t>
            </a:r>
            <a:endParaRPr lang="en-US" altLang="zh-TW" dirty="0" smtClean="0"/>
          </a:p>
          <a:p>
            <a:r>
              <a:rPr lang="en-US" altLang="zh-TW" dirty="0" smtClean="0">
                <a:solidFill>
                  <a:srgbClr val="00B0F0"/>
                </a:solidFill>
              </a:rPr>
              <a:t>(e</a:t>
            </a:r>
            <a:r>
              <a:rPr lang="zh-TW" altLang="en-US" dirty="0" smtClean="0">
                <a:solidFill>
                  <a:srgbClr val="00B0F0"/>
                </a:solidFill>
              </a:rPr>
              <a:t>的</a:t>
            </a:r>
            <a:r>
              <a:rPr lang="en-US" altLang="zh-TW" dirty="0" smtClean="0">
                <a:solidFill>
                  <a:srgbClr val="00B0F0"/>
                </a:solidFill>
              </a:rPr>
              <a:t>A</a:t>
            </a:r>
            <a:r>
              <a:rPr lang="zh-TW" altLang="en-US" dirty="0" smtClean="0">
                <a:solidFill>
                  <a:srgbClr val="00B0F0"/>
                </a:solidFill>
              </a:rPr>
              <a:t>次方</a:t>
            </a:r>
            <a:r>
              <a:rPr lang="en-US" altLang="zh-TW" dirty="0" smtClean="0">
                <a:solidFill>
                  <a:srgbClr val="00B0F0"/>
                </a:solidFill>
              </a:rPr>
              <a:t>- e</a:t>
            </a:r>
            <a:r>
              <a:rPr lang="zh-TW" altLang="en-US" dirty="0" smtClean="0">
                <a:solidFill>
                  <a:srgbClr val="00B0F0"/>
                </a:solidFill>
              </a:rPr>
              <a:t>的負</a:t>
            </a:r>
            <a:r>
              <a:rPr lang="en-US" altLang="zh-TW" dirty="0" smtClean="0">
                <a:solidFill>
                  <a:srgbClr val="00B0F0"/>
                </a:solidFill>
              </a:rPr>
              <a:t>A</a:t>
            </a:r>
            <a:r>
              <a:rPr lang="zh-TW" altLang="en-US" dirty="0" smtClean="0">
                <a:solidFill>
                  <a:srgbClr val="00B0F0"/>
                </a:solidFill>
              </a:rPr>
              <a:t>次方</a:t>
            </a:r>
            <a:r>
              <a:rPr lang="en-US" altLang="zh-TW" dirty="0" smtClean="0">
                <a:solidFill>
                  <a:srgbClr val="00B0F0"/>
                </a:solidFill>
              </a:rPr>
              <a:t>)/(e</a:t>
            </a:r>
            <a:r>
              <a:rPr lang="zh-TW" altLang="en-US" dirty="0" smtClean="0">
                <a:solidFill>
                  <a:srgbClr val="00B0F0"/>
                </a:solidFill>
              </a:rPr>
              <a:t>的</a:t>
            </a:r>
            <a:r>
              <a:rPr lang="en-US" altLang="zh-TW" dirty="0" smtClean="0">
                <a:solidFill>
                  <a:srgbClr val="00B0F0"/>
                </a:solidFill>
              </a:rPr>
              <a:t>A</a:t>
            </a:r>
            <a:r>
              <a:rPr lang="zh-TW" altLang="en-US" dirty="0" smtClean="0">
                <a:solidFill>
                  <a:srgbClr val="00B0F0"/>
                </a:solidFill>
              </a:rPr>
              <a:t>次方</a:t>
            </a:r>
            <a:r>
              <a:rPr lang="en-US" altLang="zh-TW" dirty="0" smtClean="0">
                <a:solidFill>
                  <a:srgbClr val="00B0F0"/>
                </a:solidFill>
              </a:rPr>
              <a:t>+ e</a:t>
            </a:r>
            <a:r>
              <a:rPr lang="zh-TW" altLang="en-US" dirty="0" smtClean="0">
                <a:solidFill>
                  <a:srgbClr val="00B0F0"/>
                </a:solidFill>
              </a:rPr>
              <a:t>的負</a:t>
            </a:r>
            <a:r>
              <a:rPr lang="en-US" altLang="zh-TW" dirty="0" smtClean="0">
                <a:solidFill>
                  <a:srgbClr val="00B0F0"/>
                </a:solidFill>
              </a:rPr>
              <a:t>A</a:t>
            </a:r>
            <a:r>
              <a:rPr lang="zh-TW" altLang="en-US" dirty="0" smtClean="0">
                <a:solidFill>
                  <a:srgbClr val="00B0F0"/>
                </a:solidFill>
              </a:rPr>
              <a:t>次方</a:t>
            </a:r>
            <a:r>
              <a:rPr lang="en-US" altLang="zh-TW" dirty="0" smtClean="0">
                <a:solidFill>
                  <a:srgbClr val="00B0F0"/>
                </a:solidFill>
              </a:rPr>
              <a:t>)</a:t>
            </a:r>
            <a:r>
              <a:rPr lang="el-GR" altLang="zh-TW" i="1" dirty="0" smtClean="0">
                <a:solidFill>
                  <a:srgbClr val="00B0F0"/>
                </a:solidFill>
              </a:rPr>
              <a:t>  </a:t>
            </a:r>
            <a:endParaRPr lang="zh-TW" altLang="en-US" dirty="0">
              <a:solidFill>
                <a:srgbClr val="00B0F0"/>
              </a:solidFill>
            </a:endParaRPr>
          </a:p>
        </p:txBody>
      </p:sp>
      <p:sp>
        <p:nvSpPr>
          <p:cNvPr id="11" name="文字方塊 10"/>
          <p:cNvSpPr txBox="1"/>
          <p:nvPr/>
        </p:nvSpPr>
        <p:spPr>
          <a:xfrm>
            <a:off x="5863151" y="5894258"/>
            <a:ext cx="2262158" cy="369332"/>
          </a:xfrm>
          <a:prstGeom prst="rect">
            <a:avLst/>
          </a:prstGeom>
          <a:noFill/>
        </p:spPr>
        <p:txBody>
          <a:bodyPr wrap="none" rtlCol="0">
            <a:spAutoFit/>
          </a:bodyPr>
          <a:lstStyle/>
          <a:p>
            <a:r>
              <a:rPr lang="zh-TW" altLang="en-US" dirty="0"/>
              <a:t>輸入</a:t>
            </a:r>
            <a:r>
              <a:rPr lang="zh-TW" altLang="en-US" dirty="0" smtClean="0"/>
              <a:t>門與候選值圖示</a:t>
            </a:r>
            <a:endParaRPr lang="zh-TW" altLang="en-US" dirty="0"/>
          </a:p>
        </p:txBody>
      </p:sp>
    </p:spTree>
    <p:extLst>
      <p:ext uri="{BB962C8B-B14F-4D97-AF65-F5344CB8AC3E}">
        <p14:creationId xmlns:p14="http://schemas.microsoft.com/office/powerpoint/2010/main" val="1253504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solidFill>
                  <a:srgbClr val="C00000"/>
                </a:solidFill>
              </a:rPr>
              <a:t>記憶單元</a:t>
            </a:r>
            <a:r>
              <a:rPr lang="en-US" altLang="zh-TW" dirty="0">
                <a:solidFill>
                  <a:srgbClr val="C00000"/>
                </a:solidFill>
              </a:rPr>
              <a:t>(cell state) </a:t>
            </a:r>
            <a:r>
              <a:rPr lang="zh-TW" altLang="en-US" dirty="0" smtClean="0"/>
              <a:t>：</a:t>
            </a:r>
            <a:r>
              <a:rPr lang="zh-TW" altLang="en-US" dirty="0"/>
              <a:t>記憶單元是模型的核心結構，負責記憶和傳遞信息。它可以維護長期的記憶，允許信息在多個時間步之間保持不變。 </a:t>
            </a:r>
            <a:r>
              <a:rPr lang="zh-TW" altLang="en-US" dirty="0" smtClean="0"/>
              <a:t>。</a:t>
            </a: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-LSTM-RNN</a:t>
            </a:r>
            <a:r>
              <a:rPr lang="zh-TW" altLang="en-US" dirty="0"/>
              <a:t>解說</a:t>
            </a:r>
            <a:endParaRPr lang="zh-TW" altLang="en-US" dirty="0"/>
          </a:p>
        </p:txBody>
      </p:sp>
      <p:sp>
        <p:nvSpPr>
          <p:cNvPr id="7" name="文字方塊 6"/>
          <p:cNvSpPr txBox="1"/>
          <p:nvPr/>
        </p:nvSpPr>
        <p:spPr>
          <a:xfrm>
            <a:off x="467544" y="3894420"/>
            <a:ext cx="1800493" cy="369332"/>
          </a:xfrm>
          <a:prstGeom prst="rect">
            <a:avLst/>
          </a:prstGeom>
          <a:noFill/>
        </p:spPr>
        <p:txBody>
          <a:bodyPr wrap="none" rtlCol="0">
            <a:spAutoFit/>
          </a:bodyPr>
          <a:lstStyle/>
          <a:p>
            <a:r>
              <a:rPr lang="zh-TW" altLang="en-US" dirty="0" smtClean="0"/>
              <a:t>更新公式為下圖</a:t>
            </a:r>
            <a:endParaRPr lang="zh-TW" altLang="en-US" dirty="0"/>
          </a:p>
        </p:txBody>
      </p:sp>
      <p:sp>
        <p:nvSpPr>
          <p:cNvPr id="11" name="文字方塊 10"/>
          <p:cNvSpPr txBox="1"/>
          <p:nvPr/>
        </p:nvSpPr>
        <p:spPr>
          <a:xfrm>
            <a:off x="6245475" y="3462163"/>
            <a:ext cx="1338828" cy="369332"/>
          </a:xfrm>
          <a:prstGeom prst="rect">
            <a:avLst/>
          </a:prstGeom>
          <a:noFill/>
        </p:spPr>
        <p:txBody>
          <a:bodyPr wrap="none" rtlCol="0">
            <a:spAutoFit/>
          </a:bodyPr>
          <a:lstStyle/>
          <a:p>
            <a:r>
              <a:rPr lang="zh-TW" altLang="en-US" dirty="0"/>
              <a:t>輸入</a:t>
            </a:r>
            <a:r>
              <a:rPr lang="zh-TW" altLang="en-US" dirty="0" smtClean="0"/>
              <a:t>門</a:t>
            </a:r>
            <a:r>
              <a:rPr lang="zh-TW" altLang="en-US" dirty="0"/>
              <a:t>圖示</a:t>
            </a:r>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665" y="3809618"/>
            <a:ext cx="4032448" cy="2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63752"/>
            <a:ext cx="27908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247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solidFill>
                  <a:srgbClr val="C00000"/>
                </a:solidFill>
              </a:rPr>
              <a:t>輸出門</a:t>
            </a:r>
            <a:r>
              <a:rPr lang="en-US" altLang="zh-TW" dirty="0" smtClean="0">
                <a:solidFill>
                  <a:srgbClr val="C00000"/>
                </a:solidFill>
              </a:rPr>
              <a:t>(Output Gate)</a:t>
            </a:r>
            <a:r>
              <a:rPr lang="zh-TW" altLang="en-US" dirty="0" smtClean="0"/>
              <a:t>：</a:t>
            </a:r>
            <a:r>
              <a:rPr lang="zh-TW" altLang="en-US" dirty="0"/>
              <a:t>決定從記憶單元輸出哪些信息到模型的</a:t>
            </a:r>
            <a:r>
              <a:rPr lang="zh-TW" altLang="en-US" dirty="0" smtClean="0"/>
              <a:t>輸出</a:t>
            </a:r>
            <a:r>
              <a:rPr lang="zh-TW" altLang="en-US" dirty="0" smtClean="0"/>
              <a:t>。</a:t>
            </a:r>
            <a:endParaRPr lang="en-US" altLang="zh-TW" dirty="0"/>
          </a:p>
        </p:txBody>
      </p:sp>
      <p:sp>
        <p:nvSpPr>
          <p:cNvPr id="3" name="標題 2"/>
          <p:cNvSpPr>
            <a:spLocks noGrp="1"/>
          </p:cNvSpPr>
          <p:nvPr>
            <p:ph type="title"/>
          </p:nvPr>
        </p:nvSpPr>
        <p:spPr/>
        <p:txBody>
          <a:bodyPr/>
          <a:lstStyle/>
          <a:p>
            <a:r>
              <a:rPr lang="zh-TW" altLang="en-US" dirty="0" smtClean="0"/>
              <a:t>採用</a:t>
            </a:r>
            <a:r>
              <a:rPr lang="zh-TW" altLang="en-US" dirty="0" smtClean="0"/>
              <a:t>方法</a:t>
            </a:r>
            <a:r>
              <a:rPr lang="en-US" altLang="zh-TW" dirty="0" smtClean="0"/>
              <a:t>-LSTM-RNN</a:t>
            </a:r>
            <a:r>
              <a:rPr lang="zh-TW" altLang="en-US" dirty="0"/>
              <a:t>解說</a:t>
            </a:r>
            <a:endParaRPr lang="zh-TW" altLang="en-US" dirty="0"/>
          </a:p>
        </p:txBody>
      </p:sp>
      <p:sp>
        <p:nvSpPr>
          <p:cNvPr id="7" name="文字方塊 6"/>
          <p:cNvSpPr txBox="1"/>
          <p:nvPr/>
        </p:nvSpPr>
        <p:spPr>
          <a:xfrm>
            <a:off x="539552" y="3463057"/>
            <a:ext cx="2031325" cy="369332"/>
          </a:xfrm>
          <a:prstGeom prst="rect">
            <a:avLst/>
          </a:prstGeom>
          <a:noFill/>
        </p:spPr>
        <p:txBody>
          <a:bodyPr wrap="none" rtlCol="0">
            <a:spAutoFit/>
          </a:bodyPr>
          <a:lstStyle/>
          <a:p>
            <a:r>
              <a:rPr lang="zh-TW" altLang="en-US" dirty="0" smtClean="0"/>
              <a:t>輸出門公式為下圖</a:t>
            </a:r>
            <a:endParaRPr lang="zh-TW" altLang="en-US" dirty="0"/>
          </a:p>
        </p:txBody>
      </p:sp>
      <p:sp>
        <p:nvSpPr>
          <p:cNvPr id="11" name="文字方塊 10"/>
          <p:cNvSpPr txBox="1"/>
          <p:nvPr/>
        </p:nvSpPr>
        <p:spPr>
          <a:xfrm>
            <a:off x="5541209" y="3212976"/>
            <a:ext cx="2492990" cy="369332"/>
          </a:xfrm>
          <a:prstGeom prst="rect">
            <a:avLst/>
          </a:prstGeom>
          <a:noFill/>
        </p:spPr>
        <p:txBody>
          <a:bodyPr wrap="none" rtlCol="0">
            <a:spAutoFit/>
          </a:bodyPr>
          <a:lstStyle/>
          <a:p>
            <a:r>
              <a:rPr lang="zh-TW" altLang="en-US" dirty="0" smtClean="0"/>
              <a:t>輸出門以及隱藏層圖示</a:t>
            </a:r>
            <a:endParaRPr lang="zh-TW" alt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93" y="3784625"/>
            <a:ext cx="2734671" cy="45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47" y="4895590"/>
            <a:ext cx="2001652" cy="549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字方塊 13"/>
          <p:cNvSpPr txBox="1"/>
          <p:nvPr/>
        </p:nvSpPr>
        <p:spPr>
          <a:xfrm>
            <a:off x="524451" y="4507871"/>
            <a:ext cx="2031325" cy="369332"/>
          </a:xfrm>
          <a:prstGeom prst="rect">
            <a:avLst/>
          </a:prstGeom>
          <a:noFill/>
        </p:spPr>
        <p:txBody>
          <a:bodyPr wrap="none" rtlCol="0">
            <a:spAutoFit/>
          </a:bodyPr>
          <a:lstStyle/>
          <a:p>
            <a:r>
              <a:rPr lang="zh-TW" altLang="en-US" dirty="0" smtClean="0"/>
              <a:t>隱藏層公式為下圖</a:t>
            </a:r>
            <a:endParaRPr lang="zh-TW" altLang="en-US" dirty="0"/>
          </a:p>
        </p:txBody>
      </p:sp>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582307"/>
            <a:ext cx="41433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387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探討的主題：</a:t>
            </a:r>
            <a:endParaRPr lang="en-US" altLang="zh-TW" dirty="0" smtClean="0"/>
          </a:p>
          <a:p>
            <a:pPr marL="0" indent="0">
              <a:buNone/>
            </a:pPr>
            <a:r>
              <a:rPr lang="en-US" altLang="zh-TW" dirty="0"/>
              <a:t>Deep learning for pharmacovigilance: recurrent neural network architectures for labeling adverse drug reactions in Twitter posts</a:t>
            </a:r>
          </a:p>
          <a:p>
            <a:pPr marL="0" indent="0">
              <a:buNone/>
            </a:pPr>
            <a:endParaRPr lang="en-US" altLang="zh-TW" dirty="0"/>
          </a:p>
          <a:p>
            <a:pPr marL="0" indent="0">
              <a:buNone/>
            </a:pPr>
            <a:r>
              <a:rPr lang="zh-TW" altLang="zh-TW" dirty="0" smtClean="0"/>
              <a:t>深度</a:t>
            </a:r>
            <a:r>
              <a:rPr lang="zh-TW" altLang="zh-TW" dirty="0"/>
              <a:t>學習在藥物警戒方面的應用：用於標記推</a:t>
            </a:r>
            <a:r>
              <a:rPr lang="zh-TW" altLang="zh-TW" dirty="0" smtClean="0"/>
              <a:t>特</a:t>
            </a:r>
            <a:r>
              <a:rPr lang="zh-TW" altLang="en-US" dirty="0"/>
              <a:t>貼文</a:t>
            </a:r>
            <a:r>
              <a:rPr lang="zh-TW" altLang="zh-TW" dirty="0" smtClean="0"/>
              <a:t>中</a:t>
            </a:r>
            <a:r>
              <a:rPr lang="zh-TW" altLang="zh-TW" dirty="0"/>
              <a:t>不良藥物反應的循環神經網路架構</a:t>
            </a:r>
          </a:p>
          <a:p>
            <a:pPr marL="0" indent="0">
              <a:buNone/>
            </a:pPr>
            <a:endParaRPr lang="en-US" altLang="zh-TW" dirty="0" smtClean="0"/>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報告論文</a:t>
            </a:r>
            <a:endParaRPr lang="zh-TW" altLang="en-US" dirty="0"/>
          </a:p>
        </p:txBody>
      </p:sp>
    </p:spTree>
    <p:extLst>
      <p:ext uri="{BB962C8B-B14F-4D97-AF65-F5344CB8AC3E}">
        <p14:creationId xmlns:p14="http://schemas.microsoft.com/office/powerpoint/2010/main" val="431525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en-US" altLang="zh-TW" dirty="0" smtClean="0">
                <a:solidFill>
                  <a:srgbClr val="C00000"/>
                </a:solidFill>
              </a:rPr>
              <a:t>BLSTM-RNN</a:t>
            </a:r>
            <a:r>
              <a:rPr lang="zh-TW" altLang="en-US" dirty="0" smtClean="0"/>
              <a:t>：基於</a:t>
            </a:r>
            <a:r>
              <a:rPr lang="en-US" altLang="zh-TW" dirty="0" smtClean="0"/>
              <a:t>LSTM-RNN</a:t>
            </a:r>
            <a:r>
              <a:rPr lang="zh-TW" altLang="en-US" dirty="0" smtClean="0"/>
              <a:t>的變體，</a:t>
            </a:r>
            <a:r>
              <a:rPr lang="zh-TW" altLang="en-US" dirty="0"/>
              <a:t>旨在解決傳統</a:t>
            </a:r>
            <a:r>
              <a:rPr lang="en-US" altLang="zh-TW" dirty="0"/>
              <a:t>RNN</a:t>
            </a:r>
            <a:r>
              <a:rPr lang="zh-TW" altLang="en-US" dirty="0"/>
              <a:t>僅依賴過去信息的限制。它能夠同時利用過去和未來的上下文</a:t>
            </a:r>
            <a:r>
              <a:rPr lang="zh-TW" altLang="en-US" dirty="0" smtClean="0"/>
              <a:t>信息，是一種適用於處理自然語言的神經網路。</a:t>
            </a:r>
            <a:endParaRPr lang="en-US" altLang="zh-TW" dirty="0" smtClean="0"/>
          </a:p>
          <a:p>
            <a:pPr marL="0" indent="0">
              <a:buNone/>
            </a:pPr>
            <a:endParaRPr lang="en-US" altLang="zh-TW" dirty="0"/>
          </a:p>
          <a:p>
            <a:pPr marL="0" indent="0">
              <a:buNone/>
            </a:pPr>
            <a:r>
              <a:rPr lang="zh-TW" altLang="en-US" dirty="0" smtClean="0">
                <a:solidFill>
                  <a:srgbClr val="C00000"/>
                </a:solidFill>
              </a:rPr>
              <a:t>優點</a:t>
            </a:r>
            <a:r>
              <a:rPr lang="zh-TW" altLang="en-US" dirty="0" smtClean="0"/>
              <a:t>：雙向信息流、更好記憶長期依賴關係、更準確的序列建模和提高模型效能等等。</a:t>
            </a:r>
            <a:endParaRPr lang="en-US" altLang="zh-TW" dirty="0" smtClean="0"/>
          </a:p>
          <a:p>
            <a:pPr marL="0" indent="0">
              <a:buNone/>
            </a:pPr>
            <a:endParaRPr lang="en-US" altLang="zh-TW" dirty="0"/>
          </a:p>
          <a:p>
            <a:pPr marL="0" indent="0">
              <a:buNone/>
            </a:pPr>
            <a:r>
              <a:rPr lang="zh-TW" altLang="en-US" dirty="0" smtClean="0">
                <a:solidFill>
                  <a:srgbClr val="C00000"/>
                </a:solidFill>
              </a:rPr>
              <a:t>缺點</a:t>
            </a:r>
            <a:r>
              <a:rPr lang="zh-TW" altLang="en-US" dirty="0" smtClean="0"/>
              <a:t>：相較</a:t>
            </a:r>
            <a:r>
              <a:rPr lang="en-US" altLang="zh-TW" dirty="0" smtClean="0"/>
              <a:t>RNN</a:t>
            </a:r>
            <a:r>
              <a:rPr lang="zh-TW" altLang="en-US" dirty="0" smtClean="0"/>
              <a:t>之下擁有更高的複雜的和計算成本、需要更多的數據來訓練、序列長度限制和不易解釋等等。</a:t>
            </a:r>
            <a:endParaRPr lang="en-US" altLang="zh-TW" dirty="0" smtClean="0"/>
          </a:p>
        </p:txBody>
      </p:sp>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spTree>
    <p:extLst>
      <p:ext uri="{BB962C8B-B14F-4D97-AF65-F5344CB8AC3E}">
        <p14:creationId xmlns:p14="http://schemas.microsoft.com/office/powerpoint/2010/main" val="1464212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708919"/>
            <a:ext cx="8640960" cy="333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3851920" y="2245972"/>
            <a:ext cx="1723549" cy="461665"/>
          </a:xfrm>
          <a:prstGeom prst="rect">
            <a:avLst/>
          </a:prstGeom>
          <a:noFill/>
        </p:spPr>
        <p:txBody>
          <a:bodyPr wrap="none" rtlCol="0">
            <a:spAutoFit/>
          </a:bodyPr>
          <a:lstStyle/>
          <a:p>
            <a:r>
              <a:rPr lang="zh-TW" altLang="en-US" sz="2400" dirty="0"/>
              <a:t>模型</a:t>
            </a:r>
            <a:r>
              <a:rPr lang="zh-TW" altLang="en-US" sz="2400" dirty="0" smtClean="0"/>
              <a:t>架構圖</a:t>
            </a:r>
            <a:endParaRPr lang="zh-TW" altLang="en-US" sz="2400" dirty="0"/>
          </a:p>
        </p:txBody>
      </p:sp>
    </p:spTree>
    <p:extLst>
      <p:ext uri="{BB962C8B-B14F-4D97-AF65-F5344CB8AC3E}">
        <p14:creationId xmlns:p14="http://schemas.microsoft.com/office/powerpoint/2010/main" val="831473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53056"/>
            <a:ext cx="5040560" cy="194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2051720" y="1412776"/>
            <a:ext cx="1723549" cy="461665"/>
          </a:xfrm>
          <a:prstGeom prst="rect">
            <a:avLst/>
          </a:prstGeom>
          <a:noFill/>
        </p:spPr>
        <p:txBody>
          <a:bodyPr wrap="none" rtlCol="0">
            <a:spAutoFit/>
          </a:bodyPr>
          <a:lstStyle/>
          <a:p>
            <a:r>
              <a:rPr lang="zh-TW" altLang="en-US" sz="2400" dirty="0"/>
              <a:t>模型</a:t>
            </a:r>
            <a:r>
              <a:rPr lang="zh-TW" altLang="en-US" sz="2400" dirty="0" smtClean="0"/>
              <a:t>架構圖</a:t>
            </a:r>
            <a:endParaRPr lang="zh-TW" altLang="en-US" sz="2400" dirty="0"/>
          </a:p>
        </p:txBody>
      </p:sp>
      <p:sp>
        <p:nvSpPr>
          <p:cNvPr id="2" name="文字方塊 1"/>
          <p:cNvSpPr txBox="1"/>
          <p:nvPr/>
        </p:nvSpPr>
        <p:spPr>
          <a:xfrm>
            <a:off x="5580112" y="2790443"/>
            <a:ext cx="1686039" cy="369332"/>
          </a:xfrm>
          <a:prstGeom prst="rect">
            <a:avLst/>
          </a:prstGeom>
          <a:noFill/>
        </p:spPr>
        <p:txBody>
          <a:bodyPr wrap="none" rtlCol="0">
            <a:spAutoFit/>
          </a:bodyPr>
          <a:lstStyle/>
          <a:p>
            <a:r>
              <a:rPr lang="en-US" altLang="zh-TW" dirty="0" smtClean="0"/>
              <a:t>Average</a:t>
            </a:r>
            <a:r>
              <a:rPr lang="zh-TW" altLang="en-US" dirty="0" smtClean="0"/>
              <a:t>公式：</a:t>
            </a:r>
            <a:endParaRPr lang="en-US" altLang="zh-TW" dirty="0" smtClean="0"/>
          </a:p>
        </p:txBody>
      </p:sp>
      <p:cxnSp>
        <p:nvCxnSpPr>
          <p:cNvPr id="7" name="直線單箭頭接點 6"/>
          <p:cNvCxnSpPr>
            <a:endCxn id="2" idx="1"/>
          </p:cNvCxnSpPr>
          <p:nvPr/>
        </p:nvCxnSpPr>
        <p:spPr>
          <a:xfrm>
            <a:off x="5220072" y="2975109"/>
            <a:ext cx="36004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542" y="3159775"/>
            <a:ext cx="2618529" cy="65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字方塊 9"/>
          <p:cNvSpPr txBox="1"/>
          <p:nvPr/>
        </p:nvSpPr>
        <p:spPr>
          <a:xfrm>
            <a:off x="107504" y="4005064"/>
            <a:ext cx="8032968" cy="1477328"/>
          </a:xfrm>
          <a:prstGeom prst="rect">
            <a:avLst/>
          </a:prstGeom>
          <a:noFill/>
        </p:spPr>
        <p:txBody>
          <a:bodyPr wrap="none" rtlCol="0">
            <a:spAutoFit/>
          </a:bodyPr>
          <a:lstStyle/>
          <a:p>
            <a:r>
              <a:rPr lang="en-US" altLang="zh-TW" dirty="0" smtClean="0">
                <a:solidFill>
                  <a:srgbClr val="C00000"/>
                </a:solidFill>
              </a:rPr>
              <a:t>Dense</a:t>
            </a:r>
            <a:r>
              <a:rPr lang="zh-TW" altLang="en-US" dirty="0" smtClean="0">
                <a:solidFill>
                  <a:srgbClr val="C00000"/>
                </a:solidFill>
              </a:rPr>
              <a:t>層</a:t>
            </a:r>
            <a:r>
              <a:rPr lang="zh-TW" altLang="en-US" dirty="0" smtClean="0"/>
              <a:t>：</a:t>
            </a:r>
            <a:r>
              <a:rPr lang="zh-TW" altLang="en-US" dirty="0"/>
              <a:t>該層中的每個神經元（或稱節點）與前一層的所有神經元相連</a:t>
            </a:r>
            <a:r>
              <a:rPr lang="zh-TW" altLang="en-US" dirty="0" smtClean="0"/>
              <a:t>，</a:t>
            </a:r>
            <a:endParaRPr lang="en-US" altLang="zh-TW" dirty="0" smtClean="0"/>
          </a:p>
          <a:p>
            <a:r>
              <a:rPr lang="zh-TW" altLang="en-US" dirty="0" smtClean="0"/>
              <a:t>也</a:t>
            </a:r>
            <a:r>
              <a:rPr lang="zh-TW" altLang="en-US" dirty="0"/>
              <a:t>與後一層的所有神經元相連，進而實現全連接</a:t>
            </a:r>
            <a:r>
              <a:rPr lang="zh-TW" altLang="en-US" dirty="0" smtClean="0"/>
              <a:t>，通常用於將輸入向量映射到</a:t>
            </a:r>
            <a:endParaRPr lang="en-US" altLang="zh-TW" dirty="0" smtClean="0"/>
          </a:p>
          <a:p>
            <a:r>
              <a:rPr lang="zh-TW" altLang="en-US" dirty="0" smtClean="0"/>
              <a:t>所需的輸出空間然後進行特定的分類任務。</a:t>
            </a:r>
            <a:endParaRPr lang="en-US" altLang="zh-TW" dirty="0" smtClean="0"/>
          </a:p>
          <a:p>
            <a:endParaRPr lang="en-US" altLang="zh-TW" dirty="0" smtClean="0"/>
          </a:p>
          <a:p>
            <a:r>
              <a:rPr lang="zh-TW" altLang="en-US" dirty="0" smtClean="0"/>
              <a:t>公式如右</a:t>
            </a:r>
            <a:endParaRPr lang="en-US" altLang="zh-TW" dirty="0" smtClean="0"/>
          </a:p>
        </p:txBody>
      </p:sp>
      <p:sp>
        <p:nvSpPr>
          <p:cNvPr id="11" name="文字方塊 10"/>
          <p:cNvSpPr txBox="1"/>
          <p:nvPr/>
        </p:nvSpPr>
        <p:spPr>
          <a:xfrm>
            <a:off x="107504" y="5518973"/>
            <a:ext cx="8467383" cy="923330"/>
          </a:xfrm>
          <a:prstGeom prst="rect">
            <a:avLst/>
          </a:prstGeom>
          <a:noFill/>
        </p:spPr>
        <p:txBody>
          <a:bodyPr wrap="none" rtlCol="0">
            <a:spAutoFit/>
          </a:bodyPr>
          <a:lstStyle/>
          <a:p>
            <a:r>
              <a:rPr lang="en-US" altLang="zh-TW" dirty="0" err="1" smtClean="0">
                <a:solidFill>
                  <a:srgbClr val="C00000"/>
                </a:solidFill>
              </a:rPr>
              <a:t>SoftMax</a:t>
            </a:r>
            <a:r>
              <a:rPr lang="zh-TW" altLang="en-US" dirty="0">
                <a:solidFill>
                  <a:srgbClr val="C00000"/>
                </a:solidFill>
              </a:rPr>
              <a:t>函數</a:t>
            </a:r>
            <a:r>
              <a:rPr lang="zh-TW" altLang="en-US" dirty="0" smtClean="0"/>
              <a:t>：</a:t>
            </a:r>
            <a:r>
              <a:rPr lang="en-US" altLang="zh-TW" dirty="0" err="1" smtClean="0"/>
              <a:t>SoftMax</a:t>
            </a:r>
            <a:r>
              <a:rPr lang="zh-TW" altLang="en-US" dirty="0" smtClean="0"/>
              <a:t>將</a:t>
            </a:r>
            <a:r>
              <a:rPr lang="en-US" altLang="zh-TW" dirty="0" smtClean="0"/>
              <a:t>Dense</a:t>
            </a:r>
            <a:r>
              <a:rPr lang="zh-TW" altLang="en-US" dirty="0" smtClean="0"/>
              <a:t>層的輸出轉換為機率分布，使每個類別的分數介於</a:t>
            </a:r>
            <a:endParaRPr lang="en-US" altLang="zh-TW" dirty="0" smtClean="0"/>
          </a:p>
          <a:p>
            <a:r>
              <a:rPr lang="en-US" altLang="zh-TW" dirty="0" smtClean="0"/>
              <a:t>0</a:t>
            </a:r>
            <a:r>
              <a:rPr lang="zh-TW" altLang="en-US" dirty="0" smtClean="0"/>
              <a:t>和</a:t>
            </a:r>
            <a:r>
              <a:rPr lang="en-US" altLang="zh-TW" dirty="0" smtClean="0"/>
              <a:t>1</a:t>
            </a:r>
            <a:r>
              <a:rPr lang="zh-TW" altLang="en-US" dirty="0" smtClean="0"/>
              <a:t>之間，且總和為</a:t>
            </a:r>
            <a:r>
              <a:rPr lang="en-US" altLang="zh-TW" dirty="0" smtClean="0"/>
              <a:t>1</a:t>
            </a:r>
            <a:r>
              <a:rPr lang="zh-TW" altLang="en-US" dirty="0" smtClean="0"/>
              <a:t>。</a:t>
            </a:r>
            <a:endParaRPr lang="en-US" altLang="zh-TW" dirty="0" smtClean="0"/>
          </a:p>
          <a:p>
            <a:r>
              <a:rPr lang="en-US" altLang="zh-TW" dirty="0"/>
              <a:t>	</a:t>
            </a:r>
            <a:r>
              <a:rPr lang="en-US" altLang="zh-TW" dirty="0" smtClean="0"/>
              <a:t>	</a:t>
            </a:r>
            <a:r>
              <a:rPr lang="zh-TW" altLang="en-US" dirty="0" smtClean="0"/>
              <a:t>公式如右</a:t>
            </a:r>
            <a:endParaRPr lang="en-US" altLang="zh-TW"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819" y="5042723"/>
            <a:ext cx="31813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5881919"/>
            <a:ext cx="3609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方塊 7"/>
          <p:cNvSpPr txBox="1"/>
          <p:nvPr/>
        </p:nvSpPr>
        <p:spPr>
          <a:xfrm>
            <a:off x="6669807" y="5949279"/>
            <a:ext cx="2031325" cy="646331"/>
          </a:xfrm>
          <a:prstGeom prst="rect">
            <a:avLst/>
          </a:prstGeom>
          <a:noFill/>
        </p:spPr>
        <p:txBody>
          <a:bodyPr wrap="none" rtlCol="0">
            <a:spAutoFit/>
          </a:bodyPr>
          <a:lstStyle/>
          <a:p>
            <a:r>
              <a:rPr lang="en-US" altLang="zh-TW" dirty="0" smtClean="0"/>
              <a:t>z</a:t>
            </a:r>
            <a:r>
              <a:rPr lang="zh-TW" altLang="en-US" dirty="0" smtClean="0"/>
              <a:t>為經過</a:t>
            </a:r>
            <a:r>
              <a:rPr lang="en-US" altLang="zh-TW" dirty="0" smtClean="0"/>
              <a:t>Dense</a:t>
            </a:r>
            <a:r>
              <a:rPr lang="zh-TW" altLang="en-US" dirty="0" smtClean="0"/>
              <a:t>層</a:t>
            </a:r>
            <a:endParaRPr lang="en-US" altLang="zh-TW" dirty="0" smtClean="0"/>
          </a:p>
          <a:p>
            <a:r>
              <a:rPr lang="zh-TW" altLang="en-US" dirty="0" smtClean="0"/>
              <a:t>計算所得出的向量</a:t>
            </a:r>
            <a:endParaRPr lang="zh-TW" altLang="en-US" dirty="0"/>
          </a:p>
        </p:txBody>
      </p:sp>
      <p:cxnSp>
        <p:nvCxnSpPr>
          <p:cNvPr id="13" name="肘形接點 12"/>
          <p:cNvCxnSpPr/>
          <p:nvPr/>
        </p:nvCxnSpPr>
        <p:spPr>
          <a:xfrm rot="5400000">
            <a:off x="3589589" y="3470665"/>
            <a:ext cx="720080" cy="348719"/>
          </a:xfrm>
          <a:prstGeom prst="bentConnector3">
            <a:avLst>
              <a:gd name="adj1" fmla="val -795"/>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3977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t>文中使用了三種</a:t>
            </a:r>
            <a:r>
              <a:rPr lang="en-US" altLang="zh-TW" dirty="0" smtClean="0"/>
              <a:t>BLSTM</a:t>
            </a:r>
            <a:r>
              <a:rPr lang="zh-TW" altLang="en-US" dirty="0" smtClean="0"/>
              <a:t>進行互相比較，以下簡稱</a:t>
            </a:r>
            <a:r>
              <a:rPr lang="en-US" altLang="zh-TW" dirty="0" smtClean="0"/>
              <a:t>M1,M2,M3</a:t>
            </a:r>
          </a:p>
          <a:p>
            <a:pPr marL="0" indent="0">
              <a:buNone/>
            </a:pPr>
            <a:r>
              <a:rPr lang="en-US" altLang="zh-TW" dirty="0" smtClean="0">
                <a:solidFill>
                  <a:srgbClr val="C00000"/>
                </a:solidFill>
              </a:rPr>
              <a:t>M1</a:t>
            </a:r>
            <a:r>
              <a:rPr lang="zh-TW" altLang="en-US" dirty="0" smtClean="0"/>
              <a:t>：基本的</a:t>
            </a:r>
            <a:r>
              <a:rPr lang="en-US" altLang="zh-TW" dirty="0" smtClean="0"/>
              <a:t>BLSTM-RNN</a:t>
            </a:r>
            <a:r>
              <a:rPr lang="zh-TW" altLang="en-US" dirty="0" smtClean="0"/>
              <a:t>模型。</a:t>
            </a:r>
            <a:endParaRPr lang="en-US" altLang="zh-TW" dirty="0" smtClean="0"/>
          </a:p>
          <a:p>
            <a:pPr marL="0" indent="0">
              <a:buNone/>
            </a:pPr>
            <a:endParaRPr lang="en-US" altLang="zh-TW" dirty="0" smtClean="0"/>
          </a:p>
          <a:p>
            <a:pPr marL="0" indent="0">
              <a:buNone/>
            </a:pPr>
            <a:r>
              <a:rPr lang="en-US" altLang="zh-TW" dirty="0" smtClean="0">
                <a:solidFill>
                  <a:srgbClr val="C00000"/>
                </a:solidFill>
              </a:rPr>
              <a:t>M2</a:t>
            </a:r>
            <a:r>
              <a:rPr lang="zh-TW" altLang="en-US" dirty="0" smtClean="0"/>
              <a:t>：模型經過預先訓練，將單詞嵌入初始化為預先訓練的向量。</a:t>
            </a:r>
            <a:endParaRPr lang="en-US" altLang="zh-TW" dirty="0" smtClean="0"/>
          </a:p>
          <a:p>
            <a:pPr marL="0" indent="0">
              <a:buNone/>
            </a:pPr>
            <a:endParaRPr lang="en-US" altLang="zh-TW" dirty="0" smtClean="0"/>
          </a:p>
          <a:p>
            <a:pPr marL="0" indent="0">
              <a:buNone/>
            </a:pPr>
            <a:r>
              <a:rPr lang="en-US" altLang="zh-TW" dirty="0" smtClean="0">
                <a:solidFill>
                  <a:srgbClr val="C00000"/>
                </a:solidFill>
              </a:rPr>
              <a:t>M3</a:t>
            </a:r>
            <a:r>
              <a:rPr lang="zh-TW" altLang="en-US" dirty="0" smtClean="0"/>
              <a:t>：模型與</a:t>
            </a:r>
            <a:r>
              <a:rPr lang="en-US" altLang="zh-TW" dirty="0" smtClean="0"/>
              <a:t>M2</a:t>
            </a:r>
            <a:r>
              <a:rPr lang="zh-TW" altLang="en-US" dirty="0" smtClean="0"/>
              <a:t>一樣經過預先訓練，但在訓練過程中保持嵌入不變</a:t>
            </a:r>
            <a:r>
              <a:rPr lang="en-US" altLang="zh-TW" dirty="0" smtClean="0"/>
              <a:t>(</a:t>
            </a:r>
            <a:r>
              <a:rPr lang="zh-TW" altLang="en-US" dirty="0" smtClean="0"/>
              <a:t>不更新嵌入權重</a:t>
            </a:r>
            <a:r>
              <a:rPr lang="en-US" altLang="zh-TW" dirty="0" smtClean="0"/>
              <a:t>)</a:t>
            </a:r>
            <a:r>
              <a:rPr lang="zh-TW" altLang="en-US" dirty="0" smtClean="0"/>
              <a:t>，</a:t>
            </a:r>
            <a:endParaRPr lang="en-US" altLang="zh-TW" dirty="0" smtClean="0"/>
          </a:p>
        </p:txBody>
      </p:sp>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spTree>
    <p:extLst>
      <p:ext uri="{BB962C8B-B14F-4D97-AF65-F5344CB8AC3E}">
        <p14:creationId xmlns:p14="http://schemas.microsoft.com/office/powerpoint/2010/main" val="132237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solidFill>
                  <a:srgbClr val="C00000"/>
                </a:solidFill>
              </a:rPr>
              <a:t>訓練方法</a:t>
            </a:r>
            <a:r>
              <a:rPr lang="zh-TW" altLang="en-US" dirty="0" smtClean="0"/>
              <a:t>：在線訓練</a:t>
            </a:r>
            <a:r>
              <a:rPr lang="en-US" altLang="zh-TW" dirty="0" smtClean="0"/>
              <a:t>(</a:t>
            </a:r>
            <a:r>
              <a:rPr lang="zh-TW" altLang="en-US" dirty="0" smtClean="0"/>
              <a:t>每次</a:t>
            </a:r>
            <a:r>
              <a:rPr lang="en-US" altLang="zh-TW" dirty="0" smtClean="0">
                <a:latin typeface="微軟正黑體" panose="020B0604030504040204" pitchFamily="34" charset="-120"/>
                <a:ea typeface="微軟正黑體" panose="020B0604030504040204" pitchFamily="34" charset="-120"/>
              </a:rPr>
              <a:t>1</a:t>
            </a:r>
            <a:r>
              <a:rPr lang="zh-TW" altLang="en-US" dirty="0" smtClean="0"/>
              <a:t>條推文</a:t>
            </a:r>
            <a:r>
              <a:rPr lang="en-US" altLang="zh-TW" dirty="0" smtClean="0"/>
              <a:t>)</a:t>
            </a:r>
            <a:r>
              <a:rPr lang="zh-TW" altLang="en-US" dirty="0" smtClean="0"/>
              <a:t>，通過時間反向傳播進行訓練，</a:t>
            </a:r>
            <a:r>
              <a:rPr lang="en-US" altLang="zh-TW" dirty="0" smtClean="0"/>
              <a:t>M1</a:t>
            </a:r>
            <a:r>
              <a:rPr lang="zh-TW" altLang="en-US" dirty="0" smtClean="0"/>
              <a:t>及</a:t>
            </a:r>
            <a:r>
              <a:rPr lang="en-US" altLang="zh-TW" dirty="0" smtClean="0"/>
              <a:t>M2</a:t>
            </a:r>
            <a:r>
              <a:rPr lang="zh-TW" altLang="en-US" dirty="0" smtClean="0"/>
              <a:t>進行了</a:t>
            </a:r>
            <a:r>
              <a:rPr lang="en-US" altLang="zh-TW" dirty="0" smtClean="0"/>
              <a:t>6</a:t>
            </a:r>
            <a:r>
              <a:rPr lang="zh-TW" altLang="en-US" dirty="0" smtClean="0"/>
              <a:t>次</a:t>
            </a:r>
            <a:r>
              <a:rPr lang="en-US" altLang="zh-TW" dirty="0" smtClean="0"/>
              <a:t>epochs(</a:t>
            </a:r>
            <a:r>
              <a:rPr lang="zh-TW" altLang="en-US" dirty="0" smtClean="0"/>
              <a:t>時代</a:t>
            </a:r>
            <a:r>
              <a:rPr lang="en-US" altLang="zh-TW" dirty="0" smtClean="0"/>
              <a:t>)</a:t>
            </a:r>
            <a:r>
              <a:rPr lang="zh-TW" altLang="en-US" dirty="0" smtClean="0"/>
              <a:t>，</a:t>
            </a:r>
            <a:r>
              <a:rPr lang="en-US" altLang="zh-TW" dirty="0" smtClean="0"/>
              <a:t>M3</a:t>
            </a:r>
            <a:r>
              <a:rPr lang="zh-TW" altLang="en-US" dirty="0" smtClean="0"/>
              <a:t>則進行了</a:t>
            </a:r>
            <a:r>
              <a:rPr lang="en-US" altLang="zh-TW" dirty="0" smtClean="0"/>
              <a:t>18</a:t>
            </a:r>
            <a:r>
              <a:rPr lang="zh-TW" altLang="en-US" dirty="0" smtClean="0"/>
              <a:t>次時代，</a:t>
            </a:r>
            <a:r>
              <a:rPr lang="zh-TW" altLang="en-US" dirty="0" smtClean="0">
                <a:solidFill>
                  <a:srgbClr val="FF0000"/>
                </a:solidFill>
              </a:rPr>
              <a:t>訓練之前，使用訓練集上的交叉驗證校準了每個模型的時代數</a:t>
            </a:r>
            <a:r>
              <a:rPr lang="zh-TW" altLang="en-US" dirty="0" smtClean="0"/>
              <a:t>。</a:t>
            </a:r>
            <a:endParaRPr lang="en-US" altLang="zh-TW" dirty="0" smtClean="0"/>
          </a:p>
          <a:p>
            <a:pPr marL="0" indent="0">
              <a:buNone/>
            </a:pP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pPr marL="0" indent="0">
              <a:buNone/>
            </a:pPr>
            <a:r>
              <a:rPr lang="en-US" altLang="zh-TW" dirty="0"/>
              <a:t># </a:t>
            </a:r>
            <a:r>
              <a:rPr lang="en-US" altLang="zh-TW" dirty="0">
                <a:hlinkClick r:id="rId2"/>
              </a:rPr>
              <a:t>https://</a:t>
            </a:r>
            <a:r>
              <a:rPr lang="en-US" altLang="zh-TW" dirty="0" smtClean="0">
                <a:hlinkClick r:id="rId2"/>
              </a:rPr>
              <a:t>github.com/chop-dbhi/twitter-adr-blstm</a:t>
            </a:r>
            <a:r>
              <a:rPr lang="zh-TW" altLang="en-US" dirty="0" smtClean="0"/>
              <a:t> 程式碼</a:t>
            </a:r>
            <a:endParaRPr lang="en-US" altLang="zh-TW" dirty="0" smtClean="0"/>
          </a:p>
          <a:p>
            <a:pPr marL="0" indent="0">
              <a:buNone/>
            </a:pPr>
            <a:r>
              <a:rPr lang="en-US" altLang="zh-TW" dirty="0" smtClean="0">
                <a:solidFill>
                  <a:schemeClr val="accent6">
                    <a:lumMod val="50000"/>
                  </a:schemeClr>
                </a:solidFill>
              </a:rPr>
              <a:t>#</a:t>
            </a:r>
            <a:r>
              <a:rPr lang="zh-TW" altLang="en-US" dirty="0" smtClean="0">
                <a:solidFill>
                  <a:schemeClr val="accent6">
                    <a:lumMod val="50000"/>
                  </a:schemeClr>
                </a:solidFill>
              </a:rPr>
              <a:t>下一頁</a:t>
            </a:r>
            <a:endParaRPr lang="en-US" altLang="zh-TW" dirty="0" smtClean="0">
              <a:solidFill>
                <a:schemeClr val="accent6">
                  <a:lumMod val="50000"/>
                </a:schemeClr>
              </a:solidFill>
            </a:endParaRPr>
          </a:p>
        </p:txBody>
      </p:sp>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spTree>
    <p:extLst>
      <p:ext uri="{BB962C8B-B14F-4D97-AF65-F5344CB8AC3E}">
        <p14:creationId xmlns:p14="http://schemas.microsoft.com/office/powerpoint/2010/main" val="531556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-BLSTM-RNN</a:t>
            </a:r>
            <a:r>
              <a:rPr lang="zh-TW" altLang="en-US" dirty="0" smtClean="0"/>
              <a:t>解說</a:t>
            </a:r>
            <a:endParaRPr lang="zh-TW" altLang="en-US" dirty="0"/>
          </a:p>
        </p:txBody>
      </p:sp>
      <p:sp>
        <p:nvSpPr>
          <p:cNvPr id="5" name="文字方塊 4"/>
          <p:cNvSpPr txBox="1"/>
          <p:nvPr/>
        </p:nvSpPr>
        <p:spPr>
          <a:xfrm>
            <a:off x="3688159" y="2236426"/>
            <a:ext cx="1723549" cy="461665"/>
          </a:xfrm>
          <a:prstGeom prst="rect">
            <a:avLst/>
          </a:prstGeom>
          <a:noFill/>
        </p:spPr>
        <p:txBody>
          <a:bodyPr wrap="none" rtlCol="0">
            <a:spAutoFit/>
          </a:bodyPr>
          <a:lstStyle/>
          <a:p>
            <a:r>
              <a:rPr lang="zh-TW" altLang="en-US" sz="2400" dirty="0" smtClean="0"/>
              <a:t>更新方程式</a:t>
            </a:r>
            <a:endParaRPr lang="zh-TW" altLang="en-US" sz="2400" dirty="0"/>
          </a:p>
        </p:txBody>
      </p:sp>
      <p:sp>
        <p:nvSpPr>
          <p:cNvPr id="2" name="內容版面配置區 1"/>
          <p:cNvSpPr>
            <a:spLocks noGrp="1"/>
          </p:cNvSpPr>
          <p:nvPr>
            <p:ph idx="1"/>
          </p:nvPr>
        </p:nvSpPr>
        <p:spPr/>
        <p:txBody>
          <a:bodyPr/>
          <a:lstStyle/>
          <a:p>
            <a:endParaRPr lang="zh-TW" altLang="en-US" dirty="0"/>
          </a:p>
        </p:txBody>
      </p:sp>
      <p:pic>
        <p:nvPicPr>
          <p:cNvPr id="6" name="圖片 5"/>
          <p:cNvPicPr/>
          <p:nvPr/>
        </p:nvPicPr>
        <p:blipFill>
          <a:blip r:embed="rId2"/>
          <a:stretch>
            <a:fillRect/>
          </a:stretch>
        </p:blipFill>
        <p:spPr>
          <a:xfrm>
            <a:off x="985538" y="2780928"/>
            <a:ext cx="7128792" cy="2485684"/>
          </a:xfrm>
          <a:prstGeom prst="rect">
            <a:avLst/>
          </a:prstGeom>
        </p:spPr>
      </p:pic>
      <p:sp>
        <p:nvSpPr>
          <p:cNvPr id="4" name="文字方塊 3"/>
          <p:cNvSpPr txBox="1"/>
          <p:nvPr/>
        </p:nvSpPr>
        <p:spPr>
          <a:xfrm>
            <a:off x="6372200" y="5589240"/>
            <a:ext cx="1882247" cy="369332"/>
          </a:xfrm>
          <a:prstGeom prst="rect">
            <a:avLst/>
          </a:prstGeom>
          <a:noFill/>
        </p:spPr>
        <p:txBody>
          <a:bodyPr wrap="none" rtlCol="0">
            <a:spAutoFit/>
          </a:bodyPr>
          <a:lstStyle/>
          <a:p>
            <a:r>
              <a:rPr lang="zh-TW" altLang="en-US" dirty="0" smtClean="0"/>
              <a:t>這裡的</a:t>
            </a:r>
            <a:r>
              <a:rPr lang="en-US" altLang="zh-TW" dirty="0" smtClean="0"/>
              <a:t>s</a:t>
            </a:r>
            <a:r>
              <a:rPr lang="zh-TW" altLang="en-US" dirty="0" smtClean="0"/>
              <a:t> </a:t>
            </a:r>
            <a:r>
              <a:rPr lang="en-US" altLang="zh-TW" dirty="0" smtClean="0"/>
              <a:t>=</a:t>
            </a:r>
            <a:r>
              <a:rPr lang="zh-TW" altLang="en-US" dirty="0" smtClean="0"/>
              <a:t> 隱藏層</a:t>
            </a:r>
            <a:endParaRPr lang="zh-TW" altLang="en-US" dirty="0"/>
          </a:p>
        </p:txBody>
      </p:sp>
    </p:spTree>
    <p:extLst>
      <p:ext uri="{BB962C8B-B14F-4D97-AF65-F5344CB8AC3E}">
        <p14:creationId xmlns:p14="http://schemas.microsoft.com/office/powerpoint/2010/main" val="502533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-Tokenization</a:t>
            </a:r>
            <a:endParaRPr lang="zh-TW" altLang="en-US" dirty="0"/>
          </a:p>
        </p:txBody>
      </p:sp>
      <p:sp>
        <p:nvSpPr>
          <p:cNvPr id="2" name="內容版面配置區 1"/>
          <p:cNvSpPr>
            <a:spLocks noGrp="1"/>
          </p:cNvSpPr>
          <p:nvPr>
            <p:ph idx="1"/>
          </p:nvPr>
        </p:nvSpPr>
        <p:spPr/>
        <p:txBody>
          <a:bodyPr>
            <a:normAutofit/>
          </a:bodyPr>
          <a:lstStyle/>
          <a:p>
            <a:r>
              <a:rPr lang="en-US" altLang="zh-TW" dirty="0">
                <a:solidFill>
                  <a:srgbClr val="C00000"/>
                </a:solidFill>
              </a:rPr>
              <a:t>Tokenization </a:t>
            </a:r>
            <a:r>
              <a:rPr lang="zh-TW" altLang="en-US" dirty="0" smtClean="0"/>
              <a:t>：將文本分割為較小的單元，這些單元可以是詞、子詞、字符或更小的單位，</a:t>
            </a:r>
            <a:r>
              <a:rPr lang="zh-TW" altLang="en-US" dirty="0" smtClean="0">
                <a:solidFill>
                  <a:srgbClr val="FF0000"/>
                </a:solidFill>
              </a:rPr>
              <a:t>這些較小的單元也被稱為</a:t>
            </a:r>
            <a:r>
              <a:rPr lang="en-US" altLang="zh-TW" dirty="0">
                <a:solidFill>
                  <a:srgbClr val="FF0000"/>
                </a:solidFill>
              </a:rPr>
              <a:t>t</a:t>
            </a:r>
            <a:r>
              <a:rPr lang="en-US" altLang="zh-TW" dirty="0" smtClean="0">
                <a:solidFill>
                  <a:srgbClr val="FF0000"/>
                </a:solidFill>
              </a:rPr>
              <a:t>oken</a:t>
            </a:r>
            <a:r>
              <a:rPr lang="zh-TW" altLang="en-US" dirty="0" smtClean="0"/>
              <a:t>，而</a:t>
            </a:r>
            <a:r>
              <a:rPr lang="zh-TW" altLang="en-US" dirty="0" smtClean="0">
                <a:solidFill>
                  <a:srgbClr val="FF0000"/>
                </a:solidFill>
              </a:rPr>
              <a:t>將文本分割為較小的單元的這個動作則被稱為</a:t>
            </a:r>
            <a:r>
              <a:rPr lang="en-US" altLang="zh-TW" dirty="0" smtClean="0">
                <a:solidFill>
                  <a:srgbClr val="FF0000"/>
                </a:solidFill>
              </a:rPr>
              <a:t>Tokenization</a:t>
            </a:r>
            <a:r>
              <a:rPr lang="zh-TW" altLang="en-US" dirty="0" smtClean="0"/>
              <a:t> 。</a:t>
            </a:r>
            <a:endParaRPr lang="en-US" altLang="zh-TW" dirty="0" smtClean="0"/>
          </a:p>
          <a:p>
            <a:endParaRPr lang="en-US" altLang="zh-TW" dirty="0" smtClean="0">
              <a:solidFill>
                <a:srgbClr val="FF0000"/>
              </a:solidFill>
            </a:endParaRPr>
          </a:p>
          <a:p>
            <a:r>
              <a:rPr lang="en-US" altLang="zh-TW" dirty="0" smtClean="0">
                <a:solidFill>
                  <a:srgbClr val="C00000"/>
                </a:solidFill>
              </a:rPr>
              <a:t>ark-</a:t>
            </a:r>
            <a:r>
              <a:rPr lang="en-US" altLang="zh-TW" dirty="0" err="1" smtClean="0">
                <a:solidFill>
                  <a:srgbClr val="C00000"/>
                </a:solidFill>
              </a:rPr>
              <a:t>twokenize</a:t>
            </a:r>
            <a:r>
              <a:rPr lang="en-US" altLang="zh-TW" dirty="0" smtClean="0">
                <a:solidFill>
                  <a:srgbClr val="C00000"/>
                </a:solidFill>
              </a:rPr>
              <a:t>-</a:t>
            </a:r>
            <a:r>
              <a:rPr lang="en-US" altLang="zh-TW" dirty="0" err="1" smtClean="0">
                <a:solidFill>
                  <a:srgbClr val="C00000"/>
                </a:solidFill>
              </a:rPr>
              <a:t>py</a:t>
            </a:r>
            <a:r>
              <a:rPr lang="zh-TW" altLang="en-US" dirty="0" smtClean="0">
                <a:solidFill>
                  <a:srgbClr val="C00000"/>
                </a:solidFill>
              </a:rPr>
              <a:t>：</a:t>
            </a:r>
            <a:r>
              <a:rPr lang="zh-TW" altLang="en-US" dirty="0"/>
              <a:t>這個</a:t>
            </a:r>
            <a:r>
              <a:rPr lang="zh-TW" altLang="en-US" dirty="0" smtClean="0"/>
              <a:t>程式在論文中擔任</a:t>
            </a:r>
            <a:r>
              <a:rPr lang="en-US" altLang="zh-TW" dirty="0" smtClean="0"/>
              <a:t>Tokenization</a:t>
            </a:r>
            <a:r>
              <a:rPr lang="zh-TW" altLang="en-US" dirty="0" smtClean="0"/>
              <a:t>文本的重要位子，其中還會將所有大寫轉乘小寫或</a:t>
            </a:r>
            <a:r>
              <a:rPr lang="en-US" altLang="zh-TW" dirty="0" smtClean="0"/>
              <a:t>@tag</a:t>
            </a:r>
            <a:r>
              <a:rPr lang="zh-TW" altLang="en-US" dirty="0" smtClean="0"/>
              <a:t>符號變成特殊符號等功能。</a:t>
            </a:r>
            <a:endParaRPr lang="en-US" altLang="zh-TW" dirty="0" smtClean="0"/>
          </a:p>
          <a:p>
            <a:pPr marL="0" indent="0">
              <a:buNone/>
            </a:pPr>
            <a:r>
              <a:rPr lang="zh-TW" altLang="en-US" sz="1400" dirty="0" smtClean="0">
                <a:solidFill>
                  <a:srgbClr val="FF0000"/>
                </a:solidFill>
              </a:rPr>
              <a:t>補充：有的</a:t>
            </a:r>
            <a:r>
              <a:rPr lang="en-US" altLang="zh-TW" sz="1400" dirty="0" smtClean="0">
                <a:solidFill>
                  <a:srgbClr val="FF0000"/>
                </a:solidFill>
              </a:rPr>
              <a:t>Tokenization</a:t>
            </a:r>
            <a:r>
              <a:rPr lang="zh-TW" altLang="en-US" sz="1400" dirty="0" smtClean="0">
                <a:solidFill>
                  <a:srgbClr val="FF0000"/>
                </a:solidFill>
              </a:rPr>
              <a:t>工具也會有其他功能，例如排除</a:t>
            </a:r>
            <a:r>
              <a:rPr lang="en-US" altLang="zh-TW" sz="1400" dirty="0" smtClean="0">
                <a:solidFill>
                  <a:srgbClr val="FF0000"/>
                </a:solidFill>
              </a:rPr>
              <a:t>the</a:t>
            </a:r>
            <a:r>
              <a:rPr lang="zh-TW" altLang="en-US" sz="1400" dirty="0" smtClean="0">
                <a:solidFill>
                  <a:srgbClr val="FF0000"/>
                </a:solidFill>
              </a:rPr>
              <a:t>、</a:t>
            </a:r>
            <a:r>
              <a:rPr lang="en-US" altLang="zh-TW" sz="1400" dirty="0" smtClean="0">
                <a:solidFill>
                  <a:srgbClr val="FF0000"/>
                </a:solidFill>
              </a:rPr>
              <a:t>a</a:t>
            </a:r>
            <a:r>
              <a:rPr lang="zh-TW" altLang="en-US" sz="1400" dirty="0" smtClean="0">
                <a:solidFill>
                  <a:srgbClr val="FF0000"/>
                </a:solidFill>
              </a:rPr>
              <a:t>或</a:t>
            </a:r>
            <a:r>
              <a:rPr lang="en-US" altLang="zh-TW" sz="1400" dirty="0" smtClean="0">
                <a:solidFill>
                  <a:srgbClr val="FF0000"/>
                </a:solidFill>
              </a:rPr>
              <a:t>of</a:t>
            </a:r>
            <a:r>
              <a:rPr lang="zh-TW" altLang="en-US" sz="1400" dirty="0" smtClean="0">
                <a:solidFill>
                  <a:srgbClr val="FF0000"/>
                </a:solidFill>
              </a:rPr>
              <a:t>等等、糾正錯字等功能</a:t>
            </a:r>
            <a:endParaRPr lang="zh-TW" altLang="en-US" sz="1400" dirty="0">
              <a:solidFill>
                <a:srgbClr val="FF0000"/>
              </a:solidFill>
            </a:endParaRPr>
          </a:p>
        </p:txBody>
      </p:sp>
    </p:spTree>
    <p:extLst>
      <p:ext uri="{BB962C8B-B14F-4D97-AF65-F5344CB8AC3E}">
        <p14:creationId xmlns:p14="http://schemas.microsoft.com/office/powerpoint/2010/main" val="2289912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-Tokenization</a:t>
            </a:r>
            <a:endParaRPr lang="zh-TW" altLang="en-US" dirty="0"/>
          </a:p>
        </p:txBody>
      </p:sp>
      <p:sp>
        <p:nvSpPr>
          <p:cNvPr id="2" name="內容版面配置區 1"/>
          <p:cNvSpPr>
            <a:spLocks noGrp="1"/>
          </p:cNvSpPr>
          <p:nvPr>
            <p:ph idx="1"/>
          </p:nvPr>
        </p:nvSpPr>
        <p:spPr/>
        <p:txBody>
          <a:bodyPr>
            <a:normAutofit/>
          </a:bodyPr>
          <a:lstStyle/>
          <a:p>
            <a:r>
              <a:rPr lang="zh-TW" altLang="en-US" dirty="0" smtClean="0">
                <a:solidFill>
                  <a:srgbClr val="C00000"/>
                </a:solidFill>
              </a:rPr>
              <a:t>舉例</a:t>
            </a:r>
            <a:r>
              <a:rPr lang="zh-TW" altLang="en-US" dirty="0" smtClean="0"/>
              <a:t>：</a:t>
            </a:r>
            <a:endParaRPr lang="en-US" altLang="zh-TW" dirty="0" smtClean="0"/>
          </a:p>
          <a:p>
            <a:pPr marL="0" indent="0">
              <a:buNone/>
            </a:pPr>
            <a:r>
              <a:rPr lang="en-US" altLang="zh-TW" dirty="0" smtClean="0">
                <a:solidFill>
                  <a:srgbClr val="00B050"/>
                </a:solidFill>
              </a:rPr>
              <a:t>text[</a:t>
            </a:r>
            <a:r>
              <a:rPr lang="en-US" altLang="zh-TW" dirty="0" err="1" smtClean="0">
                <a:solidFill>
                  <a:srgbClr val="00B050"/>
                </a:solidFill>
              </a:rPr>
              <a:t>i</a:t>
            </a:r>
            <a:r>
              <a:rPr lang="en-US" altLang="zh-TW" dirty="0" smtClean="0">
                <a:solidFill>
                  <a:srgbClr val="00B050"/>
                </a:solidFill>
              </a:rPr>
              <a:t>] = </a:t>
            </a:r>
            <a:r>
              <a:rPr lang="en-US" altLang="zh-TW" dirty="0" smtClean="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I am a boy</a:t>
            </a:r>
            <a:r>
              <a:rPr lang="en-US" altLang="zh-TW" dirty="0" smtClean="0">
                <a:solidFill>
                  <a:srgbClr val="00B050"/>
                </a:solidFill>
                <a:latin typeface="Gadugi" panose="020B0502040204020203" pitchFamily="34" charset="0"/>
                <a:ea typeface="Gadugi" panose="020B0502040204020203" pitchFamily="34" charset="0"/>
              </a:rPr>
              <a:t>”</a:t>
            </a:r>
          </a:p>
          <a:p>
            <a:pPr marL="0" indent="0">
              <a:buNone/>
            </a:pPr>
            <a:r>
              <a:rPr lang="en-US" altLang="zh-TW" dirty="0"/>
              <a:t>t</a:t>
            </a:r>
            <a:r>
              <a:rPr lang="en-US" altLang="zh-TW" dirty="0" smtClean="0"/>
              <a:t>ext[</a:t>
            </a:r>
            <a:r>
              <a:rPr lang="en-US" altLang="zh-TW" dirty="0" err="1" smtClean="0"/>
              <a:t>i</a:t>
            </a:r>
            <a:r>
              <a:rPr lang="en-US" altLang="zh-TW" dirty="0" smtClean="0"/>
              <a:t>]</a:t>
            </a:r>
            <a:r>
              <a:rPr lang="zh-TW" altLang="en-US" dirty="0" smtClean="0"/>
              <a:t>經過</a:t>
            </a:r>
            <a:r>
              <a:rPr lang="en-US" altLang="zh-TW" dirty="0" smtClean="0"/>
              <a:t>Tokenization</a:t>
            </a:r>
            <a:r>
              <a:rPr lang="zh-TW" altLang="en-US" dirty="0" smtClean="0"/>
              <a:t>後會變成</a:t>
            </a:r>
            <a:endParaRPr lang="en-US" altLang="zh-TW" dirty="0" smtClean="0"/>
          </a:p>
          <a:p>
            <a:pPr marL="0" indent="0">
              <a:buNone/>
            </a:pPr>
            <a:r>
              <a:rPr lang="en-US" altLang="zh-TW" dirty="0">
                <a:solidFill>
                  <a:srgbClr val="00B050"/>
                </a:solidFill>
              </a:rPr>
              <a:t>t</a:t>
            </a:r>
            <a:r>
              <a:rPr lang="en-US" altLang="zh-TW" dirty="0" smtClean="0">
                <a:solidFill>
                  <a:srgbClr val="00B050"/>
                </a:solidFill>
              </a:rPr>
              <a:t>okens[</a:t>
            </a:r>
            <a:r>
              <a:rPr lang="en-US" altLang="zh-TW" dirty="0" err="1" smtClean="0">
                <a:solidFill>
                  <a:srgbClr val="00B050"/>
                </a:solidFill>
              </a:rPr>
              <a:t>i</a:t>
            </a:r>
            <a:r>
              <a:rPr lang="en-US" altLang="zh-TW" dirty="0" smtClean="0">
                <a:solidFill>
                  <a:srgbClr val="00B050"/>
                </a:solidFill>
              </a:rPr>
              <a:t>] = [</a:t>
            </a:r>
            <a:r>
              <a:rPr lang="en-US" altLang="zh-TW" dirty="0" smtClean="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I</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 </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am</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 </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a</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 </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boy</a:t>
            </a:r>
            <a:r>
              <a:rPr lang="en-US" altLang="zh-TW" dirty="0">
                <a:solidFill>
                  <a:srgbClr val="00B050"/>
                </a:solidFill>
                <a:latin typeface="Gadugi" panose="020B0502040204020203" pitchFamily="34" charset="0"/>
                <a:ea typeface="Gadugi" panose="020B0502040204020203" pitchFamily="34" charset="0"/>
              </a:rPr>
              <a:t>”</a:t>
            </a:r>
            <a:r>
              <a:rPr lang="en-US" altLang="zh-TW" dirty="0" smtClean="0">
                <a:solidFill>
                  <a:srgbClr val="00B050"/>
                </a:solidFill>
              </a:rPr>
              <a:t>]</a:t>
            </a:r>
          </a:p>
          <a:p>
            <a:pPr marL="0" indent="0">
              <a:buNone/>
            </a:pPr>
            <a:endParaRPr lang="en-US" altLang="zh-TW" dirty="0" smtClean="0"/>
          </a:p>
        </p:txBody>
      </p:sp>
    </p:spTree>
    <p:extLst>
      <p:ext uri="{BB962C8B-B14F-4D97-AF65-F5344CB8AC3E}">
        <p14:creationId xmlns:p14="http://schemas.microsoft.com/office/powerpoint/2010/main" val="242228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序列標記法</a:t>
            </a:r>
            <a:r>
              <a:rPr lang="en-US" altLang="zh-TW" dirty="0" smtClean="0"/>
              <a:t>IOB</a:t>
            </a:r>
            <a:endParaRPr lang="zh-TW" altLang="en-US" dirty="0"/>
          </a:p>
        </p:txBody>
      </p:sp>
      <p:sp>
        <p:nvSpPr>
          <p:cNvPr id="2" name="內容版面配置區 1"/>
          <p:cNvSpPr>
            <a:spLocks noGrp="1"/>
          </p:cNvSpPr>
          <p:nvPr>
            <p:ph idx="1"/>
          </p:nvPr>
        </p:nvSpPr>
        <p:spPr/>
        <p:txBody>
          <a:bodyPr/>
          <a:lstStyle/>
          <a:p>
            <a:r>
              <a:rPr lang="en-US" altLang="zh-TW" dirty="0" smtClean="0">
                <a:solidFill>
                  <a:srgbClr val="C00000"/>
                </a:solidFill>
              </a:rPr>
              <a:t>B(Beginning)</a:t>
            </a:r>
            <a:r>
              <a:rPr lang="zh-TW" altLang="en-US" dirty="0" smtClean="0"/>
              <a:t>：表示這是一個實體的開始</a:t>
            </a:r>
            <a:endParaRPr lang="en-US" altLang="zh-TW" dirty="0" smtClean="0"/>
          </a:p>
          <a:p>
            <a:r>
              <a:rPr lang="en-US" altLang="zh-TW" dirty="0" smtClean="0">
                <a:solidFill>
                  <a:srgbClr val="C00000"/>
                </a:solidFill>
              </a:rPr>
              <a:t>I(Inside)</a:t>
            </a:r>
            <a:r>
              <a:rPr lang="zh-TW" altLang="en-US" dirty="0" smtClean="0"/>
              <a:t>：表示這是實體的中間部分，通常在實體第二個詞及後續的詞中使用</a:t>
            </a:r>
            <a:endParaRPr lang="en-US" altLang="zh-TW" dirty="0" smtClean="0"/>
          </a:p>
          <a:p>
            <a:r>
              <a:rPr lang="en-US" altLang="zh-TW" dirty="0" smtClean="0">
                <a:solidFill>
                  <a:srgbClr val="C00000"/>
                </a:solidFill>
              </a:rPr>
              <a:t>O(Outside)</a:t>
            </a:r>
            <a:r>
              <a:rPr lang="zh-TW" altLang="en-US" dirty="0" smtClean="0"/>
              <a:t>：</a:t>
            </a:r>
            <a:r>
              <a:rPr lang="zh-TW" altLang="en-US" dirty="0"/>
              <a:t>表示這是一個</a:t>
            </a:r>
            <a:r>
              <a:rPr lang="zh-TW" altLang="en-US" dirty="0" smtClean="0"/>
              <a:t>非實體詞</a:t>
            </a:r>
            <a:endParaRPr lang="en-US" altLang="zh-TW" dirty="0" smtClean="0"/>
          </a:p>
          <a:p>
            <a:endParaRPr lang="en-US" altLang="zh-TW" dirty="0" smtClean="0"/>
          </a:p>
          <a:p>
            <a:pPr marL="0" indent="0">
              <a:buNone/>
            </a:pPr>
            <a:r>
              <a:rPr lang="zh-TW" altLang="en-US" dirty="0">
                <a:solidFill>
                  <a:srgbClr val="FF0000"/>
                </a:solidFill>
              </a:rPr>
              <a:t>論文</a:t>
            </a:r>
            <a:r>
              <a:rPr lang="zh-TW" altLang="en-US" dirty="0" smtClean="0">
                <a:solidFill>
                  <a:srgbClr val="FF0000"/>
                </a:solidFill>
              </a:rPr>
              <a:t>中所使用的標籤共有</a:t>
            </a:r>
            <a:r>
              <a:rPr lang="en-US" altLang="zh-TW" dirty="0" smtClean="0">
                <a:solidFill>
                  <a:srgbClr val="FF0000"/>
                </a:solidFill>
              </a:rPr>
              <a:t>4</a:t>
            </a:r>
            <a:r>
              <a:rPr lang="zh-TW" altLang="en-US" dirty="0" smtClean="0">
                <a:solidFill>
                  <a:srgbClr val="FF0000"/>
                </a:solidFill>
              </a:rPr>
              <a:t>個</a:t>
            </a:r>
            <a:r>
              <a:rPr lang="zh-TW" altLang="en-US" dirty="0">
                <a:solidFill>
                  <a:srgbClr val="FF0000"/>
                </a:solidFill>
              </a:rPr>
              <a:t>分別</a:t>
            </a:r>
            <a:r>
              <a:rPr lang="zh-TW" altLang="en-US" dirty="0" smtClean="0">
                <a:solidFill>
                  <a:srgbClr val="FF0000"/>
                </a:solidFill>
              </a:rPr>
              <a:t>為</a:t>
            </a:r>
            <a:endParaRPr lang="en-US" altLang="zh-TW" dirty="0" smtClean="0">
              <a:solidFill>
                <a:srgbClr val="FF0000"/>
              </a:solidFill>
            </a:endParaRPr>
          </a:p>
          <a:p>
            <a:pPr marL="0" indent="0">
              <a:buNone/>
            </a:pPr>
            <a:r>
              <a:rPr lang="en-US" altLang="zh-TW" dirty="0" smtClean="0">
                <a:solidFill>
                  <a:srgbClr val="FF0000"/>
                </a:solidFill>
              </a:rPr>
              <a:t>I-ADR</a:t>
            </a:r>
            <a:r>
              <a:rPr lang="zh-TW" altLang="en-US" dirty="0" smtClean="0">
                <a:solidFill>
                  <a:srgbClr val="FF0000"/>
                </a:solidFill>
              </a:rPr>
              <a:t>、</a:t>
            </a:r>
            <a:r>
              <a:rPr lang="en-US" altLang="zh-TW" dirty="0" smtClean="0">
                <a:solidFill>
                  <a:srgbClr val="FF0000"/>
                </a:solidFill>
              </a:rPr>
              <a:t>I-Indication</a:t>
            </a:r>
            <a:r>
              <a:rPr lang="zh-TW" altLang="en-US" dirty="0" smtClean="0">
                <a:solidFill>
                  <a:srgbClr val="FF0000"/>
                </a:solidFill>
              </a:rPr>
              <a:t>、</a:t>
            </a:r>
            <a:r>
              <a:rPr lang="en-US" altLang="zh-TW" dirty="0" smtClean="0">
                <a:solidFill>
                  <a:srgbClr val="FF0000"/>
                </a:solidFill>
              </a:rPr>
              <a:t>O</a:t>
            </a:r>
            <a:r>
              <a:rPr lang="zh-TW" altLang="en-US" dirty="0" smtClean="0">
                <a:solidFill>
                  <a:srgbClr val="FF0000"/>
                </a:solidFill>
              </a:rPr>
              <a:t>和</a:t>
            </a:r>
            <a:r>
              <a:rPr lang="en-US" altLang="zh-TW" dirty="0" smtClean="0">
                <a:solidFill>
                  <a:srgbClr val="FF0000"/>
                </a:solidFill>
              </a:rPr>
              <a:t>&lt;pad&gt;</a:t>
            </a:r>
            <a:r>
              <a:rPr lang="zh-TW" altLang="en-US" dirty="0" smtClean="0">
                <a:solidFill>
                  <a:srgbClr val="FF0000"/>
                </a:solidFill>
              </a:rPr>
              <a:t>令牌填充</a:t>
            </a:r>
            <a:endParaRPr lang="en-US" altLang="zh-TW" dirty="0" smtClean="0">
              <a:solidFill>
                <a:srgbClr val="FF0000"/>
              </a:solidFill>
            </a:endParaRPr>
          </a:p>
          <a:p>
            <a:pPr marL="0" indent="0">
              <a:buNone/>
            </a:pPr>
            <a:endParaRPr lang="en-US" altLang="zh-TW" dirty="0" smtClean="0"/>
          </a:p>
          <a:p>
            <a:endParaRPr lang="en-US" altLang="zh-TW" dirty="0"/>
          </a:p>
          <a:p>
            <a:pPr marL="0" indent="0">
              <a:buNone/>
            </a:pPr>
            <a:endParaRPr lang="zh-TW" altLang="en-US" dirty="0"/>
          </a:p>
        </p:txBody>
      </p:sp>
    </p:spTree>
    <p:extLst>
      <p:ext uri="{BB962C8B-B14F-4D97-AF65-F5344CB8AC3E}">
        <p14:creationId xmlns:p14="http://schemas.microsoft.com/office/powerpoint/2010/main" val="554478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序列標記法</a:t>
            </a:r>
            <a:r>
              <a:rPr lang="en-US" altLang="zh-TW" dirty="0" smtClean="0"/>
              <a:t>IOB</a:t>
            </a:r>
            <a:endParaRPr lang="zh-TW" altLang="en-US" dirty="0"/>
          </a:p>
        </p:txBody>
      </p:sp>
      <p:sp>
        <p:nvSpPr>
          <p:cNvPr id="2" name="內容版面配置區 1"/>
          <p:cNvSpPr>
            <a:spLocks noGrp="1"/>
          </p:cNvSpPr>
          <p:nvPr>
            <p:ph idx="1"/>
          </p:nvPr>
        </p:nvSpPr>
        <p:spPr>
          <a:xfrm>
            <a:off x="872067" y="1988840"/>
            <a:ext cx="7408333" cy="4137323"/>
          </a:xfrm>
        </p:spPr>
        <p:txBody>
          <a:bodyPr>
            <a:normAutofit fontScale="92500" lnSpcReduction="10000"/>
          </a:bodyPr>
          <a:lstStyle/>
          <a:p>
            <a:pPr marL="0" indent="0">
              <a:buNone/>
            </a:pPr>
            <a:r>
              <a:rPr lang="zh-TW" altLang="en-US" dirty="0" smtClean="0">
                <a:solidFill>
                  <a:srgbClr val="C00000"/>
                </a:solidFill>
              </a:rPr>
              <a:t>舉例</a:t>
            </a:r>
            <a:r>
              <a:rPr lang="zh-TW" altLang="en-US" dirty="0" smtClean="0"/>
              <a:t>：針對下面一句話標示出對於</a:t>
            </a:r>
            <a:r>
              <a:rPr lang="en-US" altLang="zh-TW" dirty="0" smtClean="0"/>
              <a:t>ADR</a:t>
            </a:r>
            <a:r>
              <a:rPr lang="zh-TW" altLang="en-US" dirty="0" smtClean="0"/>
              <a:t>有用的文字</a:t>
            </a:r>
            <a:endParaRPr lang="en-US" altLang="zh-TW" dirty="0" smtClean="0"/>
          </a:p>
          <a:p>
            <a:pPr marL="0" indent="0">
              <a:buNone/>
            </a:pPr>
            <a:r>
              <a:rPr lang="zh-TW" altLang="en-US" dirty="0" smtClean="0">
                <a:solidFill>
                  <a:schemeClr val="tx1"/>
                </a:solidFill>
              </a:rPr>
              <a:t>我</a:t>
            </a:r>
            <a:r>
              <a:rPr lang="zh-TW" altLang="en-US" dirty="0">
                <a:solidFill>
                  <a:schemeClr val="tx1"/>
                </a:solidFill>
              </a:rPr>
              <a:t>使用了</a:t>
            </a:r>
            <a:r>
              <a:rPr lang="zh-TW" altLang="en-US" dirty="0" smtClean="0">
                <a:solidFill>
                  <a:schemeClr val="tx1"/>
                </a:solidFill>
              </a:rPr>
              <a:t>普拿疼</a:t>
            </a:r>
            <a:r>
              <a:rPr lang="en-US" altLang="zh-TW" dirty="0" smtClean="0">
                <a:solidFill>
                  <a:schemeClr val="tx1"/>
                </a:solidFill>
              </a:rPr>
              <a:t>-</a:t>
            </a:r>
            <a:r>
              <a:rPr lang="zh-TW" altLang="en-US" dirty="0" smtClean="0">
                <a:solidFill>
                  <a:schemeClr val="tx1"/>
                </a:solidFill>
              </a:rPr>
              <a:t>第二代，讓</a:t>
            </a:r>
            <a:r>
              <a:rPr lang="zh-TW" altLang="en-US" dirty="0">
                <a:solidFill>
                  <a:schemeClr val="tx1"/>
                </a:solidFill>
              </a:rPr>
              <a:t>我感到想睡覺。</a:t>
            </a:r>
            <a:endParaRPr lang="en-US" altLang="zh-TW" dirty="0">
              <a:solidFill>
                <a:schemeClr val="tx1"/>
              </a:solidFill>
            </a:endParaRPr>
          </a:p>
          <a:p>
            <a:pPr marL="0" indent="0">
              <a:buNone/>
            </a:pPr>
            <a:r>
              <a:rPr lang="zh-TW" altLang="en-US" dirty="0" smtClean="0"/>
              <a:t>我：</a:t>
            </a:r>
            <a:r>
              <a:rPr lang="en-US" altLang="zh-TW" dirty="0" smtClean="0"/>
              <a:t>O(</a:t>
            </a:r>
            <a:r>
              <a:rPr lang="zh-TW" altLang="en-US" dirty="0" smtClean="0"/>
              <a:t>與</a:t>
            </a:r>
            <a:r>
              <a:rPr lang="en-US" altLang="zh-TW" dirty="0" smtClean="0"/>
              <a:t>ADR</a:t>
            </a:r>
            <a:r>
              <a:rPr lang="zh-TW" altLang="en-US" dirty="0" smtClean="0"/>
              <a:t>文字毫無相關</a:t>
            </a:r>
            <a:r>
              <a:rPr lang="en-US" altLang="zh-TW" dirty="0" smtClean="0"/>
              <a:t>)</a:t>
            </a:r>
          </a:p>
          <a:p>
            <a:pPr marL="0" indent="0">
              <a:buNone/>
            </a:pPr>
            <a:r>
              <a:rPr lang="zh-TW" altLang="en-US" dirty="0"/>
              <a:t>使用</a:t>
            </a:r>
            <a:r>
              <a:rPr lang="zh-TW" altLang="en-US" dirty="0" smtClean="0"/>
              <a:t>了：</a:t>
            </a:r>
            <a:r>
              <a:rPr lang="en-US" altLang="zh-TW" dirty="0" smtClean="0"/>
              <a:t>O</a:t>
            </a:r>
            <a:r>
              <a:rPr lang="en-US" altLang="zh-TW" dirty="0"/>
              <a:t>(</a:t>
            </a:r>
            <a:r>
              <a:rPr lang="zh-TW" altLang="en-US" dirty="0"/>
              <a:t>與</a:t>
            </a:r>
            <a:r>
              <a:rPr lang="en-US" altLang="zh-TW" dirty="0"/>
              <a:t>ADR</a:t>
            </a:r>
            <a:r>
              <a:rPr lang="zh-TW" altLang="en-US" dirty="0"/>
              <a:t>文字毫無相關</a:t>
            </a:r>
            <a:r>
              <a:rPr lang="en-US" altLang="zh-TW" dirty="0"/>
              <a:t>)</a:t>
            </a:r>
          </a:p>
          <a:p>
            <a:pPr marL="0" indent="0">
              <a:buNone/>
            </a:pPr>
            <a:r>
              <a:rPr lang="zh-TW" altLang="en-US" dirty="0" smtClean="0">
                <a:solidFill>
                  <a:srgbClr val="FF0000"/>
                </a:solidFill>
              </a:rPr>
              <a:t>普拿疼：</a:t>
            </a:r>
            <a:r>
              <a:rPr lang="en-US" altLang="zh-TW" dirty="0" smtClean="0">
                <a:solidFill>
                  <a:srgbClr val="FF0000"/>
                </a:solidFill>
              </a:rPr>
              <a:t>B-medication(</a:t>
            </a:r>
            <a:r>
              <a:rPr lang="zh-TW" altLang="en-US" dirty="0" smtClean="0">
                <a:solidFill>
                  <a:srgbClr val="FF0000"/>
                </a:solidFill>
              </a:rPr>
              <a:t>藥物的開頭文字</a:t>
            </a:r>
            <a:r>
              <a:rPr lang="en-US" altLang="zh-TW" dirty="0" smtClean="0">
                <a:solidFill>
                  <a:srgbClr val="FF0000"/>
                </a:solidFill>
              </a:rPr>
              <a:t>)</a:t>
            </a:r>
          </a:p>
          <a:p>
            <a:pPr marL="0" indent="0">
              <a:buNone/>
            </a:pPr>
            <a:r>
              <a:rPr lang="en-US" altLang="zh-TW" dirty="0" smtClean="0"/>
              <a:t>-</a:t>
            </a:r>
            <a:r>
              <a:rPr lang="zh-TW" altLang="en-US" dirty="0" smtClean="0"/>
              <a:t>：</a:t>
            </a:r>
            <a:r>
              <a:rPr lang="en-US" altLang="zh-TW" dirty="0" smtClean="0"/>
              <a:t>O</a:t>
            </a:r>
            <a:r>
              <a:rPr lang="en-US" altLang="zh-TW" dirty="0"/>
              <a:t>(</a:t>
            </a:r>
            <a:r>
              <a:rPr lang="zh-TW" altLang="en-US" dirty="0"/>
              <a:t>與</a:t>
            </a:r>
            <a:r>
              <a:rPr lang="en-US" altLang="zh-TW" dirty="0"/>
              <a:t>ADR</a:t>
            </a:r>
            <a:r>
              <a:rPr lang="zh-TW" altLang="en-US" dirty="0"/>
              <a:t>文字毫無相關</a:t>
            </a:r>
            <a:r>
              <a:rPr lang="en-US" altLang="zh-TW" dirty="0"/>
              <a:t>)</a:t>
            </a:r>
          </a:p>
          <a:p>
            <a:pPr marL="0" indent="0">
              <a:buNone/>
            </a:pPr>
            <a:r>
              <a:rPr lang="zh-TW" altLang="en-US" dirty="0" smtClean="0">
                <a:solidFill>
                  <a:srgbClr val="FF0000"/>
                </a:solidFill>
              </a:rPr>
              <a:t>第二代：</a:t>
            </a:r>
            <a:r>
              <a:rPr lang="en-US" altLang="zh-TW" dirty="0" smtClean="0">
                <a:solidFill>
                  <a:srgbClr val="FF0000"/>
                </a:solidFill>
              </a:rPr>
              <a:t>I-medication(</a:t>
            </a:r>
            <a:r>
              <a:rPr lang="zh-TW" altLang="en-US" dirty="0" smtClean="0">
                <a:solidFill>
                  <a:srgbClr val="FF0000"/>
                </a:solidFill>
              </a:rPr>
              <a:t>藥物的後續文字</a:t>
            </a:r>
            <a:r>
              <a:rPr lang="en-US" altLang="zh-TW" dirty="0" smtClean="0">
                <a:solidFill>
                  <a:srgbClr val="FF0000"/>
                </a:solidFill>
              </a:rPr>
              <a:t>)</a:t>
            </a:r>
          </a:p>
          <a:p>
            <a:pPr marL="0" indent="0">
              <a:buNone/>
            </a:pPr>
            <a:r>
              <a:rPr lang="zh-TW" altLang="en-US" dirty="0" smtClean="0"/>
              <a:t>讓：</a:t>
            </a:r>
            <a:r>
              <a:rPr lang="en-US" altLang="zh-TW" dirty="0" smtClean="0"/>
              <a:t>O</a:t>
            </a:r>
            <a:r>
              <a:rPr lang="en-US" altLang="zh-TW" dirty="0"/>
              <a:t>(</a:t>
            </a:r>
            <a:r>
              <a:rPr lang="zh-TW" altLang="en-US" dirty="0"/>
              <a:t>與</a:t>
            </a:r>
            <a:r>
              <a:rPr lang="en-US" altLang="zh-TW" dirty="0"/>
              <a:t>ADR</a:t>
            </a:r>
            <a:r>
              <a:rPr lang="zh-TW" altLang="en-US" dirty="0"/>
              <a:t>文字毫無相關</a:t>
            </a:r>
            <a:r>
              <a:rPr lang="en-US" altLang="zh-TW" dirty="0"/>
              <a:t>)</a:t>
            </a:r>
          </a:p>
          <a:p>
            <a:pPr marL="0" indent="0">
              <a:buNone/>
            </a:pPr>
            <a:r>
              <a:rPr lang="zh-TW" altLang="en-US" dirty="0" smtClean="0"/>
              <a:t>我：</a:t>
            </a:r>
            <a:r>
              <a:rPr lang="en-US" altLang="zh-TW" dirty="0"/>
              <a:t>O(</a:t>
            </a:r>
            <a:r>
              <a:rPr lang="zh-TW" altLang="en-US" dirty="0"/>
              <a:t>與</a:t>
            </a:r>
            <a:r>
              <a:rPr lang="en-US" altLang="zh-TW" dirty="0"/>
              <a:t>ADR</a:t>
            </a:r>
            <a:r>
              <a:rPr lang="zh-TW" altLang="en-US" dirty="0"/>
              <a:t>文字毫無相關</a:t>
            </a:r>
            <a:r>
              <a:rPr lang="en-US" altLang="zh-TW" dirty="0"/>
              <a:t>)</a:t>
            </a:r>
          </a:p>
          <a:p>
            <a:pPr marL="0" indent="0">
              <a:buNone/>
            </a:pPr>
            <a:r>
              <a:rPr lang="zh-TW" altLang="en-US" dirty="0" smtClean="0"/>
              <a:t>感到：</a:t>
            </a:r>
            <a:r>
              <a:rPr lang="en-US" altLang="zh-TW" dirty="0" smtClean="0"/>
              <a:t>O</a:t>
            </a:r>
            <a:r>
              <a:rPr lang="en-US" altLang="zh-TW" dirty="0"/>
              <a:t>(</a:t>
            </a:r>
            <a:r>
              <a:rPr lang="zh-TW" altLang="en-US" dirty="0"/>
              <a:t>與</a:t>
            </a:r>
            <a:r>
              <a:rPr lang="en-US" altLang="zh-TW" dirty="0"/>
              <a:t>ADR</a:t>
            </a:r>
            <a:r>
              <a:rPr lang="zh-TW" altLang="en-US" dirty="0"/>
              <a:t>文字毫無相關</a:t>
            </a:r>
            <a:r>
              <a:rPr lang="en-US" altLang="zh-TW" dirty="0"/>
              <a:t>)</a:t>
            </a:r>
          </a:p>
          <a:p>
            <a:pPr marL="0" indent="0">
              <a:buNone/>
            </a:pPr>
            <a:r>
              <a:rPr lang="zh-TW" altLang="en-US" dirty="0">
                <a:solidFill>
                  <a:srgbClr val="FF0000"/>
                </a:solidFill>
              </a:rPr>
              <a:t>想</a:t>
            </a:r>
            <a:r>
              <a:rPr lang="zh-TW" altLang="en-US" dirty="0" smtClean="0">
                <a:solidFill>
                  <a:srgbClr val="FF0000"/>
                </a:solidFill>
              </a:rPr>
              <a:t>睡覺：</a:t>
            </a:r>
            <a:r>
              <a:rPr lang="en-US" altLang="zh-TW" dirty="0" smtClean="0">
                <a:solidFill>
                  <a:srgbClr val="FF0000"/>
                </a:solidFill>
              </a:rPr>
              <a:t>B-status(</a:t>
            </a:r>
            <a:r>
              <a:rPr lang="zh-TW" altLang="en-US" dirty="0">
                <a:solidFill>
                  <a:srgbClr val="FF0000"/>
                </a:solidFill>
              </a:rPr>
              <a:t>使用藥物後的狀態</a:t>
            </a:r>
            <a:r>
              <a:rPr lang="en-US" altLang="zh-TW" dirty="0" smtClean="0">
                <a:solidFill>
                  <a:srgbClr val="FF0000"/>
                </a:solidFill>
              </a:rPr>
              <a:t>)</a:t>
            </a:r>
          </a:p>
          <a:p>
            <a:pPr marL="0" indent="0">
              <a:buNone/>
            </a:pPr>
            <a:endParaRPr lang="zh-TW" altLang="en-US" dirty="0"/>
          </a:p>
        </p:txBody>
      </p:sp>
    </p:spTree>
    <p:extLst>
      <p:ext uri="{BB962C8B-B14F-4D97-AF65-F5344CB8AC3E}">
        <p14:creationId xmlns:p14="http://schemas.microsoft.com/office/powerpoint/2010/main" val="317273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latin typeface="微軟正黑體" panose="020B0604030504040204" pitchFamily="34" charset="-120"/>
                <a:ea typeface="微軟正黑體" panose="020B0604030504040204" pitchFamily="34" charset="-120"/>
              </a:rPr>
              <a:t>1</a:t>
            </a:r>
            <a:r>
              <a:rPr lang="en-US" altLang="zh-TW" dirty="0" smtClean="0"/>
              <a:t>.</a:t>
            </a:r>
            <a:r>
              <a:rPr lang="zh-TW" altLang="en-US" dirty="0" smtClean="0"/>
              <a:t>對於</a:t>
            </a:r>
            <a:r>
              <a:rPr lang="zh-TW" altLang="en-US" dirty="0" smtClean="0">
                <a:solidFill>
                  <a:srgbClr val="FF0000"/>
                </a:solidFill>
              </a:rPr>
              <a:t>藥物不良反應</a:t>
            </a:r>
            <a:r>
              <a:rPr lang="en-US" altLang="zh-TW" dirty="0" smtClean="0"/>
              <a:t>(ADR)</a:t>
            </a:r>
            <a:r>
              <a:rPr lang="zh-TW" altLang="en-US" dirty="0"/>
              <a:t>的全面瞭解</a:t>
            </a:r>
            <a:r>
              <a:rPr lang="zh-TW" altLang="en-US" dirty="0">
                <a:solidFill>
                  <a:srgbClr val="FF0000"/>
                </a:solidFill>
              </a:rPr>
              <a:t>可以減少其</a:t>
            </a:r>
            <a:r>
              <a:rPr lang="zh-TW" altLang="en-US" dirty="0" smtClean="0">
                <a:solidFill>
                  <a:srgbClr val="FF0000"/>
                </a:solidFill>
              </a:rPr>
              <a:t>對患者和醫療系統的不良影響</a:t>
            </a:r>
            <a:r>
              <a:rPr lang="zh-TW" altLang="en-US" dirty="0" smtClean="0"/>
              <a:t>。</a:t>
            </a:r>
            <a:endParaRPr lang="en-US" altLang="zh-TW" dirty="0" smtClean="0"/>
          </a:p>
          <a:p>
            <a:pPr marL="0" indent="0">
              <a:buNone/>
            </a:pPr>
            <a:endParaRPr lang="en-US" altLang="zh-TW" dirty="0"/>
          </a:p>
          <a:p>
            <a:pPr marL="0" indent="0">
              <a:buNone/>
            </a:pPr>
            <a:r>
              <a:rPr lang="en-US" altLang="zh-TW" dirty="0" smtClean="0">
                <a:latin typeface="微軟正黑體" panose="020B0604030504040204" pitchFamily="34" charset="-120"/>
                <a:ea typeface="微軟正黑體" panose="020B0604030504040204" pitchFamily="34" charset="-120"/>
              </a:rPr>
              <a:t>2</a:t>
            </a:r>
            <a:r>
              <a:rPr lang="en-US" altLang="zh-TW" dirty="0" smtClean="0"/>
              <a:t>.</a:t>
            </a:r>
            <a:r>
              <a:rPr lang="zh-TW" altLang="en-US" dirty="0" smtClean="0"/>
              <a:t>大多數目前的</a:t>
            </a:r>
            <a:r>
              <a:rPr lang="en-US" altLang="zh-TW" dirty="0" smtClean="0"/>
              <a:t>ADR</a:t>
            </a:r>
            <a:r>
              <a:rPr lang="zh-TW" altLang="en-US" dirty="0" smtClean="0"/>
              <a:t>依賴於被動的自發報告資料庫，例如美國聯邦藥物管理局</a:t>
            </a:r>
            <a:r>
              <a:rPr lang="en-US" altLang="zh-TW" dirty="0" smtClean="0"/>
              <a:t>(FDA)</a:t>
            </a:r>
            <a:r>
              <a:rPr lang="zh-TW" altLang="en-US" dirty="0" smtClean="0"/>
              <a:t>的不良事件報告系統</a:t>
            </a:r>
            <a:r>
              <a:rPr lang="en-US" altLang="zh-TW" dirty="0" smtClean="0"/>
              <a:t>(FAERS)</a:t>
            </a:r>
            <a:r>
              <a:rPr lang="zh-TW" altLang="en-US" dirty="0" smtClean="0"/>
              <a:t>，而這些</a:t>
            </a:r>
            <a:r>
              <a:rPr lang="zh-TW" altLang="en-US" dirty="0" smtClean="0">
                <a:solidFill>
                  <a:srgbClr val="FF0000"/>
                </a:solidFill>
              </a:rPr>
              <a:t>不良事件的報告率估計僅為實際事件的</a:t>
            </a:r>
            <a:r>
              <a:rPr lang="en-US" altLang="zh-TW" dirty="0" smtClean="0">
                <a:solidFill>
                  <a:srgbClr val="FF0000"/>
                </a:solidFill>
                <a:latin typeface="微軟正黑體" panose="020B0604030504040204" pitchFamily="34" charset="-120"/>
                <a:ea typeface="微軟正黑體" panose="020B0604030504040204" pitchFamily="34" charset="-120"/>
              </a:rPr>
              <a:t>1~13</a:t>
            </a:r>
            <a:r>
              <a:rPr lang="en-US" altLang="zh-TW" dirty="0" smtClean="0">
                <a:solidFill>
                  <a:srgbClr val="FF0000"/>
                </a:solidFill>
              </a:rPr>
              <a:t>%</a:t>
            </a:r>
            <a:endParaRPr lang="zh-TW" altLang="en-US" dirty="0">
              <a:solidFill>
                <a:srgbClr val="FF0000"/>
              </a:solidFill>
            </a:endParaRPr>
          </a:p>
        </p:txBody>
      </p:sp>
      <p:sp>
        <p:nvSpPr>
          <p:cNvPr id="3" name="標題 2"/>
          <p:cNvSpPr>
            <a:spLocks noGrp="1"/>
          </p:cNvSpPr>
          <p:nvPr>
            <p:ph type="title"/>
          </p:nvPr>
        </p:nvSpPr>
        <p:spPr/>
        <p:txBody>
          <a:bodyPr/>
          <a:lstStyle/>
          <a:p>
            <a:r>
              <a:rPr lang="zh-TW" altLang="en-US" dirty="0" smtClean="0"/>
              <a:t>研究背景</a:t>
            </a:r>
            <a:endParaRPr lang="zh-TW" altLang="en-US" dirty="0"/>
          </a:p>
        </p:txBody>
      </p:sp>
    </p:spTree>
    <p:extLst>
      <p:ext uri="{BB962C8B-B14F-4D97-AF65-F5344CB8AC3E}">
        <p14:creationId xmlns:p14="http://schemas.microsoft.com/office/powerpoint/2010/main" val="1539254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序列標記法</a:t>
            </a:r>
            <a:r>
              <a:rPr lang="en-US" altLang="zh-TW" dirty="0" smtClean="0"/>
              <a:t>IOB</a:t>
            </a:r>
            <a:endParaRPr lang="zh-TW" altLang="en-US" dirty="0"/>
          </a:p>
        </p:txBody>
      </p:sp>
      <p:sp>
        <p:nvSpPr>
          <p:cNvPr id="2" name="內容版面配置區 1"/>
          <p:cNvSpPr>
            <a:spLocks noGrp="1"/>
          </p:cNvSpPr>
          <p:nvPr>
            <p:ph idx="1"/>
          </p:nvPr>
        </p:nvSpPr>
        <p:spPr/>
        <p:txBody>
          <a:bodyPr/>
          <a:lstStyle/>
          <a:p>
            <a:endParaRPr lang="en-US" altLang="zh-TW" dirty="0"/>
          </a:p>
          <a:p>
            <a:pPr marL="0" indent="0">
              <a:buNone/>
            </a:pPr>
            <a:endParaRPr lang="zh-TW" altLang="en-US" dirty="0"/>
          </a:p>
        </p:txBody>
      </p:sp>
      <p:pic>
        <p:nvPicPr>
          <p:cNvPr id="4" name="圖片 3"/>
          <p:cNvPicPr/>
          <p:nvPr/>
        </p:nvPicPr>
        <p:blipFill>
          <a:blip r:embed="rId2"/>
          <a:stretch>
            <a:fillRect/>
          </a:stretch>
        </p:blipFill>
        <p:spPr>
          <a:xfrm>
            <a:off x="2411760" y="1556792"/>
            <a:ext cx="4392488" cy="4824536"/>
          </a:xfrm>
          <a:prstGeom prst="rect">
            <a:avLst/>
          </a:prstGeom>
        </p:spPr>
      </p:pic>
      <p:sp>
        <p:nvSpPr>
          <p:cNvPr id="5" name="文字方塊 4"/>
          <p:cNvSpPr txBox="1"/>
          <p:nvPr/>
        </p:nvSpPr>
        <p:spPr>
          <a:xfrm>
            <a:off x="251520" y="2208345"/>
            <a:ext cx="2031325" cy="369332"/>
          </a:xfrm>
          <a:prstGeom prst="rect">
            <a:avLst/>
          </a:prstGeom>
          <a:noFill/>
        </p:spPr>
        <p:txBody>
          <a:bodyPr wrap="none" rtlCol="0">
            <a:spAutoFit/>
          </a:bodyPr>
          <a:lstStyle/>
          <a:p>
            <a:r>
              <a:rPr lang="zh-TW" altLang="en-US" dirty="0" smtClean="0">
                <a:solidFill>
                  <a:srgbClr val="FF0000"/>
                </a:solidFill>
              </a:rPr>
              <a:t>論文中給出的標記</a:t>
            </a:r>
            <a:endParaRPr lang="zh-TW" altLang="en-US" dirty="0">
              <a:solidFill>
                <a:srgbClr val="FF0000"/>
              </a:solidFill>
            </a:endParaRPr>
          </a:p>
        </p:txBody>
      </p:sp>
    </p:spTree>
    <p:extLst>
      <p:ext uri="{BB962C8B-B14F-4D97-AF65-F5344CB8AC3E}">
        <p14:creationId xmlns:p14="http://schemas.microsoft.com/office/powerpoint/2010/main" val="768233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令牌填充</a:t>
            </a:r>
            <a:endParaRPr lang="zh-TW" altLang="en-US" dirty="0"/>
          </a:p>
        </p:txBody>
      </p:sp>
      <p:sp>
        <p:nvSpPr>
          <p:cNvPr id="2" name="內容版面配置區 1"/>
          <p:cNvSpPr>
            <a:spLocks noGrp="1"/>
          </p:cNvSpPr>
          <p:nvPr>
            <p:ph idx="1"/>
          </p:nvPr>
        </p:nvSpPr>
        <p:spPr/>
        <p:txBody>
          <a:bodyPr/>
          <a:lstStyle/>
          <a:p>
            <a:r>
              <a:rPr lang="zh-TW" altLang="en-US" dirty="0">
                <a:solidFill>
                  <a:srgbClr val="C00000"/>
                </a:solidFill>
              </a:rPr>
              <a:t>令牌</a:t>
            </a:r>
            <a:r>
              <a:rPr lang="zh-TW" altLang="en-US" dirty="0" smtClean="0">
                <a:solidFill>
                  <a:srgbClr val="C00000"/>
                </a:solidFill>
              </a:rPr>
              <a:t>填充</a:t>
            </a:r>
            <a:r>
              <a:rPr lang="zh-TW" altLang="en-US" dirty="0" smtClean="0"/>
              <a:t>：用於自然語言處理的技術，填充較短的序列</a:t>
            </a:r>
            <a:r>
              <a:rPr lang="en-US" altLang="zh-TW" dirty="0" smtClean="0"/>
              <a:t>(</a:t>
            </a:r>
            <a:r>
              <a:rPr lang="zh-TW" altLang="en-US" dirty="0" smtClean="0"/>
              <a:t>句子</a:t>
            </a:r>
            <a:r>
              <a:rPr lang="en-US" altLang="zh-TW" dirty="0" smtClean="0"/>
              <a:t>)</a:t>
            </a:r>
            <a:r>
              <a:rPr lang="zh-TW" altLang="en-US" dirty="0" smtClean="0"/>
              <a:t>，讓所有序列</a:t>
            </a:r>
            <a:r>
              <a:rPr lang="en-US" altLang="zh-TW" dirty="0" smtClean="0"/>
              <a:t>(</a:t>
            </a:r>
            <a:r>
              <a:rPr lang="zh-TW" altLang="en-US" dirty="0" smtClean="0"/>
              <a:t>句子</a:t>
            </a:r>
            <a:r>
              <a:rPr lang="en-US" altLang="zh-TW" dirty="0" smtClean="0"/>
              <a:t>)</a:t>
            </a:r>
            <a:r>
              <a:rPr lang="zh-TW" altLang="en-US" dirty="0" smtClean="0"/>
              <a:t>的長度相同，是一種便於讓人工智慧訓練的方法。</a:t>
            </a:r>
            <a:endParaRPr lang="en-US" altLang="zh-TW" dirty="0" smtClean="0"/>
          </a:p>
          <a:p>
            <a:endParaRPr lang="en-US" altLang="zh-TW" dirty="0"/>
          </a:p>
          <a:p>
            <a:r>
              <a:rPr lang="zh-TW" altLang="en-US" dirty="0" smtClean="0"/>
              <a:t>填充的方式是在序列</a:t>
            </a:r>
            <a:r>
              <a:rPr lang="en-US" altLang="zh-TW" dirty="0" smtClean="0"/>
              <a:t>(</a:t>
            </a:r>
            <a:r>
              <a:rPr lang="zh-TW" altLang="en-US" dirty="0" smtClean="0"/>
              <a:t>句子</a:t>
            </a:r>
            <a:r>
              <a:rPr lang="en-US" altLang="zh-TW" dirty="0" smtClean="0"/>
              <a:t>)</a:t>
            </a:r>
            <a:r>
              <a:rPr lang="zh-TW" altLang="en-US" dirty="0" smtClean="0"/>
              <a:t>的前後</a:t>
            </a:r>
            <a:r>
              <a:rPr lang="en-US" altLang="zh-TW" dirty="0" smtClean="0"/>
              <a:t>+</a:t>
            </a:r>
            <a:r>
              <a:rPr lang="zh-TW" altLang="en-US" dirty="0" smtClean="0"/>
              <a:t>上</a:t>
            </a:r>
            <a:r>
              <a:rPr lang="en-US" altLang="zh-TW" dirty="0">
                <a:solidFill>
                  <a:srgbClr val="FF0000"/>
                </a:solidFill>
              </a:rPr>
              <a:t>&lt;pad</a:t>
            </a:r>
            <a:r>
              <a:rPr lang="en-US" altLang="zh-TW" dirty="0" smtClean="0">
                <a:solidFill>
                  <a:srgbClr val="FF0000"/>
                </a:solidFill>
              </a:rPr>
              <a:t>&gt;</a:t>
            </a:r>
            <a:r>
              <a:rPr lang="zh-TW" altLang="en-US" dirty="0" smtClean="0"/>
              <a:t>標籤，這樣在人工智慧的視角中可以將之視為一個</a:t>
            </a:r>
            <a:r>
              <a:rPr lang="zh-TW" altLang="en-US" dirty="0" smtClean="0">
                <a:solidFill>
                  <a:srgbClr val="FF0000"/>
                </a:solidFill>
              </a:rPr>
              <a:t>零向量</a:t>
            </a:r>
            <a:r>
              <a:rPr lang="zh-TW" altLang="en-US" dirty="0" smtClean="0"/>
              <a:t>。</a:t>
            </a:r>
            <a:endParaRPr lang="en-US" altLang="zh-TW" dirty="0" smtClean="0"/>
          </a:p>
          <a:p>
            <a:endParaRPr lang="en-US" altLang="zh-TW" dirty="0"/>
          </a:p>
        </p:txBody>
      </p:sp>
    </p:spTree>
    <p:extLst>
      <p:ext uri="{BB962C8B-B14F-4D97-AF65-F5344CB8AC3E}">
        <p14:creationId xmlns:p14="http://schemas.microsoft.com/office/powerpoint/2010/main" val="2058160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令牌填充</a:t>
            </a:r>
            <a:endParaRPr lang="zh-TW" altLang="en-US" dirty="0"/>
          </a:p>
        </p:txBody>
      </p:sp>
      <p:sp>
        <p:nvSpPr>
          <p:cNvPr id="2" name="內容版面配置區 1"/>
          <p:cNvSpPr>
            <a:spLocks noGrp="1"/>
          </p:cNvSpPr>
          <p:nvPr>
            <p:ph idx="1"/>
          </p:nvPr>
        </p:nvSpPr>
        <p:spPr>
          <a:xfrm>
            <a:off x="872067" y="2276872"/>
            <a:ext cx="7408333" cy="3849291"/>
          </a:xfrm>
        </p:spPr>
        <p:txBody>
          <a:bodyPr>
            <a:normAutofit fontScale="92500" lnSpcReduction="10000"/>
          </a:bodyPr>
          <a:lstStyle/>
          <a:p>
            <a:r>
              <a:rPr lang="zh-TW" altLang="en-US" dirty="0" smtClean="0">
                <a:solidFill>
                  <a:srgbClr val="C00000"/>
                </a:solidFill>
              </a:rPr>
              <a:t>舉例</a:t>
            </a:r>
            <a:r>
              <a:rPr lang="zh-TW" altLang="en-US" dirty="0" smtClean="0"/>
              <a:t>：我有三個句子</a:t>
            </a:r>
            <a:endParaRPr lang="en-US" altLang="zh-TW" dirty="0" smtClean="0"/>
          </a:p>
          <a:p>
            <a:r>
              <a:rPr lang="zh-TW" altLang="en-US" dirty="0"/>
              <a:t>我很</a:t>
            </a:r>
            <a:r>
              <a:rPr lang="zh-TW" altLang="en-US" dirty="0" smtClean="0"/>
              <a:t>開心</a:t>
            </a:r>
            <a:endParaRPr lang="en-US" altLang="zh-TW" dirty="0" smtClean="0"/>
          </a:p>
          <a:p>
            <a:r>
              <a:rPr lang="zh-TW" altLang="en-US" dirty="0" smtClean="0"/>
              <a:t>生氣</a:t>
            </a:r>
            <a:endParaRPr lang="en-US" altLang="zh-TW" dirty="0" smtClean="0"/>
          </a:p>
          <a:p>
            <a:r>
              <a:rPr lang="zh-TW" altLang="en-US" dirty="0"/>
              <a:t>大家</a:t>
            </a:r>
            <a:r>
              <a:rPr lang="zh-TW" altLang="en-US" dirty="0" smtClean="0"/>
              <a:t>好</a:t>
            </a:r>
            <a:endParaRPr lang="en-US" altLang="zh-TW" dirty="0" smtClean="0"/>
          </a:p>
          <a:p>
            <a:pPr marL="0" indent="0">
              <a:buNone/>
            </a:pPr>
            <a:r>
              <a:rPr lang="zh-TW" altLang="en-US" dirty="0"/>
              <a:t>須將三個句子的長度變得一模一樣，才得以</a:t>
            </a:r>
            <a:r>
              <a:rPr lang="zh-TW" altLang="en-US" dirty="0" smtClean="0"/>
              <a:t>讓模型</a:t>
            </a:r>
            <a:r>
              <a:rPr lang="zh-TW" altLang="en-US" dirty="0"/>
              <a:t>訓練，此時會將句子</a:t>
            </a:r>
            <a:r>
              <a:rPr lang="zh-TW" altLang="en-US" dirty="0" smtClean="0"/>
              <a:t>變成</a:t>
            </a:r>
            <a:endParaRPr lang="en-US" altLang="zh-TW" dirty="0" smtClean="0"/>
          </a:p>
          <a:p>
            <a:r>
              <a:rPr lang="zh-TW" altLang="en-US" dirty="0"/>
              <a:t>我很</a:t>
            </a:r>
            <a:r>
              <a:rPr lang="zh-TW" altLang="en-US" dirty="0" smtClean="0"/>
              <a:t>開心</a:t>
            </a:r>
            <a:endParaRPr lang="en-US" altLang="zh-TW" dirty="0" smtClean="0"/>
          </a:p>
          <a:p>
            <a:r>
              <a:rPr lang="zh-TW" altLang="en-US" dirty="0" smtClean="0"/>
              <a:t>生氣</a:t>
            </a:r>
            <a:r>
              <a:rPr lang="en-US" altLang="zh-TW" dirty="0" smtClean="0"/>
              <a:t>&lt;pad&gt;</a:t>
            </a:r>
            <a:r>
              <a:rPr lang="en-US" altLang="zh-TW" dirty="0"/>
              <a:t> &lt;pad</a:t>
            </a:r>
            <a:r>
              <a:rPr lang="en-US" altLang="zh-TW" dirty="0" smtClean="0"/>
              <a:t>&gt;</a:t>
            </a:r>
          </a:p>
          <a:p>
            <a:r>
              <a:rPr lang="zh-TW" altLang="en-US" dirty="0"/>
              <a:t>大家</a:t>
            </a:r>
            <a:r>
              <a:rPr lang="zh-TW" altLang="en-US" dirty="0" smtClean="0"/>
              <a:t>好</a:t>
            </a:r>
            <a:r>
              <a:rPr lang="en-US" altLang="zh-TW" dirty="0"/>
              <a:t>&lt;pad&gt;</a:t>
            </a:r>
            <a:endParaRPr lang="en-US" altLang="zh-TW" dirty="0" smtClean="0"/>
          </a:p>
          <a:p>
            <a:pPr marL="0" indent="0">
              <a:buNone/>
            </a:pPr>
            <a:r>
              <a:rPr lang="zh-TW" altLang="en-US" dirty="0" smtClean="0"/>
              <a:t>這樣一來所有的句子長度皆為一樣。</a:t>
            </a:r>
            <a:endParaRPr lang="en-US" altLang="zh-TW" dirty="0" smtClean="0"/>
          </a:p>
        </p:txBody>
      </p:sp>
    </p:spTree>
    <p:extLst>
      <p:ext uri="{BB962C8B-B14F-4D97-AF65-F5344CB8AC3E}">
        <p14:creationId xmlns:p14="http://schemas.microsoft.com/office/powerpoint/2010/main" val="3142323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2" name="內容版面配置區 1"/>
          <p:cNvSpPr>
            <a:spLocks noGrp="1"/>
          </p:cNvSpPr>
          <p:nvPr>
            <p:ph idx="1"/>
          </p:nvPr>
        </p:nvSpPr>
        <p:spPr/>
        <p:txBody>
          <a:bodyPr/>
          <a:lstStyle/>
          <a:p>
            <a:r>
              <a:rPr lang="zh-TW" altLang="en-US" dirty="0" smtClean="0">
                <a:solidFill>
                  <a:srgbClr val="C00000"/>
                </a:solidFill>
              </a:rPr>
              <a:t>詞嵌入</a:t>
            </a:r>
            <a:r>
              <a:rPr lang="zh-TW" altLang="en-US" dirty="0" smtClean="0"/>
              <a:t>：</a:t>
            </a:r>
            <a:r>
              <a:rPr lang="zh-TW" altLang="en-US" dirty="0" smtClean="0"/>
              <a:t>將</a:t>
            </a:r>
            <a:r>
              <a:rPr lang="zh-TW" altLang="en-US" dirty="0"/>
              <a:t>文字轉換成向量</a:t>
            </a:r>
            <a:r>
              <a:rPr lang="zh-TW" altLang="en-US" dirty="0" smtClean="0"/>
              <a:t>表示。</a:t>
            </a:r>
            <a:endParaRPr lang="en-US" altLang="zh-TW" dirty="0" smtClean="0"/>
          </a:p>
          <a:p>
            <a:endParaRPr lang="en-US" altLang="zh-TW" dirty="0"/>
          </a:p>
          <a:p>
            <a:r>
              <a:rPr lang="zh-TW" altLang="en-US" dirty="0" smtClean="0"/>
              <a:t>前提摘要，需先將文本做處理。</a:t>
            </a:r>
            <a:endParaRPr lang="zh-TW" altLang="en-US" dirty="0"/>
          </a:p>
        </p:txBody>
      </p:sp>
    </p:spTree>
    <p:extLst>
      <p:ext uri="{BB962C8B-B14F-4D97-AF65-F5344CB8AC3E}">
        <p14:creationId xmlns:p14="http://schemas.microsoft.com/office/powerpoint/2010/main" val="1934649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2" name="內容版面配置區 1"/>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69529844"/>
              </p:ext>
            </p:extLst>
          </p:nvPr>
        </p:nvGraphicFramePr>
        <p:xfrm>
          <a:off x="467544" y="2132856"/>
          <a:ext cx="8280920" cy="4176464"/>
        </p:xfrm>
        <a:graphic>
          <a:graphicData uri="http://schemas.openxmlformats.org/drawingml/2006/table">
            <a:tbl>
              <a:tblPr>
                <a:tableStyleId>{5C22544A-7EE6-4342-B048-85BDC9FD1C3A}</a:tableStyleId>
              </a:tblPr>
              <a:tblGrid>
                <a:gridCol w="925818"/>
                <a:gridCol w="3943295"/>
                <a:gridCol w="3411807"/>
              </a:tblGrid>
              <a:tr h="522058">
                <a:tc>
                  <a:txBody>
                    <a:bodyPr/>
                    <a:lstStyle/>
                    <a:p>
                      <a:pPr algn="ctr" fontAlgn="ctr"/>
                      <a:r>
                        <a:rPr lang="zh-TW" altLang="en-US" sz="1600" b="1" u="none" strike="noStrike" dirty="0">
                          <a:solidFill>
                            <a:schemeClr val="accent4">
                              <a:lumMod val="50000"/>
                            </a:schemeClr>
                          </a:solidFill>
                          <a:effectLst/>
                        </a:rPr>
                        <a:t>步驟</a:t>
                      </a:r>
                      <a:endParaRPr lang="zh-TW" altLang="en-US" sz="1600" b="1" i="0" u="none" strike="noStrike" dirty="0">
                        <a:solidFill>
                          <a:schemeClr val="accent4">
                            <a:lumMod val="50000"/>
                          </a:schemeClr>
                        </a:solidFill>
                        <a:effectLst/>
                        <a:latin typeface="新細明體"/>
                      </a:endParaRPr>
                    </a:p>
                  </a:txBody>
                  <a:tcPr marL="9525" marR="9525" marT="9525" marB="0" anchor="ctr"/>
                </a:tc>
                <a:tc>
                  <a:txBody>
                    <a:bodyPr/>
                    <a:lstStyle/>
                    <a:p>
                      <a:pPr algn="ctr" fontAlgn="ctr"/>
                      <a:r>
                        <a:rPr lang="zh-TW" altLang="en-US" sz="1600" b="1" u="none" strike="noStrike" dirty="0">
                          <a:solidFill>
                            <a:schemeClr val="accent4">
                              <a:lumMod val="50000"/>
                            </a:schemeClr>
                          </a:solidFill>
                          <a:effectLst/>
                        </a:rPr>
                        <a:t>做法</a:t>
                      </a:r>
                      <a:endParaRPr lang="zh-TW" altLang="en-US" sz="1600" b="1" i="0" u="none" strike="noStrike" dirty="0">
                        <a:solidFill>
                          <a:schemeClr val="accent4">
                            <a:lumMod val="50000"/>
                          </a:schemeClr>
                        </a:solidFill>
                        <a:effectLst/>
                        <a:latin typeface="新細明體"/>
                      </a:endParaRPr>
                    </a:p>
                  </a:txBody>
                  <a:tcPr marL="9525" marR="9525" marT="9525" marB="0" anchor="ctr"/>
                </a:tc>
                <a:tc>
                  <a:txBody>
                    <a:bodyPr/>
                    <a:lstStyle/>
                    <a:p>
                      <a:pPr algn="ctr" fontAlgn="ctr"/>
                      <a:r>
                        <a:rPr lang="zh-TW" altLang="en-US" sz="1600" b="1" u="none" strike="noStrike" dirty="0">
                          <a:solidFill>
                            <a:schemeClr val="accent4">
                              <a:lumMod val="50000"/>
                            </a:schemeClr>
                          </a:solidFill>
                          <a:effectLst/>
                        </a:rPr>
                        <a:t>說明</a:t>
                      </a:r>
                      <a:endParaRPr lang="zh-TW" altLang="en-US" sz="1600" b="1" i="0" u="none" strike="noStrike" dirty="0">
                        <a:solidFill>
                          <a:schemeClr val="accent4">
                            <a:lumMod val="50000"/>
                          </a:schemeClr>
                        </a:solidFill>
                        <a:effectLst/>
                        <a:latin typeface="新細明體"/>
                      </a:endParaRPr>
                    </a:p>
                  </a:txBody>
                  <a:tcPr marL="9525" marR="9525" marT="9525" marB="0" anchor="ctr"/>
                </a:tc>
              </a:tr>
              <a:tr h="522058">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1</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600" u="none" strike="noStrike" dirty="0">
                          <a:effectLst/>
                        </a:rPr>
                        <a:t>先將文本做</a:t>
                      </a:r>
                      <a:r>
                        <a:rPr lang="en-US" sz="1600" u="none" strike="noStrike" dirty="0">
                          <a:effectLst/>
                        </a:rPr>
                        <a:t>Tokenization</a:t>
                      </a:r>
                      <a:endParaRPr lang="en-US" sz="1600" b="0" i="0" u="none" strike="noStrike" dirty="0">
                        <a:solidFill>
                          <a:srgbClr val="000000"/>
                        </a:solidFill>
                        <a:effectLst/>
                        <a:latin typeface="新細明體"/>
                      </a:endParaRPr>
                    </a:p>
                  </a:txBody>
                  <a:tcPr marL="9525" marR="9525" marT="9525" marB="0" anchor="ctr"/>
                </a:tc>
                <a:tc>
                  <a:txBody>
                    <a:bodyPr/>
                    <a:lstStyle/>
                    <a:p>
                      <a:pPr algn="l" fontAlgn="ctr"/>
                      <a:r>
                        <a:rPr lang="zh-TW" altLang="en-US" sz="1600" u="none" strike="noStrike">
                          <a:effectLst/>
                        </a:rPr>
                        <a:t>將文本</a:t>
                      </a:r>
                      <a:r>
                        <a:rPr lang="en-US" altLang="zh-TW" sz="1600" u="none" strike="noStrike">
                          <a:effectLst/>
                        </a:rPr>
                        <a:t>(</a:t>
                      </a:r>
                      <a:r>
                        <a:rPr lang="zh-TW" altLang="en-US" sz="1600" u="none" strike="noStrike">
                          <a:effectLst/>
                        </a:rPr>
                        <a:t>或一段句子</a:t>
                      </a:r>
                      <a:r>
                        <a:rPr lang="en-US" altLang="zh-TW" sz="1600" u="none" strike="noStrike">
                          <a:effectLst/>
                        </a:rPr>
                        <a:t>)</a:t>
                      </a:r>
                      <a:r>
                        <a:rPr lang="zh-TW" altLang="en-US" sz="1600" u="none" strike="noStrike">
                          <a:effectLst/>
                        </a:rPr>
                        <a:t>分割成較小單元</a:t>
                      </a:r>
                      <a:endParaRPr lang="zh-TW" altLang="en-US" sz="1600" b="0" i="0" u="none" strike="noStrike">
                        <a:solidFill>
                          <a:srgbClr val="000000"/>
                        </a:solidFill>
                        <a:effectLst/>
                        <a:latin typeface="新細明體"/>
                      </a:endParaRPr>
                    </a:p>
                  </a:txBody>
                  <a:tcPr marL="9525" marR="9525" marT="9525" marB="0" anchor="ctr"/>
                </a:tc>
              </a:tr>
              <a:tr h="522058">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2</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600" u="none" strike="noStrike" dirty="0">
                          <a:effectLst/>
                        </a:rPr>
                        <a:t>建立字典，將較小單元映射到一個數值</a:t>
                      </a:r>
                      <a:endParaRPr lang="zh-TW" altLang="en-US" sz="1600" b="0" i="0" u="none" strike="noStrike" dirty="0">
                        <a:solidFill>
                          <a:srgbClr val="000000"/>
                        </a:solidFill>
                        <a:effectLst/>
                        <a:latin typeface="新細明體"/>
                      </a:endParaRPr>
                    </a:p>
                  </a:txBody>
                  <a:tcPr marL="9525" marR="9525" marT="9525" marB="0" anchor="ctr"/>
                </a:tc>
                <a:tc>
                  <a:txBody>
                    <a:bodyPr/>
                    <a:lstStyle/>
                    <a:p>
                      <a:pPr algn="l" fontAlgn="ctr"/>
                      <a:r>
                        <a:rPr lang="zh-TW" altLang="en-US" sz="1600" u="none" strike="noStrike" dirty="0">
                          <a:effectLst/>
                        </a:rPr>
                        <a:t>將分割完成的</a:t>
                      </a:r>
                      <a:r>
                        <a:rPr lang="en-US" altLang="zh-TW" sz="1600" u="none" strike="noStrike" dirty="0">
                          <a:effectLst/>
                        </a:rPr>
                        <a:t>token</a:t>
                      </a:r>
                      <a:r>
                        <a:rPr lang="zh-TW" altLang="en-US" sz="1600" u="none" strike="noStrike" dirty="0">
                          <a:effectLst/>
                        </a:rPr>
                        <a:t>一一對應一個數值</a:t>
                      </a:r>
                      <a:endParaRPr lang="zh-TW" altLang="en-US" sz="1600" b="0" i="0" u="none" strike="noStrike" dirty="0">
                        <a:solidFill>
                          <a:srgbClr val="000000"/>
                        </a:solidFill>
                        <a:effectLst/>
                        <a:latin typeface="新細明體"/>
                      </a:endParaRPr>
                    </a:p>
                  </a:txBody>
                  <a:tcPr marL="9525" marR="9525" marT="9525" marB="0" anchor="ctr"/>
                </a:tc>
              </a:tr>
              <a:tr h="1566174">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3</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en-US" sz="1600" u="none" strike="noStrike" dirty="0">
                          <a:effectLst/>
                        </a:rPr>
                        <a:t>Encoding</a:t>
                      </a:r>
                      <a:endParaRPr lang="en-US" sz="1600" b="0" i="0" u="none" strike="noStrike" dirty="0">
                        <a:solidFill>
                          <a:srgbClr val="000000"/>
                        </a:solidFill>
                        <a:effectLst/>
                        <a:latin typeface="新細明體"/>
                      </a:endParaRPr>
                    </a:p>
                  </a:txBody>
                  <a:tcPr marL="9525" marR="9525" marT="9525" marB="0" anchor="ctr"/>
                </a:tc>
                <a:tc>
                  <a:txBody>
                    <a:bodyPr/>
                    <a:lstStyle/>
                    <a:p>
                      <a:pPr algn="l" fontAlgn="ctr"/>
                      <a:r>
                        <a:rPr lang="zh-TW" altLang="en-US" sz="1600" u="none" strike="noStrike" dirty="0">
                          <a:effectLst/>
                        </a:rPr>
                        <a:t>這樣一句話就能用一個數值列表來表示，而這個列表被稱為</a:t>
                      </a:r>
                      <a:r>
                        <a:rPr lang="en-US" altLang="zh-TW" sz="1600" u="none" strike="noStrike" dirty="0">
                          <a:effectLst/>
                        </a:rPr>
                        <a:t>sequences(</a:t>
                      </a:r>
                      <a:r>
                        <a:rPr lang="zh-TW" altLang="en-US" sz="1600" u="none" strike="noStrike" dirty="0">
                          <a:effectLst/>
                        </a:rPr>
                        <a:t>序列</a:t>
                      </a:r>
                      <a:r>
                        <a:rPr lang="en-US" altLang="zh-TW" sz="1600" u="none" strike="noStrike" dirty="0">
                          <a:effectLst/>
                        </a:rPr>
                        <a:t>)</a:t>
                      </a:r>
                      <a:endParaRPr lang="en-US" altLang="zh-TW" sz="1600" b="0" i="0" u="none" strike="noStrike" dirty="0">
                        <a:solidFill>
                          <a:srgbClr val="000000"/>
                        </a:solidFill>
                        <a:effectLst/>
                        <a:latin typeface="新細明體"/>
                      </a:endParaRPr>
                    </a:p>
                  </a:txBody>
                  <a:tcPr marL="9525" marR="9525" marT="9525" marB="0" anchor="ctr"/>
                </a:tc>
              </a:tr>
              <a:tr h="1044116">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4</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600" u="none" strike="noStrike" dirty="0">
                          <a:effectLst/>
                        </a:rPr>
                        <a:t>文本數據填充</a:t>
                      </a:r>
                      <a:endParaRPr lang="zh-TW" altLang="en-US" sz="1600" b="0" i="0" u="none" strike="noStrike" dirty="0">
                        <a:solidFill>
                          <a:srgbClr val="000000"/>
                        </a:solidFill>
                        <a:effectLst/>
                        <a:latin typeface="新細明體"/>
                      </a:endParaRPr>
                    </a:p>
                  </a:txBody>
                  <a:tcPr marL="9525" marR="9525" marT="9525" marB="0" anchor="ctr"/>
                </a:tc>
                <a:tc>
                  <a:txBody>
                    <a:bodyPr/>
                    <a:lstStyle/>
                    <a:p>
                      <a:pPr algn="l" fontAlgn="ctr"/>
                      <a:r>
                        <a:rPr lang="zh-TW" altLang="en-US" sz="1600" u="none" strike="noStrike" dirty="0">
                          <a:effectLst/>
                        </a:rPr>
                        <a:t>將長短不一的文本數據填充到長度相同</a:t>
                      </a:r>
                      <a:endParaRPr lang="zh-TW" altLang="en-US" sz="1600" b="0" i="0" u="none" strike="noStrike" dirty="0">
                        <a:solidFill>
                          <a:srgbClr val="000000"/>
                        </a:solidFill>
                        <a:effectLst/>
                        <a:latin typeface="新細明體"/>
                      </a:endParaRPr>
                    </a:p>
                  </a:txBody>
                  <a:tcPr marL="9525" marR="9525" marT="9525" marB="0" anchor="ctr"/>
                </a:tc>
              </a:tr>
            </a:tbl>
          </a:graphicData>
        </a:graphic>
      </p:graphicFrame>
    </p:spTree>
    <p:extLst>
      <p:ext uri="{BB962C8B-B14F-4D97-AF65-F5344CB8AC3E}">
        <p14:creationId xmlns:p14="http://schemas.microsoft.com/office/powerpoint/2010/main" val="842900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780928"/>
            <a:ext cx="649605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1475656" y="2420888"/>
            <a:ext cx="4614789" cy="461665"/>
          </a:xfrm>
          <a:prstGeom prst="rect">
            <a:avLst/>
          </a:prstGeom>
          <a:noFill/>
        </p:spPr>
        <p:txBody>
          <a:bodyPr wrap="none" rtlCol="0">
            <a:spAutoFit/>
          </a:bodyPr>
          <a:lstStyle/>
          <a:p>
            <a:r>
              <a:rPr lang="zh-TW" altLang="en-US" sz="2400" dirty="0" smtClean="0"/>
              <a:t>第一步：將文本進行</a:t>
            </a:r>
            <a:r>
              <a:rPr lang="en-US" altLang="zh-TW" sz="2400" dirty="0" smtClean="0"/>
              <a:t>Tokenization</a:t>
            </a:r>
            <a:endParaRPr lang="zh-TW" altLang="en-US" sz="2400" dirty="0"/>
          </a:p>
        </p:txBody>
      </p:sp>
    </p:spTree>
    <p:extLst>
      <p:ext uri="{BB962C8B-B14F-4D97-AF65-F5344CB8AC3E}">
        <p14:creationId xmlns:p14="http://schemas.microsoft.com/office/powerpoint/2010/main" val="4288214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1701" y="2752495"/>
            <a:ext cx="7068536" cy="32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p:cNvSpPr txBox="1"/>
          <p:nvPr/>
        </p:nvSpPr>
        <p:spPr>
          <a:xfrm>
            <a:off x="1187624" y="1934846"/>
            <a:ext cx="7226658" cy="830997"/>
          </a:xfrm>
          <a:prstGeom prst="rect">
            <a:avLst/>
          </a:prstGeom>
          <a:noFill/>
        </p:spPr>
        <p:txBody>
          <a:bodyPr wrap="none" rtlCol="0">
            <a:spAutoFit/>
          </a:bodyPr>
          <a:lstStyle/>
          <a:p>
            <a:r>
              <a:rPr lang="zh-TW" altLang="en-US" sz="2400" dirty="0" smtClean="0"/>
              <a:t>第二步：將每個分割好的</a:t>
            </a:r>
            <a:r>
              <a:rPr lang="en-US" altLang="zh-TW" sz="2400" dirty="0" smtClean="0"/>
              <a:t>tokens</a:t>
            </a:r>
            <a:r>
              <a:rPr lang="zh-TW" altLang="en-US" sz="2400" dirty="0" smtClean="0"/>
              <a:t>分別對應一個數值，</a:t>
            </a:r>
            <a:endParaRPr lang="en-US" altLang="zh-TW" sz="2400" dirty="0" smtClean="0"/>
          </a:p>
          <a:p>
            <a:r>
              <a:rPr lang="zh-TW" altLang="en-US" sz="2400" dirty="0" smtClean="0"/>
              <a:t>建立字典集</a:t>
            </a:r>
            <a:endParaRPr lang="zh-TW" altLang="en-US" sz="2400" dirty="0"/>
          </a:p>
        </p:txBody>
      </p:sp>
    </p:spTree>
    <p:extLst>
      <p:ext uri="{BB962C8B-B14F-4D97-AF65-F5344CB8AC3E}">
        <p14:creationId xmlns:p14="http://schemas.microsoft.com/office/powerpoint/2010/main" val="2265770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8" y="3223483"/>
            <a:ext cx="7408862" cy="235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971600" y="2494361"/>
            <a:ext cx="4801314" cy="461665"/>
          </a:xfrm>
          <a:prstGeom prst="rect">
            <a:avLst/>
          </a:prstGeom>
          <a:noFill/>
        </p:spPr>
        <p:txBody>
          <a:bodyPr wrap="none" rtlCol="0">
            <a:spAutoFit/>
          </a:bodyPr>
          <a:lstStyle/>
          <a:p>
            <a:r>
              <a:rPr lang="zh-TW" altLang="en-US" sz="2400" dirty="0" smtClean="0"/>
              <a:t>第三步：將一句話轉換成序列表示</a:t>
            </a:r>
            <a:endParaRPr lang="zh-TW" altLang="en-US" sz="2400" dirty="0"/>
          </a:p>
        </p:txBody>
      </p:sp>
    </p:spTree>
    <p:extLst>
      <p:ext uri="{BB962C8B-B14F-4D97-AF65-F5344CB8AC3E}">
        <p14:creationId xmlns:p14="http://schemas.microsoft.com/office/powerpoint/2010/main" val="3175251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7" name="文字方塊 6"/>
          <p:cNvSpPr txBox="1"/>
          <p:nvPr/>
        </p:nvSpPr>
        <p:spPr>
          <a:xfrm>
            <a:off x="3563888" y="2491182"/>
            <a:ext cx="2031325" cy="461665"/>
          </a:xfrm>
          <a:prstGeom prst="rect">
            <a:avLst/>
          </a:prstGeom>
          <a:noFill/>
        </p:spPr>
        <p:txBody>
          <a:bodyPr wrap="none" rtlCol="0">
            <a:spAutoFit/>
          </a:bodyPr>
          <a:lstStyle/>
          <a:p>
            <a:r>
              <a:rPr lang="zh-TW" altLang="en-US" sz="2400" dirty="0" smtClean="0"/>
              <a:t>文本處理展示</a:t>
            </a:r>
            <a:endParaRPr lang="zh-TW" altLang="en-US" sz="24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713" y="2956026"/>
            <a:ext cx="7408862" cy="303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1664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7" name="文字方塊 6"/>
          <p:cNvSpPr txBox="1"/>
          <p:nvPr/>
        </p:nvSpPr>
        <p:spPr>
          <a:xfrm>
            <a:off x="611560" y="2477534"/>
            <a:ext cx="8186857" cy="461665"/>
          </a:xfrm>
          <a:prstGeom prst="rect">
            <a:avLst/>
          </a:prstGeom>
          <a:noFill/>
        </p:spPr>
        <p:txBody>
          <a:bodyPr wrap="none" rtlCol="0">
            <a:spAutoFit/>
          </a:bodyPr>
          <a:lstStyle/>
          <a:p>
            <a:r>
              <a:rPr lang="zh-TW" altLang="en-US" sz="2400" dirty="0" smtClean="0"/>
              <a:t>但是因為每個人發送出的句子都不一樣長，會造成下列結果</a:t>
            </a:r>
            <a:endParaRPr lang="zh-TW" altLang="en-US" sz="24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557" y="3068960"/>
            <a:ext cx="7408862" cy="312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016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latin typeface="微軟正黑體" panose="020B0604030504040204" pitchFamily="34" charset="-120"/>
                <a:ea typeface="微軟正黑體" panose="020B0604030504040204" pitchFamily="34" charset="-120"/>
              </a:rPr>
              <a:t>3.</a:t>
            </a:r>
            <a:r>
              <a:rPr lang="zh-TW" altLang="en-US" dirty="0" smtClean="0">
                <a:latin typeface="+mn-ea"/>
              </a:rPr>
              <a:t>為了解決報告系統的侷限性，研究了從</a:t>
            </a:r>
            <a:r>
              <a:rPr lang="zh-TW" altLang="en-US" dirty="0" smtClean="0">
                <a:solidFill>
                  <a:srgbClr val="FF0000"/>
                </a:solidFill>
                <a:latin typeface="+mn-ea"/>
              </a:rPr>
              <a:t>電子健康紀錄數據</a:t>
            </a:r>
            <a:r>
              <a:rPr lang="en-US" altLang="zh-TW" dirty="0" smtClean="0">
                <a:latin typeface="+mn-ea"/>
              </a:rPr>
              <a:t>(EHR)</a:t>
            </a:r>
            <a:r>
              <a:rPr lang="zh-TW" altLang="en-US" dirty="0" smtClean="0">
                <a:latin typeface="+mn-ea"/>
              </a:rPr>
              <a:t>中提取</a:t>
            </a:r>
            <a:r>
              <a:rPr lang="en-US" altLang="zh-TW" dirty="0" smtClean="0">
                <a:latin typeface="+mn-ea"/>
              </a:rPr>
              <a:t>ADR</a:t>
            </a:r>
            <a:r>
              <a:rPr lang="zh-TW" altLang="en-US" dirty="0" smtClean="0">
                <a:latin typeface="+mn-ea"/>
              </a:rPr>
              <a:t>的方法，但是</a:t>
            </a:r>
            <a:r>
              <a:rPr lang="en-US" altLang="zh-TW" dirty="0" smtClean="0">
                <a:latin typeface="+mn-ea"/>
              </a:rPr>
              <a:t>E</a:t>
            </a:r>
            <a:r>
              <a:rPr lang="en-US" altLang="zh-TW" dirty="0">
                <a:latin typeface="+mn-ea"/>
              </a:rPr>
              <a:t>H</a:t>
            </a:r>
            <a:r>
              <a:rPr lang="en-US" altLang="zh-TW" dirty="0" smtClean="0">
                <a:latin typeface="+mn-ea"/>
              </a:rPr>
              <a:t>R</a:t>
            </a:r>
            <a:r>
              <a:rPr lang="zh-TW" altLang="en-US" dirty="0" smtClean="0">
                <a:latin typeface="+mn-ea"/>
              </a:rPr>
              <a:t>中所包含的</a:t>
            </a:r>
            <a:r>
              <a:rPr lang="en-US" altLang="zh-TW" dirty="0" smtClean="0">
                <a:latin typeface="+mn-ea"/>
              </a:rPr>
              <a:t>ADR</a:t>
            </a:r>
            <a:r>
              <a:rPr lang="zh-TW" altLang="en-US" dirty="0" smtClean="0">
                <a:latin typeface="+mn-ea"/>
              </a:rPr>
              <a:t>也非常有限，所以</a:t>
            </a:r>
            <a:r>
              <a:rPr lang="zh-TW" altLang="en-US" dirty="0" smtClean="0">
                <a:solidFill>
                  <a:srgbClr val="FF0000"/>
                </a:solidFill>
                <a:latin typeface="+mn-ea"/>
              </a:rPr>
              <a:t>近期的研究在於探討是否可將社交媒體中的留言作為</a:t>
            </a:r>
            <a:r>
              <a:rPr lang="en-US" altLang="zh-TW" dirty="0" smtClean="0">
                <a:solidFill>
                  <a:srgbClr val="FF0000"/>
                </a:solidFill>
                <a:latin typeface="+mn-ea"/>
              </a:rPr>
              <a:t>EHR</a:t>
            </a:r>
            <a:r>
              <a:rPr lang="zh-TW" altLang="en-US" dirty="0" smtClean="0">
                <a:solidFill>
                  <a:srgbClr val="FF0000"/>
                </a:solidFill>
                <a:latin typeface="+mn-ea"/>
              </a:rPr>
              <a:t>數據進行補充</a:t>
            </a:r>
            <a:r>
              <a:rPr lang="zh-TW" altLang="en-US" dirty="0" smtClean="0">
                <a:latin typeface="+mn-ea"/>
              </a:rPr>
              <a:t>，然而</a:t>
            </a:r>
            <a:r>
              <a:rPr lang="en-US" altLang="zh-TW" dirty="0" smtClean="0">
                <a:latin typeface="+mn-ea"/>
              </a:rPr>
              <a:t>Twitter</a:t>
            </a:r>
            <a:r>
              <a:rPr lang="zh-TW" altLang="en-US" dirty="0" smtClean="0">
                <a:latin typeface="+mn-ea"/>
              </a:rPr>
              <a:t>是比較受到關注的社交軟體，因為它具有龐大的用戶群和許多公開可用的數據，此外，</a:t>
            </a:r>
            <a:r>
              <a:rPr lang="zh-TW" altLang="en-US" dirty="0" smtClean="0">
                <a:solidFill>
                  <a:srgbClr val="FF0000"/>
                </a:solidFill>
                <a:latin typeface="+mn-ea"/>
              </a:rPr>
              <a:t>已有相關論文指出</a:t>
            </a:r>
            <a:r>
              <a:rPr lang="en-US" altLang="zh-TW" dirty="0" smtClean="0">
                <a:solidFill>
                  <a:srgbClr val="FF0000"/>
                </a:solidFill>
                <a:latin typeface="+mn-ea"/>
              </a:rPr>
              <a:t>Twitter</a:t>
            </a:r>
            <a:r>
              <a:rPr lang="zh-TW" altLang="en-US" dirty="0" smtClean="0">
                <a:solidFill>
                  <a:srgbClr val="FF0000"/>
                </a:solidFill>
                <a:latin typeface="+mn-ea"/>
              </a:rPr>
              <a:t>數據中所描述的某些</a:t>
            </a:r>
            <a:r>
              <a:rPr lang="en-US" altLang="zh-TW" dirty="0" smtClean="0">
                <a:solidFill>
                  <a:srgbClr val="FF0000"/>
                </a:solidFill>
                <a:latin typeface="+mn-ea"/>
              </a:rPr>
              <a:t>ADR</a:t>
            </a:r>
            <a:r>
              <a:rPr lang="zh-TW" altLang="en-US" dirty="0" smtClean="0">
                <a:solidFill>
                  <a:srgbClr val="FF0000"/>
                </a:solidFill>
                <a:latin typeface="+mn-ea"/>
              </a:rPr>
              <a:t>與</a:t>
            </a:r>
            <a:r>
              <a:rPr lang="en-US" altLang="zh-TW" dirty="0" smtClean="0">
                <a:solidFill>
                  <a:srgbClr val="FF0000"/>
                </a:solidFill>
                <a:latin typeface="+mn-ea"/>
              </a:rPr>
              <a:t>FAERS</a:t>
            </a:r>
            <a:r>
              <a:rPr lang="zh-TW" altLang="en-US" dirty="0" smtClean="0">
                <a:solidFill>
                  <a:srgbClr val="FF0000"/>
                </a:solidFill>
                <a:latin typeface="+mn-ea"/>
              </a:rPr>
              <a:t>中報告的</a:t>
            </a:r>
            <a:r>
              <a:rPr lang="en-US" altLang="zh-TW" dirty="0" smtClean="0">
                <a:solidFill>
                  <a:srgbClr val="FF0000"/>
                </a:solidFill>
                <a:latin typeface="+mn-ea"/>
              </a:rPr>
              <a:t>ADR</a:t>
            </a:r>
            <a:r>
              <a:rPr lang="zh-TW" altLang="en-US" dirty="0" smtClean="0">
                <a:solidFill>
                  <a:srgbClr val="FF0000"/>
                </a:solidFill>
                <a:latin typeface="+mn-ea"/>
              </a:rPr>
              <a:t>之間存在明顯的相關性，這表明了</a:t>
            </a:r>
            <a:r>
              <a:rPr lang="en-US" altLang="zh-TW" dirty="0" smtClean="0">
                <a:solidFill>
                  <a:srgbClr val="FF0000"/>
                </a:solidFill>
                <a:latin typeface="+mn-ea"/>
              </a:rPr>
              <a:t>Twitter</a:t>
            </a:r>
            <a:r>
              <a:rPr lang="zh-TW" altLang="en-US" dirty="0" smtClean="0">
                <a:solidFill>
                  <a:srgbClr val="FF0000"/>
                </a:solidFill>
                <a:latin typeface="+mn-ea"/>
              </a:rPr>
              <a:t>是可行的藥物警戒和</a:t>
            </a:r>
            <a:r>
              <a:rPr lang="en-US" altLang="zh-TW" dirty="0" smtClean="0">
                <a:solidFill>
                  <a:srgbClr val="FF0000"/>
                </a:solidFill>
                <a:latin typeface="+mn-ea"/>
              </a:rPr>
              <a:t>ADR</a:t>
            </a:r>
            <a:r>
              <a:rPr lang="zh-TW" altLang="en-US" dirty="0" smtClean="0">
                <a:solidFill>
                  <a:srgbClr val="FF0000"/>
                </a:solidFill>
                <a:latin typeface="+mn-ea"/>
              </a:rPr>
              <a:t>數據來源</a:t>
            </a:r>
            <a:r>
              <a:rPr lang="zh-TW" altLang="en-US" dirty="0" smtClean="0">
                <a:latin typeface="+mn-ea"/>
              </a:rPr>
              <a:t>。</a:t>
            </a:r>
            <a:endParaRPr lang="en-US" altLang="zh-TW" dirty="0">
              <a:latin typeface="+mn-ea"/>
            </a:endParaRPr>
          </a:p>
        </p:txBody>
      </p:sp>
      <p:sp>
        <p:nvSpPr>
          <p:cNvPr id="3" name="標題 2"/>
          <p:cNvSpPr>
            <a:spLocks noGrp="1"/>
          </p:cNvSpPr>
          <p:nvPr>
            <p:ph type="title"/>
          </p:nvPr>
        </p:nvSpPr>
        <p:spPr/>
        <p:txBody>
          <a:bodyPr/>
          <a:lstStyle/>
          <a:p>
            <a:r>
              <a:rPr lang="zh-TW" altLang="en-US" dirty="0" smtClean="0"/>
              <a:t>研究背景</a:t>
            </a:r>
            <a:endParaRPr lang="zh-TW" altLang="en-US" dirty="0"/>
          </a:p>
        </p:txBody>
      </p:sp>
    </p:spTree>
    <p:extLst>
      <p:ext uri="{BB962C8B-B14F-4D97-AF65-F5344CB8AC3E}">
        <p14:creationId xmlns:p14="http://schemas.microsoft.com/office/powerpoint/2010/main" val="3589025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7" name="文字方塊 6"/>
          <p:cNvSpPr txBox="1"/>
          <p:nvPr/>
        </p:nvSpPr>
        <p:spPr>
          <a:xfrm>
            <a:off x="467544" y="2204864"/>
            <a:ext cx="8494633" cy="1569660"/>
          </a:xfrm>
          <a:prstGeom prst="rect">
            <a:avLst/>
          </a:prstGeom>
          <a:noFill/>
        </p:spPr>
        <p:txBody>
          <a:bodyPr wrap="none" rtlCol="0">
            <a:spAutoFit/>
          </a:bodyPr>
          <a:lstStyle/>
          <a:p>
            <a:r>
              <a:rPr lang="zh-TW" altLang="en-US" sz="2400" dirty="0" smtClean="0"/>
              <a:t>以柱狀圖來看，造成訓練數據長短不一，</a:t>
            </a:r>
            <a:endParaRPr lang="en-US" altLang="zh-TW" sz="2400" dirty="0" smtClean="0"/>
          </a:p>
          <a:p>
            <a:r>
              <a:rPr lang="zh-TW" altLang="en-US" sz="2400" dirty="0" smtClean="0"/>
              <a:t>這樣無法讓模型進行訓練，</a:t>
            </a:r>
            <a:r>
              <a:rPr lang="zh-TW" altLang="en-US" sz="2400" dirty="0" smtClean="0">
                <a:solidFill>
                  <a:srgbClr val="FF0000"/>
                </a:solidFill>
              </a:rPr>
              <a:t>這時就必須借助令牌填充</a:t>
            </a:r>
            <a:r>
              <a:rPr lang="zh-TW" altLang="en-US" sz="2400" dirty="0" smtClean="0"/>
              <a:t>，</a:t>
            </a:r>
            <a:endParaRPr lang="en-US" altLang="zh-TW" sz="2400" dirty="0" smtClean="0"/>
          </a:p>
          <a:p>
            <a:r>
              <a:rPr lang="zh-TW" altLang="en-US" sz="2400" dirty="0" smtClean="0"/>
              <a:t>來</a:t>
            </a:r>
            <a:r>
              <a:rPr lang="zh-TW" altLang="en-US" sz="2400" dirty="0" smtClean="0">
                <a:solidFill>
                  <a:srgbClr val="FF0000"/>
                </a:solidFill>
              </a:rPr>
              <a:t>統一每一條文本數據的長度</a:t>
            </a:r>
            <a:r>
              <a:rPr lang="zh-TW" altLang="en-US" sz="2400" dirty="0"/>
              <a:t>，</a:t>
            </a:r>
            <a:r>
              <a:rPr lang="zh-TW" altLang="en-US" sz="2400" dirty="0" smtClean="0"/>
              <a:t>當然填充的方式也分很多種，</a:t>
            </a:r>
            <a:endParaRPr lang="en-US" altLang="zh-TW" sz="2400" dirty="0" smtClean="0"/>
          </a:p>
          <a:p>
            <a:r>
              <a:rPr lang="zh-TW" altLang="en-US" sz="2400" dirty="0"/>
              <a:t>論文中</a:t>
            </a:r>
            <a:r>
              <a:rPr lang="zh-TW" altLang="en-US" sz="2400" dirty="0" smtClean="0"/>
              <a:t>以</a:t>
            </a:r>
            <a:r>
              <a:rPr lang="en-US" altLang="zh-TW" sz="2400" dirty="0" smtClean="0"/>
              <a:t>&lt;pad&gt;</a:t>
            </a:r>
            <a:r>
              <a:rPr lang="zh-TW" altLang="en-US" sz="2400" dirty="0" smtClean="0"/>
              <a:t>來進行填充。</a:t>
            </a:r>
            <a:endParaRPr lang="zh-TW"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206" y="3861048"/>
            <a:ext cx="6510217"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720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7" name="文字方塊 6"/>
          <p:cNvSpPr txBox="1"/>
          <p:nvPr/>
        </p:nvSpPr>
        <p:spPr>
          <a:xfrm>
            <a:off x="2160035" y="2165955"/>
            <a:ext cx="4801314" cy="830997"/>
          </a:xfrm>
          <a:prstGeom prst="rect">
            <a:avLst/>
          </a:prstGeom>
          <a:noFill/>
        </p:spPr>
        <p:txBody>
          <a:bodyPr wrap="none" rtlCol="0">
            <a:spAutoFit/>
          </a:bodyPr>
          <a:lstStyle/>
          <a:p>
            <a:r>
              <a:rPr lang="zh-TW" altLang="en-US" sz="2400" dirty="0" smtClean="0"/>
              <a:t>填充完畢可能會長得像這樣，</a:t>
            </a:r>
            <a:endParaRPr lang="en-US" altLang="zh-TW" sz="2400" dirty="0" smtClean="0"/>
          </a:p>
          <a:p>
            <a:r>
              <a:rPr lang="zh-TW" altLang="en-US" sz="2400" dirty="0" smtClean="0"/>
              <a:t>到這個地步就代表</a:t>
            </a:r>
            <a:r>
              <a:rPr lang="zh-TW" altLang="en-US" sz="2400" dirty="0" smtClean="0">
                <a:solidFill>
                  <a:srgbClr val="FF0000"/>
                </a:solidFill>
              </a:rPr>
              <a:t>文本處理完成</a:t>
            </a:r>
            <a:r>
              <a:rPr lang="zh-TW" altLang="en-US" sz="2400" dirty="0" smtClean="0"/>
              <a:t>了</a:t>
            </a:r>
            <a:endParaRPr lang="zh-TW"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67" y="3157686"/>
            <a:ext cx="40576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59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4" name="文字方塊 3"/>
          <p:cNvSpPr txBox="1"/>
          <p:nvPr/>
        </p:nvSpPr>
        <p:spPr>
          <a:xfrm>
            <a:off x="611560" y="1988840"/>
            <a:ext cx="7970131" cy="1569660"/>
          </a:xfrm>
          <a:prstGeom prst="rect">
            <a:avLst/>
          </a:prstGeom>
          <a:noFill/>
        </p:spPr>
        <p:txBody>
          <a:bodyPr wrap="none" rtlCol="0">
            <a:spAutoFit/>
          </a:bodyPr>
          <a:lstStyle/>
          <a:p>
            <a:r>
              <a:rPr lang="zh-TW" altLang="en-US" sz="2400" dirty="0" smtClean="0"/>
              <a:t>接著要開始進行</a:t>
            </a:r>
            <a:r>
              <a:rPr lang="zh-TW" altLang="en-US" sz="2400" dirty="0"/>
              <a:t>文字轉成</a:t>
            </a:r>
            <a:r>
              <a:rPr lang="zh-TW" altLang="en-US" sz="2400" dirty="0" smtClean="0"/>
              <a:t>向量的工作，</a:t>
            </a:r>
            <a:endParaRPr lang="en-US" altLang="zh-TW" sz="2400" dirty="0" smtClean="0"/>
          </a:p>
          <a:p>
            <a:r>
              <a:rPr lang="zh-TW" altLang="en-US" sz="2400" dirty="0" smtClean="0"/>
              <a:t>而</a:t>
            </a:r>
            <a:r>
              <a:rPr lang="zh-TW" altLang="en-US" sz="2400" dirty="0"/>
              <a:t>方法有非常</a:t>
            </a:r>
            <a:r>
              <a:rPr lang="zh-TW" altLang="en-US" sz="2400" dirty="0" smtClean="0"/>
              <a:t>多種，例如</a:t>
            </a:r>
            <a:r>
              <a:rPr lang="en-US" altLang="zh-TW" sz="2400" dirty="0" smtClean="0">
                <a:solidFill>
                  <a:srgbClr val="FF0000"/>
                </a:solidFill>
                <a:latin typeface="微軟正黑體" panose="020B0604030504040204" pitchFamily="34" charset="-120"/>
                <a:ea typeface="微軟正黑體" panose="020B0604030504040204" pitchFamily="34" charset="-120"/>
              </a:rPr>
              <a:t>One-Hot</a:t>
            </a:r>
            <a:r>
              <a:rPr lang="zh-TW" altLang="en-US" sz="2400" dirty="0" smtClean="0">
                <a:solidFill>
                  <a:srgbClr val="FF0000"/>
                </a:solidFill>
              </a:rPr>
              <a:t>表示法</a:t>
            </a:r>
            <a:r>
              <a:rPr lang="zh-TW" altLang="en-US" sz="2400" dirty="0" smtClean="0"/>
              <a:t>、</a:t>
            </a:r>
            <a:r>
              <a:rPr lang="en-US" altLang="zh-TW" sz="2400" dirty="0" smtClean="0">
                <a:solidFill>
                  <a:srgbClr val="FF0000"/>
                </a:solidFill>
                <a:latin typeface="微軟正黑體" panose="020B0604030504040204" pitchFamily="34" charset="-120"/>
                <a:ea typeface="微軟正黑體" panose="020B0604030504040204" pitchFamily="34" charset="-120"/>
              </a:rPr>
              <a:t>Word2Vec</a:t>
            </a:r>
            <a:r>
              <a:rPr lang="zh-TW" altLang="en-US" sz="2400" dirty="0" smtClean="0"/>
              <a:t>或</a:t>
            </a:r>
            <a:endParaRPr lang="en-US" altLang="zh-TW" sz="2400" dirty="0" smtClean="0"/>
          </a:p>
          <a:p>
            <a:r>
              <a:rPr lang="en-US" altLang="zh-TW" sz="2400" dirty="0" err="1" smtClean="0">
                <a:solidFill>
                  <a:srgbClr val="FF0000"/>
                </a:solidFill>
                <a:latin typeface="微軟正黑體" panose="020B0604030504040204" pitchFamily="34" charset="-120"/>
                <a:ea typeface="微軟正黑體" panose="020B0604030504040204" pitchFamily="34" charset="-120"/>
              </a:rPr>
              <a:t>GloVe</a:t>
            </a:r>
            <a:r>
              <a:rPr lang="en-US" altLang="zh-TW" sz="2400" dirty="0" smtClean="0">
                <a:solidFill>
                  <a:srgbClr val="FF0000"/>
                </a:solidFill>
                <a:latin typeface="微軟正黑體" panose="020B0604030504040204" pitchFamily="34" charset="-120"/>
                <a:ea typeface="微軟正黑體" panose="020B0604030504040204" pitchFamily="34" charset="-120"/>
              </a:rPr>
              <a:t>(Global Vectors for Word </a:t>
            </a:r>
            <a:r>
              <a:rPr lang="en-US" altLang="zh-TW" sz="2400" dirty="0" err="1" smtClean="0">
                <a:solidFill>
                  <a:srgbClr val="FF0000"/>
                </a:solidFill>
                <a:latin typeface="微軟正黑體" panose="020B0604030504040204" pitchFamily="34" charset="-120"/>
                <a:ea typeface="微軟正黑體" panose="020B0604030504040204" pitchFamily="34" charset="-120"/>
              </a:rPr>
              <a:t>Representaition</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latin typeface="+mn-ea"/>
              </a:rPr>
              <a:t>等等，</a:t>
            </a:r>
            <a:endParaRPr lang="en-US" altLang="zh-TW" sz="2400" dirty="0" smtClean="0">
              <a:latin typeface="+mn-ea"/>
            </a:endParaRPr>
          </a:p>
          <a:p>
            <a:r>
              <a:rPr lang="zh-TW" altLang="en-US" sz="2400" dirty="0">
                <a:latin typeface="+mn-ea"/>
              </a:rPr>
              <a:t>這邊</a:t>
            </a:r>
            <a:r>
              <a:rPr lang="zh-TW" altLang="en-US" sz="2400" dirty="0" smtClean="0">
                <a:latin typeface="+mn-ea"/>
              </a:rPr>
              <a:t>利用</a:t>
            </a:r>
            <a:r>
              <a:rPr lang="en-US" altLang="zh-TW" sz="2400" dirty="0">
                <a:solidFill>
                  <a:srgbClr val="FF0000"/>
                </a:solidFill>
                <a:latin typeface="微軟正黑體" panose="020B0604030504040204" pitchFamily="34" charset="-120"/>
                <a:ea typeface="微軟正黑體" panose="020B0604030504040204" pitchFamily="34" charset="-120"/>
              </a:rPr>
              <a:t>One-Hot</a:t>
            </a:r>
            <a:r>
              <a:rPr lang="zh-TW" altLang="en-US" sz="2400" dirty="0">
                <a:solidFill>
                  <a:srgbClr val="FF0000"/>
                </a:solidFill>
              </a:rPr>
              <a:t>表示</a:t>
            </a:r>
            <a:r>
              <a:rPr lang="zh-TW" altLang="en-US" sz="2400" dirty="0" smtClean="0">
                <a:solidFill>
                  <a:srgbClr val="FF0000"/>
                </a:solidFill>
              </a:rPr>
              <a:t>法</a:t>
            </a:r>
            <a:r>
              <a:rPr lang="zh-TW" altLang="en-US" sz="2400" dirty="0" smtClean="0"/>
              <a:t>來進行解說。</a:t>
            </a:r>
            <a:endParaRPr lang="en-US" altLang="zh-TW" sz="2400" dirty="0" smtClean="0">
              <a:latin typeface="+mn-ea"/>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3933056"/>
            <a:ext cx="7408862" cy="221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5910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4" name="文字方塊 3"/>
          <p:cNvSpPr txBox="1"/>
          <p:nvPr/>
        </p:nvSpPr>
        <p:spPr>
          <a:xfrm>
            <a:off x="611560" y="1988840"/>
            <a:ext cx="7879080" cy="1569660"/>
          </a:xfrm>
          <a:prstGeom prst="rect">
            <a:avLst/>
          </a:prstGeom>
          <a:noFill/>
        </p:spPr>
        <p:txBody>
          <a:bodyPr wrap="none" rtlCol="0">
            <a:spAutoFit/>
          </a:bodyPr>
          <a:lstStyle/>
          <a:p>
            <a:r>
              <a:rPr lang="zh-TW" altLang="en-US" sz="2400" dirty="0" smtClean="0">
                <a:latin typeface="+mn-ea"/>
              </a:rPr>
              <a:t>上述中的方法會造成一個非常高維的向量，</a:t>
            </a:r>
            <a:r>
              <a:rPr lang="zh-TW" altLang="en-US" sz="2400" b="1" dirty="0" smtClean="0">
                <a:solidFill>
                  <a:srgbClr val="FFFF00"/>
                </a:solidFill>
                <a:latin typeface="+mn-ea"/>
              </a:rPr>
              <a:t>為甚麼呢</a:t>
            </a:r>
            <a:r>
              <a:rPr lang="en-US" altLang="zh-TW" sz="2400" b="1" dirty="0" smtClean="0">
                <a:solidFill>
                  <a:srgbClr val="FFFF00"/>
                </a:solidFill>
                <a:latin typeface="+mn-ea"/>
              </a:rPr>
              <a:t>?</a:t>
            </a:r>
          </a:p>
          <a:p>
            <a:r>
              <a:rPr lang="zh-TW" altLang="en-US" sz="2400" dirty="0" smtClean="0">
                <a:solidFill>
                  <a:srgbClr val="FF0000"/>
                </a:solidFill>
                <a:latin typeface="+mn-ea"/>
              </a:rPr>
              <a:t>因為假設我有</a:t>
            </a:r>
            <a:r>
              <a:rPr lang="en-US" altLang="zh-TW" sz="2400" dirty="0" smtClean="0">
                <a:solidFill>
                  <a:srgbClr val="FF0000"/>
                </a:solidFill>
                <a:latin typeface="+mn-ea"/>
              </a:rPr>
              <a:t>1</a:t>
            </a:r>
            <a:r>
              <a:rPr lang="zh-TW" altLang="en-US" sz="2400" dirty="0">
                <a:solidFill>
                  <a:srgbClr val="FF0000"/>
                </a:solidFill>
                <a:latin typeface="+mn-ea"/>
              </a:rPr>
              <a:t>千</a:t>
            </a:r>
            <a:r>
              <a:rPr lang="zh-TW" altLang="en-US" sz="2400" dirty="0" smtClean="0">
                <a:solidFill>
                  <a:srgbClr val="FF0000"/>
                </a:solidFill>
                <a:latin typeface="+mn-ea"/>
              </a:rPr>
              <a:t>個字詞就等於我有一個</a:t>
            </a:r>
            <a:r>
              <a:rPr lang="en-US" altLang="zh-TW" sz="2400" dirty="0" smtClean="0">
                <a:solidFill>
                  <a:srgbClr val="FF0000"/>
                </a:solidFill>
                <a:latin typeface="+mn-ea"/>
              </a:rPr>
              <a:t>1</a:t>
            </a:r>
            <a:r>
              <a:rPr lang="zh-TW" altLang="en-US" sz="2400" dirty="0">
                <a:solidFill>
                  <a:srgbClr val="FF0000"/>
                </a:solidFill>
                <a:latin typeface="+mn-ea"/>
              </a:rPr>
              <a:t>千</a:t>
            </a:r>
            <a:r>
              <a:rPr lang="zh-TW" altLang="en-US" sz="2400" dirty="0" smtClean="0">
                <a:solidFill>
                  <a:srgbClr val="FF0000"/>
                </a:solidFill>
                <a:latin typeface="+mn-ea"/>
              </a:rPr>
              <a:t>維度的向量</a:t>
            </a:r>
            <a:r>
              <a:rPr lang="zh-TW" altLang="en-US" sz="2400" dirty="0" smtClean="0">
                <a:latin typeface="+mn-ea"/>
              </a:rPr>
              <a:t>，</a:t>
            </a:r>
            <a:endParaRPr lang="en-US" altLang="zh-TW" sz="2400" dirty="0" smtClean="0">
              <a:latin typeface="+mn-ea"/>
            </a:endParaRPr>
          </a:p>
          <a:p>
            <a:r>
              <a:rPr lang="zh-TW" altLang="en-US" sz="2400" dirty="0" smtClean="0">
                <a:latin typeface="+mn-ea"/>
              </a:rPr>
              <a:t>然而這樣會造成計算成本的增加，所以需要</a:t>
            </a:r>
            <a:r>
              <a:rPr lang="zh-TW" altLang="en-US" sz="2400" dirty="0" smtClean="0">
                <a:solidFill>
                  <a:srgbClr val="FF0000"/>
                </a:solidFill>
                <a:latin typeface="+mn-ea"/>
              </a:rPr>
              <a:t>再將高維的</a:t>
            </a:r>
            <a:endParaRPr lang="en-US" altLang="zh-TW" sz="2400" dirty="0" smtClean="0">
              <a:solidFill>
                <a:srgbClr val="FF0000"/>
              </a:solidFill>
              <a:latin typeface="+mn-ea"/>
            </a:endParaRPr>
          </a:p>
          <a:p>
            <a:r>
              <a:rPr lang="zh-TW" altLang="en-US" sz="2400" dirty="0" smtClean="0">
                <a:solidFill>
                  <a:srgbClr val="FF0000"/>
                </a:solidFill>
                <a:latin typeface="+mn-ea"/>
              </a:rPr>
              <a:t>向量映射到低維的詞嵌入矩陣</a:t>
            </a:r>
            <a:r>
              <a:rPr lang="zh-TW" altLang="en-US" sz="2400" dirty="0" smtClean="0">
                <a:latin typeface="+mn-ea"/>
              </a:rPr>
              <a:t>中。</a:t>
            </a:r>
            <a:endParaRPr lang="en-US" altLang="zh-TW" sz="2400" dirty="0" smtClean="0">
              <a:latin typeface="+mn-ea"/>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3579325"/>
            <a:ext cx="6954220" cy="301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467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2" name="內容版面配置區 1"/>
          <p:cNvSpPr>
            <a:spLocks noGrp="1"/>
          </p:cNvSpPr>
          <p:nvPr>
            <p:ph idx="1"/>
          </p:nvPr>
        </p:nvSpPr>
        <p:spPr/>
        <p:txBody>
          <a:bodyPr/>
          <a:lstStyle/>
          <a:p>
            <a:r>
              <a:rPr lang="zh-TW" altLang="en-US" dirty="0" smtClean="0">
                <a:solidFill>
                  <a:srgbClr val="C00000"/>
                </a:solidFill>
              </a:rPr>
              <a:t>舉例</a:t>
            </a:r>
            <a:r>
              <a:rPr lang="zh-TW" altLang="en-US" dirty="0" smtClean="0"/>
              <a:t>：我有一個</a:t>
            </a:r>
            <a:r>
              <a:rPr lang="zh-TW" altLang="en-US" dirty="0"/>
              <a:t>一</a:t>
            </a:r>
            <a:r>
              <a:rPr lang="zh-TW" altLang="en-US" dirty="0" smtClean="0"/>
              <a:t>千維度的高維向量，要映射成低維的矩陣中，假設</a:t>
            </a:r>
            <a:r>
              <a:rPr lang="en-US" altLang="zh-TW" dirty="0" smtClean="0">
                <a:latin typeface="微軟正黑體" panose="020B0604030504040204" pitchFamily="34" charset="-120"/>
                <a:ea typeface="微軟正黑體" panose="020B0604030504040204" pitchFamily="34" charset="-120"/>
              </a:rPr>
              <a:t>d</a:t>
            </a:r>
            <a:r>
              <a:rPr lang="zh-TW" altLang="en-US" dirty="0" smtClean="0"/>
              <a:t>為</a:t>
            </a:r>
            <a:r>
              <a:rPr lang="en-US" altLang="zh-TW" dirty="0">
                <a:latin typeface="微軟正黑體" panose="020B0604030504040204" pitchFamily="34" charset="-120"/>
                <a:ea typeface="微軟正黑體" panose="020B0604030504040204" pitchFamily="34" charset="-120"/>
              </a:rPr>
              <a:t>2</a:t>
            </a:r>
            <a:r>
              <a:rPr lang="zh-TW" altLang="en-US" dirty="0" smtClean="0">
                <a:latin typeface="+mn-ea"/>
              </a:rPr>
              <a:t>。</a:t>
            </a:r>
            <a:endParaRPr lang="zh-TW" altLang="en-US" dirty="0">
              <a:latin typeface="+mn-ea"/>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03" y="3789040"/>
            <a:ext cx="665942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602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latin typeface="+mn-ea"/>
              </a:rPr>
              <a:t>頭痛</a:t>
            </a:r>
            <a:endParaRPr lang="en-US" altLang="zh-TW" dirty="0" smtClean="0">
              <a:latin typeface="+mn-ea"/>
            </a:endParaRPr>
          </a:p>
          <a:p>
            <a:r>
              <a:rPr lang="zh-TW" altLang="en-US" dirty="0" smtClean="0">
                <a:latin typeface="+mn-ea"/>
              </a:rPr>
              <a:t>噁心</a:t>
            </a:r>
            <a:endParaRPr lang="en-US" altLang="zh-TW" dirty="0" smtClean="0">
              <a:latin typeface="+mn-ea"/>
            </a:endParaRPr>
          </a:p>
          <a:p>
            <a:r>
              <a:rPr lang="zh-TW" altLang="en-US" dirty="0">
                <a:latin typeface="+mn-ea"/>
              </a:rPr>
              <a:t>想</a:t>
            </a:r>
            <a:r>
              <a:rPr lang="zh-TW" altLang="en-US" dirty="0" smtClean="0">
                <a:latin typeface="+mn-ea"/>
              </a:rPr>
              <a:t>睡覺</a:t>
            </a:r>
            <a:endParaRPr lang="en-US" altLang="zh-TW" dirty="0" smtClean="0">
              <a:latin typeface="+mn-ea"/>
            </a:endParaRPr>
          </a:p>
          <a:p>
            <a:r>
              <a:rPr lang="zh-TW" altLang="en-US" dirty="0">
                <a:solidFill>
                  <a:schemeClr val="accent5">
                    <a:lumMod val="75000"/>
                  </a:schemeClr>
                </a:solidFill>
                <a:latin typeface="+mn-ea"/>
              </a:rPr>
              <a:t>精神變好</a:t>
            </a:r>
            <a:r>
              <a:rPr lang="zh-TW" altLang="en-US" dirty="0" smtClean="0">
                <a:solidFill>
                  <a:schemeClr val="accent5">
                    <a:lumMod val="75000"/>
                  </a:schemeClr>
                </a:solidFill>
                <a:latin typeface="+mn-ea"/>
              </a:rPr>
              <a:t>了</a:t>
            </a:r>
            <a:endParaRPr lang="en-US" altLang="zh-TW" dirty="0" smtClean="0">
              <a:solidFill>
                <a:schemeClr val="accent5">
                  <a:lumMod val="75000"/>
                </a:schemeClr>
              </a:solidFill>
              <a:latin typeface="+mn-ea"/>
            </a:endParaRPr>
          </a:p>
          <a:p>
            <a:r>
              <a:rPr lang="zh-TW" altLang="en-US" dirty="0" smtClean="0">
                <a:solidFill>
                  <a:schemeClr val="accent5">
                    <a:lumMod val="75000"/>
                  </a:schemeClr>
                </a:solidFill>
                <a:latin typeface="+mn-ea"/>
              </a:rPr>
              <a:t>專注力提高</a:t>
            </a:r>
            <a:endParaRPr lang="en-US" altLang="zh-TW" dirty="0" smtClean="0">
              <a:solidFill>
                <a:schemeClr val="accent5">
                  <a:lumMod val="75000"/>
                </a:schemeClr>
              </a:solidFill>
              <a:latin typeface="+mn-ea"/>
            </a:endParaRPr>
          </a:p>
          <a:p>
            <a:r>
              <a:rPr lang="zh-TW" altLang="en-US" dirty="0">
                <a:latin typeface="+mn-ea"/>
              </a:rPr>
              <a:t>使不上</a:t>
            </a:r>
            <a:r>
              <a:rPr lang="zh-TW" altLang="en-US" dirty="0" smtClean="0">
                <a:latin typeface="+mn-ea"/>
              </a:rPr>
              <a:t>力</a:t>
            </a:r>
            <a:endParaRPr lang="en-US" altLang="zh-TW" dirty="0" smtClean="0">
              <a:latin typeface="+mn-ea"/>
            </a:endParaRPr>
          </a:p>
          <a:p>
            <a:r>
              <a:rPr lang="zh-TW" altLang="en-US" dirty="0">
                <a:solidFill>
                  <a:schemeClr val="bg1">
                    <a:lumMod val="50000"/>
                  </a:schemeClr>
                </a:solidFill>
                <a:latin typeface="+mn-ea"/>
              </a:rPr>
              <a:t>早安</a:t>
            </a:r>
            <a:endParaRPr lang="en-US" altLang="zh-TW" dirty="0" smtClean="0">
              <a:solidFill>
                <a:schemeClr val="bg1">
                  <a:lumMod val="50000"/>
                </a:schemeClr>
              </a:solidFill>
              <a:latin typeface="+mn-ea"/>
            </a:endParaRPr>
          </a:p>
          <a:p>
            <a:r>
              <a:rPr lang="zh-TW" altLang="en-US" dirty="0" smtClean="0">
                <a:solidFill>
                  <a:schemeClr val="bg1">
                    <a:lumMod val="50000"/>
                  </a:schemeClr>
                </a:solidFill>
                <a:latin typeface="+mn-ea"/>
              </a:rPr>
              <a:t>我們</a:t>
            </a:r>
            <a:endParaRPr lang="en-US" altLang="zh-TW" dirty="0" smtClean="0">
              <a:solidFill>
                <a:schemeClr val="bg1">
                  <a:lumMod val="50000"/>
                </a:schemeClr>
              </a:solidFill>
              <a:latin typeface="+mn-ea"/>
            </a:endParaRPr>
          </a:p>
          <a:p>
            <a:r>
              <a:rPr lang="en-US" altLang="zh-TW" dirty="0" smtClean="0">
                <a:latin typeface="+mn-ea"/>
              </a:rPr>
              <a:t>…</a:t>
            </a:r>
            <a:endParaRPr lang="zh-TW" altLang="en-US"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486453849"/>
              </p:ext>
            </p:extLst>
          </p:nvPr>
        </p:nvGraphicFramePr>
        <p:xfrm>
          <a:off x="5196408" y="2657440"/>
          <a:ext cx="3408040" cy="3348000"/>
        </p:xfrm>
        <a:graphic>
          <a:graphicData uri="http://schemas.openxmlformats.org/drawingml/2006/table">
            <a:tbl>
              <a:tblPr firstRow="1" bandRow="1">
                <a:tableStyleId>{5940675A-B579-460E-94D1-54222C63F5DA}</a:tableStyleId>
              </a:tblPr>
              <a:tblGrid>
                <a:gridCol w="1704020"/>
                <a:gridCol w="1704020"/>
              </a:tblGrid>
              <a:tr h="372000">
                <a:tc>
                  <a:txBody>
                    <a:bodyPr/>
                    <a:lstStyle/>
                    <a:p>
                      <a:pPr algn="ctr"/>
                      <a:r>
                        <a:rPr lang="en-US" altLang="zh-TW" dirty="0" smtClean="0">
                          <a:solidFill>
                            <a:schemeClr val="bg1"/>
                          </a:solidFill>
                        </a:rPr>
                        <a:t>-0.8</a:t>
                      </a:r>
                      <a:endParaRPr lang="zh-TW" altLang="en-US" dirty="0">
                        <a:solidFill>
                          <a:schemeClr val="bg1"/>
                        </a:solidFill>
                      </a:endParaRPr>
                    </a:p>
                  </a:txBody>
                  <a:tcPr anchor="ctr">
                    <a:solidFill>
                      <a:schemeClr val="bg2">
                        <a:lumMod val="25000"/>
                      </a:schemeClr>
                    </a:solidFill>
                  </a:tcPr>
                </a:tc>
                <a:tc>
                  <a:txBody>
                    <a:bodyPr/>
                    <a:lstStyle/>
                    <a:p>
                      <a:pPr algn="ctr"/>
                      <a:r>
                        <a:rPr lang="en-US" altLang="zh-TW" dirty="0" smtClean="0">
                          <a:solidFill>
                            <a:schemeClr val="bg1"/>
                          </a:solidFill>
                        </a:rPr>
                        <a:t>-0.2</a:t>
                      </a:r>
                      <a:endParaRPr lang="zh-TW" altLang="en-US" dirty="0">
                        <a:solidFill>
                          <a:schemeClr val="bg1"/>
                        </a:solidFill>
                      </a:endParaRPr>
                    </a:p>
                  </a:txBody>
                  <a:tcPr anchor="ctr">
                    <a:solidFill>
                      <a:schemeClr val="bg2">
                        <a:lumMod val="25000"/>
                      </a:schemeClr>
                    </a:solidFill>
                  </a:tcPr>
                </a:tc>
              </a:tr>
              <a:tr h="372000">
                <a:tc>
                  <a:txBody>
                    <a:bodyPr/>
                    <a:lstStyle/>
                    <a:p>
                      <a:pPr algn="ctr"/>
                      <a:r>
                        <a:rPr lang="en-US" altLang="zh-TW" dirty="0" smtClean="0">
                          <a:solidFill>
                            <a:schemeClr val="bg1"/>
                          </a:solidFill>
                        </a:rPr>
                        <a:t>-0.7</a:t>
                      </a:r>
                      <a:endParaRPr lang="zh-TW" altLang="en-US" dirty="0">
                        <a:solidFill>
                          <a:schemeClr val="bg1"/>
                        </a:solidFill>
                      </a:endParaRPr>
                    </a:p>
                  </a:txBody>
                  <a:tcPr anchor="ctr">
                    <a:solidFill>
                      <a:schemeClr val="bg2">
                        <a:lumMod val="25000"/>
                      </a:schemeClr>
                    </a:solidFill>
                  </a:tcPr>
                </a:tc>
                <a:tc>
                  <a:txBody>
                    <a:bodyPr/>
                    <a:lstStyle/>
                    <a:p>
                      <a:pPr algn="ctr"/>
                      <a:r>
                        <a:rPr lang="en-US" altLang="zh-TW" dirty="0" smtClean="0">
                          <a:solidFill>
                            <a:schemeClr val="bg1"/>
                          </a:solidFill>
                        </a:rPr>
                        <a:t>-0.6</a:t>
                      </a:r>
                      <a:endParaRPr lang="zh-TW" altLang="en-US" dirty="0">
                        <a:solidFill>
                          <a:schemeClr val="bg1"/>
                        </a:solidFill>
                      </a:endParaRPr>
                    </a:p>
                  </a:txBody>
                  <a:tcPr anchor="ctr">
                    <a:solidFill>
                      <a:schemeClr val="bg2">
                        <a:lumMod val="25000"/>
                      </a:schemeClr>
                    </a:solidFill>
                  </a:tcPr>
                </a:tc>
              </a:tr>
              <a:tr h="372000">
                <a:tc>
                  <a:txBody>
                    <a:bodyPr/>
                    <a:lstStyle/>
                    <a:p>
                      <a:pPr algn="ctr"/>
                      <a:r>
                        <a:rPr lang="en-US" altLang="zh-TW" dirty="0" smtClean="0">
                          <a:solidFill>
                            <a:schemeClr val="bg1"/>
                          </a:solidFill>
                        </a:rPr>
                        <a:t>-0.4</a:t>
                      </a:r>
                      <a:endParaRPr lang="zh-TW" altLang="en-US" dirty="0">
                        <a:solidFill>
                          <a:schemeClr val="bg1"/>
                        </a:solidFill>
                      </a:endParaRPr>
                    </a:p>
                  </a:txBody>
                  <a:tcPr anchor="ctr">
                    <a:solidFill>
                      <a:schemeClr val="bg2">
                        <a:lumMod val="25000"/>
                      </a:schemeClr>
                    </a:solidFill>
                  </a:tcPr>
                </a:tc>
                <a:tc>
                  <a:txBody>
                    <a:bodyPr/>
                    <a:lstStyle/>
                    <a:p>
                      <a:pPr algn="ctr"/>
                      <a:r>
                        <a:rPr lang="en-US" altLang="zh-TW" dirty="0" smtClean="0">
                          <a:solidFill>
                            <a:schemeClr val="bg1"/>
                          </a:solidFill>
                        </a:rPr>
                        <a:t>-0.7</a:t>
                      </a:r>
                      <a:endParaRPr lang="zh-TW" altLang="en-US" dirty="0">
                        <a:solidFill>
                          <a:schemeClr val="bg1"/>
                        </a:solidFill>
                      </a:endParaRPr>
                    </a:p>
                  </a:txBody>
                  <a:tcPr anchor="ctr">
                    <a:solidFill>
                      <a:schemeClr val="bg2">
                        <a:lumMod val="25000"/>
                      </a:schemeClr>
                    </a:solidFill>
                  </a:tcPr>
                </a:tc>
              </a:tr>
              <a:tr h="372000">
                <a:tc>
                  <a:txBody>
                    <a:bodyPr/>
                    <a:lstStyle/>
                    <a:p>
                      <a:pPr algn="ctr"/>
                      <a:r>
                        <a:rPr lang="en-US" altLang="zh-TW" dirty="0" smtClean="0">
                          <a:solidFill>
                            <a:srgbClr val="FF0000"/>
                          </a:solidFill>
                        </a:rPr>
                        <a:t>0.8</a:t>
                      </a:r>
                      <a:endParaRPr lang="zh-TW" altLang="en-US" dirty="0">
                        <a:solidFill>
                          <a:srgbClr val="FF0000"/>
                        </a:solidFill>
                      </a:endParaRPr>
                    </a:p>
                  </a:txBody>
                  <a:tcPr anchor="ctr">
                    <a:solidFill>
                      <a:srgbClr val="FFC000"/>
                    </a:solidFill>
                  </a:tcPr>
                </a:tc>
                <a:tc>
                  <a:txBody>
                    <a:bodyPr/>
                    <a:lstStyle/>
                    <a:p>
                      <a:pPr algn="ctr"/>
                      <a:r>
                        <a:rPr lang="en-US" altLang="zh-TW" dirty="0" smtClean="0">
                          <a:solidFill>
                            <a:srgbClr val="FF0000"/>
                          </a:solidFill>
                        </a:rPr>
                        <a:t>0.9</a:t>
                      </a:r>
                      <a:endParaRPr lang="zh-TW" altLang="en-US" dirty="0">
                        <a:solidFill>
                          <a:srgbClr val="FF0000"/>
                        </a:solidFill>
                      </a:endParaRPr>
                    </a:p>
                  </a:txBody>
                  <a:tcPr anchor="ctr">
                    <a:solidFill>
                      <a:srgbClr val="FFC000"/>
                    </a:solidFill>
                  </a:tcPr>
                </a:tc>
              </a:tr>
              <a:tr h="372000">
                <a:tc>
                  <a:txBody>
                    <a:bodyPr/>
                    <a:lstStyle/>
                    <a:p>
                      <a:pPr algn="ctr"/>
                      <a:r>
                        <a:rPr lang="en-US" altLang="zh-TW" dirty="0" smtClean="0">
                          <a:solidFill>
                            <a:srgbClr val="FF0000"/>
                          </a:solidFill>
                        </a:rPr>
                        <a:t>0.4</a:t>
                      </a:r>
                      <a:endParaRPr lang="zh-TW" altLang="en-US" dirty="0">
                        <a:solidFill>
                          <a:srgbClr val="FF0000"/>
                        </a:solidFill>
                      </a:endParaRPr>
                    </a:p>
                  </a:txBody>
                  <a:tcPr anchor="ctr">
                    <a:solidFill>
                      <a:srgbClr val="FFC000"/>
                    </a:solidFill>
                  </a:tcPr>
                </a:tc>
                <a:tc>
                  <a:txBody>
                    <a:bodyPr/>
                    <a:lstStyle/>
                    <a:p>
                      <a:pPr algn="ctr"/>
                      <a:r>
                        <a:rPr lang="en-US" altLang="zh-TW" dirty="0" smtClean="0">
                          <a:solidFill>
                            <a:srgbClr val="FF0000"/>
                          </a:solidFill>
                        </a:rPr>
                        <a:t>0.5</a:t>
                      </a:r>
                      <a:endParaRPr lang="zh-TW" altLang="en-US" dirty="0">
                        <a:solidFill>
                          <a:srgbClr val="FF0000"/>
                        </a:solidFill>
                      </a:endParaRPr>
                    </a:p>
                  </a:txBody>
                  <a:tcPr anchor="ctr">
                    <a:solidFill>
                      <a:srgbClr val="FFC000"/>
                    </a:solidFill>
                  </a:tcPr>
                </a:tc>
              </a:tr>
              <a:tr h="372000">
                <a:tc>
                  <a:txBody>
                    <a:bodyPr/>
                    <a:lstStyle/>
                    <a:p>
                      <a:pPr algn="ctr"/>
                      <a:r>
                        <a:rPr lang="en-US" altLang="zh-TW" dirty="0" smtClean="0">
                          <a:solidFill>
                            <a:schemeClr val="bg1"/>
                          </a:solidFill>
                        </a:rPr>
                        <a:t>-0.5</a:t>
                      </a:r>
                      <a:endParaRPr lang="zh-TW" altLang="en-US" dirty="0">
                        <a:solidFill>
                          <a:schemeClr val="bg1"/>
                        </a:solidFill>
                      </a:endParaRPr>
                    </a:p>
                  </a:txBody>
                  <a:tcPr anchor="ctr">
                    <a:solidFill>
                      <a:schemeClr val="bg2">
                        <a:lumMod val="25000"/>
                      </a:schemeClr>
                    </a:solidFill>
                  </a:tcPr>
                </a:tc>
                <a:tc>
                  <a:txBody>
                    <a:bodyPr/>
                    <a:lstStyle/>
                    <a:p>
                      <a:pPr algn="ctr"/>
                      <a:r>
                        <a:rPr lang="en-US" altLang="zh-TW" dirty="0" smtClean="0">
                          <a:solidFill>
                            <a:schemeClr val="bg1"/>
                          </a:solidFill>
                        </a:rPr>
                        <a:t>-0.5</a:t>
                      </a:r>
                      <a:endParaRPr lang="zh-TW" altLang="en-US" dirty="0">
                        <a:solidFill>
                          <a:schemeClr val="bg1"/>
                        </a:solidFill>
                      </a:endParaRPr>
                    </a:p>
                  </a:txBody>
                  <a:tcPr anchor="ctr">
                    <a:solidFill>
                      <a:schemeClr val="bg2">
                        <a:lumMod val="25000"/>
                      </a:schemeClr>
                    </a:solidFill>
                  </a:tcPr>
                </a:tc>
              </a:tr>
              <a:tr h="372000">
                <a:tc>
                  <a:txBody>
                    <a:bodyPr/>
                    <a:lstStyle/>
                    <a:p>
                      <a:pPr algn="ctr"/>
                      <a:r>
                        <a:rPr lang="en-US" altLang="zh-TW" dirty="0" smtClean="0"/>
                        <a:t>-0.1</a:t>
                      </a:r>
                      <a:endParaRPr lang="zh-TW" altLang="en-US" dirty="0"/>
                    </a:p>
                  </a:txBody>
                  <a:tcPr anchor="ctr">
                    <a:solidFill>
                      <a:schemeClr val="bg1">
                        <a:lumMod val="85000"/>
                      </a:schemeClr>
                    </a:solidFill>
                  </a:tcPr>
                </a:tc>
                <a:tc>
                  <a:txBody>
                    <a:bodyPr/>
                    <a:lstStyle/>
                    <a:p>
                      <a:pPr algn="ctr"/>
                      <a:r>
                        <a:rPr lang="en-US" altLang="zh-TW" dirty="0" smtClean="0"/>
                        <a:t>0.1</a:t>
                      </a:r>
                      <a:endParaRPr lang="zh-TW" altLang="en-US" dirty="0"/>
                    </a:p>
                  </a:txBody>
                  <a:tcPr anchor="ctr">
                    <a:solidFill>
                      <a:schemeClr val="bg1">
                        <a:lumMod val="85000"/>
                      </a:schemeClr>
                    </a:solidFill>
                  </a:tcPr>
                </a:tc>
              </a:tr>
              <a:tr h="372000">
                <a:tc>
                  <a:txBody>
                    <a:bodyPr/>
                    <a:lstStyle/>
                    <a:p>
                      <a:pPr algn="ctr"/>
                      <a:r>
                        <a:rPr lang="en-US" altLang="zh-TW" dirty="0" smtClean="0"/>
                        <a:t>0.2</a:t>
                      </a:r>
                      <a:endParaRPr lang="zh-TW" altLang="en-US" dirty="0"/>
                    </a:p>
                  </a:txBody>
                  <a:tcPr anchor="ctr">
                    <a:solidFill>
                      <a:schemeClr val="bg1">
                        <a:lumMod val="85000"/>
                      </a:schemeClr>
                    </a:solidFill>
                  </a:tcPr>
                </a:tc>
                <a:tc>
                  <a:txBody>
                    <a:bodyPr/>
                    <a:lstStyle/>
                    <a:p>
                      <a:pPr algn="ctr"/>
                      <a:r>
                        <a:rPr lang="en-US" altLang="zh-TW" dirty="0" smtClean="0"/>
                        <a:t>-0.2</a:t>
                      </a:r>
                      <a:endParaRPr lang="zh-TW" altLang="en-US" dirty="0"/>
                    </a:p>
                  </a:txBody>
                  <a:tcPr anchor="ctr">
                    <a:solidFill>
                      <a:schemeClr val="bg1">
                        <a:lumMod val="85000"/>
                      </a:schemeClr>
                    </a:solidFill>
                  </a:tcPr>
                </a:tc>
              </a:tr>
              <a:tr h="372000">
                <a:tc>
                  <a:txBody>
                    <a:bodyPr/>
                    <a:lstStyle/>
                    <a:p>
                      <a:pPr algn="ctr"/>
                      <a:r>
                        <a:rPr lang="en-US" altLang="zh-TW" dirty="0" smtClean="0"/>
                        <a:t>…</a:t>
                      </a:r>
                      <a:endParaRPr lang="zh-TW" altLang="en-US" dirty="0"/>
                    </a:p>
                  </a:txBody>
                  <a:tcPr anchor="ctr"/>
                </a:tc>
                <a:tc>
                  <a:txBody>
                    <a:bodyPr/>
                    <a:lstStyle/>
                    <a:p>
                      <a:pPr algn="ctr"/>
                      <a:r>
                        <a:rPr lang="en-US" altLang="zh-TW" dirty="0" smtClean="0"/>
                        <a:t>…</a:t>
                      </a:r>
                      <a:endParaRPr lang="zh-TW" altLang="en-US" dirty="0"/>
                    </a:p>
                  </a:txBody>
                  <a:tcPr anchor="ctr"/>
                </a:tc>
              </a:tr>
            </a:tbl>
          </a:graphicData>
        </a:graphic>
      </p:graphicFrame>
      <p:cxnSp>
        <p:nvCxnSpPr>
          <p:cNvPr id="6" name="直線單箭頭接點 5"/>
          <p:cNvCxnSpPr/>
          <p:nvPr/>
        </p:nvCxnSpPr>
        <p:spPr>
          <a:xfrm>
            <a:off x="2987824" y="2852936"/>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2" name="直線單箭頭接點 11"/>
          <p:cNvCxnSpPr/>
          <p:nvPr/>
        </p:nvCxnSpPr>
        <p:spPr>
          <a:xfrm>
            <a:off x="2987824" y="3212976"/>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3" name="直線單箭頭接點 12"/>
          <p:cNvCxnSpPr/>
          <p:nvPr/>
        </p:nvCxnSpPr>
        <p:spPr>
          <a:xfrm>
            <a:off x="2987824" y="3573016"/>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4" name="直線單箭頭接點 13"/>
          <p:cNvCxnSpPr/>
          <p:nvPr/>
        </p:nvCxnSpPr>
        <p:spPr>
          <a:xfrm>
            <a:off x="2987824" y="3933056"/>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5" name="直線單箭頭接點 14"/>
          <p:cNvCxnSpPr/>
          <p:nvPr/>
        </p:nvCxnSpPr>
        <p:spPr>
          <a:xfrm>
            <a:off x="2987824" y="4293096"/>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6" name="直線單箭頭接點 15"/>
          <p:cNvCxnSpPr/>
          <p:nvPr/>
        </p:nvCxnSpPr>
        <p:spPr>
          <a:xfrm>
            <a:off x="2987824" y="4725144"/>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7" name="直線單箭頭接點 16"/>
          <p:cNvCxnSpPr/>
          <p:nvPr/>
        </p:nvCxnSpPr>
        <p:spPr>
          <a:xfrm>
            <a:off x="2987824" y="5085184"/>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8" name="直線單箭頭接點 17"/>
          <p:cNvCxnSpPr/>
          <p:nvPr/>
        </p:nvCxnSpPr>
        <p:spPr>
          <a:xfrm>
            <a:off x="2987824" y="5445224"/>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19" name="直線單箭頭接點 18"/>
          <p:cNvCxnSpPr/>
          <p:nvPr/>
        </p:nvCxnSpPr>
        <p:spPr>
          <a:xfrm>
            <a:off x="2987824" y="5805264"/>
            <a:ext cx="1944216" cy="0"/>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11" name="文字方塊 10"/>
          <p:cNvSpPr txBox="1"/>
          <p:nvPr/>
        </p:nvSpPr>
        <p:spPr>
          <a:xfrm>
            <a:off x="2483768" y="1992126"/>
            <a:ext cx="3754554" cy="369332"/>
          </a:xfrm>
          <a:prstGeom prst="rect">
            <a:avLst/>
          </a:prstGeom>
          <a:noFill/>
        </p:spPr>
        <p:txBody>
          <a:bodyPr wrap="none" rtlCol="0">
            <a:spAutoFit/>
          </a:bodyPr>
          <a:lstStyle/>
          <a:p>
            <a:r>
              <a:rPr lang="zh-TW" altLang="en-US" dirty="0" smtClean="0"/>
              <a:t>變成用一個</a:t>
            </a:r>
            <a:r>
              <a:rPr lang="en-US" altLang="zh-TW" dirty="0" smtClean="0"/>
              <a:t>2</a:t>
            </a:r>
            <a:r>
              <a:rPr lang="zh-TW" altLang="en-US" dirty="0" smtClean="0"/>
              <a:t>維向量來表示一個字詞</a:t>
            </a:r>
            <a:endParaRPr lang="zh-TW" altLang="en-US" dirty="0"/>
          </a:p>
        </p:txBody>
      </p:sp>
      <p:sp>
        <p:nvSpPr>
          <p:cNvPr id="20" name="文字方塊 19"/>
          <p:cNvSpPr txBox="1"/>
          <p:nvPr/>
        </p:nvSpPr>
        <p:spPr>
          <a:xfrm>
            <a:off x="917634" y="6381328"/>
            <a:ext cx="6886822" cy="369332"/>
          </a:xfrm>
          <a:prstGeom prst="rect">
            <a:avLst/>
          </a:prstGeom>
          <a:noFill/>
        </p:spPr>
        <p:txBody>
          <a:bodyPr wrap="none" rtlCol="0">
            <a:spAutoFit/>
          </a:bodyPr>
          <a:lstStyle/>
          <a:p>
            <a:r>
              <a:rPr lang="zh-TW" altLang="en-US" dirty="0" smtClean="0">
                <a:solidFill>
                  <a:srgbClr val="FF0000"/>
                </a:solidFill>
              </a:rPr>
              <a:t>這裡只是進行簡單的講解，論文中是使用</a:t>
            </a:r>
            <a:r>
              <a:rPr lang="en-US" altLang="zh-TW" dirty="0" smtClean="0">
                <a:solidFill>
                  <a:srgbClr val="FF0000"/>
                </a:solidFill>
                <a:latin typeface="微軟正黑體" panose="020B0604030504040204" pitchFamily="34" charset="-120"/>
                <a:ea typeface="微軟正黑體" panose="020B0604030504040204" pitchFamily="34" charset="-120"/>
              </a:rPr>
              <a:t>36</a:t>
            </a:r>
            <a:r>
              <a:rPr lang="zh-TW" altLang="en-US" dirty="0" smtClean="0">
                <a:solidFill>
                  <a:srgbClr val="FF0000"/>
                </a:solidFill>
              </a:rPr>
              <a:t>維向量來表示一個字詞</a:t>
            </a:r>
            <a:endParaRPr lang="zh-TW" altLang="en-US" dirty="0">
              <a:solidFill>
                <a:srgbClr val="FF0000"/>
              </a:solidFill>
            </a:endParaRPr>
          </a:p>
        </p:txBody>
      </p:sp>
    </p:spTree>
    <p:extLst>
      <p:ext uri="{BB962C8B-B14F-4D97-AF65-F5344CB8AC3E}">
        <p14:creationId xmlns:p14="http://schemas.microsoft.com/office/powerpoint/2010/main" val="1564325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詞嵌入</a:t>
            </a:r>
            <a:endParaRPr lang="zh-TW" altLang="en-US" dirty="0"/>
          </a:p>
        </p:txBody>
      </p:sp>
      <p:sp>
        <p:nvSpPr>
          <p:cNvPr id="2" name="內容版面配置區 1"/>
          <p:cNvSpPr>
            <a:spLocks noGrp="1"/>
          </p:cNvSpPr>
          <p:nvPr>
            <p:ph idx="1"/>
          </p:nvPr>
        </p:nvSpPr>
        <p:spPr>
          <a:xfrm>
            <a:off x="872067" y="1916832"/>
            <a:ext cx="7408333" cy="3450696"/>
          </a:xfrm>
        </p:spPr>
        <p:txBody>
          <a:bodyPr>
            <a:normAutofit/>
          </a:bodyPr>
          <a:lstStyle/>
          <a:p>
            <a:r>
              <a:rPr lang="zh-TW" altLang="en-US" sz="1800" dirty="0" smtClean="0">
                <a:latin typeface="+mn-ea"/>
              </a:rPr>
              <a:t>論文中的任務是判斷單字是否含</a:t>
            </a:r>
            <a:r>
              <a:rPr lang="en-US" altLang="zh-TW" sz="1800" dirty="0" smtClean="0">
                <a:latin typeface="+mn-ea"/>
              </a:rPr>
              <a:t>ADR(</a:t>
            </a:r>
            <a:r>
              <a:rPr lang="zh-TW" altLang="en-US" sz="1800" dirty="0" smtClean="0">
                <a:latin typeface="+mn-ea"/>
              </a:rPr>
              <a:t>負面</a:t>
            </a:r>
            <a:r>
              <a:rPr lang="en-US" altLang="zh-TW" sz="1800" dirty="0" smtClean="0">
                <a:latin typeface="+mn-ea"/>
              </a:rPr>
              <a:t>)</a:t>
            </a:r>
            <a:r>
              <a:rPr lang="zh-TW" altLang="en-US" sz="1800" dirty="0" smtClean="0">
                <a:latin typeface="+mn-ea"/>
              </a:rPr>
              <a:t>，但當然推文中也會有正面的單字，簡單來說可以算成</a:t>
            </a:r>
            <a:r>
              <a:rPr lang="zh-TW" altLang="en-US" sz="1800" dirty="0" smtClean="0">
                <a:solidFill>
                  <a:srgbClr val="FF0000"/>
                </a:solidFill>
                <a:latin typeface="+mn-ea"/>
              </a:rPr>
              <a:t>帶有情感色彩的</a:t>
            </a:r>
            <a:r>
              <a:rPr lang="zh-TW" altLang="en-US" sz="1800" dirty="0" smtClean="0">
                <a:latin typeface="+mn-ea"/>
              </a:rPr>
              <a:t>，以平面座標則可以這樣表示。</a:t>
            </a:r>
            <a:endParaRPr lang="zh-TW" altLang="en-US" sz="1800" dirty="0">
              <a:latin typeface="+mn-ea"/>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50965"/>
            <a:ext cx="4104456" cy="426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592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交叉驗證</a:t>
            </a:r>
            <a:endParaRPr lang="zh-TW" altLang="en-US" dirty="0"/>
          </a:p>
        </p:txBody>
      </p:sp>
      <p:sp>
        <p:nvSpPr>
          <p:cNvPr id="2" name="內容版面配置區 1"/>
          <p:cNvSpPr>
            <a:spLocks noGrp="1"/>
          </p:cNvSpPr>
          <p:nvPr>
            <p:ph idx="1"/>
          </p:nvPr>
        </p:nvSpPr>
        <p:spPr>
          <a:xfrm>
            <a:off x="872067" y="2714608"/>
            <a:ext cx="7408333" cy="3450696"/>
          </a:xfrm>
        </p:spPr>
        <p:txBody>
          <a:bodyPr>
            <a:normAutofit/>
          </a:bodyPr>
          <a:lstStyle/>
          <a:p>
            <a:r>
              <a:rPr lang="zh-TW" altLang="en-US" dirty="0">
                <a:solidFill>
                  <a:srgbClr val="C00000"/>
                </a:solidFill>
                <a:latin typeface="+mn-ea"/>
              </a:rPr>
              <a:t>交叉</a:t>
            </a:r>
            <a:r>
              <a:rPr lang="zh-TW" altLang="en-US" dirty="0" smtClean="0">
                <a:solidFill>
                  <a:srgbClr val="C00000"/>
                </a:solidFill>
                <a:latin typeface="+mn-ea"/>
              </a:rPr>
              <a:t>驗證</a:t>
            </a:r>
            <a:r>
              <a:rPr lang="zh-TW" altLang="en-US" dirty="0" smtClean="0">
                <a:latin typeface="+mn-ea"/>
              </a:rPr>
              <a:t>：一種</a:t>
            </a:r>
            <a:r>
              <a:rPr lang="zh-TW" altLang="en-US" dirty="0" smtClean="0"/>
              <a:t>模型</a:t>
            </a:r>
            <a:r>
              <a:rPr lang="zh-TW" altLang="en-US" dirty="0"/>
              <a:t>評估技術，通過將數據</a:t>
            </a:r>
            <a:r>
              <a:rPr lang="zh-TW" altLang="en-US" dirty="0" smtClean="0"/>
              <a:t>集分成多個訓練</a:t>
            </a:r>
            <a:r>
              <a:rPr lang="zh-TW" altLang="en-US" dirty="0"/>
              <a:t>集和測試集，進行多輪的訓練和測試來</a:t>
            </a:r>
            <a:r>
              <a:rPr lang="zh-TW" altLang="en-US" dirty="0" smtClean="0"/>
              <a:t>評估模型</a:t>
            </a:r>
            <a:r>
              <a:rPr lang="zh-TW" altLang="en-US" dirty="0"/>
              <a:t>的</a:t>
            </a:r>
            <a:r>
              <a:rPr lang="zh-TW" altLang="en-US" dirty="0" smtClean="0"/>
              <a:t>性能。</a:t>
            </a:r>
            <a:endParaRPr lang="en-US" altLang="zh-TW" dirty="0" smtClean="0"/>
          </a:p>
          <a:p>
            <a:endParaRPr lang="en-US" altLang="zh-TW" dirty="0">
              <a:latin typeface="+mn-ea"/>
            </a:endParaRPr>
          </a:p>
          <a:p>
            <a:r>
              <a:rPr lang="zh-TW" altLang="en-US" dirty="0" smtClean="0">
                <a:latin typeface="+mn-ea"/>
              </a:rPr>
              <a:t>補充：通常會將數據集分成</a:t>
            </a:r>
            <a:r>
              <a:rPr lang="en-US" altLang="zh-TW" dirty="0" smtClean="0">
                <a:latin typeface="+mn-ea"/>
              </a:rPr>
              <a:t>5</a:t>
            </a:r>
            <a:r>
              <a:rPr lang="zh-TW" altLang="en-US" dirty="0" smtClean="0">
                <a:latin typeface="+mn-ea"/>
              </a:rPr>
              <a:t>個或</a:t>
            </a:r>
            <a:r>
              <a:rPr lang="en-US" altLang="zh-TW" dirty="0" smtClean="0">
                <a:latin typeface="+mn-ea"/>
              </a:rPr>
              <a:t>10</a:t>
            </a:r>
            <a:r>
              <a:rPr lang="zh-TW" altLang="en-US" dirty="0" smtClean="0">
                <a:latin typeface="+mn-ea"/>
              </a:rPr>
              <a:t>個</a:t>
            </a:r>
            <a:endParaRPr lang="zh-TW" altLang="en-US" dirty="0">
              <a:latin typeface="+mn-ea"/>
            </a:endParaRPr>
          </a:p>
        </p:txBody>
      </p:sp>
    </p:spTree>
    <p:extLst>
      <p:ext uri="{BB962C8B-B14F-4D97-AF65-F5344CB8AC3E}">
        <p14:creationId xmlns:p14="http://schemas.microsoft.com/office/powerpoint/2010/main" val="4177379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交叉驗證</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zh-TW" altLang="en-US" dirty="0" smtClean="0">
                <a:solidFill>
                  <a:srgbClr val="C00000"/>
                </a:solidFill>
                <a:latin typeface="+mn-ea"/>
              </a:rPr>
              <a:t>舉例</a:t>
            </a:r>
            <a:r>
              <a:rPr lang="zh-TW" altLang="en-US" dirty="0" smtClean="0">
                <a:latin typeface="+mn-ea"/>
              </a:rPr>
              <a:t>：假設我有一個</a:t>
            </a:r>
            <a:r>
              <a:rPr lang="en-US" altLang="zh-TW" dirty="0" smtClean="0">
                <a:latin typeface="+mn-ea"/>
              </a:rPr>
              <a:t>100</a:t>
            </a:r>
            <a:r>
              <a:rPr lang="zh-TW" altLang="en-US" dirty="0" smtClean="0">
                <a:latin typeface="+mn-ea"/>
              </a:rPr>
              <a:t>筆資料的數據，將其分割成</a:t>
            </a:r>
            <a:r>
              <a:rPr lang="en-US" altLang="zh-TW" dirty="0" smtClean="0">
                <a:latin typeface="+mn-ea"/>
              </a:rPr>
              <a:t>5</a:t>
            </a:r>
            <a:r>
              <a:rPr lang="zh-TW" altLang="en-US" dirty="0" smtClean="0">
                <a:latin typeface="+mn-ea"/>
              </a:rPr>
              <a:t>個互斥的子集。</a:t>
            </a:r>
            <a:endParaRPr lang="en-US" altLang="zh-TW" dirty="0" smtClean="0">
              <a:latin typeface="+mn-ea"/>
            </a:endParaRPr>
          </a:p>
          <a:p>
            <a:r>
              <a:rPr lang="zh-TW" altLang="en-US" sz="1800" dirty="0">
                <a:solidFill>
                  <a:srgbClr val="00B050"/>
                </a:solidFill>
                <a:latin typeface="+mn-ea"/>
              </a:rPr>
              <a:t>第一輪交叉</a:t>
            </a:r>
            <a:r>
              <a:rPr lang="zh-TW" altLang="en-US" sz="1800" dirty="0" smtClean="0">
                <a:solidFill>
                  <a:srgbClr val="00B050"/>
                </a:solidFill>
                <a:latin typeface="+mn-ea"/>
              </a:rPr>
              <a:t>驗證</a:t>
            </a:r>
            <a:r>
              <a:rPr lang="zh-TW" altLang="en-US" sz="1800" dirty="0" smtClean="0">
                <a:latin typeface="+mn-ea"/>
              </a:rPr>
              <a:t>：將第</a:t>
            </a:r>
            <a:r>
              <a:rPr lang="en-US" altLang="zh-TW" sz="1800" dirty="0" smtClean="0">
                <a:latin typeface="+mn-ea"/>
              </a:rPr>
              <a:t>1</a:t>
            </a:r>
            <a:r>
              <a:rPr lang="zh-TW" altLang="en-US" sz="1800" dirty="0" smtClean="0">
                <a:latin typeface="+mn-ea"/>
              </a:rPr>
              <a:t>個子集作為測試集，將</a:t>
            </a:r>
            <a:r>
              <a:rPr lang="en-US" altLang="zh-TW" sz="1800" dirty="0" smtClean="0">
                <a:latin typeface="+mn-ea"/>
              </a:rPr>
              <a:t>2</a:t>
            </a:r>
            <a:r>
              <a:rPr lang="zh-TW" altLang="en-US" sz="1800" dirty="0" smtClean="0">
                <a:latin typeface="+mn-ea"/>
              </a:rPr>
              <a:t>至</a:t>
            </a:r>
            <a:r>
              <a:rPr lang="en-US" altLang="zh-TW" sz="1800" dirty="0" smtClean="0">
                <a:latin typeface="+mn-ea"/>
              </a:rPr>
              <a:t>5</a:t>
            </a:r>
            <a:r>
              <a:rPr lang="zh-TW" altLang="en-US" sz="1800" dirty="0" smtClean="0">
                <a:latin typeface="+mn-ea"/>
              </a:rPr>
              <a:t>子集合併為一個訓練集，對模型進行訓練。</a:t>
            </a:r>
            <a:endParaRPr lang="en-US" altLang="zh-TW" sz="1800" dirty="0" smtClean="0">
              <a:latin typeface="+mn-ea"/>
            </a:endParaRPr>
          </a:p>
          <a:p>
            <a:r>
              <a:rPr lang="zh-TW" altLang="en-US" sz="1800" dirty="0">
                <a:solidFill>
                  <a:srgbClr val="00B050"/>
                </a:solidFill>
                <a:latin typeface="+mn-ea"/>
              </a:rPr>
              <a:t>第二輪交叉</a:t>
            </a:r>
            <a:r>
              <a:rPr lang="zh-TW" altLang="en-US" sz="1800" dirty="0" smtClean="0">
                <a:solidFill>
                  <a:srgbClr val="00B050"/>
                </a:solidFill>
                <a:latin typeface="+mn-ea"/>
              </a:rPr>
              <a:t>驗證</a:t>
            </a:r>
            <a:r>
              <a:rPr lang="zh-TW" altLang="en-US" sz="1800" dirty="0" smtClean="0">
                <a:latin typeface="+mn-ea"/>
              </a:rPr>
              <a:t>：</a:t>
            </a:r>
            <a:r>
              <a:rPr lang="zh-TW" altLang="en-US" sz="1800" dirty="0">
                <a:latin typeface="+mn-ea"/>
              </a:rPr>
              <a:t>將</a:t>
            </a:r>
            <a:r>
              <a:rPr lang="zh-TW" altLang="en-US" sz="1800" dirty="0" smtClean="0">
                <a:latin typeface="+mn-ea"/>
              </a:rPr>
              <a:t>第</a:t>
            </a:r>
            <a:r>
              <a:rPr lang="en-US" altLang="zh-TW" sz="1800" dirty="0" smtClean="0">
                <a:latin typeface="+mn-ea"/>
              </a:rPr>
              <a:t>2</a:t>
            </a:r>
            <a:r>
              <a:rPr lang="zh-TW" altLang="en-US" sz="1800" dirty="0" smtClean="0">
                <a:latin typeface="+mn-ea"/>
              </a:rPr>
              <a:t>個</a:t>
            </a:r>
            <a:r>
              <a:rPr lang="zh-TW" altLang="en-US" sz="1800" dirty="0">
                <a:latin typeface="+mn-ea"/>
              </a:rPr>
              <a:t>子集作為測試集，</a:t>
            </a:r>
            <a:r>
              <a:rPr lang="zh-TW" altLang="en-US" sz="1800" dirty="0" smtClean="0">
                <a:latin typeface="+mn-ea"/>
              </a:rPr>
              <a:t>將</a:t>
            </a:r>
            <a:r>
              <a:rPr lang="en-US" altLang="zh-TW" sz="1800" dirty="0" smtClean="0">
                <a:latin typeface="+mn-ea"/>
              </a:rPr>
              <a:t>1</a:t>
            </a:r>
            <a:r>
              <a:rPr lang="zh-TW" altLang="en-US" sz="1800" dirty="0" smtClean="0">
                <a:latin typeface="+mn-ea"/>
              </a:rPr>
              <a:t>、</a:t>
            </a:r>
            <a:r>
              <a:rPr lang="en-US" altLang="zh-TW" sz="1800" dirty="0" smtClean="0">
                <a:latin typeface="+mn-ea"/>
              </a:rPr>
              <a:t>3</a:t>
            </a:r>
            <a:r>
              <a:rPr lang="zh-TW" altLang="en-US" sz="1800" dirty="0" smtClean="0">
                <a:latin typeface="+mn-ea"/>
              </a:rPr>
              <a:t>至</a:t>
            </a:r>
            <a:r>
              <a:rPr lang="en-US" altLang="zh-TW" sz="1800" dirty="0">
                <a:latin typeface="+mn-ea"/>
              </a:rPr>
              <a:t>5</a:t>
            </a:r>
            <a:r>
              <a:rPr lang="zh-TW" altLang="en-US" sz="1800" dirty="0">
                <a:latin typeface="+mn-ea"/>
              </a:rPr>
              <a:t>子集合併為一個訓練集，對模型進行訓練</a:t>
            </a:r>
            <a:r>
              <a:rPr lang="zh-TW" altLang="en-US" sz="1800" dirty="0" smtClean="0">
                <a:latin typeface="+mn-ea"/>
              </a:rPr>
              <a:t>。</a:t>
            </a:r>
            <a:endParaRPr lang="en-US" altLang="zh-TW" sz="1800" dirty="0" smtClean="0">
              <a:latin typeface="+mn-ea"/>
            </a:endParaRPr>
          </a:p>
          <a:p>
            <a:r>
              <a:rPr lang="zh-TW" altLang="en-US" sz="1800" dirty="0">
                <a:latin typeface="+mn-ea"/>
              </a:rPr>
              <a:t>以此列</a:t>
            </a:r>
            <a:r>
              <a:rPr lang="zh-TW" altLang="en-US" sz="1800" dirty="0" smtClean="0">
                <a:latin typeface="+mn-ea"/>
              </a:rPr>
              <a:t>推進行五輪交叉驗證，最後將</a:t>
            </a:r>
            <a:r>
              <a:rPr lang="en-US" altLang="zh-TW" sz="1800" dirty="0" smtClean="0">
                <a:latin typeface="+mn-ea"/>
              </a:rPr>
              <a:t>5</a:t>
            </a:r>
            <a:r>
              <a:rPr lang="zh-TW" altLang="en-US" sz="1800" dirty="0" smtClean="0">
                <a:latin typeface="+mn-ea"/>
              </a:rPr>
              <a:t>輪的測試結果進行綜合評估，就能得出模型的平均性能。</a:t>
            </a:r>
            <a:endParaRPr lang="en-US" altLang="zh-TW" sz="1800" dirty="0" smtClean="0">
              <a:latin typeface="+mn-ea"/>
            </a:endParaRPr>
          </a:p>
          <a:p>
            <a:endParaRPr lang="en-US" altLang="zh-TW" sz="1800" dirty="0">
              <a:latin typeface="+mn-ea"/>
            </a:endParaRPr>
          </a:p>
          <a:p>
            <a:r>
              <a:rPr lang="zh-TW" altLang="en-US" sz="1800" dirty="0" smtClean="0">
                <a:solidFill>
                  <a:srgbClr val="FF0000"/>
                </a:solidFill>
                <a:latin typeface="+mn-ea"/>
              </a:rPr>
              <a:t>在論文中沒有詳細提及是評估了哪項性能來找出最佳時代數</a:t>
            </a:r>
            <a:endParaRPr lang="en-US" altLang="zh-TW" sz="1800" dirty="0">
              <a:solidFill>
                <a:srgbClr val="FF0000"/>
              </a:solidFill>
              <a:latin typeface="+mn-ea"/>
            </a:endParaRPr>
          </a:p>
        </p:txBody>
      </p:sp>
    </p:spTree>
    <p:extLst>
      <p:ext uri="{BB962C8B-B14F-4D97-AF65-F5344CB8AC3E}">
        <p14:creationId xmlns:p14="http://schemas.microsoft.com/office/powerpoint/2010/main" val="7065419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a:t>預訓練</a:t>
            </a:r>
            <a:endParaRPr lang="zh-TW" altLang="en-US" dirty="0"/>
          </a:p>
        </p:txBody>
      </p:sp>
      <p:sp>
        <p:nvSpPr>
          <p:cNvPr id="2" name="內容版面配置區 1"/>
          <p:cNvSpPr>
            <a:spLocks noGrp="1"/>
          </p:cNvSpPr>
          <p:nvPr>
            <p:ph idx="1"/>
          </p:nvPr>
        </p:nvSpPr>
        <p:spPr>
          <a:xfrm>
            <a:off x="872067" y="2714608"/>
            <a:ext cx="7408333" cy="3450696"/>
          </a:xfrm>
        </p:spPr>
        <p:txBody>
          <a:bodyPr>
            <a:normAutofit lnSpcReduction="10000"/>
          </a:bodyPr>
          <a:lstStyle/>
          <a:p>
            <a:r>
              <a:rPr lang="zh-TW" altLang="en-US" dirty="0">
                <a:solidFill>
                  <a:srgbClr val="C00000"/>
                </a:solidFill>
                <a:latin typeface="+mn-ea"/>
              </a:rPr>
              <a:t>預訓練</a:t>
            </a:r>
            <a:r>
              <a:rPr lang="zh-TW" altLang="en-US" dirty="0" smtClean="0">
                <a:latin typeface="+mn-ea"/>
              </a:rPr>
              <a:t>：</a:t>
            </a:r>
            <a:r>
              <a:rPr lang="zh-TW" altLang="en-US" dirty="0"/>
              <a:t>是一種機器學習中常用的</a:t>
            </a:r>
            <a:r>
              <a:rPr lang="zh-TW" altLang="en-US" dirty="0" smtClean="0"/>
              <a:t>技術，以便</a:t>
            </a:r>
            <a:r>
              <a:rPr lang="zh-TW" altLang="en-US" dirty="0"/>
              <a:t>模型能夠學習並理解複雜的特徵和結構</a:t>
            </a:r>
            <a:r>
              <a:rPr lang="zh-TW" altLang="en-US" dirty="0" smtClean="0"/>
              <a:t>。</a:t>
            </a:r>
            <a:endParaRPr lang="en-US" altLang="zh-TW" dirty="0" smtClean="0"/>
          </a:p>
          <a:p>
            <a:pPr marL="0" indent="0">
              <a:buNone/>
            </a:pPr>
            <a:endParaRPr lang="en-US" altLang="zh-TW" dirty="0" smtClean="0"/>
          </a:p>
          <a:p>
            <a:r>
              <a:rPr lang="zh-TW" altLang="en-US" dirty="0" smtClean="0">
                <a:solidFill>
                  <a:srgbClr val="C00000"/>
                </a:solidFill>
              </a:rPr>
              <a:t>作法</a:t>
            </a:r>
            <a:r>
              <a:rPr lang="zh-TW" altLang="en-US" dirty="0" smtClean="0"/>
              <a:t>：</a:t>
            </a:r>
            <a:r>
              <a:rPr lang="zh-TW" altLang="en-US" dirty="0">
                <a:latin typeface="+mn-ea"/>
              </a:rPr>
              <a:t>先</a:t>
            </a:r>
            <a:r>
              <a:rPr lang="zh-TW" altLang="en-US" dirty="0">
                <a:solidFill>
                  <a:srgbClr val="FF0000"/>
                </a:solidFill>
                <a:latin typeface="+mn-ea"/>
              </a:rPr>
              <a:t>找到更大的數據集</a:t>
            </a:r>
            <a:r>
              <a:rPr lang="zh-TW" altLang="en-US" dirty="0">
                <a:latin typeface="+mn-ea"/>
              </a:rPr>
              <a:t>，</a:t>
            </a:r>
            <a:r>
              <a:rPr lang="zh-TW" altLang="en-US" dirty="0">
                <a:solidFill>
                  <a:srgbClr val="FF0000"/>
                </a:solidFill>
                <a:latin typeface="+mn-ea"/>
              </a:rPr>
              <a:t>任務</a:t>
            </a:r>
            <a:r>
              <a:rPr lang="zh-TW" altLang="en-US" dirty="0" smtClean="0">
                <a:solidFill>
                  <a:srgbClr val="FF0000"/>
                </a:solidFill>
                <a:latin typeface="+mn-ea"/>
              </a:rPr>
              <a:t>需與</a:t>
            </a:r>
            <a:r>
              <a:rPr lang="zh-TW" altLang="en-US" dirty="0">
                <a:solidFill>
                  <a:srgbClr val="FF0000"/>
                </a:solidFill>
                <a:latin typeface="+mn-ea"/>
              </a:rPr>
              <a:t>論文</a:t>
            </a:r>
            <a:r>
              <a:rPr lang="zh-TW" altLang="en-US" dirty="0" smtClean="0">
                <a:solidFill>
                  <a:srgbClr val="FF0000"/>
                </a:solidFill>
                <a:latin typeface="+mn-ea"/>
              </a:rPr>
              <a:t>中的任務相似</a:t>
            </a:r>
            <a:r>
              <a:rPr lang="zh-TW" altLang="en-US" dirty="0" smtClean="0">
                <a:latin typeface="+mn-ea"/>
              </a:rPr>
              <a:t>，有了大數據集之後就要搭一個神經網路不一定要是</a:t>
            </a:r>
            <a:r>
              <a:rPr lang="en-US" altLang="zh-TW" dirty="0" smtClean="0">
                <a:latin typeface="+mn-ea"/>
              </a:rPr>
              <a:t>RNN</a:t>
            </a:r>
            <a:r>
              <a:rPr lang="zh-TW" altLang="en-US" dirty="0" smtClean="0">
                <a:latin typeface="+mn-ea"/>
              </a:rPr>
              <a:t>，只要有詞嵌入層即可，然後在大數據集上訓練該神經網路，</a:t>
            </a:r>
            <a:r>
              <a:rPr lang="zh-TW" altLang="en-US" dirty="0" smtClean="0">
                <a:solidFill>
                  <a:srgbClr val="FF0000"/>
                </a:solidFill>
                <a:latin typeface="+mn-ea"/>
              </a:rPr>
              <a:t>訓練完成後將詞嵌入層與訓練好的輸入層參數作保留其他層則可拋棄</a:t>
            </a:r>
            <a:r>
              <a:rPr lang="zh-TW" altLang="en-US" dirty="0" smtClean="0">
                <a:latin typeface="+mn-ea"/>
              </a:rPr>
              <a:t>，接著在套用</a:t>
            </a:r>
            <a:r>
              <a:rPr lang="zh-TW" altLang="en-US" dirty="0">
                <a:latin typeface="+mn-ea"/>
              </a:rPr>
              <a:t>自己要用的神經</a:t>
            </a:r>
            <a:r>
              <a:rPr lang="zh-TW" altLang="en-US" dirty="0" smtClean="0">
                <a:latin typeface="+mn-ea"/>
              </a:rPr>
              <a:t>網路。</a:t>
            </a:r>
            <a:endParaRPr lang="en-US" altLang="zh-TW" dirty="0" smtClean="0">
              <a:latin typeface="+mn-ea"/>
            </a:endParaRPr>
          </a:p>
          <a:p>
            <a:endParaRPr lang="en-US" altLang="zh-TW" dirty="0">
              <a:latin typeface="+mn-ea"/>
            </a:endParaRPr>
          </a:p>
          <a:p>
            <a:endParaRPr lang="en-US" altLang="zh-TW" dirty="0" smtClean="0"/>
          </a:p>
          <a:p>
            <a:pPr marL="0" indent="0">
              <a:buNone/>
            </a:pPr>
            <a:endParaRPr lang="en-US" altLang="zh-TW" dirty="0" smtClean="0">
              <a:latin typeface="+mn-ea"/>
            </a:endParaRPr>
          </a:p>
          <a:p>
            <a:pPr marL="0" indent="0">
              <a:buNone/>
            </a:pPr>
            <a:endParaRPr lang="en-US" altLang="zh-TW" dirty="0">
              <a:latin typeface="+mn-ea"/>
            </a:endParaRPr>
          </a:p>
        </p:txBody>
      </p:sp>
      <p:sp>
        <p:nvSpPr>
          <p:cNvPr id="4" name="文字方塊 3"/>
          <p:cNvSpPr txBox="1"/>
          <p:nvPr/>
        </p:nvSpPr>
        <p:spPr>
          <a:xfrm>
            <a:off x="7501256" y="6372036"/>
            <a:ext cx="1486304" cy="369332"/>
          </a:xfrm>
          <a:prstGeom prst="rect">
            <a:avLst/>
          </a:prstGeom>
          <a:noFill/>
        </p:spPr>
        <p:txBody>
          <a:bodyPr wrap="none" rtlCol="0">
            <a:spAutoFit/>
          </a:bodyPr>
          <a:lstStyle/>
          <a:p>
            <a:r>
              <a:rPr lang="en-US" altLang="zh-TW" dirty="0">
                <a:solidFill>
                  <a:schemeClr val="accent6">
                    <a:lumMod val="50000"/>
                  </a:schemeClr>
                </a:solidFill>
                <a:latin typeface="微軟正黑體" panose="020B0604030504040204" pitchFamily="34" charset="-120"/>
                <a:ea typeface="微軟正黑體" panose="020B0604030504040204" pitchFamily="34" charset="-120"/>
              </a:rPr>
              <a:t>#</a:t>
            </a:r>
            <a:r>
              <a:rPr lang="zh-TW" altLang="en-US" dirty="0">
                <a:solidFill>
                  <a:schemeClr val="accent6">
                    <a:lumMod val="50000"/>
                  </a:schemeClr>
                </a:solidFill>
                <a:latin typeface="微軟正黑體" panose="020B0604030504040204" pitchFamily="34" charset="-120"/>
                <a:ea typeface="微軟正黑體" panose="020B0604030504040204" pitchFamily="34" charset="-120"/>
              </a:rPr>
              <a:t>下一頁還有</a:t>
            </a:r>
            <a:endParaRPr lang="zh-TW" altLang="en-US" dirty="0"/>
          </a:p>
        </p:txBody>
      </p:sp>
    </p:spTree>
    <p:extLst>
      <p:ext uri="{BB962C8B-B14F-4D97-AF65-F5344CB8AC3E}">
        <p14:creationId xmlns:p14="http://schemas.microsoft.com/office/powerpoint/2010/main" val="263803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latin typeface="微軟正黑體" panose="020B0604030504040204" pitchFamily="34" charset="-120"/>
                <a:ea typeface="微軟正黑體" panose="020B0604030504040204" pitchFamily="34" charset="-120"/>
              </a:rPr>
              <a:t>4</a:t>
            </a:r>
            <a:r>
              <a:rPr lang="en-US" altLang="zh-TW" dirty="0" smtClean="0"/>
              <a:t>.</a:t>
            </a:r>
            <a:r>
              <a:rPr lang="zh-TW" altLang="en-US" dirty="0" smtClean="0"/>
              <a:t>在社交媒體中進行</a:t>
            </a:r>
            <a:r>
              <a:rPr lang="en-US" altLang="zh-TW" dirty="0" smtClean="0"/>
              <a:t>ADR</a:t>
            </a:r>
            <a:r>
              <a:rPr lang="zh-TW" altLang="en-US" dirty="0" smtClean="0"/>
              <a:t>檢測需要自動化方法來處理大量的數據，最一開始使用字符串匹配的方式，可是此方法無法區分與藥物相關的事件是</a:t>
            </a:r>
            <a:r>
              <a:rPr lang="zh-TW" altLang="en-US" dirty="0" smtClean="0">
                <a:solidFill>
                  <a:srgbClr val="FF0000"/>
                </a:solidFill>
              </a:rPr>
              <a:t>對藥物的反應還是指示</a:t>
            </a:r>
            <a:r>
              <a:rPr lang="zh-TW" altLang="en-US" dirty="0" smtClean="0"/>
              <a:t>加上社交媒體上的言論是非正式的，例如表情符號、文法錯誤、網路用語等等，進一步的限制了使用字符串匹配作為</a:t>
            </a:r>
            <a:r>
              <a:rPr lang="en-US" altLang="zh-TW" dirty="0" smtClean="0"/>
              <a:t>ADR</a:t>
            </a:r>
            <a:r>
              <a:rPr lang="zh-TW" altLang="en-US" dirty="0" smtClean="0"/>
              <a:t>檢測的方法。</a:t>
            </a:r>
            <a:endParaRPr lang="en-US" altLang="zh-TW" dirty="0"/>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研究背景</a:t>
            </a:r>
            <a:endParaRPr lang="zh-TW" altLang="en-US" dirty="0"/>
          </a:p>
        </p:txBody>
      </p:sp>
    </p:spTree>
    <p:extLst>
      <p:ext uri="{BB962C8B-B14F-4D97-AF65-F5344CB8AC3E}">
        <p14:creationId xmlns:p14="http://schemas.microsoft.com/office/powerpoint/2010/main" val="20591351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276872"/>
            <a:ext cx="8208912" cy="4320479"/>
          </a:xfrm>
        </p:spPr>
        <p:txBody>
          <a:bodyPr>
            <a:normAutofit/>
          </a:bodyPr>
          <a:lstStyle/>
          <a:p>
            <a:pPr marL="0" indent="0">
              <a:buNone/>
            </a:pPr>
            <a:r>
              <a:rPr lang="zh-TW" altLang="en-US" dirty="0" smtClean="0"/>
              <a:t>文中使用了三種</a:t>
            </a:r>
            <a:r>
              <a:rPr lang="en-US" altLang="zh-TW" dirty="0" smtClean="0"/>
              <a:t>BLSTM</a:t>
            </a:r>
            <a:r>
              <a:rPr lang="zh-TW" altLang="en-US" dirty="0" smtClean="0"/>
              <a:t>進行互相比較，以下簡稱</a:t>
            </a:r>
            <a:r>
              <a:rPr lang="en-US" altLang="zh-TW" dirty="0" smtClean="0"/>
              <a:t>M1,M2,M3</a:t>
            </a:r>
          </a:p>
          <a:p>
            <a:pPr marL="0" indent="0">
              <a:buNone/>
            </a:pPr>
            <a:r>
              <a:rPr lang="en-US" altLang="zh-TW" dirty="0" smtClean="0">
                <a:solidFill>
                  <a:srgbClr val="C00000"/>
                </a:solidFill>
              </a:rPr>
              <a:t>M1</a:t>
            </a:r>
            <a:r>
              <a:rPr lang="zh-TW" altLang="en-US" dirty="0" smtClean="0"/>
              <a:t>：基本的</a:t>
            </a:r>
            <a:r>
              <a:rPr lang="en-US" altLang="zh-TW" dirty="0" smtClean="0"/>
              <a:t>BLSTM-RNN</a:t>
            </a:r>
            <a:r>
              <a:rPr lang="zh-TW" altLang="en-US" dirty="0" smtClean="0"/>
              <a:t>模型。</a:t>
            </a:r>
            <a:endParaRPr lang="en-US" altLang="zh-TW" dirty="0" smtClean="0"/>
          </a:p>
          <a:p>
            <a:pPr marL="0" indent="0">
              <a:buNone/>
            </a:pPr>
            <a:endParaRPr lang="en-US" altLang="zh-TW" dirty="0" smtClean="0"/>
          </a:p>
          <a:p>
            <a:pPr marL="0" indent="0">
              <a:buNone/>
            </a:pPr>
            <a:r>
              <a:rPr lang="en-US" altLang="zh-TW" dirty="0" smtClean="0">
                <a:solidFill>
                  <a:srgbClr val="C00000"/>
                </a:solidFill>
              </a:rPr>
              <a:t>M2</a:t>
            </a:r>
            <a:r>
              <a:rPr lang="zh-TW" altLang="en-US" dirty="0" smtClean="0"/>
              <a:t>：模型經過預先訓練，將單詞嵌入初始化為預先訓練的</a:t>
            </a:r>
            <a:r>
              <a:rPr lang="zh-TW" altLang="en-US" dirty="0" smtClean="0"/>
              <a:t>向量，</a:t>
            </a:r>
            <a:r>
              <a:rPr lang="zh-TW" altLang="en-US" dirty="0" smtClean="0">
                <a:solidFill>
                  <a:srgbClr val="FF0000"/>
                </a:solidFill>
              </a:rPr>
              <a:t>但經過訓練後依然會更新嵌入權重</a:t>
            </a:r>
            <a:r>
              <a:rPr lang="zh-TW" altLang="en-US" dirty="0" smtClean="0"/>
              <a:t>。</a:t>
            </a:r>
            <a:endParaRPr lang="en-US" altLang="zh-TW" dirty="0" smtClean="0"/>
          </a:p>
          <a:p>
            <a:pPr marL="0" indent="0">
              <a:buNone/>
            </a:pPr>
            <a:endParaRPr lang="en-US" altLang="zh-TW" dirty="0" smtClean="0"/>
          </a:p>
          <a:p>
            <a:pPr marL="0" indent="0">
              <a:buNone/>
            </a:pPr>
            <a:r>
              <a:rPr lang="en-US" altLang="zh-TW" dirty="0" smtClean="0">
                <a:solidFill>
                  <a:srgbClr val="C00000"/>
                </a:solidFill>
              </a:rPr>
              <a:t>M3</a:t>
            </a:r>
            <a:r>
              <a:rPr lang="zh-TW" altLang="en-US" dirty="0" smtClean="0"/>
              <a:t>：模型與</a:t>
            </a:r>
            <a:r>
              <a:rPr lang="en-US" altLang="zh-TW" dirty="0" smtClean="0"/>
              <a:t>M2</a:t>
            </a:r>
            <a:r>
              <a:rPr lang="zh-TW" altLang="en-US" dirty="0" smtClean="0"/>
              <a:t>一樣經過預先訓練，</a:t>
            </a:r>
            <a:r>
              <a:rPr lang="zh-TW" altLang="en-US" dirty="0" smtClean="0">
                <a:solidFill>
                  <a:srgbClr val="FF0000"/>
                </a:solidFill>
              </a:rPr>
              <a:t>但在訓練過程中保持嵌入不變</a:t>
            </a:r>
            <a:r>
              <a:rPr lang="en-US" altLang="zh-TW" dirty="0" smtClean="0">
                <a:solidFill>
                  <a:srgbClr val="FF0000"/>
                </a:solidFill>
              </a:rPr>
              <a:t>(</a:t>
            </a:r>
            <a:r>
              <a:rPr lang="zh-TW" altLang="en-US" dirty="0" smtClean="0">
                <a:solidFill>
                  <a:srgbClr val="FF0000"/>
                </a:solidFill>
              </a:rPr>
              <a:t>不更新嵌入權重</a:t>
            </a:r>
            <a:r>
              <a:rPr lang="en-US" altLang="zh-TW" dirty="0" smtClean="0">
                <a:solidFill>
                  <a:srgbClr val="FF0000"/>
                </a:solidFill>
              </a:rPr>
              <a:t>)</a:t>
            </a:r>
            <a:r>
              <a:rPr lang="zh-TW" altLang="en-US" dirty="0" smtClean="0"/>
              <a:t>，</a:t>
            </a:r>
            <a:endParaRPr lang="en-US" altLang="zh-TW" dirty="0" smtClean="0"/>
          </a:p>
        </p:txBody>
      </p:sp>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預訓練</a:t>
            </a:r>
            <a:endParaRPr lang="zh-TW" altLang="en-US" dirty="0"/>
          </a:p>
        </p:txBody>
      </p:sp>
    </p:spTree>
    <p:extLst>
      <p:ext uri="{BB962C8B-B14F-4D97-AF65-F5344CB8AC3E}">
        <p14:creationId xmlns:p14="http://schemas.microsoft.com/office/powerpoint/2010/main" val="3023172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字典匹配</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zh-TW" altLang="en-US" dirty="0" smtClean="0">
                <a:solidFill>
                  <a:srgbClr val="C00000"/>
                </a:solidFill>
                <a:latin typeface="+mn-ea"/>
              </a:rPr>
              <a:t>字典匹配</a:t>
            </a:r>
            <a:r>
              <a:rPr lang="zh-TW" altLang="en-US" dirty="0" smtClean="0">
                <a:latin typeface="+mn-ea"/>
              </a:rPr>
              <a:t>：根據事先建立的字典或詞彙表，將推文中的詞語或片語與字典中的項目進行比對，以找出推文中語字典內容相符的部分。</a:t>
            </a:r>
            <a:endParaRPr lang="zh-TW" altLang="en-US" dirty="0">
              <a:latin typeface="+mn-ea"/>
            </a:endParaRPr>
          </a:p>
        </p:txBody>
      </p:sp>
    </p:spTree>
    <p:extLst>
      <p:ext uri="{BB962C8B-B14F-4D97-AF65-F5344CB8AC3E}">
        <p14:creationId xmlns:p14="http://schemas.microsoft.com/office/powerpoint/2010/main" val="2308485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a:t>
            </a:r>
            <a:r>
              <a:rPr lang="zh-TW" altLang="en-US" dirty="0" smtClean="0"/>
              <a:t>字典匹配</a:t>
            </a:r>
            <a:endParaRPr lang="zh-TW" altLang="en-US" dirty="0"/>
          </a:p>
        </p:txBody>
      </p:sp>
      <p:sp>
        <p:nvSpPr>
          <p:cNvPr id="2" name="內容版面配置區 1"/>
          <p:cNvSpPr>
            <a:spLocks noGrp="1"/>
          </p:cNvSpPr>
          <p:nvPr>
            <p:ph idx="1"/>
          </p:nvPr>
        </p:nvSpPr>
        <p:spPr>
          <a:xfrm>
            <a:off x="872067" y="1916832"/>
            <a:ext cx="7408333" cy="4752528"/>
          </a:xfrm>
        </p:spPr>
        <p:txBody>
          <a:bodyPr>
            <a:normAutofit lnSpcReduction="10000"/>
          </a:bodyPr>
          <a:lstStyle/>
          <a:p>
            <a:r>
              <a:rPr lang="zh-TW" altLang="en-US" dirty="0" smtClean="0">
                <a:solidFill>
                  <a:srgbClr val="C00000"/>
                </a:solidFill>
                <a:latin typeface="+mn-ea"/>
              </a:rPr>
              <a:t>舉例</a:t>
            </a:r>
            <a:r>
              <a:rPr lang="zh-TW" altLang="en-US" dirty="0" smtClean="0">
                <a:latin typeface="+mn-ea"/>
              </a:rPr>
              <a:t>：假設我有一個字典表，裡面有</a:t>
            </a:r>
            <a:endParaRPr lang="en-US" altLang="zh-TW" dirty="0" smtClean="0">
              <a:latin typeface="+mn-ea"/>
            </a:endParaRPr>
          </a:p>
          <a:p>
            <a:pPr marL="0" indent="0">
              <a:buNone/>
            </a:pPr>
            <a:r>
              <a:rPr lang="en-US" altLang="zh-TW" dirty="0" smtClean="0">
                <a:latin typeface="+mn-ea"/>
              </a:rPr>
              <a:t>[</a:t>
            </a:r>
            <a:r>
              <a:rPr lang="zh-TW" altLang="en-US" dirty="0" smtClean="0">
                <a:solidFill>
                  <a:schemeClr val="accent6">
                    <a:lumMod val="50000"/>
                  </a:schemeClr>
                </a:solidFill>
                <a:latin typeface="+mn-ea"/>
              </a:rPr>
              <a:t>吃完了普拿疼會想睡覺</a:t>
            </a:r>
            <a:r>
              <a:rPr lang="en-US" altLang="zh-TW" dirty="0" smtClean="0">
                <a:solidFill>
                  <a:schemeClr val="accent6">
                    <a:lumMod val="50000"/>
                  </a:schemeClr>
                </a:solidFill>
                <a:latin typeface="+mn-ea"/>
              </a:rPr>
              <a:t>, </a:t>
            </a:r>
            <a:r>
              <a:rPr lang="zh-TW" altLang="en-US" dirty="0" smtClean="0">
                <a:solidFill>
                  <a:schemeClr val="accent6">
                    <a:lumMod val="50000"/>
                  </a:schemeClr>
                </a:solidFill>
                <a:latin typeface="+mn-ea"/>
              </a:rPr>
              <a:t>打了疫苗讓我發燒</a:t>
            </a:r>
            <a:r>
              <a:rPr lang="en-US" altLang="zh-TW" dirty="0" smtClean="0">
                <a:solidFill>
                  <a:schemeClr val="accent6">
                    <a:lumMod val="50000"/>
                  </a:schemeClr>
                </a:solidFill>
                <a:latin typeface="+mn-ea"/>
              </a:rPr>
              <a:t>,</a:t>
            </a:r>
            <a:r>
              <a:rPr lang="zh-TW" altLang="en-US" dirty="0" smtClean="0">
                <a:solidFill>
                  <a:schemeClr val="accent6">
                    <a:lumMod val="50000"/>
                  </a:schemeClr>
                </a:solidFill>
                <a:latin typeface="+mn-ea"/>
              </a:rPr>
              <a:t> </a:t>
            </a:r>
            <a:endParaRPr lang="en-US" altLang="zh-TW" dirty="0" smtClean="0">
              <a:solidFill>
                <a:schemeClr val="accent6">
                  <a:lumMod val="50000"/>
                </a:schemeClr>
              </a:solidFill>
              <a:latin typeface="+mn-ea"/>
            </a:endParaRPr>
          </a:p>
          <a:p>
            <a:pPr marL="0" indent="0">
              <a:buNone/>
            </a:pPr>
            <a:r>
              <a:rPr lang="zh-TW" altLang="en-US" dirty="0">
                <a:solidFill>
                  <a:schemeClr val="accent6">
                    <a:lumMod val="50000"/>
                  </a:schemeClr>
                </a:solidFill>
                <a:latin typeface="+mn-ea"/>
              </a:rPr>
              <a:t>吃了</a:t>
            </a:r>
            <a:r>
              <a:rPr lang="zh-TW" altLang="en-US" dirty="0" smtClean="0">
                <a:solidFill>
                  <a:schemeClr val="accent6">
                    <a:lumMod val="50000"/>
                  </a:schemeClr>
                </a:solidFill>
                <a:latin typeface="+mn-ea"/>
              </a:rPr>
              <a:t>止瀉藥讓我食慾不佳</a:t>
            </a:r>
            <a:r>
              <a:rPr lang="en-US" altLang="zh-TW" dirty="0" smtClean="0">
                <a:solidFill>
                  <a:schemeClr val="accent6">
                    <a:lumMod val="50000"/>
                  </a:schemeClr>
                </a:solidFill>
                <a:latin typeface="+mn-ea"/>
              </a:rPr>
              <a:t>,</a:t>
            </a:r>
            <a:r>
              <a:rPr lang="zh-TW" altLang="en-US" dirty="0" smtClean="0">
                <a:solidFill>
                  <a:schemeClr val="accent6">
                    <a:lumMod val="50000"/>
                  </a:schemeClr>
                </a:solidFill>
                <a:latin typeface="+mn-ea"/>
              </a:rPr>
              <a:t> 使用過動症的藥物讓我專注力提高</a:t>
            </a:r>
            <a:r>
              <a:rPr lang="en-US" altLang="zh-TW" dirty="0" smtClean="0">
                <a:solidFill>
                  <a:schemeClr val="accent6">
                    <a:lumMod val="50000"/>
                  </a:schemeClr>
                </a:solidFill>
                <a:latin typeface="+mn-ea"/>
              </a:rPr>
              <a:t>,…</a:t>
            </a:r>
            <a:r>
              <a:rPr lang="en-US" altLang="zh-TW" dirty="0" smtClean="0">
                <a:latin typeface="+mn-ea"/>
              </a:rPr>
              <a:t>]</a:t>
            </a:r>
            <a:r>
              <a:rPr lang="zh-TW" altLang="en-US" dirty="0" smtClean="0">
                <a:latin typeface="+mn-ea"/>
              </a:rPr>
              <a:t>等詞語</a:t>
            </a:r>
            <a:endParaRPr lang="en-US" altLang="zh-TW" dirty="0" smtClean="0">
              <a:latin typeface="+mn-ea"/>
            </a:endParaRPr>
          </a:p>
          <a:p>
            <a:pPr marL="0" indent="0">
              <a:buNone/>
            </a:pPr>
            <a:endParaRPr lang="en-US" altLang="zh-TW" dirty="0" smtClean="0">
              <a:latin typeface="+mn-ea"/>
            </a:endParaRPr>
          </a:p>
          <a:p>
            <a:pPr marL="0" indent="0">
              <a:buNone/>
            </a:pPr>
            <a:r>
              <a:rPr lang="zh-TW" altLang="en-US" dirty="0">
                <a:latin typeface="+mn-ea"/>
              </a:rPr>
              <a:t>我將之</a:t>
            </a:r>
            <a:r>
              <a:rPr lang="zh-TW" altLang="en-US" dirty="0" smtClean="0">
                <a:latin typeface="+mn-ea"/>
              </a:rPr>
              <a:t>用於推特中尋找相符合的推文，</a:t>
            </a:r>
            <a:r>
              <a:rPr lang="zh-TW" altLang="en-US" dirty="0" smtClean="0">
                <a:solidFill>
                  <a:srgbClr val="FF0000"/>
                </a:solidFill>
                <a:latin typeface="+mn-ea"/>
              </a:rPr>
              <a:t>假設</a:t>
            </a:r>
            <a:r>
              <a:rPr lang="zh-TW" altLang="en-US" dirty="0" smtClean="0">
                <a:latin typeface="+mn-ea"/>
              </a:rPr>
              <a:t>字典匹配找到了一則貼文為</a:t>
            </a:r>
            <a:r>
              <a:rPr lang="zh-TW" altLang="en-US" dirty="0">
                <a:solidFill>
                  <a:schemeClr val="accent6">
                    <a:lumMod val="50000"/>
                  </a:schemeClr>
                </a:solidFill>
                <a:latin typeface="+mn-ea"/>
              </a:rPr>
              <a:t>吃完了普拿疼會想</a:t>
            </a:r>
            <a:r>
              <a:rPr lang="zh-TW" altLang="en-US" dirty="0" smtClean="0">
                <a:solidFill>
                  <a:schemeClr val="accent6">
                    <a:lumMod val="50000"/>
                  </a:schemeClr>
                </a:solidFill>
                <a:latin typeface="+mn-ea"/>
              </a:rPr>
              <a:t>睡覺</a:t>
            </a:r>
            <a:r>
              <a:rPr lang="zh-TW" altLang="en-US" dirty="0" smtClean="0">
                <a:latin typeface="+mn-ea"/>
              </a:rPr>
              <a:t>，表示匹配成功，</a:t>
            </a:r>
            <a:r>
              <a:rPr lang="zh-TW" altLang="en-US" dirty="0" smtClean="0">
                <a:solidFill>
                  <a:srgbClr val="FF0000"/>
                </a:solidFill>
                <a:latin typeface="+mn-ea"/>
              </a:rPr>
              <a:t>假設</a:t>
            </a:r>
            <a:r>
              <a:rPr lang="zh-TW" altLang="en-US" dirty="0" smtClean="0">
                <a:latin typeface="+mn-ea"/>
              </a:rPr>
              <a:t>字典匹配又找到一則貼文為</a:t>
            </a:r>
            <a:r>
              <a:rPr lang="zh-TW" altLang="en-US" dirty="0">
                <a:solidFill>
                  <a:schemeClr val="accent6">
                    <a:lumMod val="50000"/>
                  </a:schemeClr>
                </a:solidFill>
                <a:latin typeface="+mn-ea"/>
              </a:rPr>
              <a:t>打了疫苗讓我</a:t>
            </a:r>
            <a:r>
              <a:rPr lang="zh-TW" altLang="en-US" dirty="0" smtClean="0">
                <a:solidFill>
                  <a:schemeClr val="accent6">
                    <a:lumMod val="50000"/>
                  </a:schemeClr>
                </a:solidFill>
                <a:latin typeface="+mn-ea"/>
              </a:rPr>
              <a:t>發燒又頭痛</a:t>
            </a:r>
            <a:r>
              <a:rPr lang="zh-TW" altLang="en-US" dirty="0" smtClean="0">
                <a:latin typeface="+mn-ea"/>
              </a:rPr>
              <a:t>，這時會因為貼文中多了</a:t>
            </a:r>
            <a:r>
              <a:rPr lang="en-US" altLang="zh-TW" dirty="0" smtClean="0">
                <a:latin typeface="+mn-ea"/>
              </a:rPr>
              <a:t>3</a:t>
            </a:r>
            <a:r>
              <a:rPr lang="zh-TW" altLang="en-US" dirty="0" smtClean="0">
                <a:latin typeface="+mn-ea"/>
              </a:rPr>
              <a:t>個字</a:t>
            </a:r>
            <a:r>
              <a:rPr lang="zh-TW" altLang="en-US" dirty="0">
                <a:solidFill>
                  <a:schemeClr val="accent6">
                    <a:lumMod val="50000"/>
                  </a:schemeClr>
                </a:solidFill>
                <a:latin typeface="+mn-ea"/>
              </a:rPr>
              <a:t>又頭痛</a:t>
            </a:r>
            <a:r>
              <a:rPr lang="zh-TW" altLang="en-US" dirty="0" smtClean="0">
                <a:latin typeface="+mn-ea"/>
              </a:rPr>
              <a:t>而導致字典匹配失敗。</a:t>
            </a:r>
            <a:endParaRPr lang="en-US" altLang="zh-TW" dirty="0" smtClean="0">
              <a:latin typeface="+mn-ea"/>
            </a:endParaRPr>
          </a:p>
          <a:p>
            <a:pPr marL="0" indent="0">
              <a:buNone/>
            </a:pPr>
            <a:endParaRPr lang="en-US" altLang="zh-TW" dirty="0" smtClean="0">
              <a:latin typeface="+mn-ea"/>
            </a:endParaRPr>
          </a:p>
          <a:p>
            <a:pPr marL="0" indent="0">
              <a:buNone/>
            </a:pPr>
            <a:r>
              <a:rPr lang="zh-TW" altLang="en-US" dirty="0" smtClean="0">
                <a:solidFill>
                  <a:srgbClr val="FF0000"/>
                </a:solidFill>
                <a:latin typeface="+mn-ea"/>
              </a:rPr>
              <a:t>看到這邊就可以發現字典匹配的劣勢了</a:t>
            </a:r>
            <a:endParaRPr lang="zh-TW" altLang="en-US" dirty="0">
              <a:solidFill>
                <a:srgbClr val="FF0000"/>
              </a:solidFill>
              <a:latin typeface="+mn-ea"/>
            </a:endParaRPr>
          </a:p>
        </p:txBody>
      </p:sp>
    </p:spTree>
    <p:extLst>
      <p:ext uri="{BB962C8B-B14F-4D97-AF65-F5344CB8AC3E}">
        <p14:creationId xmlns:p14="http://schemas.microsoft.com/office/powerpoint/2010/main" val="34030893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dirty="0" smtClean="0"/>
              <a:t>模型</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zh-TW" altLang="en-US" dirty="0" smtClean="0">
                <a:solidFill>
                  <a:srgbClr val="C00000"/>
                </a:solidFill>
                <a:latin typeface="+mn-ea"/>
              </a:rPr>
              <a:t>上下文標記</a:t>
            </a:r>
            <a:r>
              <a:rPr lang="zh-TW" altLang="en-US" dirty="0" smtClean="0">
                <a:latin typeface="+mn-ea"/>
              </a:rPr>
              <a:t>：</a:t>
            </a:r>
            <a:r>
              <a:rPr lang="zh-TW" altLang="zh-TW" dirty="0">
                <a:solidFill>
                  <a:srgbClr val="FF0000"/>
                </a:solidFill>
              </a:rPr>
              <a:t>當前標記及其之前</a:t>
            </a:r>
            <a:r>
              <a:rPr lang="en-US" altLang="zh-TW" dirty="0">
                <a:solidFill>
                  <a:srgbClr val="FF0000"/>
                </a:solidFill>
              </a:rPr>
              <a:t>3</a:t>
            </a:r>
            <a:r>
              <a:rPr lang="zh-TW" altLang="zh-TW" dirty="0">
                <a:solidFill>
                  <a:srgbClr val="FF0000"/>
                </a:solidFill>
              </a:rPr>
              <a:t>個標記和之後</a:t>
            </a:r>
            <a:r>
              <a:rPr lang="en-US" altLang="zh-TW" dirty="0">
                <a:solidFill>
                  <a:srgbClr val="FF0000"/>
                </a:solidFill>
              </a:rPr>
              <a:t>3</a:t>
            </a:r>
            <a:r>
              <a:rPr lang="zh-TW" altLang="zh-TW" dirty="0">
                <a:solidFill>
                  <a:srgbClr val="FF0000"/>
                </a:solidFill>
              </a:rPr>
              <a:t>個標記的標識</a:t>
            </a:r>
            <a:r>
              <a:rPr lang="zh-TW" altLang="zh-TW" dirty="0"/>
              <a:t>。標記被轉換為小寫字母和數字，</a:t>
            </a:r>
            <a:r>
              <a:rPr lang="en-US" altLang="zh-TW" dirty="0"/>
              <a:t>@-</a:t>
            </a:r>
            <a:r>
              <a:rPr lang="zh-TW" altLang="zh-TW" dirty="0"/>
              <a:t>提及和</a:t>
            </a:r>
            <a:r>
              <a:rPr lang="en-US" altLang="zh-TW" dirty="0"/>
              <a:t>URL</a:t>
            </a:r>
            <a:r>
              <a:rPr lang="zh-TW" altLang="zh-TW" dirty="0"/>
              <a:t>被替換為特殊符號。</a:t>
            </a:r>
            <a:endParaRPr lang="en-US" altLang="zh-TW" dirty="0">
              <a:latin typeface="+mn-ea"/>
            </a:endParaRPr>
          </a:p>
          <a:p>
            <a:endParaRPr lang="en-US" altLang="zh-TW" dirty="0" smtClean="0">
              <a:latin typeface="+mn-ea"/>
            </a:endParaRPr>
          </a:p>
          <a:p>
            <a:r>
              <a:rPr lang="en-US" altLang="zh-TW" dirty="0" smtClean="0">
                <a:solidFill>
                  <a:srgbClr val="C00000"/>
                </a:solidFill>
                <a:latin typeface="+mn-ea"/>
              </a:rPr>
              <a:t>ADR</a:t>
            </a:r>
            <a:r>
              <a:rPr lang="zh-TW" altLang="en-US" dirty="0" smtClean="0">
                <a:solidFill>
                  <a:srgbClr val="C00000"/>
                </a:solidFill>
                <a:latin typeface="+mn-ea"/>
              </a:rPr>
              <a:t>二元特徵</a:t>
            </a:r>
            <a:r>
              <a:rPr lang="zh-TW" altLang="en-US" dirty="0" smtClean="0">
                <a:latin typeface="+mn-ea"/>
              </a:rPr>
              <a:t>：</a:t>
            </a:r>
            <a:r>
              <a:rPr lang="zh-TW" altLang="en-US" dirty="0" smtClean="0"/>
              <a:t>二元</a:t>
            </a:r>
            <a:r>
              <a:rPr lang="zh-TW" altLang="en-US" dirty="0"/>
              <a:t>特徵</a:t>
            </a:r>
            <a:r>
              <a:rPr lang="zh-TW" altLang="en-US" dirty="0">
                <a:solidFill>
                  <a:srgbClr val="FF0000"/>
                </a:solidFill>
              </a:rPr>
              <a:t>用來指示當前文本中的詞彙是否與</a:t>
            </a:r>
            <a:r>
              <a:rPr lang="en-US" altLang="zh-TW" dirty="0">
                <a:solidFill>
                  <a:srgbClr val="FF0000"/>
                </a:solidFill>
              </a:rPr>
              <a:t>ADR</a:t>
            </a:r>
            <a:r>
              <a:rPr lang="zh-TW" altLang="en-US" dirty="0">
                <a:solidFill>
                  <a:srgbClr val="FF0000"/>
                </a:solidFill>
              </a:rPr>
              <a:t>詞彙表中的任何單詞匹配</a:t>
            </a:r>
            <a:r>
              <a:rPr lang="zh-TW" altLang="en-US" dirty="0"/>
              <a:t>。如果匹配到，則二元特徵為</a:t>
            </a:r>
            <a:r>
              <a:rPr lang="en-US" altLang="zh-TW" dirty="0"/>
              <a:t>1</a:t>
            </a:r>
            <a:r>
              <a:rPr lang="zh-TW" altLang="en-US" dirty="0"/>
              <a:t>；如果不匹配，則為</a:t>
            </a:r>
            <a:r>
              <a:rPr lang="en-US" altLang="zh-TW" dirty="0" smtClean="0"/>
              <a:t>0</a:t>
            </a:r>
            <a:r>
              <a:rPr lang="zh-TW" altLang="en-US" dirty="0" smtClean="0">
                <a:latin typeface="+mn-ea"/>
              </a:rPr>
              <a:t>。</a:t>
            </a:r>
            <a:endParaRPr lang="en-US" altLang="zh-TW" dirty="0">
              <a:latin typeface="+mn-ea"/>
            </a:endParaRPr>
          </a:p>
          <a:p>
            <a:endParaRPr lang="en-US" altLang="zh-TW" dirty="0" smtClean="0">
              <a:latin typeface="+mn-ea"/>
            </a:endParaRPr>
          </a:p>
          <a:p>
            <a:endParaRPr lang="en-US" altLang="zh-TW" dirty="0">
              <a:latin typeface="+mn-ea"/>
            </a:endParaRPr>
          </a:p>
        </p:txBody>
      </p:sp>
    </p:spTree>
    <p:extLst>
      <p:ext uri="{BB962C8B-B14F-4D97-AF65-F5344CB8AC3E}">
        <p14:creationId xmlns:p14="http://schemas.microsoft.com/office/powerpoint/2010/main" val="3915550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smtClean="0"/>
              <a:t>模型</a:t>
            </a:r>
            <a:endParaRPr lang="zh-TW" altLang="en-US" dirty="0"/>
          </a:p>
        </p:txBody>
      </p:sp>
      <p:sp>
        <p:nvSpPr>
          <p:cNvPr id="2" name="內容版面配置區 1"/>
          <p:cNvSpPr>
            <a:spLocks noGrp="1"/>
          </p:cNvSpPr>
          <p:nvPr>
            <p:ph idx="1"/>
          </p:nvPr>
        </p:nvSpPr>
        <p:spPr>
          <a:xfrm>
            <a:off x="872067" y="2642600"/>
            <a:ext cx="7408333" cy="3450696"/>
          </a:xfrm>
        </p:spPr>
        <p:txBody>
          <a:bodyPr>
            <a:normAutofit lnSpcReduction="10000"/>
          </a:bodyPr>
          <a:lstStyle/>
          <a:p>
            <a:r>
              <a:rPr lang="zh-TW" altLang="en-US" dirty="0" smtClean="0">
                <a:solidFill>
                  <a:srgbClr val="C00000"/>
                </a:solidFill>
                <a:latin typeface="+mn-ea"/>
              </a:rPr>
              <a:t>詞性標註</a:t>
            </a:r>
            <a:r>
              <a:rPr lang="zh-TW" altLang="en-US" dirty="0" smtClean="0">
                <a:latin typeface="+mn-ea"/>
              </a:rPr>
              <a:t>：</a:t>
            </a:r>
            <a:r>
              <a:rPr lang="en-US" altLang="zh-TW" dirty="0">
                <a:solidFill>
                  <a:srgbClr val="FF0000"/>
                </a:solidFill>
              </a:rPr>
              <a:t>ARK Twitter Part-of-Speech Tagger</a:t>
            </a:r>
            <a:r>
              <a:rPr lang="zh-TW" altLang="en-US" dirty="0" smtClean="0"/>
              <a:t>由</a:t>
            </a:r>
            <a:r>
              <a:rPr lang="en-US" altLang="zh-TW" dirty="0"/>
              <a:t>ARK</a:t>
            </a:r>
            <a:r>
              <a:rPr lang="zh-TW" altLang="en-US" dirty="0"/>
              <a:t>研究室開發的自然語言處理工具，用於對推特文本進行詞性標</a:t>
            </a:r>
            <a:r>
              <a:rPr lang="zh-TW" altLang="en-US" dirty="0" smtClean="0"/>
              <a:t>註，它</a:t>
            </a:r>
            <a:r>
              <a:rPr lang="zh-TW" altLang="en-US" dirty="0"/>
              <a:t>將句子中的每個詞標註為其所屬的詞性，如名詞、動詞、形容詞</a:t>
            </a:r>
            <a:r>
              <a:rPr lang="zh-TW" altLang="en-US" dirty="0" smtClean="0"/>
              <a:t>等</a:t>
            </a:r>
            <a:r>
              <a:rPr lang="zh-TW" altLang="en-US" dirty="0" smtClean="0">
                <a:latin typeface="+mn-ea"/>
              </a:rPr>
              <a:t>。</a:t>
            </a:r>
            <a:endParaRPr lang="en-US" altLang="zh-TW" dirty="0" smtClean="0">
              <a:latin typeface="+mn-ea"/>
            </a:endParaRPr>
          </a:p>
          <a:p>
            <a:endParaRPr lang="en-US" altLang="zh-TW" dirty="0" smtClean="0">
              <a:latin typeface="+mn-ea"/>
            </a:endParaRPr>
          </a:p>
          <a:p>
            <a:r>
              <a:rPr lang="zh-TW" altLang="en-US" dirty="0">
                <a:solidFill>
                  <a:srgbClr val="C00000"/>
                </a:solidFill>
                <a:latin typeface="+mn-ea"/>
              </a:rPr>
              <a:t>否定二元特徵</a:t>
            </a:r>
            <a:r>
              <a:rPr lang="zh-TW" altLang="en-US" dirty="0">
                <a:latin typeface="+mn-ea"/>
              </a:rPr>
              <a:t>：文中使用了</a:t>
            </a:r>
            <a:r>
              <a:rPr lang="en-US" altLang="zh-TW" dirty="0" err="1"/>
              <a:t>DepND</a:t>
            </a:r>
            <a:r>
              <a:rPr lang="zh-TW" altLang="en-US" dirty="0"/>
              <a:t>工具，協助二元特徵的否定，是否具有否定意義。如果該標記具有否定意義，則二元特徵為</a:t>
            </a:r>
            <a:r>
              <a:rPr lang="en-US" altLang="zh-TW" dirty="0"/>
              <a:t>1</a:t>
            </a:r>
            <a:r>
              <a:rPr lang="zh-TW" altLang="en-US" dirty="0"/>
              <a:t>；如果不是否定的，則為</a:t>
            </a:r>
            <a:r>
              <a:rPr lang="en-US" altLang="zh-TW" dirty="0"/>
              <a:t>0</a:t>
            </a:r>
            <a:r>
              <a:rPr lang="zh-TW" altLang="en-US" dirty="0">
                <a:latin typeface="+mn-ea"/>
              </a:rPr>
              <a:t>。</a:t>
            </a:r>
            <a:endParaRPr lang="en-US" altLang="zh-TW" dirty="0">
              <a:latin typeface="+mn-ea"/>
            </a:endParaRPr>
          </a:p>
          <a:p>
            <a:endParaRPr lang="en-US" altLang="zh-TW" dirty="0" smtClean="0">
              <a:latin typeface="+mn-ea"/>
            </a:endParaRPr>
          </a:p>
          <a:p>
            <a:pPr marL="0" indent="0">
              <a:buNone/>
            </a:pPr>
            <a:endParaRPr lang="en-US" altLang="zh-TW" dirty="0" smtClean="0">
              <a:latin typeface="+mn-ea"/>
            </a:endParaRPr>
          </a:p>
          <a:p>
            <a:endParaRPr lang="en-US" altLang="zh-TW" dirty="0">
              <a:latin typeface="+mn-ea"/>
            </a:endParaRPr>
          </a:p>
          <a:p>
            <a:pPr marL="0" indent="0">
              <a:buNone/>
            </a:pPr>
            <a:endParaRPr lang="en-US" altLang="zh-TW" dirty="0" smtClean="0">
              <a:solidFill>
                <a:srgbClr val="FF0000"/>
              </a:solidFill>
              <a:latin typeface="+mn-ea"/>
            </a:endParaRPr>
          </a:p>
          <a:p>
            <a:pPr marL="0" indent="0">
              <a:buNone/>
            </a:pPr>
            <a:endParaRPr lang="zh-TW" altLang="en-US" dirty="0">
              <a:solidFill>
                <a:srgbClr val="FF0000"/>
              </a:solidFill>
              <a:latin typeface="+mn-ea"/>
            </a:endParaRPr>
          </a:p>
        </p:txBody>
      </p:sp>
      <p:sp>
        <p:nvSpPr>
          <p:cNvPr id="4" name="文字方塊 3"/>
          <p:cNvSpPr txBox="1"/>
          <p:nvPr/>
        </p:nvSpPr>
        <p:spPr>
          <a:xfrm>
            <a:off x="1231939" y="6211669"/>
            <a:ext cx="6532558" cy="646331"/>
          </a:xfrm>
          <a:prstGeom prst="rect">
            <a:avLst/>
          </a:prstGeom>
          <a:noFill/>
        </p:spPr>
        <p:txBody>
          <a:bodyPr wrap="none" rtlCol="0">
            <a:spAutoFit/>
          </a:bodyPr>
          <a:lstStyle/>
          <a:p>
            <a:r>
              <a:rPr lang="zh-TW" altLang="en-US" dirty="0">
                <a:solidFill>
                  <a:srgbClr val="FF0000"/>
                </a:solidFill>
                <a:latin typeface="+mn-ea"/>
              </a:rPr>
              <a:t>論文中並沒有提及他是標註了什麼詞性，但應該跟</a:t>
            </a:r>
            <a:r>
              <a:rPr lang="en-US" altLang="zh-TW" dirty="0">
                <a:solidFill>
                  <a:srgbClr val="FF0000"/>
                </a:solidFill>
                <a:latin typeface="+mn-ea"/>
              </a:rPr>
              <a:t>ARD</a:t>
            </a:r>
            <a:r>
              <a:rPr lang="zh-TW" altLang="en-US" dirty="0">
                <a:solidFill>
                  <a:srgbClr val="FF0000"/>
                </a:solidFill>
                <a:latin typeface="+mn-ea"/>
              </a:rPr>
              <a:t>文字相關</a:t>
            </a:r>
          </a:p>
          <a:p>
            <a:endParaRPr lang="zh-TW" altLang="en-US" dirty="0"/>
          </a:p>
        </p:txBody>
      </p:sp>
    </p:spTree>
    <p:extLst>
      <p:ext uri="{BB962C8B-B14F-4D97-AF65-F5344CB8AC3E}">
        <p14:creationId xmlns:p14="http://schemas.microsoft.com/office/powerpoint/2010/main" val="34997234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smtClean="0"/>
              <a:t>模型</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zh-TW" altLang="en-US" dirty="0" smtClean="0">
                <a:solidFill>
                  <a:srgbClr val="C00000"/>
                </a:solidFill>
                <a:latin typeface="+mn-ea"/>
              </a:rPr>
              <a:t>詞</a:t>
            </a:r>
            <a:r>
              <a:rPr lang="zh-TW" altLang="en-US" dirty="0">
                <a:solidFill>
                  <a:srgbClr val="C00000"/>
                </a:solidFill>
                <a:latin typeface="+mn-ea"/>
              </a:rPr>
              <a:t>群集</a:t>
            </a:r>
            <a:r>
              <a:rPr lang="zh-TW" altLang="en-US" dirty="0" smtClean="0">
                <a:latin typeface="+mn-ea"/>
              </a:rPr>
              <a:t>：</a:t>
            </a:r>
            <a:r>
              <a:rPr lang="zh-TW" altLang="en-US" dirty="0"/>
              <a:t>指與當前標記（特定詞彙）及其上下文標記相關聯的詞嵌入（</a:t>
            </a:r>
            <a:r>
              <a:rPr lang="en-US" altLang="zh-TW" dirty="0"/>
              <a:t>word </a:t>
            </a:r>
            <a:r>
              <a:rPr lang="en-US" altLang="zh-TW" dirty="0" err="1"/>
              <a:t>embeddings</a:t>
            </a:r>
            <a:r>
              <a:rPr lang="zh-TW" altLang="en-US" dirty="0"/>
              <a:t>）的集合</a:t>
            </a:r>
            <a:r>
              <a:rPr lang="zh-TW" altLang="en-US" dirty="0" smtClean="0">
                <a:latin typeface="+mn-ea"/>
              </a:rPr>
              <a:t>。</a:t>
            </a:r>
            <a:endParaRPr lang="en-US" altLang="zh-TW" dirty="0" smtClean="0">
              <a:latin typeface="+mn-ea"/>
            </a:endParaRPr>
          </a:p>
          <a:p>
            <a:endParaRPr lang="en-US" altLang="zh-TW" dirty="0" smtClean="0">
              <a:latin typeface="+mn-ea"/>
            </a:endParaRPr>
          </a:p>
          <a:p>
            <a:r>
              <a:rPr lang="zh-TW" altLang="en-US" dirty="0">
                <a:solidFill>
                  <a:srgbClr val="C00000"/>
                </a:solidFill>
              </a:rPr>
              <a:t>生成詞群集</a:t>
            </a:r>
            <a:r>
              <a:rPr lang="zh-TW" altLang="en-US" dirty="0" smtClean="0">
                <a:solidFill>
                  <a:srgbClr val="C00000"/>
                </a:solidFill>
              </a:rPr>
              <a:t>方法</a:t>
            </a:r>
            <a:r>
              <a:rPr lang="zh-TW" altLang="en-US" dirty="0" smtClean="0">
                <a:latin typeface="+mn-ea"/>
              </a:rPr>
              <a:t>：</a:t>
            </a:r>
            <a:r>
              <a:rPr lang="zh-TW" altLang="en-US" dirty="0"/>
              <a:t>使用與</a:t>
            </a:r>
            <a:r>
              <a:rPr lang="en-US" altLang="zh-TW" dirty="0"/>
              <a:t>BLSTM</a:t>
            </a:r>
            <a:r>
              <a:rPr lang="zh-TW" altLang="en-US" dirty="0"/>
              <a:t>（雙向長短時記憶網路）模型相同的預訓練詞</a:t>
            </a:r>
            <a:r>
              <a:rPr lang="zh-TW" altLang="en-US" dirty="0" smtClean="0"/>
              <a:t>嵌入，並將</a:t>
            </a:r>
            <a:r>
              <a:rPr lang="zh-TW" altLang="en-US" dirty="0"/>
              <a:t>這些詞嵌入分為</a:t>
            </a:r>
            <a:r>
              <a:rPr lang="en-US" altLang="zh-TW" dirty="0"/>
              <a:t>100</a:t>
            </a:r>
            <a:r>
              <a:rPr lang="zh-TW" altLang="en-US" dirty="0"/>
              <a:t>組，使用</a:t>
            </a:r>
            <a:r>
              <a:rPr lang="en-US" altLang="zh-TW" dirty="0">
                <a:solidFill>
                  <a:srgbClr val="FF0000"/>
                </a:solidFill>
              </a:rPr>
              <a:t>k-means</a:t>
            </a:r>
            <a:r>
              <a:rPr lang="zh-TW" altLang="en-US" dirty="0">
                <a:solidFill>
                  <a:srgbClr val="FF0000"/>
                </a:solidFill>
              </a:rPr>
              <a:t>算法</a:t>
            </a:r>
            <a:r>
              <a:rPr lang="zh-TW" altLang="en-US" dirty="0"/>
              <a:t>進行聚類，形成</a:t>
            </a:r>
            <a:r>
              <a:rPr lang="en-US" altLang="zh-TW" dirty="0"/>
              <a:t>100</a:t>
            </a:r>
            <a:r>
              <a:rPr lang="zh-TW" altLang="en-US" dirty="0"/>
              <a:t>個詞群集。</a:t>
            </a:r>
          </a:p>
          <a:p>
            <a:endParaRPr lang="en-US" altLang="zh-TW" dirty="0">
              <a:solidFill>
                <a:srgbClr val="C00000"/>
              </a:solidFill>
              <a:latin typeface="+mn-ea"/>
            </a:endParaRPr>
          </a:p>
          <a:p>
            <a:endParaRPr lang="en-US" altLang="zh-TW" dirty="0" smtClean="0">
              <a:latin typeface="+mn-ea"/>
            </a:endParaRPr>
          </a:p>
          <a:p>
            <a:pPr marL="0" indent="0">
              <a:buNone/>
            </a:pPr>
            <a:endParaRPr lang="en-US" altLang="zh-TW" dirty="0">
              <a:latin typeface="+mn-ea"/>
            </a:endParaRPr>
          </a:p>
        </p:txBody>
      </p:sp>
    </p:spTree>
    <p:extLst>
      <p:ext uri="{BB962C8B-B14F-4D97-AF65-F5344CB8AC3E}">
        <p14:creationId xmlns:p14="http://schemas.microsoft.com/office/powerpoint/2010/main" val="10190595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smtClean="0"/>
              <a:t>模型</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zh-TW" altLang="en-US" dirty="0" smtClean="0">
                <a:solidFill>
                  <a:srgbClr val="C00000"/>
                </a:solidFill>
                <a:latin typeface="+mn-ea"/>
              </a:rPr>
              <a:t>詞</a:t>
            </a:r>
            <a:r>
              <a:rPr lang="zh-TW" altLang="en-US" dirty="0">
                <a:solidFill>
                  <a:srgbClr val="C00000"/>
                </a:solidFill>
                <a:latin typeface="+mn-ea"/>
              </a:rPr>
              <a:t>群集</a:t>
            </a:r>
            <a:r>
              <a:rPr lang="zh-TW" altLang="en-US" dirty="0" smtClean="0">
                <a:latin typeface="+mn-ea"/>
              </a:rPr>
              <a:t>：</a:t>
            </a:r>
            <a:r>
              <a:rPr lang="zh-TW" altLang="en-US" dirty="0"/>
              <a:t>指與當前標記（特定詞彙）及其上下文標記相關聯的詞嵌入（</a:t>
            </a:r>
            <a:r>
              <a:rPr lang="en-US" altLang="zh-TW" dirty="0"/>
              <a:t>word </a:t>
            </a:r>
            <a:r>
              <a:rPr lang="en-US" altLang="zh-TW" dirty="0" err="1"/>
              <a:t>embeddings</a:t>
            </a:r>
            <a:r>
              <a:rPr lang="zh-TW" altLang="en-US" dirty="0"/>
              <a:t>）的集合</a:t>
            </a:r>
            <a:r>
              <a:rPr lang="zh-TW" altLang="en-US" dirty="0" smtClean="0">
                <a:latin typeface="+mn-ea"/>
              </a:rPr>
              <a:t>。</a:t>
            </a:r>
            <a:endParaRPr lang="en-US" altLang="zh-TW" dirty="0" smtClean="0">
              <a:latin typeface="+mn-ea"/>
            </a:endParaRPr>
          </a:p>
          <a:p>
            <a:endParaRPr lang="en-US" altLang="zh-TW" dirty="0" smtClean="0">
              <a:latin typeface="+mn-ea"/>
            </a:endParaRPr>
          </a:p>
          <a:p>
            <a:r>
              <a:rPr lang="zh-TW" altLang="en-US" dirty="0">
                <a:solidFill>
                  <a:srgbClr val="C00000"/>
                </a:solidFill>
              </a:rPr>
              <a:t>生成詞群集</a:t>
            </a:r>
            <a:r>
              <a:rPr lang="zh-TW" altLang="en-US" dirty="0" smtClean="0">
                <a:solidFill>
                  <a:srgbClr val="C00000"/>
                </a:solidFill>
              </a:rPr>
              <a:t>方法</a:t>
            </a:r>
            <a:r>
              <a:rPr lang="zh-TW" altLang="en-US" dirty="0" smtClean="0">
                <a:latin typeface="+mn-ea"/>
              </a:rPr>
              <a:t>：</a:t>
            </a:r>
            <a:r>
              <a:rPr lang="zh-TW" altLang="en-US" dirty="0"/>
              <a:t>使用與</a:t>
            </a:r>
            <a:r>
              <a:rPr lang="en-US" altLang="zh-TW" dirty="0"/>
              <a:t>BLSTM</a:t>
            </a:r>
            <a:r>
              <a:rPr lang="zh-TW" altLang="en-US" dirty="0"/>
              <a:t>（雙向長短時記憶網路）模型相同的預訓練詞</a:t>
            </a:r>
            <a:r>
              <a:rPr lang="zh-TW" altLang="en-US" dirty="0" smtClean="0"/>
              <a:t>嵌入，並將</a:t>
            </a:r>
            <a:r>
              <a:rPr lang="zh-TW" altLang="en-US" dirty="0"/>
              <a:t>這些詞嵌入分為</a:t>
            </a:r>
            <a:r>
              <a:rPr lang="en-US" altLang="zh-TW" dirty="0"/>
              <a:t>100</a:t>
            </a:r>
            <a:r>
              <a:rPr lang="zh-TW" altLang="en-US" dirty="0"/>
              <a:t>組，使用</a:t>
            </a:r>
            <a:r>
              <a:rPr lang="en-US" altLang="zh-TW" dirty="0"/>
              <a:t>k-means</a:t>
            </a:r>
            <a:r>
              <a:rPr lang="zh-TW" altLang="en-US" dirty="0"/>
              <a:t>算法進行聚類，形成</a:t>
            </a:r>
            <a:r>
              <a:rPr lang="en-US" altLang="zh-TW" dirty="0"/>
              <a:t>100</a:t>
            </a:r>
            <a:r>
              <a:rPr lang="zh-TW" altLang="en-US" dirty="0"/>
              <a:t>個詞群集。</a:t>
            </a:r>
          </a:p>
          <a:p>
            <a:endParaRPr lang="en-US" altLang="zh-TW" dirty="0">
              <a:solidFill>
                <a:srgbClr val="C00000"/>
              </a:solidFill>
              <a:latin typeface="+mn-ea"/>
            </a:endParaRPr>
          </a:p>
          <a:p>
            <a:endParaRPr lang="en-US" altLang="zh-TW" dirty="0" smtClean="0">
              <a:latin typeface="+mn-ea"/>
            </a:endParaRPr>
          </a:p>
          <a:p>
            <a:pPr marL="0" indent="0">
              <a:buNone/>
            </a:pPr>
            <a:endParaRPr lang="en-US" altLang="zh-TW" dirty="0">
              <a:latin typeface="+mn-ea"/>
            </a:endParaRPr>
          </a:p>
        </p:txBody>
      </p:sp>
    </p:spTree>
    <p:extLst>
      <p:ext uri="{BB962C8B-B14F-4D97-AF65-F5344CB8AC3E}">
        <p14:creationId xmlns:p14="http://schemas.microsoft.com/office/powerpoint/2010/main" val="16587965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dirty="0" smtClean="0"/>
              <a:t>模型</a:t>
            </a:r>
            <a:endParaRPr lang="zh-TW" altLang="en-US" dirty="0"/>
          </a:p>
        </p:txBody>
      </p:sp>
      <p:sp>
        <p:nvSpPr>
          <p:cNvPr id="2" name="內容版面配置區 1"/>
          <p:cNvSpPr>
            <a:spLocks noGrp="1"/>
          </p:cNvSpPr>
          <p:nvPr>
            <p:ph idx="1"/>
          </p:nvPr>
        </p:nvSpPr>
        <p:spPr>
          <a:xfrm>
            <a:off x="872067" y="2642600"/>
            <a:ext cx="7408333" cy="3450696"/>
          </a:xfrm>
        </p:spPr>
        <p:txBody>
          <a:bodyPr>
            <a:normAutofit/>
          </a:bodyPr>
          <a:lstStyle/>
          <a:p>
            <a:r>
              <a:rPr lang="en-US" altLang="zh-TW" dirty="0">
                <a:solidFill>
                  <a:srgbClr val="C00000"/>
                </a:solidFill>
              </a:rPr>
              <a:t>CRF</a:t>
            </a:r>
            <a:r>
              <a:rPr lang="zh-TW" altLang="en-US" dirty="0" smtClean="0">
                <a:solidFill>
                  <a:srgbClr val="C00000"/>
                </a:solidFill>
                <a:latin typeface="+mn-ea"/>
              </a:rPr>
              <a:t>模型</a:t>
            </a:r>
            <a:r>
              <a:rPr lang="zh-TW" altLang="en-US" dirty="0" smtClean="0">
                <a:latin typeface="+mn-ea"/>
              </a:rPr>
              <a:t>：</a:t>
            </a:r>
            <a:r>
              <a:rPr lang="zh-TW" altLang="en-US" dirty="0"/>
              <a:t>一種統計建模方法，屬於概率圖模型的一種。</a:t>
            </a:r>
            <a:r>
              <a:rPr lang="en-US" altLang="zh-TW" dirty="0"/>
              <a:t>CRF </a:t>
            </a:r>
            <a:r>
              <a:rPr lang="zh-TW" altLang="en-US" dirty="0"/>
              <a:t>主要用於解決序列標記（</a:t>
            </a:r>
            <a:r>
              <a:rPr lang="en-US" altLang="zh-TW" dirty="0"/>
              <a:t>sequence labeling</a:t>
            </a:r>
            <a:r>
              <a:rPr lang="zh-TW" altLang="en-US" dirty="0"/>
              <a:t>）的問題，如命名實體識別、詞性標註、句法分析等</a:t>
            </a:r>
            <a:r>
              <a:rPr lang="zh-TW" altLang="en-US" dirty="0" smtClean="0"/>
              <a:t>。</a:t>
            </a:r>
            <a:endParaRPr lang="en-US" altLang="zh-TW" dirty="0" smtClean="0"/>
          </a:p>
          <a:p>
            <a:endParaRPr lang="en-US" altLang="zh-TW" dirty="0">
              <a:latin typeface="+mn-ea"/>
            </a:endParaRPr>
          </a:p>
          <a:p>
            <a:pPr marL="0" indent="0">
              <a:buNone/>
            </a:pPr>
            <a:endParaRPr lang="en-US" altLang="zh-TW" dirty="0">
              <a:latin typeface="+mn-ea"/>
            </a:endParaRPr>
          </a:p>
          <a:p>
            <a:endParaRPr lang="en-US" altLang="zh-TW" dirty="0" smtClean="0">
              <a:latin typeface="+mn-ea"/>
            </a:endParaRPr>
          </a:p>
          <a:p>
            <a:endParaRPr lang="en-US" altLang="zh-TW" dirty="0" smtClean="0">
              <a:latin typeface="+mn-ea"/>
            </a:endParaRPr>
          </a:p>
          <a:p>
            <a:pPr marL="0" indent="0" algn="ctr">
              <a:buNone/>
            </a:pPr>
            <a:r>
              <a:rPr lang="zh-TW" altLang="en-US" sz="1600" dirty="0">
                <a:solidFill>
                  <a:srgbClr val="FF0000"/>
                </a:solidFill>
                <a:latin typeface="+mn-ea"/>
              </a:rPr>
              <a:t>論文中並無詳細</a:t>
            </a:r>
            <a:r>
              <a:rPr lang="zh-TW" altLang="en-US" sz="1600" dirty="0" smtClean="0">
                <a:solidFill>
                  <a:srgbClr val="FF0000"/>
                </a:solidFill>
                <a:latin typeface="+mn-ea"/>
              </a:rPr>
              <a:t>介紹該</a:t>
            </a:r>
            <a:r>
              <a:rPr lang="en-US" altLang="zh-TW" sz="1600" dirty="0" smtClean="0">
                <a:solidFill>
                  <a:srgbClr val="FF0000"/>
                </a:solidFill>
                <a:latin typeface="+mn-ea"/>
              </a:rPr>
              <a:t>CRF</a:t>
            </a:r>
            <a:r>
              <a:rPr lang="zh-TW" altLang="en-US" sz="1600" dirty="0" smtClean="0">
                <a:solidFill>
                  <a:srgbClr val="FF0000"/>
                </a:solidFill>
                <a:latin typeface="+mn-ea"/>
              </a:rPr>
              <a:t>模型如何建立</a:t>
            </a:r>
            <a:endParaRPr lang="en-US" altLang="zh-TW" sz="1600" dirty="0" smtClean="0">
              <a:solidFill>
                <a:srgbClr val="FF0000"/>
              </a:solidFill>
              <a:latin typeface="+mn-ea"/>
            </a:endParaRPr>
          </a:p>
        </p:txBody>
      </p:sp>
    </p:spTree>
    <p:extLst>
      <p:ext uri="{BB962C8B-B14F-4D97-AF65-F5344CB8AC3E}">
        <p14:creationId xmlns:p14="http://schemas.microsoft.com/office/powerpoint/2010/main" val="312140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採用方法</a:t>
            </a:r>
            <a:r>
              <a:rPr lang="en-US" altLang="zh-TW" dirty="0" smtClean="0"/>
              <a:t>-CRF</a:t>
            </a:r>
            <a:r>
              <a:rPr lang="zh-TW" altLang="en-US" dirty="0" smtClean="0"/>
              <a:t>模型</a:t>
            </a:r>
            <a:endParaRPr lang="zh-TW" altLang="en-US" dirty="0"/>
          </a:p>
        </p:txBody>
      </p:sp>
      <p:sp>
        <p:nvSpPr>
          <p:cNvPr id="2" name="內容版面配置區 1"/>
          <p:cNvSpPr>
            <a:spLocks noGrp="1"/>
          </p:cNvSpPr>
          <p:nvPr>
            <p:ph idx="1"/>
          </p:nvPr>
        </p:nvSpPr>
        <p:spPr>
          <a:xfrm>
            <a:off x="872067" y="1844824"/>
            <a:ext cx="7408333" cy="3450696"/>
          </a:xfrm>
        </p:spPr>
        <p:txBody>
          <a:bodyPr>
            <a:normAutofit/>
          </a:bodyPr>
          <a:lstStyle/>
          <a:p>
            <a:r>
              <a:rPr lang="zh-TW" altLang="en-US" dirty="0" smtClean="0">
                <a:solidFill>
                  <a:srgbClr val="C00000"/>
                </a:solidFill>
                <a:latin typeface="+mn-ea"/>
              </a:rPr>
              <a:t>建立</a:t>
            </a:r>
            <a:r>
              <a:rPr lang="en-US" altLang="zh-TW" dirty="0" smtClean="0">
                <a:solidFill>
                  <a:srgbClr val="C00000"/>
                </a:solidFill>
                <a:latin typeface="+mn-ea"/>
              </a:rPr>
              <a:t>CRF</a:t>
            </a:r>
            <a:r>
              <a:rPr lang="zh-TW" altLang="en-US" dirty="0" smtClean="0">
                <a:solidFill>
                  <a:srgbClr val="C00000"/>
                </a:solidFill>
                <a:latin typeface="+mn-ea"/>
              </a:rPr>
              <a:t>模型</a:t>
            </a:r>
            <a:r>
              <a:rPr lang="en-US" altLang="zh-TW" dirty="0" smtClean="0">
                <a:solidFill>
                  <a:srgbClr val="C00000"/>
                </a:solidFill>
                <a:latin typeface="+mn-ea"/>
              </a:rPr>
              <a:t>-</a:t>
            </a:r>
            <a:r>
              <a:rPr lang="zh-TW" altLang="en-US" dirty="0" smtClean="0">
                <a:solidFill>
                  <a:srgbClr val="C00000"/>
                </a:solidFill>
                <a:latin typeface="+mn-ea"/>
              </a:rPr>
              <a:t>步驟</a:t>
            </a:r>
            <a:r>
              <a:rPr lang="zh-TW" altLang="en-US" dirty="0" smtClean="0">
                <a:latin typeface="+mn-ea"/>
              </a:rPr>
              <a:t>：</a:t>
            </a:r>
            <a:endParaRPr lang="en-US" altLang="zh-TW" dirty="0">
              <a:latin typeface="+mn-ea"/>
            </a:endParaRPr>
          </a:p>
          <a:p>
            <a:pPr marL="0" indent="0">
              <a:buNone/>
            </a:pPr>
            <a:endParaRPr lang="en-US" altLang="zh-TW" dirty="0">
              <a:latin typeface="+mn-ea"/>
            </a:endParaRPr>
          </a:p>
          <a:p>
            <a:endParaRPr lang="en-US" altLang="zh-TW" dirty="0" smtClean="0">
              <a:latin typeface="+mn-ea"/>
            </a:endParaRPr>
          </a:p>
          <a:p>
            <a:endParaRPr lang="en-US" altLang="zh-TW"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977149151"/>
              </p:ext>
            </p:extLst>
          </p:nvPr>
        </p:nvGraphicFramePr>
        <p:xfrm>
          <a:off x="683568" y="2420888"/>
          <a:ext cx="7848873" cy="4104458"/>
        </p:xfrm>
        <a:graphic>
          <a:graphicData uri="http://schemas.openxmlformats.org/drawingml/2006/table">
            <a:tbl>
              <a:tblPr>
                <a:tableStyleId>{5C22544A-7EE6-4342-B048-85BDC9FD1C3A}</a:tableStyleId>
              </a:tblPr>
              <a:tblGrid>
                <a:gridCol w="742016"/>
                <a:gridCol w="2193069"/>
                <a:gridCol w="4913788"/>
              </a:tblGrid>
              <a:tr h="250449">
                <a:tc>
                  <a:txBody>
                    <a:bodyPr/>
                    <a:lstStyle/>
                    <a:p>
                      <a:pPr algn="ctr" rtl="0" fontAlgn="ctr"/>
                      <a:r>
                        <a:rPr lang="zh-TW" altLang="en-US" sz="1600" u="none" strike="noStrike" dirty="0">
                          <a:solidFill>
                            <a:srgbClr val="00B050"/>
                          </a:solidFill>
                          <a:effectLst/>
                        </a:rPr>
                        <a:t>步驟</a:t>
                      </a:r>
                      <a:endParaRPr lang="zh-TW" altLang="en-US" sz="1600" b="1" i="0" u="none" strike="noStrike" dirty="0">
                        <a:solidFill>
                          <a:srgbClr val="00B050"/>
                        </a:solidFill>
                        <a:effectLst/>
                        <a:latin typeface="Arial"/>
                      </a:endParaRPr>
                    </a:p>
                  </a:txBody>
                  <a:tcPr marL="4380" marR="4380" marT="4380" marB="0" anchor="ctr"/>
                </a:tc>
                <a:tc>
                  <a:txBody>
                    <a:bodyPr/>
                    <a:lstStyle/>
                    <a:p>
                      <a:pPr algn="ctr" rtl="0" fontAlgn="ctr"/>
                      <a:r>
                        <a:rPr lang="zh-TW" altLang="en-US" sz="1600" u="none" strike="noStrike" dirty="0">
                          <a:solidFill>
                            <a:srgbClr val="00B050"/>
                          </a:solidFill>
                          <a:effectLst/>
                        </a:rPr>
                        <a:t>做法</a:t>
                      </a:r>
                      <a:endParaRPr lang="zh-TW" altLang="en-US" sz="1600" b="1" i="0" u="none" strike="noStrike" dirty="0">
                        <a:solidFill>
                          <a:srgbClr val="00B050"/>
                        </a:solidFill>
                        <a:effectLst/>
                        <a:latin typeface="Arial"/>
                      </a:endParaRPr>
                    </a:p>
                  </a:txBody>
                  <a:tcPr marL="4380" marR="4380" marT="4380" marB="0" anchor="ctr"/>
                </a:tc>
                <a:tc>
                  <a:txBody>
                    <a:bodyPr/>
                    <a:lstStyle/>
                    <a:p>
                      <a:pPr algn="ctr" rtl="0" fontAlgn="ctr"/>
                      <a:r>
                        <a:rPr lang="zh-TW" altLang="en-US" sz="1600" u="none" strike="noStrike" dirty="0">
                          <a:solidFill>
                            <a:srgbClr val="00B050"/>
                          </a:solidFill>
                          <a:effectLst/>
                        </a:rPr>
                        <a:t>說明</a:t>
                      </a:r>
                      <a:endParaRPr lang="zh-TW" altLang="en-US" sz="1600" b="1" i="0" u="none" strike="noStrike" dirty="0">
                        <a:solidFill>
                          <a:srgbClr val="00B050"/>
                        </a:solidFill>
                        <a:effectLst/>
                        <a:latin typeface="Arial"/>
                      </a:endParaRPr>
                    </a:p>
                  </a:txBody>
                  <a:tcPr marL="4380" marR="4380" marT="4380" marB="0" anchor="ctr"/>
                </a:tc>
              </a:tr>
              <a:tr h="715020">
                <a:tc>
                  <a:txBody>
                    <a:bodyPr/>
                    <a:lstStyle/>
                    <a:p>
                      <a:pPr algn="ctr" rtl="0" fontAlgn="ctr"/>
                      <a:r>
                        <a:rPr lang="en-US" altLang="zh-TW" sz="1600" u="none" strike="noStrike" dirty="0">
                          <a:solidFill>
                            <a:srgbClr val="00B050"/>
                          </a:solidFill>
                          <a:effectLst/>
                        </a:rPr>
                        <a:t>1</a:t>
                      </a:r>
                      <a:endParaRPr lang="en-US" altLang="zh-TW" sz="1600" b="0" i="0" u="none" strike="noStrike" dirty="0">
                        <a:solidFill>
                          <a:srgbClr val="00B050"/>
                        </a:solidFill>
                        <a:effectLst/>
                        <a:latin typeface="微軟正黑體"/>
                      </a:endParaRPr>
                    </a:p>
                  </a:txBody>
                  <a:tcPr marL="4380" marR="4380" marT="4380" marB="0" anchor="ctr"/>
                </a:tc>
                <a:tc>
                  <a:txBody>
                    <a:bodyPr/>
                    <a:lstStyle/>
                    <a:p>
                      <a:pPr algn="l" rtl="0" fontAlgn="ctr"/>
                      <a:r>
                        <a:rPr lang="zh-TW" altLang="en-US" sz="1600" u="none" strike="noStrike" dirty="0">
                          <a:effectLst/>
                        </a:rPr>
                        <a:t>準備標記數據集</a:t>
                      </a:r>
                      <a:endParaRPr lang="zh-TW" altLang="en-US" sz="1600" b="0" i="0" u="none" strike="noStrike" dirty="0">
                        <a:solidFill>
                          <a:srgbClr val="000000"/>
                        </a:solidFill>
                        <a:effectLst/>
                        <a:latin typeface="細明體"/>
                      </a:endParaRPr>
                    </a:p>
                  </a:txBody>
                  <a:tcPr marL="4380" marR="4380" marT="4380" marB="0" anchor="ctr"/>
                </a:tc>
                <a:tc>
                  <a:txBody>
                    <a:bodyPr/>
                    <a:lstStyle/>
                    <a:p>
                      <a:pPr algn="l" rtl="0" fontAlgn="ctr"/>
                      <a:r>
                        <a:rPr lang="zh-TW" altLang="en-US" sz="1600" u="none" strike="noStrike" dirty="0">
                          <a:solidFill>
                            <a:srgbClr val="FF0000"/>
                          </a:solidFill>
                          <a:effectLst/>
                        </a:rPr>
                        <a:t>收集並準備帶有標記的數據集</a:t>
                      </a:r>
                      <a:r>
                        <a:rPr lang="zh-TW" altLang="en-US" sz="1600" u="none" strike="noStrike" dirty="0">
                          <a:effectLst/>
                        </a:rPr>
                        <a:t>，這些數據集通常用於訓練、驗證和測試模型。</a:t>
                      </a:r>
                      <a:endParaRPr lang="zh-TW" altLang="en-US" sz="1600" b="0" i="0" u="none" strike="noStrike" dirty="0">
                        <a:solidFill>
                          <a:srgbClr val="000000"/>
                        </a:solidFill>
                        <a:effectLst/>
                        <a:latin typeface="細明體"/>
                      </a:endParaRPr>
                    </a:p>
                  </a:txBody>
                  <a:tcPr marL="4380" marR="4380" marT="4380" marB="0" anchor="ctr"/>
                </a:tc>
              </a:tr>
              <a:tr h="1282980">
                <a:tc>
                  <a:txBody>
                    <a:bodyPr/>
                    <a:lstStyle/>
                    <a:p>
                      <a:pPr algn="ctr" rtl="0" fontAlgn="ctr"/>
                      <a:r>
                        <a:rPr lang="en-US" altLang="zh-TW" sz="1600" u="none" strike="noStrike" dirty="0">
                          <a:solidFill>
                            <a:srgbClr val="00B050"/>
                          </a:solidFill>
                          <a:effectLst/>
                        </a:rPr>
                        <a:t>2</a:t>
                      </a:r>
                      <a:endParaRPr lang="en-US" altLang="zh-TW" sz="1600" b="0" i="0" u="none" strike="noStrike" dirty="0">
                        <a:solidFill>
                          <a:srgbClr val="00B050"/>
                        </a:solidFill>
                        <a:effectLst/>
                        <a:latin typeface="微軟正黑體"/>
                      </a:endParaRPr>
                    </a:p>
                  </a:txBody>
                  <a:tcPr marL="4380" marR="4380" marT="4380" marB="0" anchor="ctr"/>
                </a:tc>
                <a:tc>
                  <a:txBody>
                    <a:bodyPr/>
                    <a:lstStyle/>
                    <a:p>
                      <a:pPr algn="l" rtl="0" fontAlgn="ctr"/>
                      <a:r>
                        <a:rPr lang="zh-TW" altLang="en-US" sz="1600" u="none" strike="noStrike" dirty="0">
                          <a:effectLst/>
                        </a:rPr>
                        <a:t>特徵工程</a:t>
                      </a:r>
                      <a:endParaRPr lang="zh-TW" altLang="en-US" sz="1600" b="0" i="0" u="none" strike="noStrike" dirty="0">
                        <a:solidFill>
                          <a:srgbClr val="000000"/>
                        </a:solidFill>
                        <a:effectLst/>
                        <a:latin typeface="細明體"/>
                      </a:endParaRPr>
                    </a:p>
                  </a:txBody>
                  <a:tcPr marL="4380" marR="4380" marT="4380" marB="0" anchor="ctr"/>
                </a:tc>
                <a:tc>
                  <a:txBody>
                    <a:bodyPr/>
                    <a:lstStyle/>
                    <a:p>
                      <a:pPr algn="l" rtl="0" fontAlgn="ctr"/>
                      <a:r>
                        <a:rPr lang="zh-TW" altLang="en-US" sz="1600" u="none" strike="noStrike" dirty="0">
                          <a:effectLst/>
                        </a:rPr>
                        <a:t>識別和設計與問題相關的特徵，這些特徵可以是單詞、詞性、</a:t>
                      </a:r>
                      <a:r>
                        <a:rPr lang="zh-TW" altLang="en-US" sz="1600" u="none" strike="noStrike" dirty="0">
                          <a:solidFill>
                            <a:srgbClr val="FF0000"/>
                          </a:solidFill>
                          <a:effectLst/>
                        </a:rPr>
                        <a:t>上下文等與序列標記任務相關的屬性</a:t>
                      </a:r>
                      <a:r>
                        <a:rPr lang="zh-TW" altLang="en-US" sz="1600" u="none" strike="noStrike" dirty="0">
                          <a:effectLst/>
                        </a:rPr>
                        <a:t>。</a:t>
                      </a:r>
                      <a:r>
                        <a:rPr lang="en-US" altLang="zh-TW" sz="1600" u="none" strike="noStrike" dirty="0">
                          <a:effectLst/>
                        </a:rPr>
                        <a:t>CRF </a:t>
                      </a:r>
                      <a:r>
                        <a:rPr lang="zh-TW" altLang="en-US" sz="1600" u="none" strike="noStrike" dirty="0">
                          <a:effectLst/>
                        </a:rPr>
                        <a:t>的性能高度依賴於特徵的選擇，因此這一步驟是關鍵的。</a:t>
                      </a:r>
                      <a:endParaRPr lang="zh-TW" altLang="en-US" sz="1600" b="0" i="0" u="none" strike="noStrike" dirty="0">
                        <a:solidFill>
                          <a:srgbClr val="000000"/>
                        </a:solidFill>
                        <a:effectLst/>
                        <a:latin typeface="細明體"/>
                      </a:endParaRPr>
                    </a:p>
                  </a:txBody>
                  <a:tcPr marL="4380" marR="4380" marT="4380" marB="0" anchor="ctr"/>
                </a:tc>
              </a:tr>
              <a:tr h="1140989">
                <a:tc>
                  <a:txBody>
                    <a:bodyPr/>
                    <a:lstStyle/>
                    <a:p>
                      <a:pPr algn="ctr" rtl="0" fontAlgn="ctr"/>
                      <a:r>
                        <a:rPr lang="en-US" altLang="zh-TW" sz="1600" u="none" strike="noStrike" dirty="0">
                          <a:solidFill>
                            <a:srgbClr val="00B050"/>
                          </a:solidFill>
                          <a:effectLst/>
                        </a:rPr>
                        <a:t>3</a:t>
                      </a:r>
                      <a:endParaRPr lang="en-US" altLang="zh-TW" sz="1600" b="0" i="0" u="none" strike="noStrike" dirty="0">
                        <a:solidFill>
                          <a:srgbClr val="00B050"/>
                        </a:solidFill>
                        <a:effectLst/>
                        <a:latin typeface="微軟正黑體"/>
                      </a:endParaRPr>
                    </a:p>
                  </a:txBody>
                  <a:tcPr marL="4380" marR="4380" marT="4380" marB="0" anchor="ctr"/>
                </a:tc>
                <a:tc>
                  <a:txBody>
                    <a:bodyPr/>
                    <a:lstStyle/>
                    <a:p>
                      <a:pPr algn="l" rtl="0" fontAlgn="ctr"/>
                      <a:r>
                        <a:rPr lang="zh-TW" altLang="en-US" sz="1600" u="none" strike="noStrike">
                          <a:effectLst/>
                        </a:rPr>
                        <a:t>定義標記空間</a:t>
                      </a:r>
                      <a:endParaRPr lang="zh-TW" altLang="en-US" sz="1600" b="0" i="0" u="none" strike="noStrike">
                        <a:solidFill>
                          <a:srgbClr val="000000"/>
                        </a:solidFill>
                        <a:effectLst/>
                        <a:latin typeface="細明體"/>
                      </a:endParaRPr>
                    </a:p>
                  </a:txBody>
                  <a:tcPr marL="4380" marR="4380" marT="4380" marB="0" anchor="ctr"/>
                </a:tc>
                <a:tc>
                  <a:txBody>
                    <a:bodyPr/>
                    <a:lstStyle/>
                    <a:p>
                      <a:pPr algn="l" rtl="0" fontAlgn="ctr"/>
                      <a:r>
                        <a:rPr lang="zh-TW" altLang="en-US" sz="1600" u="none" strike="noStrike" dirty="0">
                          <a:effectLst/>
                        </a:rPr>
                        <a:t>確定標記空間，即所有可能的標記集合。這取決於問題的性質，如詞性標註問題可能有不同詞性標記（名詞、動詞、形容詞等）作為標記。</a:t>
                      </a:r>
                      <a:endParaRPr lang="zh-TW" altLang="en-US" sz="1600" b="0" i="0" u="none" strike="noStrike" dirty="0">
                        <a:solidFill>
                          <a:srgbClr val="000000"/>
                        </a:solidFill>
                        <a:effectLst/>
                        <a:latin typeface="細明體"/>
                      </a:endParaRPr>
                    </a:p>
                  </a:txBody>
                  <a:tcPr marL="4380" marR="4380" marT="4380" marB="0" anchor="ctr"/>
                </a:tc>
              </a:tr>
              <a:tr h="715020">
                <a:tc>
                  <a:txBody>
                    <a:bodyPr/>
                    <a:lstStyle/>
                    <a:p>
                      <a:pPr algn="ctr" rtl="0" fontAlgn="ctr"/>
                      <a:r>
                        <a:rPr lang="en-US" altLang="zh-TW" sz="1600" u="none" strike="noStrike" dirty="0">
                          <a:solidFill>
                            <a:srgbClr val="00B050"/>
                          </a:solidFill>
                          <a:effectLst/>
                        </a:rPr>
                        <a:t>4</a:t>
                      </a:r>
                      <a:endParaRPr lang="en-US" altLang="zh-TW" sz="1600" b="0" i="0" u="none" strike="noStrike" dirty="0">
                        <a:solidFill>
                          <a:srgbClr val="00B050"/>
                        </a:solidFill>
                        <a:effectLst/>
                        <a:latin typeface="微軟正黑體"/>
                      </a:endParaRPr>
                    </a:p>
                  </a:txBody>
                  <a:tcPr marL="4380" marR="4380" marT="4380" marB="0" anchor="ctr"/>
                </a:tc>
                <a:tc>
                  <a:txBody>
                    <a:bodyPr/>
                    <a:lstStyle/>
                    <a:p>
                      <a:pPr algn="l" rtl="0" fontAlgn="ctr"/>
                      <a:r>
                        <a:rPr lang="zh-TW" altLang="en-US" sz="1600" u="none" strike="noStrike" dirty="0">
                          <a:effectLst/>
                        </a:rPr>
                        <a:t>定義模型結構</a:t>
                      </a:r>
                      <a:endParaRPr lang="zh-TW" altLang="en-US" sz="1600" b="0" i="0" u="none" strike="noStrike" dirty="0">
                        <a:solidFill>
                          <a:srgbClr val="000000"/>
                        </a:solidFill>
                        <a:effectLst/>
                        <a:latin typeface="細明體"/>
                      </a:endParaRPr>
                    </a:p>
                  </a:txBody>
                  <a:tcPr marL="4380" marR="4380" marT="4380" marB="0" anchor="ctr"/>
                </a:tc>
                <a:tc>
                  <a:txBody>
                    <a:bodyPr/>
                    <a:lstStyle/>
                    <a:p>
                      <a:pPr algn="l" rtl="0" fontAlgn="ctr"/>
                      <a:r>
                        <a:rPr lang="zh-TW" altLang="en-US" sz="1600" u="none" strike="noStrike" dirty="0">
                          <a:effectLst/>
                        </a:rPr>
                        <a:t>在 </a:t>
                      </a:r>
                      <a:r>
                        <a:rPr lang="en-US" altLang="zh-TW" sz="1600" u="none" strike="noStrike" dirty="0">
                          <a:effectLst/>
                        </a:rPr>
                        <a:t>CRF </a:t>
                      </a:r>
                      <a:r>
                        <a:rPr lang="zh-TW" altLang="en-US" sz="1600" u="none" strike="noStrike" dirty="0">
                          <a:effectLst/>
                        </a:rPr>
                        <a:t>中，要定義模型的結構，包括特徵函數以及如何將特徵映射到標記空間。</a:t>
                      </a:r>
                      <a:endParaRPr lang="zh-TW" altLang="en-US" sz="1600" b="0" i="0" u="none" strike="noStrike" dirty="0">
                        <a:solidFill>
                          <a:srgbClr val="000000"/>
                        </a:solidFill>
                        <a:effectLst/>
                        <a:latin typeface="細明體"/>
                      </a:endParaRPr>
                    </a:p>
                  </a:txBody>
                  <a:tcPr marL="4380" marR="4380" marT="4380" marB="0" anchor="ctr"/>
                </a:tc>
              </a:tr>
            </a:tbl>
          </a:graphicData>
        </a:graphic>
      </p:graphicFrame>
    </p:spTree>
    <p:extLst>
      <p:ext uri="{BB962C8B-B14F-4D97-AF65-F5344CB8AC3E}">
        <p14:creationId xmlns:p14="http://schemas.microsoft.com/office/powerpoint/2010/main" val="21275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solidFill>
                  <a:srgbClr val="C00000"/>
                </a:solidFill>
              </a:rPr>
              <a:t>研究結果</a:t>
            </a:r>
            <a:r>
              <a:rPr lang="zh-TW" altLang="en-US" dirty="0" smtClean="0"/>
              <a:t>：相較基準詞彙系統</a:t>
            </a:r>
            <a:r>
              <a:rPr lang="en-US" altLang="zh-TW" dirty="0" smtClean="0"/>
              <a:t>(</a:t>
            </a:r>
            <a:r>
              <a:rPr lang="en-US" altLang="zh-TW" dirty="0" smtClean="0">
                <a:latin typeface="微軟正黑體" panose="020B0604030504040204" pitchFamily="34" charset="-120"/>
                <a:ea typeface="微軟正黑體" panose="020B0604030504040204" pitchFamily="34" charset="-120"/>
              </a:rPr>
              <a:t>0.631</a:t>
            </a:r>
            <a:r>
              <a:rPr lang="en-US" altLang="zh-TW" dirty="0" smtClean="0"/>
              <a:t>)</a:t>
            </a:r>
            <a:r>
              <a:rPr lang="zh-TW" altLang="en-US" dirty="0" smtClean="0"/>
              <a:t>以及</a:t>
            </a:r>
            <a:r>
              <a:rPr lang="en-US" altLang="zh-TW" dirty="0" smtClean="0"/>
              <a:t>CRF</a:t>
            </a:r>
            <a:r>
              <a:rPr lang="en-US" altLang="zh-TW" dirty="0"/>
              <a:t>(</a:t>
            </a:r>
            <a:r>
              <a:rPr lang="en-US" altLang="zh-TW" dirty="0">
                <a:latin typeface="微軟正黑體" panose="020B0604030504040204" pitchFamily="34" charset="-120"/>
                <a:ea typeface="微軟正黑體" panose="020B0604030504040204" pitchFamily="34" charset="-120"/>
              </a:rPr>
              <a:t>0.65</a:t>
            </a:r>
            <a:r>
              <a:rPr lang="en-US" altLang="zh-TW" dirty="0"/>
              <a:t>)</a:t>
            </a:r>
            <a:r>
              <a:rPr lang="zh-TW" altLang="en-US" dirty="0" smtClean="0"/>
              <a:t>模型之下</a:t>
            </a:r>
            <a:r>
              <a:rPr lang="en-US" altLang="zh-TW" dirty="0" smtClean="0"/>
              <a:t>BLSTM-RNN-M3(</a:t>
            </a:r>
            <a:r>
              <a:rPr lang="en-US" altLang="zh-TW" dirty="0" smtClean="0">
                <a:latin typeface="微軟正黑體" panose="020B0604030504040204" pitchFamily="34" charset="-120"/>
                <a:ea typeface="微軟正黑體" panose="020B0604030504040204" pitchFamily="34" charset="-120"/>
              </a:rPr>
              <a:t>0.75</a:t>
            </a:r>
            <a:r>
              <a:rPr lang="en-US" altLang="zh-TW" dirty="0" smtClean="0"/>
              <a:t>5)</a:t>
            </a:r>
            <a:r>
              <a:rPr lang="zh-TW" altLang="en-US" dirty="0" smtClean="0"/>
              <a:t>在</a:t>
            </a:r>
            <a:r>
              <a:rPr lang="en-US" altLang="zh-TW" dirty="0" smtClean="0"/>
              <a:t>F-measure</a:t>
            </a:r>
            <a:r>
              <a:rPr lang="zh-TW" altLang="en-US" dirty="0" smtClean="0"/>
              <a:t>指標中</a:t>
            </a:r>
            <a:r>
              <a:rPr lang="zh-TW" altLang="en-US" dirty="0" smtClean="0">
                <a:solidFill>
                  <a:srgbClr val="FF0000"/>
                </a:solidFill>
              </a:rPr>
              <a:t>提高了</a:t>
            </a:r>
            <a:r>
              <a:rPr lang="en-US" altLang="zh-TW" dirty="0" smtClean="0">
                <a:solidFill>
                  <a:srgbClr val="FF0000"/>
                </a:solidFill>
                <a:latin typeface="微軟正黑體" panose="020B0604030504040204" pitchFamily="34" charset="-120"/>
                <a:ea typeface="微軟正黑體" panose="020B0604030504040204" pitchFamily="34" charset="-120"/>
              </a:rPr>
              <a:t>0.1</a:t>
            </a:r>
            <a:r>
              <a:rPr lang="zh-TW" altLang="en-US" dirty="0" smtClean="0">
                <a:solidFill>
                  <a:srgbClr val="FF0000"/>
                </a:solidFill>
              </a:rPr>
              <a:t>的顯著精確度</a:t>
            </a:r>
            <a:r>
              <a:rPr lang="zh-TW" altLang="en-US" dirty="0" smtClean="0"/>
              <a:t>。</a:t>
            </a:r>
            <a:endParaRPr lang="en-US" altLang="zh-TW" dirty="0" smtClean="0"/>
          </a:p>
          <a:p>
            <a:pPr marL="0" indent="0">
              <a:buNone/>
            </a:pPr>
            <a:endParaRPr lang="en-US" altLang="zh-TW" dirty="0"/>
          </a:p>
          <a:p>
            <a:pPr marL="0" indent="0">
              <a:buNone/>
            </a:pPr>
            <a:r>
              <a:rPr lang="en-US" altLang="zh-TW" sz="1800" dirty="0" smtClean="0">
                <a:solidFill>
                  <a:srgbClr val="00B050"/>
                </a:solidFill>
              </a:rPr>
              <a:t>F-measure</a:t>
            </a:r>
            <a:r>
              <a:rPr lang="zh-TW" altLang="en-US" sz="1800" dirty="0" smtClean="0"/>
              <a:t>：</a:t>
            </a:r>
            <a:r>
              <a:rPr lang="zh-TW" altLang="en-US" sz="1800" dirty="0"/>
              <a:t>適用於不平衡數據集的評估，並能幫助衡量模型在不同情境下的性能</a:t>
            </a:r>
            <a:r>
              <a:rPr lang="zh-TW" altLang="en-US" sz="1800" dirty="0" smtClean="0"/>
              <a:t>。</a:t>
            </a:r>
            <a:endParaRPr lang="en-US" altLang="zh-TW" sz="1800" dirty="0" smtClean="0"/>
          </a:p>
          <a:p>
            <a:pPr marL="0" indent="0">
              <a:buNone/>
            </a:pPr>
            <a:r>
              <a:rPr lang="zh-TW" altLang="en-US" sz="1800" dirty="0" smtClean="0">
                <a:solidFill>
                  <a:srgbClr val="00B050"/>
                </a:solidFill>
              </a:rPr>
              <a:t>精確率</a:t>
            </a:r>
            <a:r>
              <a:rPr lang="zh-TW" altLang="en-US" sz="1800" dirty="0" smtClean="0"/>
              <a:t>：</a:t>
            </a:r>
            <a:r>
              <a:rPr lang="zh-TW" altLang="en-US" sz="1800" dirty="0"/>
              <a:t>衡量了模型預測的正例中有多少真正是正</a:t>
            </a:r>
            <a:r>
              <a:rPr lang="zh-TW" altLang="en-US" sz="1800" dirty="0" smtClean="0"/>
              <a:t>例。</a:t>
            </a:r>
            <a:endParaRPr lang="en-US" altLang="zh-TW" sz="1800" dirty="0" smtClean="0"/>
          </a:p>
          <a:p>
            <a:pPr marL="0" indent="0">
              <a:buNone/>
            </a:pPr>
            <a:r>
              <a:rPr lang="zh-TW" altLang="en-US" sz="1800" dirty="0">
                <a:solidFill>
                  <a:srgbClr val="00B050"/>
                </a:solidFill>
              </a:rPr>
              <a:t>召回</a:t>
            </a:r>
            <a:r>
              <a:rPr lang="zh-TW" altLang="en-US" sz="1800" dirty="0" smtClean="0">
                <a:solidFill>
                  <a:srgbClr val="00B050"/>
                </a:solidFill>
              </a:rPr>
              <a:t>率</a:t>
            </a:r>
            <a:r>
              <a:rPr lang="zh-TW" altLang="en-US" sz="1800" dirty="0" smtClean="0"/>
              <a:t>：</a:t>
            </a:r>
            <a:r>
              <a:rPr lang="zh-TW" altLang="en-US" sz="1800" dirty="0"/>
              <a:t>衡量了實際的正例中有多少被模型成功預測為正</a:t>
            </a:r>
            <a:r>
              <a:rPr lang="zh-TW" altLang="en-US" sz="1800" dirty="0" smtClean="0"/>
              <a:t>例。</a:t>
            </a:r>
            <a:endParaRPr lang="en-US" altLang="zh-TW" sz="1800" dirty="0" smtClean="0"/>
          </a:p>
          <a:p>
            <a:pPr marL="0" indent="0">
              <a:buNone/>
            </a:pPr>
            <a:r>
              <a:rPr lang="zh-TW" altLang="en-US" sz="1800" dirty="0" smtClean="0">
                <a:solidFill>
                  <a:srgbClr val="00B050"/>
                </a:solidFill>
              </a:rPr>
              <a:t>公式</a:t>
            </a:r>
            <a:r>
              <a:rPr lang="zh-TW" altLang="en-US" sz="1800" dirty="0" smtClean="0"/>
              <a:t>：</a:t>
            </a:r>
            <a:r>
              <a:rPr lang="en-US" altLang="zh-TW" sz="1800" dirty="0" smtClean="0"/>
              <a:t>(2*</a:t>
            </a:r>
            <a:r>
              <a:rPr lang="zh-TW" altLang="en-US" sz="1800" dirty="0" smtClean="0"/>
              <a:t>精確率*召回率</a:t>
            </a:r>
            <a:r>
              <a:rPr lang="en-US" altLang="zh-TW" sz="1800" dirty="0" smtClean="0"/>
              <a:t>)/(</a:t>
            </a:r>
            <a:r>
              <a:rPr lang="zh-TW" altLang="en-US" sz="1800" dirty="0" smtClean="0"/>
              <a:t>精確率</a:t>
            </a:r>
            <a:r>
              <a:rPr lang="en-US" altLang="zh-TW" sz="1800" dirty="0" smtClean="0"/>
              <a:t>+</a:t>
            </a:r>
            <a:r>
              <a:rPr lang="zh-TW" altLang="en-US" sz="1800" dirty="0" smtClean="0"/>
              <a:t>召回率</a:t>
            </a:r>
            <a:r>
              <a:rPr lang="en-US" altLang="zh-TW" sz="1800" dirty="0" smtClean="0"/>
              <a:t>)</a:t>
            </a:r>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研究結果</a:t>
            </a:r>
            <a:r>
              <a:rPr lang="en-US" altLang="zh-TW" dirty="0" smtClean="0"/>
              <a:t>or</a:t>
            </a:r>
            <a:r>
              <a:rPr lang="zh-TW" altLang="en-US" dirty="0" smtClean="0"/>
              <a:t>值得注意的成果</a:t>
            </a:r>
            <a:endParaRPr lang="zh-TW" altLang="en-US" dirty="0"/>
          </a:p>
        </p:txBody>
      </p:sp>
    </p:spTree>
    <p:extLst>
      <p:ext uri="{BB962C8B-B14F-4D97-AF65-F5344CB8AC3E}">
        <p14:creationId xmlns:p14="http://schemas.microsoft.com/office/powerpoint/2010/main" val="2488112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latin typeface="微軟正黑體" panose="020B0604030504040204" pitchFamily="34" charset="-120"/>
                <a:ea typeface="微軟正黑體" panose="020B0604030504040204" pitchFamily="34" charset="-120"/>
              </a:rPr>
              <a:t>5</a:t>
            </a:r>
            <a:r>
              <a:rPr lang="en-US" altLang="zh-TW" dirty="0" smtClean="0"/>
              <a:t>.</a:t>
            </a:r>
            <a:r>
              <a:rPr lang="zh-TW" altLang="en-US" dirty="0"/>
              <a:t>為了應對先前種種</a:t>
            </a:r>
            <a:r>
              <a:rPr lang="zh-TW" altLang="en-US" dirty="0" smtClean="0"/>
              <a:t>挑戰，研究人員開始將機器學習應用到</a:t>
            </a:r>
            <a:r>
              <a:rPr lang="en-US" altLang="zh-TW" dirty="0" smtClean="0"/>
              <a:t>ADR</a:t>
            </a:r>
            <a:r>
              <a:rPr lang="zh-TW" altLang="en-US" dirty="0" smtClean="0"/>
              <a:t>檢測中，最成功的案例為條件隨機場</a:t>
            </a:r>
            <a:r>
              <a:rPr lang="en-US" altLang="zh-TW" dirty="0" smtClean="0"/>
              <a:t>(CRF)</a:t>
            </a:r>
            <a:r>
              <a:rPr lang="zh-TW" altLang="en-US" dirty="0" smtClean="0"/>
              <a:t>模型，但</a:t>
            </a:r>
            <a:r>
              <a:rPr lang="en-US" altLang="zh-TW" dirty="0" smtClean="0"/>
              <a:t>CRF</a:t>
            </a:r>
            <a:r>
              <a:rPr lang="zh-TW" altLang="en-US" dirty="0" smtClean="0"/>
              <a:t>模型受到輸入範圍的限制，因此可能排除遠處提及的重要信息，然而循環神經網路</a:t>
            </a:r>
            <a:r>
              <a:rPr lang="en-US" altLang="zh-TW" dirty="0" smtClean="0"/>
              <a:t>(RNN)</a:t>
            </a:r>
            <a:r>
              <a:rPr lang="zh-TW" altLang="en-US" dirty="0" smtClean="0"/>
              <a:t>可以克服這個限制，</a:t>
            </a:r>
            <a:r>
              <a:rPr lang="en-US" altLang="zh-TW" dirty="0" smtClean="0"/>
              <a:t>RNN</a:t>
            </a:r>
            <a:r>
              <a:rPr lang="zh-TW" altLang="en-US" dirty="0" smtClean="0"/>
              <a:t>模型在時間序列、語言建模中取得良好的效果，但據本論文所知，</a:t>
            </a:r>
            <a:r>
              <a:rPr lang="zh-TW" altLang="en-US" dirty="0" smtClean="0">
                <a:solidFill>
                  <a:srgbClr val="FF0000"/>
                </a:solidFill>
              </a:rPr>
              <a:t>尚未應用於標記藥物事件</a:t>
            </a:r>
            <a:r>
              <a:rPr lang="zh-TW" altLang="en-US" dirty="0" smtClean="0"/>
              <a:t>，尤其在社交媒體數據上。</a:t>
            </a:r>
            <a:endParaRPr lang="en-US" altLang="zh-TW" dirty="0"/>
          </a:p>
        </p:txBody>
      </p:sp>
      <p:sp>
        <p:nvSpPr>
          <p:cNvPr id="3" name="標題 2"/>
          <p:cNvSpPr>
            <a:spLocks noGrp="1"/>
          </p:cNvSpPr>
          <p:nvPr>
            <p:ph type="title"/>
          </p:nvPr>
        </p:nvSpPr>
        <p:spPr/>
        <p:txBody>
          <a:bodyPr/>
          <a:lstStyle/>
          <a:p>
            <a:r>
              <a:rPr lang="zh-TW" altLang="en-US" dirty="0" smtClean="0"/>
              <a:t>研究背景</a:t>
            </a:r>
            <a:endParaRPr lang="zh-TW" altLang="en-US" dirty="0"/>
          </a:p>
        </p:txBody>
      </p:sp>
    </p:spTree>
    <p:extLst>
      <p:ext uri="{BB962C8B-B14F-4D97-AF65-F5344CB8AC3E}">
        <p14:creationId xmlns:p14="http://schemas.microsoft.com/office/powerpoint/2010/main" val="322166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latin typeface="微軟正黑體" panose="020B0604030504040204" pitchFamily="34" charset="-120"/>
                <a:ea typeface="微軟正黑體" panose="020B0604030504040204" pitchFamily="34" charset="-120"/>
              </a:rPr>
              <a:t>1.</a:t>
            </a:r>
            <a:r>
              <a:rPr lang="zh-TW" altLang="en-US" dirty="0" smtClean="0"/>
              <a:t>模型創新</a:t>
            </a:r>
            <a:endParaRPr lang="en-US" altLang="zh-TW" dirty="0" smtClean="0"/>
          </a:p>
          <a:p>
            <a:pPr marL="0" indent="0">
              <a:buNone/>
            </a:pPr>
            <a:endParaRPr lang="en-US" altLang="zh-TW" dirty="0"/>
          </a:p>
          <a:p>
            <a:pPr marL="0" indent="0">
              <a:buNone/>
            </a:pPr>
            <a:r>
              <a:rPr lang="en-US" altLang="zh-TW" dirty="0" smtClean="0">
                <a:latin typeface="微軟正黑體" panose="020B0604030504040204" pitchFamily="34" charset="-120"/>
                <a:ea typeface="微軟正黑體" panose="020B0604030504040204" pitchFamily="34" charset="-120"/>
              </a:rPr>
              <a:t>2.</a:t>
            </a:r>
            <a:r>
              <a:rPr lang="zh-TW" altLang="en-US" dirty="0" smtClean="0"/>
              <a:t>性能提升</a:t>
            </a:r>
            <a:endParaRPr lang="en-US" altLang="zh-TW" dirty="0" smtClean="0"/>
          </a:p>
          <a:p>
            <a:pPr marL="0" indent="0">
              <a:buNone/>
            </a:pPr>
            <a:endParaRPr lang="en-US" altLang="zh-TW" dirty="0"/>
          </a:p>
          <a:p>
            <a:pPr marL="0" indent="0">
              <a:buNone/>
            </a:pPr>
            <a:r>
              <a:rPr lang="en-US" altLang="zh-TW" dirty="0" smtClean="0">
                <a:latin typeface="微軟正黑體" panose="020B0604030504040204" pitchFamily="34" charset="-120"/>
                <a:ea typeface="微軟正黑體" panose="020B0604030504040204" pitchFamily="34" charset="-120"/>
              </a:rPr>
              <a:t>3.</a:t>
            </a:r>
            <a:r>
              <a:rPr lang="zh-TW" altLang="en-US" dirty="0" smtClean="0"/>
              <a:t>預先訓練的單詞嵌入應用</a:t>
            </a:r>
            <a:endParaRPr lang="en-US" altLang="zh-TW" dirty="0" smtClean="0"/>
          </a:p>
          <a:p>
            <a:pPr marL="0" indent="0">
              <a:buNone/>
            </a:pPr>
            <a:endParaRPr lang="en-US" altLang="zh-TW" dirty="0"/>
          </a:p>
          <a:p>
            <a:pPr marL="0" indent="0">
              <a:buNone/>
            </a:pPr>
            <a:r>
              <a:rPr lang="en-US" altLang="zh-TW" dirty="0" smtClean="0">
                <a:latin typeface="微軟正黑體" panose="020B0604030504040204" pitchFamily="34" charset="-120"/>
                <a:ea typeface="微軟正黑體" panose="020B0604030504040204" pitchFamily="34" charset="-120"/>
              </a:rPr>
              <a:t>4.</a:t>
            </a:r>
            <a:r>
              <a:rPr lang="zh-TW" altLang="en-US" dirty="0" smtClean="0"/>
              <a:t>深度學習應用於醫療監視</a:t>
            </a:r>
            <a:endParaRPr lang="en-US" altLang="zh-TW" dirty="0"/>
          </a:p>
          <a:p>
            <a:pPr marL="0" indent="0">
              <a:buNone/>
            </a:pPr>
            <a:endParaRPr lang="en-US" altLang="zh-TW" dirty="0" smtClean="0"/>
          </a:p>
          <a:p>
            <a:pPr marL="0" indent="0">
              <a:buNone/>
            </a:pPr>
            <a:endParaRPr lang="en-US" altLang="zh-TW" dirty="0" smtClean="0"/>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貢獻</a:t>
            </a:r>
            <a:endParaRPr lang="zh-TW" altLang="en-US" dirty="0"/>
          </a:p>
        </p:txBody>
      </p:sp>
    </p:spTree>
    <p:extLst>
      <p:ext uri="{BB962C8B-B14F-4D97-AF65-F5344CB8AC3E}">
        <p14:creationId xmlns:p14="http://schemas.microsoft.com/office/powerpoint/2010/main" val="42184783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endParaRPr lang="en-US" altLang="zh-TW" dirty="0" smtClean="0"/>
          </a:p>
          <a:p>
            <a:pPr marL="0" indent="0">
              <a:buNone/>
            </a:pPr>
            <a:endParaRPr lang="en-US" altLang="zh-TW" dirty="0" smtClean="0"/>
          </a:p>
          <a:p>
            <a:pPr marL="0" indent="0" algn="ctr">
              <a:buNone/>
            </a:pPr>
            <a:r>
              <a:rPr lang="en-US" altLang="zh-TW" dirty="0" smtClean="0"/>
              <a:t>…</a:t>
            </a:r>
            <a:endParaRPr lang="zh-TW" altLang="en-US" dirty="0"/>
          </a:p>
        </p:txBody>
      </p:sp>
      <p:sp>
        <p:nvSpPr>
          <p:cNvPr id="3" name="標題 2"/>
          <p:cNvSpPr>
            <a:spLocks noGrp="1"/>
          </p:cNvSpPr>
          <p:nvPr>
            <p:ph type="title"/>
          </p:nvPr>
        </p:nvSpPr>
        <p:spPr/>
        <p:txBody>
          <a:bodyPr/>
          <a:lstStyle/>
          <a:p>
            <a:r>
              <a:rPr lang="zh-TW" altLang="en-US" dirty="0" smtClean="0"/>
              <a:t>優點與缺點</a:t>
            </a:r>
            <a:endParaRPr lang="zh-TW" altLang="en-US" dirty="0"/>
          </a:p>
        </p:txBody>
      </p:sp>
    </p:spTree>
    <p:extLst>
      <p:ext uri="{BB962C8B-B14F-4D97-AF65-F5344CB8AC3E}">
        <p14:creationId xmlns:p14="http://schemas.microsoft.com/office/powerpoint/2010/main" val="38896899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latin typeface="微軟正黑體" panose="020B0604030504040204" pitchFamily="34" charset="-120"/>
                <a:ea typeface="微軟正黑體" panose="020B0604030504040204" pitchFamily="34" charset="-120"/>
              </a:rPr>
              <a:t>1.</a:t>
            </a:r>
            <a:r>
              <a:rPr lang="zh-TW" altLang="en-US" dirty="0" smtClean="0"/>
              <a:t>可以尋找是否還有能更精進</a:t>
            </a:r>
            <a:r>
              <a:rPr lang="en-US" altLang="zh-TW" dirty="0" smtClean="0">
                <a:solidFill>
                  <a:srgbClr val="FF0000"/>
                </a:solidFill>
              </a:rPr>
              <a:t>F-measure</a:t>
            </a:r>
            <a:r>
              <a:rPr lang="zh-TW" altLang="en-US" dirty="0" smtClean="0"/>
              <a:t>的方法</a:t>
            </a:r>
            <a:endParaRPr lang="en-US" altLang="zh-TW" dirty="0" smtClean="0"/>
          </a:p>
          <a:p>
            <a:pPr marL="0" indent="0">
              <a:buNone/>
            </a:pPr>
            <a:endParaRPr lang="en-US" altLang="zh-TW" dirty="0">
              <a:solidFill>
                <a:srgbClr val="FF0000"/>
              </a:solidFill>
            </a:endParaRPr>
          </a:p>
          <a:p>
            <a:pPr marL="0" indent="0">
              <a:buNone/>
            </a:pPr>
            <a:r>
              <a:rPr lang="en-US" altLang="zh-TW" dirty="0" smtClean="0">
                <a:latin typeface="微軟正黑體" panose="020B0604030504040204" pitchFamily="34" charset="-120"/>
                <a:ea typeface="微軟正黑體" panose="020B0604030504040204" pitchFamily="34" charset="-120"/>
              </a:rPr>
              <a:t>2.</a:t>
            </a:r>
            <a:r>
              <a:rPr lang="zh-TW" altLang="en-US" dirty="0" smtClean="0"/>
              <a:t>在</a:t>
            </a:r>
            <a:r>
              <a:rPr lang="zh-TW" altLang="en-US" dirty="0" smtClean="0">
                <a:solidFill>
                  <a:srgbClr val="FF0000"/>
                </a:solidFill>
              </a:rPr>
              <a:t>其他社交媒體</a:t>
            </a:r>
            <a:r>
              <a:rPr lang="zh-TW" altLang="en-US" dirty="0" smtClean="0"/>
              <a:t>上是否也可套用相對應的方法</a:t>
            </a:r>
            <a:endParaRPr lang="en-US" altLang="zh-TW" dirty="0" smtClean="0"/>
          </a:p>
          <a:p>
            <a:pPr marL="0" indent="0">
              <a:buNone/>
            </a:pPr>
            <a:endParaRPr lang="en-US" altLang="zh-TW" dirty="0"/>
          </a:p>
        </p:txBody>
      </p:sp>
      <p:sp>
        <p:nvSpPr>
          <p:cNvPr id="3" name="標題 2"/>
          <p:cNvSpPr>
            <a:spLocks noGrp="1"/>
          </p:cNvSpPr>
          <p:nvPr>
            <p:ph type="title"/>
          </p:nvPr>
        </p:nvSpPr>
        <p:spPr/>
        <p:txBody>
          <a:bodyPr/>
          <a:lstStyle/>
          <a:p>
            <a:r>
              <a:rPr lang="zh-TW" altLang="en-US" dirty="0" smtClean="0"/>
              <a:t>未來發展的方向或空間</a:t>
            </a:r>
            <a:endParaRPr lang="zh-TW" altLang="en-US" dirty="0"/>
          </a:p>
        </p:txBody>
      </p:sp>
    </p:spTree>
    <p:extLst>
      <p:ext uri="{BB962C8B-B14F-4D97-AF65-F5344CB8AC3E}">
        <p14:creationId xmlns:p14="http://schemas.microsoft.com/office/powerpoint/2010/main" val="40991136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lgn="ctr">
              <a:buNone/>
            </a:pPr>
            <a:endParaRPr lang="en-US" altLang="zh-TW" dirty="0" smtClean="0"/>
          </a:p>
          <a:p>
            <a:pPr marL="0" indent="0" algn="ctr">
              <a:buNone/>
            </a:pPr>
            <a:endParaRPr lang="en-US" altLang="zh-TW" dirty="0"/>
          </a:p>
          <a:p>
            <a:pPr marL="0" indent="0" algn="ctr">
              <a:buNone/>
            </a:pPr>
            <a:endParaRPr lang="en-US" altLang="zh-TW" dirty="0" smtClean="0"/>
          </a:p>
          <a:p>
            <a:pPr marL="0" indent="0" algn="ctr">
              <a:buNone/>
            </a:pPr>
            <a:r>
              <a:rPr lang="en-US" altLang="zh-TW" dirty="0" smtClean="0"/>
              <a:t>…</a:t>
            </a:r>
          </a:p>
        </p:txBody>
      </p:sp>
      <p:sp>
        <p:nvSpPr>
          <p:cNvPr id="3" name="標題 2"/>
          <p:cNvSpPr>
            <a:spLocks noGrp="1"/>
          </p:cNvSpPr>
          <p:nvPr>
            <p:ph type="title"/>
          </p:nvPr>
        </p:nvSpPr>
        <p:spPr/>
        <p:txBody>
          <a:bodyPr/>
          <a:lstStyle/>
          <a:p>
            <a:r>
              <a:rPr lang="zh-TW" altLang="en-US" dirty="0" smtClean="0"/>
              <a:t>如果是我，會如何做這個題目</a:t>
            </a:r>
            <a:endParaRPr lang="zh-TW" altLang="en-US" dirty="0"/>
          </a:p>
        </p:txBody>
      </p:sp>
    </p:spTree>
    <p:extLst>
      <p:ext uri="{BB962C8B-B14F-4D97-AF65-F5344CB8AC3E}">
        <p14:creationId xmlns:p14="http://schemas.microsoft.com/office/powerpoint/2010/main" val="40789565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dirty="0"/>
              <a:t>根據該論文所使用的方法，學生認為可以相對應套用到</a:t>
            </a:r>
            <a:r>
              <a:rPr lang="zh-TW" altLang="en-US" dirty="0">
                <a:solidFill>
                  <a:srgbClr val="FF0000"/>
                </a:solidFill>
              </a:rPr>
              <a:t>小型手術的回饋</a:t>
            </a:r>
            <a:r>
              <a:rPr lang="zh-TW" altLang="en-US" dirty="0"/>
              <a:t>上，通常小型手術後不會要求受術者需要特別回診並觀察傷口癒合狀況，而術後的經歷，通常只有受術者自己最為了解，在社交媒體上也常常會看到用戶在詢問</a:t>
            </a:r>
            <a:r>
              <a:rPr lang="zh-TW" altLang="en-US" dirty="0">
                <a:solidFill>
                  <a:srgbClr val="FF0000"/>
                </a:solidFill>
              </a:rPr>
              <a:t>做完</a:t>
            </a:r>
            <a:r>
              <a:rPr lang="zh-TW" altLang="en-US" dirty="0"/>
              <a:t>何種</a:t>
            </a:r>
            <a:r>
              <a:rPr lang="zh-TW" altLang="en-US" dirty="0">
                <a:solidFill>
                  <a:srgbClr val="FF0000"/>
                </a:solidFill>
              </a:rPr>
              <a:t>手術需要注意的地方</a:t>
            </a:r>
            <a:r>
              <a:rPr lang="zh-TW" altLang="en-US" dirty="0"/>
              <a:t>類似的貼文，然而這些貼文底下也通常會有受術者本身或受術者周遭的親朋好友留言，透過這種收集方式可以更好的補足術後可能會有的情況。</a:t>
            </a:r>
            <a:endParaRPr lang="en-US" altLang="zh-TW" dirty="0"/>
          </a:p>
          <a:p>
            <a:pPr marL="0" indent="0">
              <a:buNone/>
            </a:pPr>
            <a:endParaRPr lang="en-US" altLang="zh-TW" dirty="0" smtClean="0"/>
          </a:p>
        </p:txBody>
      </p:sp>
      <p:sp>
        <p:nvSpPr>
          <p:cNvPr id="3" name="標題 2"/>
          <p:cNvSpPr>
            <a:spLocks noGrp="1"/>
          </p:cNvSpPr>
          <p:nvPr>
            <p:ph type="title"/>
          </p:nvPr>
        </p:nvSpPr>
        <p:spPr/>
        <p:txBody>
          <a:bodyPr>
            <a:normAutofit fontScale="90000"/>
          </a:bodyPr>
          <a:lstStyle/>
          <a:p>
            <a:r>
              <a:rPr lang="zh-TW" altLang="en-US" dirty="0" smtClean="0"/>
              <a:t>本論文之方法有無其他可應用或是適用的例子</a:t>
            </a:r>
            <a:endParaRPr lang="zh-TW" altLang="en-US" dirty="0"/>
          </a:p>
        </p:txBody>
      </p:sp>
    </p:spTree>
    <p:extLst>
      <p:ext uri="{BB962C8B-B14F-4D97-AF65-F5344CB8AC3E}">
        <p14:creationId xmlns:p14="http://schemas.microsoft.com/office/powerpoint/2010/main" val="32742984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lgn="ctr">
              <a:buNone/>
            </a:pPr>
            <a:endParaRPr lang="en-US" altLang="zh-TW" dirty="0" smtClean="0"/>
          </a:p>
          <a:p>
            <a:pPr marL="0" indent="0" algn="ctr">
              <a:buNone/>
            </a:pPr>
            <a:r>
              <a:rPr lang="zh-TW" altLang="en-US" dirty="0" smtClean="0"/>
              <a:t>謝謝大家</a:t>
            </a:r>
            <a:endParaRPr lang="en-US" altLang="zh-TW" dirty="0" smtClean="0"/>
          </a:p>
          <a:p>
            <a:pPr marL="0" indent="0" algn="ctr">
              <a:buNone/>
            </a:pPr>
            <a:r>
              <a:rPr lang="zh-TW" altLang="en-US" dirty="0"/>
              <a:t>如果內容有錯或</a:t>
            </a:r>
            <a:r>
              <a:rPr lang="zh-TW" altLang="en-US" dirty="0" smtClean="0"/>
              <a:t>講解有誤的地方</a:t>
            </a:r>
            <a:endParaRPr lang="en-US" altLang="zh-TW" dirty="0"/>
          </a:p>
          <a:p>
            <a:pPr marL="0" indent="0" algn="ctr">
              <a:buNone/>
            </a:pPr>
            <a:r>
              <a:rPr lang="zh-TW" altLang="en-US" dirty="0" smtClean="0"/>
              <a:t>非常歡迎</a:t>
            </a:r>
            <a:r>
              <a:rPr lang="zh-TW" altLang="en-US" dirty="0"/>
              <a:t>指教</a:t>
            </a:r>
            <a:endParaRPr lang="en-US" altLang="zh-TW" dirty="0" smtClean="0"/>
          </a:p>
        </p:txBody>
      </p:sp>
      <p:sp>
        <p:nvSpPr>
          <p:cNvPr id="3" name="標題 2"/>
          <p:cNvSpPr>
            <a:spLocks noGrp="1"/>
          </p:cNvSpPr>
          <p:nvPr>
            <p:ph type="title"/>
          </p:nvPr>
        </p:nvSpPr>
        <p:spPr/>
        <p:txBody>
          <a:bodyPr/>
          <a:lstStyle/>
          <a:p>
            <a:r>
              <a:rPr lang="zh-TW" altLang="en-US" dirty="0" smtClean="0"/>
              <a:t>報告結束</a:t>
            </a:r>
            <a:endParaRPr lang="zh-TW" altLang="en-US" dirty="0"/>
          </a:p>
        </p:txBody>
      </p:sp>
    </p:spTree>
    <p:extLst>
      <p:ext uri="{BB962C8B-B14F-4D97-AF65-F5344CB8AC3E}">
        <p14:creationId xmlns:p14="http://schemas.microsoft.com/office/powerpoint/2010/main" val="1979985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6</a:t>
            </a:r>
            <a:r>
              <a:rPr lang="en-US" altLang="zh-TW" dirty="0" smtClean="0"/>
              <a:t>.</a:t>
            </a:r>
            <a:r>
              <a:rPr lang="zh-TW" altLang="en-US" dirty="0"/>
              <a:t>根據</a:t>
            </a:r>
            <a:r>
              <a:rPr lang="zh-TW" altLang="en-US" dirty="0" smtClean="0"/>
              <a:t>上述種種背景，試圖</a:t>
            </a:r>
            <a:r>
              <a:rPr lang="zh-TW" altLang="en-US" dirty="0" smtClean="0">
                <a:solidFill>
                  <a:srgbClr val="FF0000"/>
                </a:solidFill>
              </a:rPr>
              <a:t>開發一個超越目前社交媒體中</a:t>
            </a:r>
            <a:r>
              <a:rPr lang="en-US" altLang="zh-TW" dirty="0" smtClean="0">
                <a:solidFill>
                  <a:srgbClr val="FF0000"/>
                </a:solidFill>
              </a:rPr>
              <a:t>ADR</a:t>
            </a:r>
            <a:r>
              <a:rPr lang="zh-TW" altLang="en-US" dirty="0" smtClean="0">
                <a:solidFill>
                  <a:srgbClr val="FF0000"/>
                </a:solidFill>
              </a:rPr>
              <a:t>檢測最先進技術的</a:t>
            </a:r>
            <a:r>
              <a:rPr lang="en-US" altLang="zh-TW" dirty="0" smtClean="0">
                <a:solidFill>
                  <a:srgbClr val="FF0000"/>
                </a:solidFill>
              </a:rPr>
              <a:t>RNN</a:t>
            </a:r>
            <a:r>
              <a:rPr lang="zh-TW" altLang="en-US" dirty="0" smtClean="0">
                <a:solidFill>
                  <a:srgbClr val="FF0000"/>
                </a:solidFill>
              </a:rPr>
              <a:t>模型</a:t>
            </a:r>
            <a:r>
              <a:rPr lang="zh-TW" altLang="en-US" dirty="0" smtClean="0"/>
              <a:t>，並已研究了一種特定架構，</a:t>
            </a:r>
            <a:r>
              <a:rPr lang="zh-TW" altLang="en-US" dirty="0" smtClean="0">
                <a:solidFill>
                  <a:srgbClr val="FF0000"/>
                </a:solidFill>
              </a:rPr>
              <a:t>雙向長短期記憶</a:t>
            </a:r>
            <a:r>
              <a:rPr lang="en-US" altLang="zh-TW" dirty="0" smtClean="0">
                <a:solidFill>
                  <a:srgbClr val="FF0000"/>
                </a:solidFill>
              </a:rPr>
              <a:t>(BLSTM)RNN</a:t>
            </a:r>
            <a:r>
              <a:rPr lang="zh-TW" altLang="en-US" dirty="0" smtClean="0">
                <a:solidFill>
                  <a:srgbClr val="FF0000"/>
                </a:solidFill>
              </a:rPr>
              <a:t>模型</a:t>
            </a:r>
            <a:r>
              <a:rPr lang="zh-TW" altLang="en-US" dirty="0" smtClean="0"/>
              <a:t>。</a:t>
            </a:r>
            <a:endParaRPr lang="en-US" altLang="zh-TW" dirty="0"/>
          </a:p>
        </p:txBody>
      </p:sp>
      <p:sp>
        <p:nvSpPr>
          <p:cNvPr id="3" name="標題 2"/>
          <p:cNvSpPr>
            <a:spLocks noGrp="1"/>
          </p:cNvSpPr>
          <p:nvPr>
            <p:ph type="title"/>
          </p:nvPr>
        </p:nvSpPr>
        <p:spPr/>
        <p:txBody>
          <a:bodyPr/>
          <a:lstStyle/>
          <a:p>
            <a:r>
              <a:rPr lang="zh-TW" altLang="en-US" dirty="0" smtClean="0"/>
              <a:t>研究背景</a:t>
            </a:r>
            <a:endParaRPr lang="zh-TW" altLang="en-US" dirty="0"/>
          </a:p>
        </p:txBody>
      </p:sp>
    </p:spTree>
    <p:extLst>
      <p:ext uri="{BB962C8B-B14F-4D97-AF65-F5344CB8AC3E}">
        <p14:creationId xmlns:p14="http://schemas.microsoft.com/office/powerpoint/2010/main" val="164449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lgn="ctr">
              <a:buNone/>
            </a:pPr>
            <a:r>
              <a:rPr lang="zh-TW" altLang="en-US" dirty="0">
                <a:latin typeface="微軟正黑體" panose="020B0604030504040204" pitchFamily="34" charset="-120"/>
                <a:ea typeface="微軟正黑體" panose="020B0604030504040204" pitchFamily="34" charset="-120"/>
              </a:rPr>
              <a:t>在這篇論文中並</a:t>
            </a:r>
            <a:r>
              <a:rPr lang="zh-TW" altLang="en-US" dirty="0" smtClean="0">
                <a:latin typeface="微軟正黑體" panose="020B0604030504040204" pitchFamily="34" charset="-120"/>
                <a:ea typeface="微軟正黑體" panose="020B0604030504040204" pitchFamily="34" charset="-120"/>
              </a:rPr>
              <a:t>無假設條件</a:t>
            </a:r>
            <a:endParaRPr lang="en-US" altLang="zh-TW" dirty="0"/>
          </a:p>
        </p:txBody>
      </p:sp>
      <p:sp>
        <p:nvSpPr>
          <p:cNvPr id="3" name="標題 2"/>
          <p:cNvSpPr>
            <a:spLocks noGrp="1"/>
          </p:cNvSpPr>
          <p:nvPr>
            <p:ph type="title"/>
          </p:nvPr>
        </p:nvSpPr>
        <p:spPr/>
        <p:txBody>
          <a:bodyPr/>
          <a:lstStyle/>
          <a:p>
            <a:r>
              <a:rPr lang="zh-TW" altLang="en-US" dirty="0" smtClean="0"/>
              <a:t>假設條件</a:t>
            </a:r>
            <a:endParaRPr lang="zh-TW" altLang="en-US" dirty="0"/>
          </a:p>
        </p:txBody>
      </p:sp>
    </p:spTree>
    <p:extLst>
      <p:ext uri="{BB962C8B-B14F-4D97-AF65-F5344CB8AC3E}">
        <p14:creationId xmlns:p14="http://schemas.microsoft.com/office/powerpoint/2010/main" val="1269715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solidFill>
                  <a:srgbClr val="C00000"/>
                </a:solidFill>
              </a:rPr>
              <a:t>資料</a:t>
            </a:r>
            <a:r>
              <a:rPr lang="zh-TW" altLang="en-US" dirty="0">
                <a:solidFill>
                  <a:srgbClr val="C00000"/>
                </a:solidFill>
              </a:rPr>
              <a:t>形式</a:t>
            </a:r>
            <a:r>
              <a:rPr lang="zh-TW" altLang="en-US" dirty="0" smtClean="0"/>
              <a:t>：</a:t>
            </a:r>
            <a:r>
              <a:rPr lang="zh-TW" altLang="en-US" dirty="0"/>
              <a:t>文字</a:t>
            </a:r>
            <a:r>
              <a:rPr lang="zh-TW" altLang="en-US" dirty="0" smtClean="0"/>
              <a:t>數據</a:t>
            </a:r>
            <a:endParaRPr lang="en-US" altLang="zh-TW" dirty="0" smtClean="0"/>
          </a:p>
          <a:p>
            <a:pPr marL="0" indent="0">
              <a:buNone/>
            </a:pPr>
            <a:endParaRPr lang="en-US" altLang="zh-TW" dirty="0"/>
          </a:p>
          <a:p>
            <a:pPr marL="0" indent="0">
              <a:buNone/>
            </a:pPr>
            <a:endParaRPr lang="en-US" altLang="zh-TW" dirty="0" smtClean="0"/>
          </a:p>
          <a:p>
            <a:pPr marL="0" indent="0">
              <a:buNone/>
            </a:pPr>
            <a:r>
              <a:rPr lang="zh-TW" altLang="en-US" dirty="0">
                <a:solidFill>
                  <a:srgbClr val="C00000"/>
                </a:solidFill>
              </a:rPr>
              <a:t>資料</a:t>
            </a:r>
            <a:r>
              <a:rPr lang="zh-TW" altLang="en-US" dirty="0" smtClean="0">
                <a:solidFill>
                  <a:srgbClr val="C00000"/>
                </a:solidFill>
              </a:rPr>
              <a:t>來源</a:t>
            </a:r>
            <a:r>
              <a:rPr lang="zh-TW" altLang="en-US" dirty="0" smtClean="0"/>
              <a:t>：</a:t>
            </a:r>
            <a:r>
              <a:rPr lang="en-US" altLang="zh-TW" dirty="0" smtClean="0"/>
              <a:t>Twitter</a:t>
            </a:r>
            <a:r>
              <a:rPr lang="zh-TW" altLang="en-US" dirty="0" smtClean="0"/>
              <a:t>藥物和</a:t>
            </a:r>
            <a:r>
              <a:rPr lang="en-US" altLang="zh-TW" dirty="0" smtClean="0"/>
              <a:t>ADR</a:t>
            </a:r>
            <a:r>
              <a:rPr lang="zh-TW" altLang="en-US" dirty="0" smtClean="0"/>
              <a:t>相關的推文</a:t>
            </a:r>
            <a:endParaRPr lang="en-US" altLang="zh-TW" dirty="0" smtClean="0"/>
          </a:p>
          <a:p>
            <a:pPr marL="0" indent="0">
              <a:buNone/>
            </a:pPr>
            <a:endParaRPr lang="en-US" altLang="zh-TW" dirty="0" smtClean="0"/>
          </a:p>
          <a:p>
            <a:pPr marL="0" indent="0">
              <a:buNone/>
            </a:pPr>
            <a:endParaRPr lang="zh-TW" altLang="en-US" dirty="0"/>
          </a:p>
        </p:txBody>
      </p:sp>
      <p:sp>
        <p:nvSpPr>
          <p:cNvPr id="3" name="標題 2"/>
          <p:cNvSpPr>
            <a:spLocks noGrp="1"/>
          </p:cNvSpPr>
          <p:nvPr>
            <p:ph type="title"/>
          </p:nvPr>
        </p:nvSpPr>
        <p:spPr/>
        <p:txBody>
          <a:bodyPr/>
          <a:lstStyle/>
          <a:p>
            <a:r>
              <a:rPr lang="zh-TW" altLang="en-US" dirty="0" smtClean="0"/>
              <a:t>資料形式與來源</a:t>
            </a:r>
            <a:endParaRPr lang="zh-TW" altLang="en-US" dirty="0"/>
          </a:p>
        </p:txBody>
      </p:sp>
    </p:spTree>
    <p:extLst>
      <p:ext uri="{BB962C8B-B14F-4D97-AF65-F5344CB8AC3E}">
        <p14:creationId xmlns:p14="http://schemas.microsoft.com/office/powerpoint/2010/main" val="976105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5947</TotalTime>
  <Words>4012</Words>
  <Application>Microsoft Office PowerPoint</Application>
  <PresentationFormat>如螢幕大小 (4:3)</PresentationFormat>
  <Paragraphs>383</Paragraphs>
  <Slides>65</Slides>
  <Notes>0</Notes>
  <HiddenSlides>0</HiddenSlides>
  <MMClips>0</MMClips>
  <ScaleCrop>false</ScaleCrop>
  <HeadingPairs>
    <vt:vector size="4" baseType="variant">
      <vt:variant>
        <vt:lpstr>佈景主題</vt:lpstr>
      </vt:variant>
      <vt:variant>
        <vt:i4>1</vt:i4>
      </vt:variant>
      <vt:variant>
        <vt:lpstr>投影片標題</vt:lpstr>
      </vt:variant>
      <vt:variant>
        <vt:i4>65</vt:i4>
      </vt:variant>
    </vt:vector>
  </HeadingPairs>
  <TitlesOfParts>
    <vt:vector size="66" baseType="lpstr">
      <vt:lpstr>波形</vt:lpstr>
      <vt:lpstr>高等演算法-論文研讀</vt:lpstr>
      <vt:lpstr>報告論文</vt:lpstr>
      <vt:lpstr>研究背景</vt:lpstr>
      <vt:lpstr>研究背景</vt:lpstr>
      <vt:lpstr>研究背景</vt:lpstr>
      <vt:lpstr>研究背景</vt:lpstr>
      <vt:lpstr>研究背景</vt:lpstr>
      <vt:lpstr>假設條件</vt:lpstr>
      <vt:lpstr>資料形式與來源</vt:lpstr>
      <vt:lpstr>資料形式與來源</vt:lpstr>
      <vt:lpstr>資料形式與來源</vt:lpstr>
      <vt:lpstr>採用方法</vt:lpstr>
      <vt:lpstr>採用方法-淺談RNN</vt:lpstr>
      <vt:lpstr>採用方法-淺談RNN</vt:lpstr>
      <vt:lpstr>採用方法-LSTM-RNN解說</vt:lpstr>
      <vt:lpstr>採用方法-LSTM-RNN解說</vt:lpstr>
      <vt:lpstr>採用方法-LSTM-RNN解說</vt:lpstr>
      <vt:lpstr>採用方法-LSTM-RNN解說</vt:lpstr>
      <vt:lpstr>採用方法-LSTM-RNN解說</vt:lpstr>
      <vt:lpstr>採用方法-BLSTM-RNN解說</vt:lpstr>
      <vt:lpstr>採用方法-BLSTM-RNN解說</vt:lpstr>
      <vt:lpstr>採用方法-BLSTM-RNN解說</vt:lpstr>
      <vt:lpstr>採用方法-BLSTM-RNN解說</vt:lpstr>
      <vt:lpstr>採用方法-BLSTM-RNN解說</vt:lpstr>
      <vt:lpstr>採用方法-BLSTM-RNN解說</vt:lpstr>
      <vt:lpstr>採用方法-Tokenization</vt:lpstr>
      <vt:lpstr>採用方法-Tokenization</vt:lpstr>
      <vt:lpstr>採用方法-序列標記法IOB</vt:lpstr>
      <vt:lpstr>採用方法-序列標記法IOB</vt:lpstr>
      <vt:lpstr>採用方法-序列標記法IOB</vt:lpstr>
      <vt:lpstr>採用方法-令牌填充</vt:lpstr>
      <vt:lpstr>採用方法-令牌填充</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採用方法-詞嵌入</vt:lpstr>
      <vt:lpstr>採用方法-交叉驗證</vt:lpstr>
      <vt:lpstr>採用方法-交叉驗證</vt:lpstr>
      <vt:lpstr>採用方法-預訓練</vt:lpstr>
      <vt:lpstr>採用方法-預訓練</vt:lpstr>
      <vt:lpstr>採用方法-字典匹配</vt:lpstr>
      <vt:lpstr>採用方法-字典匹配</vt:lpstr>
      <vt:lpstr>採用方法-CRF模型</vt:lpstr>
      <vt:lpstr>採用方法-CRF模型</vt:lpstr>
      <vt:lpstr>採用方法-CRF模型</vt:lpstr>
      <vt:lpstr>採用方法-CRF模型</vt:lpstr>
      <vt:lpstr>採用方法-CRF模型</vt:lpstr>
      <vt:lpstr>採用方法-CRF模型</vt:lpstr>
      <vt:lpstr>研究結果or值得注意的成果</vt:lpstr>
      <vt:lpstr>貢獻</vt:lpstr>
      <vt:lpstr>優點與缺點</vt:lpstr>
      <vt:lpstr>未來發展的方向或空間</vt:lpstr>
      <vt:lpstr>如果是我，會如何做這個題目</vt:lpstr>
      <vt:lpstr>本論文之方法有無其他可應用或是適用的例子</vt:lpstr>
      <vt:lpstr>報告結束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高等演算法-論文研讀</dc:title>
  <dc:creator>CZS</dc:creator>
  <cp:lastModifiedBy>CZS</cp:lastModifiedBy>
  <cp:revision>102</cp:revision>
  <dcterms:created xsi:type="dcterms:W3CDTF">2023-09-26T08:09:50Z</dcterms:created>
  <dcterms:modified xsi:type="dcterms:W3CDTF">2023-10-04T21:24:36Z</dcterms:modified>
</cp:coreProperties>
</file>