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58" r:id="rId5"/>
    <p:sldId id="260" r:id="rId6"/>
    <p:sldId id="261" r:id="rId7"/>
    <p:sldId id="262" r:id="rId8"/>
    <p:sldId id="263" r:id="rId9"/>
    <p:sldId id="264" r:id="rId10"/>
    <p:sldId id="265" r:id="rId11"/>
    <p:sldId id="282" r:id="rId12"/>
    <p:sldId id="267" r:id="rId13"/>
    <p:sldId id="266" r:id="rId14"/>
    <p:sldId id="269" r:id="rId15"/>
    <p:sldId id="270" r:id="rId16"/>
    <p:sldId id="271" r:id="rId17"/>
    <p:sldId id="273" r:id="rId18"/>
    <p:sldId id="274" r:id="rId19"/>
    <p:sldId id="272" r:id="rId20"/>
    <p:sldId id="275" r:id="rId21"/>
    <p:sldId id="276" r:id="rId22"/>
    <p:sldId id="277" r:id="rId23"/>
    <p:sldId id="278" r:id="rId24"/>
    <p:sldId id="279" r:id="rId25"/>
    <p:sldId id="280" r:id="rId26"/>
    <p:sldId id="281" r:id="rId27"/>
    <p:sldId id="283" r:id="rId28"/>
    <p:sldId id="285" r:id="rId29"/>
    <p:sldId id="286" r:id="rId30"/>
    <p:sldId id="287" r:id="rId31"/>
    <p:sldId id="288" r:id="rId32"/>
    <p:sldId id="290" r:id="rId33"/>
    <p:sldId id="289" r:id="rId34"/>
    <p:sldId id="291" r:id="rId35"/>
    <p:sldId id="292" r:id="rId36"/>
    <p:sldId id="293" r:id="rId37"/>
    <p:sldId id="294" r:id="rId38"/>
    <p:sldId id="295" r:id="rId39"/>
    <p:sldId id="296" r:id="rId40"/>
    <p:sldId id="29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86FE5D9-6B69-4DEF-AD0B-E59CAB1F37F8}" type="datetimeFigureOut">
              <a:rPr lang="zh-TW" altLang="en-US" smtClean="0"/>
              <a:t>2023/11/23</a:t>
            </a:fld>
            <a:endParaRPr lang="zh-TW" altLang="en-US"/>
          </a:p>
        </p:txBody>
      </p:sp>
      <p:sp>
        <p:nvSpPr>
          <p:cNvPr id="5" name="Footer Placeholder 4"/>
          <p:cNvSpPr>
            <a:spLocks noGrp="1"/>
          </p:cNvSpPr>
          <p:nvPr>
            <p:ph type="ftr" sz="quarter" idx="11"/>
          </p:nvPr>
        </p:nvSpPr>
        <p:spPr>
          <a:xfrm>
            <a:off x="1876424" y="5410201"/>
            <a:ext cx="5124886" cy="365125"/>
          </a:xfrm>
        </p:spPr>
        <p:txBody>
          <a:bodyPr/>
          <a:lstStyle/>
          <a:p>
            <a:endParaRPr lang="zh-TW" altLang="en-US"/>
          </a:p>
        </p:txBody>
      </p:sp>
      <p:sp>
        <p:nvSpPr>
          <p:cNvPr id="6" name="Slide Number Placeholder 5"/>
          <p:cNvSpPr>
            <a:spLocks noGrp="1"/>
          </p:cNvSpPr>
          <p:nvPr>
            <p:ph type="sldNum" sz="quarter" idx="12"/>
          </p:nvPr>
        </p:nvSpPr>
        <p:spPr>
          <a:xfrm>
            <a:off x="9896911" y="5410199"/>
            <a:ext cx="771089" cy="365125"/>
          </a:xfrm>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2512693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a:t>按一下圖示以新增圖片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86FE5D9-6B69-4DEF-AD0B-E59CAB1F37F8}" type="datetimeFigureOut">
              <a:rPr lang="zh-TW" altLang="en-US" smtClean="0"/>
              <a:t>2023/11/23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2162712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86FE5D9-6B69-4DEF-AD0B-E59CAB1F37F8}" type="datetimeFigureOut">
              <a:rPr lang="zh-TW" altLang="en-US" smtClean="0"/>
              <a:t>2023/11/23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4274297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86FE5D9-6B69-4DEF-AD0B-E59CAB1F37F8}" type="datetimeFigureOut">
              <a:rPr lang="zh-TW" altLang="en-US" smtClean="0"/>
              <a:t>2023/11/23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0C7F03-DF35-4231-B8B5-C829BB64918C}" type="slidenum">
              <a:rPr lang="zh-TW" altLang="en-US" smtClean="0"/>
              <a:t>‹#›</a:t>
            </a:fld>
            <a:endParaRPr lang="zh-TW"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7015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86FE5D9-6B69-4DEF-AD0B-E59CAB1F37F8}" type="datetimeFigureOut">
              <a:rPr lang="zh-TW" altLang="en-US" smtClean="0"/>
              <a:t>2023/11/23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3229377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886FE5D9-6B69-4DEF-AD0B-E59CAB1F37F8}" type="datetimeFigureOut">
              <a:rPr lang="zh-TW" altLang="en-US" smtClean="0"/>
              <a:t>2023/11/23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2079418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886FE5D9-6B69-4DEF-AD0B-E59CAB1F37F8}" type="datetimeFigureOut">
              <a:rPr lang="zh-TW" altLang="en-US" smtClean="0"/>
              <a:t>2023/11/23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4115549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86FE5D9-6B69-4DEF-AD0B-E59CAB1F37F8}" type="datetimeFigureOut">
              <a:rPr lang="zh-TW" altLang="en-US" smtClean="0"/>
              <a:t>2023/11/23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1119281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86FE5D9-6B69-4DEF-AD0B-E59CAB1F37F8}" type="datetimeFigureOut">
              <a:rPr lang="zh-TW" altLang="en-US" smtClean="0"/>
              <a:t>2023/11/23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3992646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86FE5D9-6B69-4DEF-AD0B-E59CAB1F37F8}" type="datetimeFigureOut">
              <a:rPr lang="zh-TW" altLang="en-US" smtClean="0"/>
              <a:t>2023/11/23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13153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886FE5D9-6B69-4DEF-AD0B-E59CAB1F37F8}" type="datetimeFigureOut">
              <a:rPr lang="zh-TW" altLang="en-US" smtClean="0"/>
              <a:t>2023/11/23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339051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86FE5D9-6B69-4DEF-AD0B-E59CAB1F37F8}" type="datetimeFigureOut">
              <a:rPr lang="zh-TW" altLang="en-US" smtClean="0"/>
              <a:t>2023/11/23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31170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141410" y="3073397"/>
            <a:ext cx="4878391" cy="271780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72200" y="3073397"/>
            <a:ext cx="4875210" cy="271780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86FE5D9-6B69-4DEF-AD0B-E59CAB1F37F8}" type="datetimeFigureOut">
              <a:rPr lang="zh-TW" altLang="en-US" smtClean="0"/>
              <a:t>2023/11/23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2231164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86FE5D9-6B69-4DEF-AD0B-E59CAB1F37F8}" type="datetimeFigureOut">
              <a:rPr lang="zh-TW" altLang="en-US" smtClean="0"/>
              <a:t>2023/11/23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734265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6FE5D9-6B69-4DEF-AD0B-E59CAB1F37F8}" type="datetimeFigureOut">
              <a:rPr lang="zh-TW" altLang="en-US" smtClean="0"/>
              <a:t>2023/11/23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191034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86FE5D9-6B69-4DEF-AD0B-E59CAB1F37F8}" type="datetimeFigureOut">
              <a:rPr lang="zh-TW" altLang="en-US" smtClean="0"/>
              <a:t>2023/11/23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1907153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86FE5D9-6B69-4DEF-AD0B-E59CAB1F37F8}" type="datetimeFigureOut">
              <a:rPr lang="zh-TW" altLang="en-US" smtClean="0"/>
              <a:t>2023/11/23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2566799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86FE5D9-6B69-4DEF-AD0B-E59CAB1F37F8}" type="datetimeFigureOut">
              <a:rPr lang="zh-TW" altLang="en-US" smtClean="0"/>
              <a:t>2023/11/23</a:t>
            </a:fld>
            <a:endParaRPr lang="zh-TW"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0C7F03-DF35-4231-B8B5-C829BB64918C}" type="slidenum">
              <a:rPr lang="zh-TW" altLang="en-US" smtClean="0"/>
              <a:t>‹#›</a:t>
            </a:fld>
            <a:endParaRPr lang="zh-TW" altLang="en-US"/>
          </a:p>
        </p:txBody>
      </p:sp>
    </p:spTree>
    <p:extLst>
      <p:ext uri="{BB962C8B-B14F-4D97-AF65-F5344CB8AC3E}">
        <p14:creationId xmlns:p14="http://schemas.microsoft.com/office/powerpoint/2010/main" val="260846320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高等演算法</a:t>
            </a:r>
            <a:r>
              <a:rPr lang="en-US" altLang="zh-TW" dirty="0"/>
              <a:t>-</a:t>
            </a:r>
            <a:r>
              <a:rPr lang="zh-TW" altLang="en-US" dirty="0"/>
              <a:t>論文研讀報告</a:t>
            </a:r>
            <a:r>
              <a:rPr lang="en-US" altLang="zh-TW" dirty="0"/>
              <a:t>2</a:t>
            </a:r>
            <a:endParaRPr lang="zh-TW" altLang="en-US" dirty="0"/>
          </a:p>
        </p:txBody>
      </p:sp>
      <p:sp>
        <p:nvSpPr>
          <p:cNvPr id="3" name="副標題 2"/>
          <p:cNvSpPr>
            <a:spLocks noGrp="1"/>
          </p:cNvSpPr>
          <p:nvPr>
            <p:ph type="subTitle" idx="1"/>
          </p:nvPr>
        </p:nvSpPr>
        <p:spPr/>
        <p:txBody>
          <a:bodyPr>
            <a:normAutofit lnSpcReduction="10000"/>
          </a:bodyPr>
          <a:lstStyle/>
          <a:p>
            <a:endParaRPr lang="en-US" altLang="zh-TW" dirty="0"/>
          </a:p>
          <a:p>
            <a:r>
              <a:rPr lang="zh-TW" altLang="en-US" sz="2800" dirty="0">
                <a:solidFill>
                  <a:schemeClr val="tx1"/>
                </a:solidFill>
              </a:rPr>
              <a:t>學生：呂明樺</a:t>
            </a:r>
            <a:endParaRPr lang="en-US" altLang="zh-TW" sz="2800" dirty="0">
              <a:solidFill>
                <a:schemeClr val="tx1"/>
              </a:solidFill>
            </a:endParaRPr>
          </a:p>
          <a:p>
            <a:r>
              <a:rPr lang="zh-TW" altLang="en-US" sz="2800" dirty="0">
                <a:solidFill>
                  <a:schemeClr val="tx1"/>
                </a:solidFill>
              </a:rPr>
              <a:t>指導教授：蕭瑛東</a:t>
            </a:r>
            <a:endParaRPr lang="en-US" altLang="zh-TW" sz="2800" dirty="0">
              <a:solidFill>
                <a:schemeClr val="tx1"/>
              </a:solidFill>
            </a:endParaRPr>
          </a:p>
        </p:txBody>
      </p:sp>
    </p:spTree>
    <p:extLst>
      <p:ext uri="{BB962C8B-B14F-4D97-AF65-F5344CB8AC3E}">
        <p14:creationId xmlns:p14="http://schemas.microsoft.com/office/powerpoint/2010/main" val="3401839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t>
            </a:r>
            <a:r>
              <a:rPr lang="zh-TW" altLang="en-US" sz="5400" dirty="0">
                <a:latin typeface="標楷體" panose="03000509000000000000" pitchFamily="65" charset="-120"/>
                <a:ea typeface="標楷體" panose="03000509000000000000" pitchFamily="65" charset="-120"/>
              </a:rPr>
              <a:t>歐基里德距離</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p:txBody>
          <a:bodyPr/>
          <a:lstStyle/>
          <a:p>
            <a:pPr marL="0" indent="0">
              <a:buNone/>
            </a:pPr>
            <a:r>
              <a:rPr lang="zh-TW" altLang="en-US" b="1" dirty="0">
                <a:solidFill>
                  <a:srgbClr val="C00000"/>
                </a:solidFill>
                <a:latin typeface="標楷體" panose="03000509000000000000" pitchFamily="65" charset="-120"/>
                <a:ea typeface="標楷體" panose="03000509000000000000" pitchFamily="65" charset="-120"/>
              </a:rPr>
              <a:t>舉例</a:t>
            </a:r>
            <a:r>
              <a:rPr lang="zh-TW" altLang="en-US" dirty="0">
                <a:latin typeface="標楷體" panose="03000509000000000000" pitchFamily="65" charset="-120"/>
                <a:ea typeface="標楷體" panose="03000509000000000000" pitchFamily="65" charset="-120"/>
              </a:rPr>
              <a:t>：假設目前我有兩個二維座標點</a:t>
            </a:r>
            <a:r>
              <a:rPr lang="en-US" altLang="zh-TW" dirty="0">
                <a:latin typeface="標楷體" panose="03000509000000000000" pitchFamily="65" charset="-120"/>
                <a:ea typeface="標楷體" panose="03000509000000000000" pitchFamily="65" charset="-120"/>
              </a:rPr>
              <a:t>x(1, 1)</a:t>
            </a:r>
            <a:r>
              <a:rPr lang="zh-TW" altLang="en-US" dirty="0">
                <a:latin typeface="標楷體" panose="03000509000000000000" pitchFamily="65" charset="-120"/>
                <a:ea typeface="標楷體" panose="03000509000000000000" pitchFamily="65" charset="-120"/>
              </a:rPr>
              <a:t>和</a:t>
            </a:r>
            <a:r>
              <a:rPr lang="en-US" altLang="zh-TW" dirty="0">
                <a:latin typeface="標楷體" panose="03000509000000000000" pitchFamily="65" charset="-120"/>
                <a:ea typeface="標楷體" panose="03000509000000000000" pitchFamily="65" charset="-120"/>
              </a:rPr>
              <a:t>y(2, 2)</a:t>
            </a:r>
            <a:r>
              <a:rPr lang="zh-TW" altLang="en-US" dirty="0">
                <a:latin typeface="標楷體" panose="03000509000000000000" pitchFamily="65" charset="-120"/>
                <a:ea typeface="標楷體" panose="03000509000000000000" pitchFamily="65" charset="-120"/>
              </a:rPr>
              <a:t>，套入公式計算</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假如我的座標點是高維度的，那麼公式就會往後延伸</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327FEA44-49B2-417E-9EC0-F2CC12A6CBB1}"/>
              </a:ext>
            </a:extLst>
          </p:cNvPr>
          <p:cNvSpPr txBox="1"/>
          <p:nvPr/>
        </p:nvSpPr>
        <p:spPr>
          <a:xfrm>
            <a:off x="2815137" y="3101439"/>
            <a:ext cx="2031325" cy="369332"/>
          </a:xfrm>
          <a:prstGeom prst="rect">
            <a:avLst/>
          </a:prstGeom>
          <a:noFill/>
        </p:spPr>
        <p:txBody>
          <a:bodyPr wrap="none" rtlCol="0">
            <a:spAutoFit/>
          </a:bodyPr>
          <a:lstStyle/>
          <a:p>
            <a:r>
              <a:rPr lang="zh-TW" altLang="en-US" dirty="0"/>
              <a:t>會得到這樣的公式</a:t>
            </a:r>
            <a:endParaRPr lang="en-US" altLang="zh-TW" dirty="0"/>
          </a:p>
        </p:txBody>
      </p:sp>
      <p:pic>
        <p:nvPicPr>
          <p:cNvPr id="6" name="圖片 5">
            <a:extLst>
              <a:ext uri="{FF2B5EF4-FFF2-40B4-BE49-F238E27FC236}">
                <a16:creationId xmlns:a16="http://schemas.microsoft.com/office/drawing/2014/main" id="{4F96A45F-CA95-466E-A335-480CBF872BDE}"/>
              </a:ext>
            </a:extLst>
          </p:cNvPr>
          <p:cNvPicPr>
            <a:picLocks noChangeAspect="1"/>
          </p:cNvPicPr>
          <p:nvPr/>
        </p:nvPicPr>
        <p:blipFill>
          <a:blip r:embed="rId2"/>
          <a:stretch>
            <a:fillRect/>
          </a:stretch>
        </p:blipFill>
        <p:spPr>
          <a:xfrm>
            <a:off x="4846462" y="3143210"/>
            <a:ext cx="2495898" cy="285790"/>
          </a:xfrm>
          <a:prstGeom prst="rect">
            <a:avLst/>
          </a:prstGeom>
        </p:spPr>
      </p:pic>
      <p:sp>
        <p:nvSpPr>
          <p:cNvPr id="7" name="文字方塊 6">
            <a:extLst>
              <a:ext uri="{FF2B5EF4-FFF2-40B4-BE49-F238E27FC236}">
                <a16:creationId xmlns:a16="http://schemas.microsoft.com/office/drawing/2014/main" id="{55300376-F6C3-49FD-8DF4-9538519530D2}"/>
              </a:ext>
            </a:extLst>
          </p:cNvPr>
          <p:cNvSpPr txBox="1"/>
          <p:nvPr/>
        </p:nvSpPr>
        <p:spPr>
          <a:xfrm>
            <a:off x="7342360" y="3101439"/>
            <a:ext cx="1234633" cy="369332"/>
          </a:xfrm>
          <a:prstGeom prst="rect">
            <a:avLst/>
          </a:prstGeom>
          <a:noFill/>
        </p:spPr>
        <p:txBody>
          <a:bodyPr wrap="none" rtlCol="0">
            <a:spAutoFit/>
          </a:bodyPr>
          <a:lstStyle/>
          <a:p>
            <a:r>
              <a:rPr lang="zh-TW" altLang="en-US" dirty="0"/>
              <a:t>等於根號</a:t>
            </a:r>
            <a:r>
              <a:rPr lang="en-US" altLang="zh-TW" dirty="0"/>
              <a:t>2</a:t>
            </a:r>
          </a:p>
        </p:txBody>
      </p:sp>
      <p:sp>
        <p:nvSpPr>
          <p:cNvPr id="10" name="文字方塊 9">
            <a:extLst>
              <a:ext uri="{FF2B5EF4-FFF2-40B4-BE49-F238E27FC236}">
                <a16:creationId xmlns:a16="http://schemas.microsoft.com/office/drawing/2014/main" id="{5132482F-B886-451A-B77C-1976BBD08D2B}"/>
              </a:ext>
            </a:extLst>
          </p:cNvPr>
          <p:cNvSpPr txBox="1"/>
          <p:nvPr/>
        </p:nvSpPr>
        <p:spPr>
          <a:xfrm>
            <a:off x="2815137" y="3623170"/>
            <a:ext cx="5025735" cy="369332"/>
          </a:xfrm>
          <a:prstGeom prst="rect">
            <a:avLst/>
          </a:prstGeom>
          <a:noFill/>
        </p:spPr>
        <p:txBody>
          <a:bodyPr wrap="none" rtlCol="0">
            <a:spAutoFit/>
          </a:bodyPr>
          <a:lstStyle/>
          <a:p>
            <a:r>
              <a:rPr lang="zh-TW" altLang="en-US" dirty="0"/>
              <a:t>而根號</a:t>
            </a:r>
            <a:r>
              <a:rPr lang="en-US" altLang="zh-TW" dirty="0"/>
              <a:t>2</a:t>
            </a:r>
            <a:r>
              <a:rPr lang="zh-TW" altLang="en-US" dirty="0"/>
              <a:t>大約等於</a:t>
            </a:r>
            <a:r>
              <a:rPr lang="en-US" altLang="zh-TW" dirty="0"/>
              <a:t>1.414</a:t>
            </a:r>
            <a:r>
              <a:rPr lang="zh-TW" altLang="en-US" dirty="0"/>
              <a:t>，此時</a:t>
            </a:r>
            <a:r>
              <a:rPr lang="en-US" altLang="zh-TW" dirty="0"/>
              <a:t>d(x, y)</a:t>
            </a:r>
            <a:r>
              <a:rPr lang="zh-TW" altLang="en-US" dirty="0"/>
              <a:t>就等於</a:t>
            </a:r>
            <a:r>
              <a:rPr lang="en-US" altLang="zh-TW" dirty="0"/>
              <a:t>1.414</a:t>
            </a:r>
          </a:p>
        </p:txBody>
      </p:sp>
      <p:pic>
        <p:nvPicPr>
          <p:cNvPr id="11" name="圖片 10">
            <a:extLst>
              <a:ext uri="{FF2B5EF4-FFF2-40B4-BE49-F238E27FC236}">
                <a16:creationId xmlns:a16="http://schemas.microsoft.com/office/drawing/2014/main" id="{2EDC9B6C-BF0A-4AF4-9340-3F3884574020}"/>
              </a:ext>
            </a:extLst>
          </p:cNvPr>
          <p:cNvPicPr>
            <a:picLocks noChangeAspect="1"/>
          </p:cNvPicPr>
          <p:nvPr/>
        </p:nvPicPr>
        <p:blipFill>
          <a:blip r:embed="rId3"/>
          <a:stretch>
            <a:fillRect/>
          </a:stretch>
        </p:blipFill>
        <p:spPr>
          <a:xfrm>
            <a:off x="2941196" y="5185182"/>
            <a:ext cx="6306430" cy="647790"/>
          </a:xfrm>
          <a:prstGeom prst="rect">
            <a:avLst/>
          </a:prstGeom>
        </p:spPr>
      </p:pic>
    </p:spTree>
    <p:extLst>
      <p:ext uri="{BB962C8B-B14F-4D97-AF65-F5344CB8AC3E}">
        <p14:creationId xmlns:p14="http://schemas.microsoft.com/office/powerpoint/2010/main" val="70435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t>
            </a:r>
            <a:r>
              <a:rPr lang="zh-TW" altLang="en-US" sz="5400" dirty="0">
                <a:latin typeface="標楷體" panose="03000509000000000000" pitchFamily="65" charset="-120"/>
                <a:ea typeface="標楷體" panose="03000509000000000000" pitchFamily="65" charset="-120"/>
              </a:rPr>
              <a:t>歐基里德距離</a:t>
            </a:r>
          </a:p>
        </p:txBody>
      </p:sp>
      <p:pic>
        <p:nvPicPr>
          <p:cNvPr id="9" name="內容版面配置區 8">
            <a:extLst>
              <a:ext uri="{FF2B5EF4-FFF2-40B4-BE49-F238E27FC236}">
                <a16:creationId xmlns:a16="http://schemas.microsoft.com/office/drawing/2014/main" id="{2DC53144-194F-4C48-A460-433C295680ED}"/>
              </a:ext>
            </a:extLst>
          </p:cNvPr>
          <p:cNvPicPr>
            <a:picLocks noGrp="1" noChangeAspect="1"/>
          </p:cNvPicPr>
          <p:nvPr>
            <p:ph idx="1"/>
          </p:nvPr>
        </p:nvPicPr>
        <p:blipFill>
          <a:blip r:embed="rId2"/>
          <a:stretch>
            <a:fillRect/>
          </a:stretch>
        </p:blipFill>
        <p:spPr>
          <a:xfrm>
            <a:off x="6304363" y="2438261"/>
            <a:ext cx="3458058" cy="1981477"/>
          </a:xfrm>
          <a:prstGeom prst="rect">
            <a:avLst/>
          </a:prstGeom>
        </p:spPr>
      </p:pic>
      <p:sp>
        <p:nvSpPr>
          <p:cNvPr id="12" name="文字方塊 11">
            <a:extLst>
              <a:ext uri="{FF2B5EF4-FFF2-40B4-BE49-F238E27FC236}">
                <a16:creationId xmlns:a16="http://schemas.microsoft.com/office/drawing/2014/main" id="{857D5B1E-F269-46D0-BE46-21A2F75748A0}"/>
              </a:ext>
            </a:extLst>
          </p:cNvPr>
          <p:cNvSpPr txBox="1"/>
          <p:nvPr/>
        </p:nvSpPr>
        <p:spPr>
          <a:xfrm>
            <a:off x="2348917" y="2438261"/>
            <a:ext cx="3531736" cy="1200329"/>
          </a:xfrm>
          <a:prstGeom prst="rect">
            <a:avLst/>
          </a:prstGeom>
          <a:noFill/>
        </p:spPr>
        <p:txBody>
          <a:bodyPr wrap="none" rtlCol="0">
            <a:spAutoFit/>
          </a:bodyPr>
          <a:lstStyle/>
          <a:p>
            <a:r>
              <a:rPr lang="zh-TW" altLang="en-US" dirty="0"/>
              <a:t>計算好的相似度矩陣</a:t>
            </a:r>
            <a:r>
              <a:rPr lang="en-US" altLang="zh-TW" dirty="0"/>
              <a:t>S</a:t>
            </a:r>
            <a:r>
              <a:rPr lang="zh-TW" altLang="en-US" dirty="0"/>
              <a:t>，如示例圖</a:t>
            </a:r>
            <a:endParaRPr lang="en-US" altLang="zh-TW" dirty="0"/>
          </a:p>
          <a:p>
            <a:endParaRPr lang="en-US" altLang="zh-TW" dirty="0"/>
          </a:p>
          <a:p>
            <a:r>
              <a:rPr lang="zh-TW" altLang="en-US" dirty="0">
                <a:solidFill>
                  <a:srgbClr val="FF0000"/>
                </a:solidFill>
              </a:rPr>
              <a:t>其中</a:t>
            </a:r>
            <a:r>
              <a:rPr lang="en-US" altLang="zh-TW" dirty="0">
                <a:solidFill>
                  <a:srgbClr val="FF0000"/>
                </a:solidFill>
              </a:rPr>
              <a:t>p</a:t>
            </a:r>
            <a:r>
              <a:rPr lang="zh-TW" altLang="en-US" dirty="0">
                <a:solidFill>
                  <a:srgbClr val="FF0000"/>
                </a:solidFill>
              </a:rPr>
              <a:t>為偏向參數，通常設定為</a:t>
            </a:r>
            <a:endParaRPr lang="en-US" altLang="zh-TW" dirty="0">
              <a:solidFill>
                <a:srgbClr val="FF0000"/>
              </a:solidFill>
            </a:endParaRPr>
          </a:p>
          <a:p>
            <a:r>
              <a:rPr lang="zh-TW" altLang="en-US" dirty="0">
                <a:solidFill>
                  <a:srgbClr val="FF0000"/>
                </a:solidFill>
              </a:rPr>
              <a:t>計算好的整個矩陣的中間值</a:t>
            </a:r>
          </a:p>
        </p:txBody>
      </p:sp>
      <p:pic>
        <p:nvPicPr>
          <p:cNvPr id="4" name="圖片 3">
            <a:extLst>
              <a:ext uri="{FF2B5EF4-FFF2-40B4-BE49-F238E27FC236}">
                <a16:creationId xmlns:a16="http://schemas.microsoft.com/office/drawing/2014/main" id="{9864994C-9AE2-4B46-B212-309DD3993FCD}"/>
              </a:ext>
            </a:extLst>
          </p:cNvPr>
          <p:cNvPicPr>
            <a:picLocks noChangeAspect="1"/>
          </p:cNvPicPr>
          <p:nvPr/>
        </p:nvPicPr>
        <p:blipFill>
          <a:blip r:embed="rId3"/>
          <a:stretch>
            <a:fillRect/>
          </a:stretch>
        </p:blipFill>
        <p:spPr>
          <a:xfrm>
            <a:off x="4911476" y="4878357"/>
            <a:ext cx="5134692" cy="1800476"/>
          </a:xfrm>
          <a:prstGeom prst="rect">
            <a:avLst/>
          </a:prstGeom>
        </p:spPr>
      </p:pic>
      <p:sp>
        <p:nvSpPr>
          <p:cNvPr id="7" name="文字方塊 6">
            <a:extLst>
              <a:ext uri="{FF2B5EF4-FFF2-40B4-BE49-F238E27FC236}">
                <a16:creationId xmlns:a16="http://schemas.microsoft.com/office/drawing/2014/main" id="{22DEEB1C-1C42-4DFA-A6CA-E79105A9FA71}"/>
              </a:ext>
            </a:extLst>
          </p:cNvPr>
          <p:cNvSpPr txBox="1"/>
          <p:nvPr/>
        </p:nvSpPr>
        <p:spPr>
          <a:xfrm>
            <a:off x="1857912" y="4878357"/>
            <a:ext cx="2683748" cy="646331"/>
          </a:xfrm>
          <a:prstGeom prst="rect">
            <a:avLst/>
          </a:prstGeom>
          <a:noFill/>
        </p:spPr>
        <p:txBody>
          <a:bodyPr wrap="none" rtlCol="0">
            <a:spAutoFit/>
          </a:bodyPr>
          <a:lstStyle/>
          <a:p>
            <a:r>
              <a:rPr lang="en-US" altLang="zh-TW" dirty="0" err="1"/>
              <a:t>ecoli</a:t>
            </a:r>
            <a:r>
              <a:rPr lang="zh-TW" altLang="en-US" dirty="0"/>
              <a:t>計算好的相似度矩陣</a:t>
            </a:r>
            <a:endParaRPr lang="en-US" altLang="zh-TW" dirty="0"/>
          </a:p>
          <a:p>
            <a:r>
              <a:rPr lang="zh-TW" altLang="en-US" dirty="0"/>
              <a:t>部分截圖</a:t>
            </a:r>
          </a:p>
        </p:txBody>
      </p:sp>
    </p:spTree>
    <p:extLst>
      <p:ext uri="{BB962C8B-B14F-4D97-AF65-F5344CB8AC3E}">
        <p14:creationId xmlns:p14="http://schemas.microsoft.com/office/powerpoint/2010/main" val="2031090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t>
            </a:r>
            <a:r>
              <a:rPr lang="zh-TW" altLang="en-US" sz="5400" dirty="0">
                <a:latin typeface="標楷體" panose="03000509000000000000" pitchFamily="65" charset="-120"/>
                <a:ea typeface="標楷體" panose="03000509000000000000" pitchFamily="65" charset="-120"/>
              </a:rPr>
              <a:t>馬哈拉諾比斯距離</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p:txBody>
          <a:bodyPr/>
          <a:lstStyle/>
          <a:p>
            <a:pPr marL="0" indent="0">
              <a:buNone/>
            </a:pPr>
            <a:r>
              <a:rPr lang="zh-TW" altLang="en-US" b="1" dirty="0">
                <a:solidFill>
                  <a:srgbClr val="C00000"/>
                </a:solidFill>
                <a:latin typeface="標楷體" panose="03000509000000000000" pitchFamily="65" charset="-120"/>
                <a:ea typeface="標楷體" panose="03000509000000000000" pitchFamily="65" charset="-120"/>
              </a:rPr>
              <a:t>馬哈拉諾比斯距離</a:t>
            </a:r>
            <a:r>
              <a:rPr lang="zh-TW" altLang="en-US" dirty="0">
                <a:latin typeface="標楷體" panose="03000509000000000000" pitchFamily="65" charset="-120"/>
                <a:ea typeface="標楷體" panose="03000509000000000000" pitchFamily="65" charset="-120"/>
              </a:rPr>
              <a:t>：是一種用於測量多變量數據集中兩個點之間的相似性或差異的距離度量方法。它考慮了不同特徵之間的相關性，並且通常</a:t>
            </a:r>
            <a:r>
              <a:rPr lang="zh-TW" altLang="en-US" dirty="0">
                <a:solidFill>
                  <a:srgbClr val="FF0000"/>
                </a:solidFill>
                <a:latin typeface="標楷體" panose="03000509000000000000" pitchFamily="65" charset="-120"/>
                <a:ea typeface="標楷體" panose="03000509000000000000" pitchFamily="65" charset="-120"/>
              </a:rPr>
              <a:t>用於</a:t>
            </a:r>
            <a:r>
              <a:rPr lang="zh-TW" altLang="en-US" dirty="0">
                <a:latin typeface="標楷體" panose="03000509000000000000" pitchFamily="65" charset="-120"/>
                <a:ea typeface="標楷體" panose="03000509000000000000" pitchFamily="65" charset="-120"/>
              </a:rPr>
              <a:t>多變量統計和</a:t>
            </a:r>
            <a:r>
              <a:rPr lang="zh-TW" altLang="en-US" dirty="0">
                <a:solidFill>
                  <a:srgbClr val="FF0000"/>
                </a:solidFill>
                <a:latin typeface="標楷體" panose="03000509000000000000" pitchFamily="65" charset="-120"/>
                <a:ea typeface="標楷體" panose="03000509000000000000" pitchFamily="65" charset="-120"/>
              </a:rPr>
              <a:t>機器學習應用</a:t>
            </a:r>
            <a:r>
              <a:rPr lang="zh-TW" altLang="en-US" dirty="0">
                <a:latin typeface="標楷體" panose="03000509000000000000" pitchFamily="65" charset="-120"/>
                <a:ea typeface="標楷體" panose="03000509000000000000" pitchFamily="65" charset="-120"/>
              </a:rPr>
              <a:t>中，例如</a:t>
            </a:r>
            <a:r>
              <a:rPr lang="zh-TW" altLang="en-US" dirty="0">
                <a:solidFill>
                  <a:srgbClr val="FF0000"/>
                </a:solidFill>
                <a:latin typeface="標楷體" panose="03000509000000000000" pitchFamily="65" charset="-120"/>
                <a:ea typeface="標楷體" panose="03000509000000000000" pitchFamily="65" charset="-120"/>
              </a:rPr>
              <a:t>群集分析</a:t>
            </a:r>
            <a:r>
              <a:rPr lang="zh-TW" altLang="en-US" dirty="0">
                <a:latin typeface="標楷體" panose="03000509000000000000" pitchFamily="65" charset="-120"/>
                <a:ea typeface="標楷體" panose="03000509000000000000" pitchFamily="65" charset="-120"/>
              </a:rPr>
              <a:t>、異常檢測和模式識別。</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327FEA44-49B2-417E-9EC0-F2CC12A6CBB1}"/>
              </a:ext>
            </a:extLst>
          </p:cNvPr>
          <p:cNvSpPr txBox="1"/>
          <p:nvPr/>
        </p:nvSpPr>
        <p:spPr>
          <a:xfrm>
            <a:off x="3540154" y="4020344"/>
            <a:ext cx="877163" cy="369332"/>
          </a:xfrm>
          <a:prstGeom prst="rect">
            <a:avLst/>
          </a:prstGeom>
          <a:noFill/>
        </p:spPr>
        <p:txBody>
          <a:bodyPr wrap="none" rtlCol="0">
            <a:spAutoFit/>
          </a:bodyPr>
          <a:lstStyle/>
          <a:p>
            <a:r>
              <a:rPr lang="zh-TW" altLang="en-US" dirty="0"/>
              <a:t>公式：</a:t>
            </a:r>
            <a:endParaRPr lang="en-US" altLang="zh-TW" dirty="0"/>
          </a:p>
        </p:txBody>
      </p:sp>
      <p:pic>
        <p:nvPicPr>
          <p:cNvPr id="8" name="圖片 7">
            <a:extLst>
              <a:ext uri="{FF2B5EF4-FFF2-40B4-BE49-F238E27FC236}">
                <a16:creationId xmlns:a16="http://schemas.microsoft.com/office/drawing/2014/main" id="{E87B6AA4-0E6D-4F03-8165-65DEF7489E2F}"/>
              </a:ext>
            </a:extLst>
          </p:cNvPr>
          <p:cNvPicPr>
            <a:picLocks noChangeAspect="1"/>
          </p:cNvPicPr>
          <p:nvPr/>
        </p:nvPicPr>
        <p:blipFill>
          <a:blip r:embed="rId2"/>
          <a:stretch>
            <a:fillRect/>
          </a:stretch>
        </p:blipFill>
        <p:spPr>
          <a:xfrm>
            <a:off x="4608303" y="4008623"/>
            <a:ext cx="2972215" cy="381053"/>
          </a:xfrm>
          <a:prstGeom prst="rect">
            <a:avLst/>
          </a:prstGeom>
        </p:spPr>
      </p:pic>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32C593A0-2719-44B5-9166-C889D0CA2D6F}"/>
                  </a:ext>
                </a:extLst>
              </p:cNvPr>
              <p:cNvSpPr txBox="1"/>
              <p:nvPr/>
            </p:nvSpPr>
            <p:spPr>
              <a:xfrm>
                <a:off x="4483250" y="4530055"/>
                <a:ext cx="4180953" cy="954107"/>
              </a:xfrm>
              <a:prstGeom prst="rect">
                <a:avLst/>
              </a:prstGeom>
              <a:noFill/>
            </p:spPr>
            <p:txBody>
              <a:bodyPr wrap="none" rtlCol="0">
                <a:spAutoFit/>
              </a:bodyPr>
              <a:lstStyle/>
              <a:p>
                <a:r>
                  <a:rPr lang="en-US" altLang="zh-TW" sz="1400" dirty="0"/>
                  <a:t>d</a:t>
                </a:r>
                <a:r>
                  <a:rPr lang="zh-TW" altLang="en-US" sz="1400" dirty="0"/>
                  <a:t>為距離</a:t>
                </a:r>
                <a:endParaRPr lang="en-US" altLang="zh-TW" sz="1400" dirty="0"/>
              </a:p>
              <a:p>
                <a:r>
                  <a:rPr lang="en-US" altLang="zh-TW" sz="1400" dirty="0"/>
                  <a:t>x</a:t>
                </a:r>
                <a:r>
                  <a:rPr lang="zh-TW" altLang="en-US" sz="1400" dirty="0"/>
                  <a:t>與</a:t>
                </a:r>
                <a:r>
                  <a:rPr lang="en-US" altLang="zh-TW" sz="1400" dirty="0"/>
                  <a:t>y</a:t>
                </a:r>
                <a:r>
                  <a:rPr lang="zh-TW" altLang="en-US" sz="1400" dirty="0"/>
                  <a:t>為欲計算的兩個樣本點</a:t>
                </a:r>
                <a:endParaRPr lang="en-US" altLang="zh-TW" sz="1400" dirty="0"/>
              </a:p>
              <a:p>
                <a:r>
                  <a:rPr lang="en-US" altLang="zh-TW" sz="1400" dirty="0"/>
                  <a:t>T</a:t>
                </a:r>
                <a:r>
                  <a:rPr lang="zh-TW" altLang="en-US" sz="1400" dirty="0"/>
                  <a:t>為轉置</a:t>
                </a:r>
                <a:endParaRPr lang="en-US" altLang="zh-TW" sz="1400" dirty="0"/>
              </a:p>
              <a:p>
                <a14:m>
                  <m:oMath xmlns:m="http://schemas.openxmlformats.org/officeDocument/2006/math">
                    <m:r>
                      <a:rPr lang="en-US" altLang="zh-TW" sz="1400" i="1">
                        <a:latin typeface="Cambria Math" panose="02040503050406030204" pitchFamily="18" charset="0"/>
                      </a:rPr>
                      <m:t>∑</m:t>
                    </m:r>
                  </m:oMath>
                </a14:m>
                <a:r>
                  <a:rPr lang="zh-TW" altLang="en-US" sz="1400" dirty="0"/>
                  <a:t>為共變異數矩陣，搭配次方負</a:t>
                </a:r>
                <a:r>
                  <a:rPr lang="en-US" altLang="zh-TW" sz="1400" dirty="0"/>
                  <a:t>1</a:t>
                </a:r>
                <a:r>
                  <a:rPr lang="zh-TW" altLang="en-US" sz="1400" dirty="0"/>
                  <a:t>為共變異數逆矩陣</a:t>
                </a:r>
                <a:endParaRPr lang="en-US" altLang="zh-TW" sz="1400" dirty="0"/>
              </a:p>
            </p:txBody>
          </p:sp>
        </mc:Choice>
        <mc:Fallback xmlns="">
          <p:sp>
            <p:nvSpPr>
              <p:cNvPr id="9" name="文字方塊 8">
                <a:extLst>
                  <a:ext uri="{FF2B5EF4-FFF2-40B4-BE49-F238E27FC236}">
                    <a16:creationId xmlns:a16="http://schemas.microsoft.com/office/drawing/2014/main" id="{32C593A0-2719-44B5-9166-C889D0CA2D6F}"/>
                  </a:ext>
                </a:extLst>
              </p:cNvPr>
              <p:cNvSpPr txBox="1">
                <a:spLocks noRot="1" noChangeAspect="1" noMove="1" noResize="1" noEditPoints="1" noAdjustHandles="1" noChangeArrowheads="1" noChangeShapeType="1" noTextEdit="1"/>
              </p:cNvSpPr>
              <p:nvPr/>
            </p:nvSpPr>
            <p:spPr>
              <a:xfrm>
                <a:off x="4483250" y="4530055"/>
                <a:ext cx="4180953" cy="954107"/>
              </a:xfrm>
              <a:prstGeom prst="rect">
                <a:avLst/>
              </a:prstGeom>
              <a:blipFill>
                <a:blip r:embed="rId3"/>
                <a:stretch>
                  <a:fillRect l="-437" t="-1274" b="-636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06274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t>
            </a:r>
            <a:r>
              <a:rPr lang="zh-TW" altLang="en-US" sz="5400" dirty="0">
                <a:latin typeface="標楷體" panose="03000509000000000000" pitchFamily="65" charset="-120"/>
                <a:ea typeface="標楷體" panose="03000509000000000000" pitchFamily="65" charset="-120"/>
              </a:rPr>
              <a:t>馬哈拉諾比斯距離</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p:txBody>
          <a:bodyPr/>
          <a:lstStyle/>
          <a:p>
            <a:pPr marL="0" indent="0">
              <a:buNone/>
            </a:pPr>
            <a:r>
              <a:rPr lang="zh-TW" altLang="en-US" b="1" dirty="0">
                <a:solidFill>
                  <a:srgbClr val="C00000"/>
                </a:solidFill>
                <a:latin typeface="標楷體" panose="03000509000000000000" pitchFamily="65" charset="-120"/>
                <a:ea typeface="標楷體" panose="03000509000000000000" pitchFamily="65" charset="-120"/>
              </a:rPr>
              <a:t>步驟</a:t>
            </a:r>
            <a:r>
              <a:rPr lang="zh-TW" altLang="en-US" dirty="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p:txBody>
      </p:sp>
      <p:graphicFrame>
        <p:nvGraphicFramePr>
          <p:cNvPr id="6" name="表格 5">
            <a:extLst>
              <a:ext uri="{FF2B5EF4-FFF2-40B4-BE49-F238E27FC236}">
                <a16:creationId xmlns:a16="http://schemas.microsoft.com/office/drawing/2014/main" id="{A46AD057-E2B0-4DA1-AE12-73EF5EE55378}"/>
              </a:ext>
            </a:extLst>
          </p:cNvPr>
          <p:cNvGraphicFramePr>
            <a:graphicFrameLocks noGrp="1"/>
          </p:cNvGraphicFramePr>
          <p:nvPr>
            <p:extLst>
              <p:ext uri="{D42A27DB-BD31-4B8C-83A1-F6EECF244321}">
                <p14:modId xmlns:p14="http://schemas.microsoft.com/office/powerpoint/2010/main" val="2956551220"/>
              </p:ext>
            </p:extLst>
          </p:nvPr>
        </p:nvGraphicFramePr>
        <p:xfrm>
          <a:off x="3888485" y="2478028"/>
          <a:ext cx="4411852" cy="1267962"/>
        </p:xfrm>
        <a:graphic>
          <a:graphicData uri="http://schemas.openxmlformats.org/drawingml/2006/table">
            <a:tbl>
              <a:tblPr>
                <a:tableStyleId>{5C22544A-7EE6-4342-B048-85BDC9FD1C3A}</a:tableStyleId>
              </a:tblPr>
              <a:tblGrid>
                <a:gridCol w="1247330">
                  <a:extLst>
                    <a:ext uri="{9D8B030D-6E8A-4147-A177-3AD203B41FA5}">
                      <a16:colId xmlns:a16="http://schemas.microsoft.com/office/drawing/2014/main" val="2975443194"/>
                    </a:ext>
                  </a:extLst>
                </a:gridCol>
                <a:gridCol w="3164522">
                  <a:extLst>
                    <a:ext uri="{9D8B030D-6E8A-4147-A177-3AD203B41FA5}">
                      <a16:colId xmlns:a16="http://schemas.microsoft.com/office/drawing/2014/main" val="1879026613"/>
                    </a:ext>
                  </a:extLst>
                </a:gridCol>
              </a:tblGrid>
              <a:tr h="633981">
                <a:tc>
                  <a:txBody>
                    <a:bodyPr/>
                    <a:lstStyle/>
                    <a:p>
                      <a:pPr algn="ctr" fontAlgn="ctr"/>
                      <a:r>
                        <a:rPr lang="en-US" altLang="zh-TW" sz="1600" u="none" strike="noStrike" dirty="0">
                          <a:effectLst/>
                          <a:latin typeface="微軟正黑體" panose="020B0604030504040204" pitchFamily="34" charset="-120"/>
                          <a:ea typeface="微軟正黑體" panose="020B0604030504040204" pitchFamily="34" charset="-120"/>
                        </a:rPr>
                        <a:t>1</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計算共變異數矩陣</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491685664"/>
                  </a:ext>
                </a:extLst>
              </a:tr>
              <a:tr h="633981">
                <a:tc>
                  <a:txBody>
                    <a:bodyPr/>
                    <a:lstStyle/>
                    <a:p>
                      <a:pPr algn="ctr" fontAlgn="ctr"/>
                      <a:r>
                        <a:rPr lang="en-US" altLang="zh-TW" sz="1600" u="none" strike="noStrike" dirty="0">
                          <a:effectLst/>
                          <a:latin typeface="微軟正黑體" panose="020B0604030504040204" pitchFamily="34" charset="-120"/>
                          <a:ea typeface="微軟正黑體" panose="020B0604030504040204" pitchFamily="34" charset="-120"/>
                        </a:rPr>
                        <a:t>2</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600" u="none" strike="noStrike" dirty="0">
                          <a:effectLst/>
                          <a:latin typeface="微軟正黑體" panose="020B0604030504040204" pitchFamily="34" charset="-120"/>
                          <a:ea typeface="微軟正黑體" panose="020B0604030504040204" pitchFamily="34" charset="-120"/>
                        </a:rPr>
                        <a:t>計算馬哈拉諾比斯距離</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3111516007"/>
                  </a:ext>
                </a:extLst>
              </a:tr>
            </a:tbl>
          </a:graphicData>
        </a:graphic>
      </p:graphicFrame>
    </p:spTree>
    <p:extLst>
      <p:ext uri="{BB962C8B-B14F-4D97-AF65-F5344CB8AC3E}">
        <p14:creationId xmlns:p14="http://schemas.microsoft.com/office/powerpoint/2010/main" val="3113874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t>
            </a:r>
            <a:r>
              <a:rPr lang="zh-TW" altLang="en-US" sz="5400" dirty="0">
                <a:latin typeface="標楷體" panose="03000509000000000000" pitchFamily="65" charset="-120"/>
                <a:ea typeface="標楷體" panose="03000509000000000000" pitchFamily="65" charset="-120"/>
              </a:rPr>
              <a:t>共變異數矩陣</a:t>
            </a:r>
            <a:r>
              <a:rPr lang="zh-TW" altLang="en-US" dirty="0"/>
              <a:t>∑</a:t>
            </a:r>
            <a:endParaRPr lang="zh-TW" altLang="en-US" sz="5400"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p:txBody>
          <a:bodyPr/>
          <a:lstStyle/>
          <a:p>
            <a:pPr marL="0" indent="0">
              <a:buNone/>
            </a:pPr>
            <a:r>
              <a:rPr lang="zh-TW" altLang="en-US" b="1" dirty="0">
                <a:solidFill>
                  <a:srgbClr val="C00000"/>
                </a:solidFill>
                <a:latin typeface="標楷體" panose="03000509000000000000" pitchFamily="65" charset="-120"/>
                <a:ea typeface="標楷體" panose="03000509000000000000" pitchFamily="65" charset="-120"/>
              </a:rPr>
              <a:t>共變異數矩陣</a:t>
            </a:r>
            <a:r>
              <a:rPr lang="zh-TW" altLang="en-US" dirty="0">
                <a:latin typeface="標楷體" panose="03000509000000000000" pitchFamily="65" charset="-120"/>
                <a:ea typeface="標楷體" panose="03000509000000000000" pitchFamily="65" charset="-120"/>
              </a:rPr>
              <a:t>：用來表示多個隨機變數之間的共變異數關係。</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p:txBody>
      </p:sp>
      <p:pic>
        <p:nvPicPr>
          <p:cNvPr id="4" name="圖片 3">
            <a:extLst>
              <a:ext uri="{FF2B5EF4-FFF2-40B4-BE49-F238E27FC236}">
                <a16:creationId xmlns:a16="http://schemas.microsoft.com/office/drawing/2014/main" id="{2C1B5DBE-74C4-4383-9BFB-398849859823}"/>
              </a:ext>
            </a:extLst>
          </p:cNvPr>
          <p:cNvPicPr>
            <a:picLocks noChangeAspect="1"/>
          </p:cNvPicPr>
          <p:nvPr/>
        </p:nvPicPr>
        <p:blipFill>
          <a:blip r:embed="rId2"/>
          <a:stretch>
            <a:fillRect/>
          </a:stretch>
        </p:blipFill>
        <p:spPr>
          <a:xfrm>
            <a:off x="406846" y="3591040"/>
            <a:ext cx="5751329" cy="1694588"/>
          </a:xfrm>
          <a:prstGeom prst="rect">
            <a:avLst/>
          </a:prstGeom>
        </p:spPr>
      </p:pic>
      <p:sp>
        <p:nvSpPr>
          <p:cNvPr id="7" name="文字方塊 6">
            <a:extLst>
              <a:ext uri="{FF2B5EF4-FFF2-40B4-BE49-F238E27FC236}">
                <a16:creationId xmlns:a16="http://schemas.microsoft.com/office/drawing/2014/main" id="{7D86EE63-3797-48A7-B8E8-82590C0654A4}"/>
              </a:ext>
            </a:extLst>
          </p:cNvPr>
          <p:cNvSpPr txBox="1"/>
          <p:nvPr/>
        </p:nvSpPr>
        <p:spPr>
          <a:xfrm>
            <a:off x="6744169" y="2928412"/>
            <a:ext cx="2363147" cy="923330"/>
          </a:xfrm>
          <a:prstGeom prst="rect">
            <a:avLst/>
          </a:prstGeom>
          <a:noFill/>
        </p:spPr>
        <p:txBody>
          <a:bodyPr wrap="none" rtlCol="0">
            <a:spAutoFit/>
          </a:bodyPr>
          <a:lstStyle/>
          <a:p>
            <a:r>
              <a:rPr lang="zh-TW" altLang="en-US" dirty="0">
                <a:solidFill>
                  <a:srgbClr val="FF0000"/>
                </a:solidFill>
              </a:rPr>
              <a:t>對角線計算公式</a:t>
            </a:r>
            <a:r>
              <a:rPr lang="zh-TW" altLang="en-US" dirty="0"/>
              <a:t>：</a:t>
            </a:r>
            <a:endParaRPr lang="en-US" altLang="zh-TW" dirty="0"/>
          </a:p>
          <a:p>
            <a:r>
              <a:rPr lang="en-US" altLang="zh-TW" dirty="0"/>
              <a:t>n</a:t>
            </a:r>
            <a:r>
              <a:rPr lang="zh-TW" altLang="en-US" dirty="0"/>
              <a:t>是所有樣本點的總數</a:t>
            </a:r>
            <a:endParaRPr lang="en-US" altLang="zh-TW" dirty="0"/>
          </a:p>
          <a:p>
            <a:r>
              <a:rPr lang="en-US" altLang="zh-TW" dirty="0"/>
              <a:t>mu</a:t>
            </a:r>
            <a:r>
              <a:rPr lang="zh-TW" altLang="en-US" dirty="0"/>
              <a:t>是特徵的平均</a:t>
            </a:r>
            <a:endParaRPr lang="en-US" altLang="zh-TW" dirty="0"/>
          </a:p>
        </p:txBody>
      </p:sp>
      <p:pic>
        <p:nvPicPr>
          <p:cNvPr id="8" name="圖片 7">
            <a:extLst>
              <a:ext uri="{FF2B5EF4-FFF2-40B4-BE49-F238E27FC236}">
                <a16:creationId xmlns:a16="http://schemas.microsoft.com/office/drawing/2014/main" id="{1155F1C8-AA0D-4622-B6D2-04D64268CD4D}"/>
              </a:ext>
            </a:extLst>
          </p:cNvPr>
          <p:cNvPicPr>
            <a:picLocks noChangeAspect="1"/>
          </p:cNvPicPr>
          <p:nvPr/>
        </p:nvPicPr>
        <p:blipFill>
          <a:blip r:embed="rId3"/>
          <a:stretch>
            <a:fillRect/>
          </a:stretch>
        </p:blipFill>
        <p:spPr>
          <a:xfrm>
            <a:off x="9107316" y="2984111"/>
            <a:ext cx="3000794" cy="590632"/>
          </a:xfrm>
          <a:prstGeom prst="rect">
            <a:avLst/>
          </a:prstGeom>
        </p:spPr>
      </p:pic>
      <p:sp>
        <p:nvSpPr>
          <p:cNvPr id="9" name="文字方塊 8">
            <a:extLst>
              <a:ext uri="{FF2B5EF4-FFF2-40B4-BE49-F238E27FC236}">
                <a16:creationId xmlns:a16="http://schemas.microsoft.com/office/drawing/2014/main" id="{C7BE42ED-1BC2-40A6-B0F8-C3EA4FE26E06}"/>
              </a:ext>
            </a:extLst>
          </p:cNvPr>
          <p:cNvSpPr txBox="1"/>
          <p:nvPr/>
        </p:nvSpPr>
        <p:spPr>
          <a:xfrm>
            <a:off x="6744169" y="4253668"/>
            <a:ext cx="2262158" cy="369332"/>
          </a:xfrm>
          <a:prstGeom prst="rect">
            <a:avLst/>
          </a:prstGeom>
          <a:noFill/>
        </p:spPr>
        <p:txBody>
          <a:bodyPr wrap="none" rtlCol="0">
            <a:spAutoFit/>
          </a:bodyPr>
          <a:lstStyle/>
          <a:p>
            <a:r>
              <a:rPr lang="zh-TW" altLang="en-US" dirty="0">
                <a:solidFill>
                  <a:srgbClr val="FF0000"/>
                </a:solidFill>
              </a:rPr>
              <a:t>非對角線計算公式</a:t>
            </a:r>
            <a:r>
              <a:rPr lang="zh-TW" altLang="en-US" dirty="0"/>
              <a:t>：</a:t>
            </a:r>
            <a:endParaRPr lang="en-US" altLang="zh-TW" dirty="0"/>
          </a:p>
        </p:txBody>
      </p:sp>
      <p:pic>
        <p:nvPicPr>
          <p:cNvPr id="10" name="圖片 9">
            <a:extLst>
              <a:ext uri="{FF2B5EF4-FFF2-40B4-BE49-F238E27FC236}">
                <a16:creationId xmlns:a16="http://schemas.microsoft.com/office/drawing/2014/main" id="{2A40A237-FEF1-43F3-9C43-D96DAB3F70DD}"/>
              </a:ext>
            </a:extLst>
          </p:cNvPr>
          <p:cNvPicPr>
            <a:picLocks noChangeAspect="1"/>
          </p:cNvPicPr>
          <p:nvPr/>
        </p:nvPicPr>
        <p:blipFill>
          <a:blip r:embed="rId4"/>
          <a:stretch>
            <a:fillRect/>
          </a:stretch>
        </p:blipFill>
        <p:spPr>
          <a:xfrm>
            <a:off x="6822609" y="4738765"/>
            <a:ext cx="4810796" cy="571580"/>
          </a:xfrm>
          <a:prstGeom prst="rect">
            <a:avLst/>
          </a:prstGeom>
        </p:spPr>
      </p:pic>
      <p:sp>
        <p:nvSpPr>
          <p:cNvPr id="11" name="文字方塊 10">
            <a:extLst>
              <a:ext uri="{FF2B5EF4-FFF2-40B4-BE49-F238E27FC236}">
                <a16:creationId xmlns:a16="http://schemas.microsoft.com/office/drawing/2014/main" id="{08E5631B-841F-4D1A-8C58-D6A7AEBF377E}"/>
              </a:ext>
            </a:extLst>
          </p:cNvPr>
          <p:cNvSpPr txBox="1"/>
          <p:nvPr/>
        </p:nvSpPr>
        <p:spPr>
          <a:xfrm>
            <a:off x="2613096" y="3221708"/>
            <a:ext cx="1338828" cy="369332"/>
          </a:xfrm>
          <a:prstGeom prst="rect">
            <a:avLst/>
          </a:prstGeom>
          <a:noFill/>
        </p:spPr>
        <p:txBody>
          <a:bodyPr wrap="none" rtlCol="0">
            <a:spAutoFit/>
          </a:bodyPr>
          <a:lstStyle/>
          <a:p>
            <a:r>
              <a:rPr lang="zh-TW" altLang="en-US" dirty="0"/>
              <a:t>矩陣示意圖</a:t>
            </a:r>
            <a:endParaRPr lang="en-US" altLang="zh-TW" dirty="0"/>
          </a:p>
        </p:txBody>
      </p:sp>
    </p:spTree>
    <p:extLst>
      <p:ext uri="{BB962C8B-B14F-4D97-AF65-F5344CB8AC3E}">
        <p14:creationId xmlns:p14="http://schemas.microsoft.com/office/powerpoint/2010/main" val="255108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a:xfrm>
            <a:off x="1141413" y="-105382"/>
            <a:ext cx="9905998" cy="1478570"/>
          </a:xfrm>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t>
            </a:r>
            <a:r>
              <a:rPr lang="zh-TW" altLang="en-US" sz="5400" dirty="0">
                <a:latin typeface="標楷體" panose="03000509000000000000" pitchFamily="65" charset="-120"/>
                <a:ea typeface="標楷體" panose="03000509000000000000" pitchFamily="65" charset="-120"/>
              </a:rPr>
              <a:t>共變異數矩陣</a:t>
            </a:r>
            <a:r>
              <a:rPr lang="zh-TW" altLang="en-US" dirty="0"/>
              <a:t>∑</a:t>
            </a:r>
            <a:endParaRPr lang="zh-TW" altLang="en-US" sz="5400"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a:xfrm>
            <a:off x="1141412" y="1208087"/>
            <a:ext cx="9905999" cy="3541714"/>
          </a:xfrm>
        </p:spPr>
        <p:txBody>
          <a:bodyPr/>
          <a:lstStyle/>
          <a:p>
            <a:pPr marL="0" indent="0">
              <a:buNone/>
            </a:pPr>
            <a:r>
              <a:rPr lang="zh-TW" altLang="en-US" b="1" dirty="0">
                <a:solidFill>
                  <a:srgbClr val="C00000"/>
                </a:solidFill>
                <a:latin typeface="標楷體" panose="03000509000000000000" pitchFamily="65" charset="-120"/>
                <a:ea typeface="標楷體" panose="03000509000000000000" pitchFamily="65" charset="-120"/>
              </a:rPr>
              <a:t>舉例</a:t>
            </a:r>
            <a:r>
              <a:rPr lang="zh-TW" altLang="en-US" dirty="0">
                <a:latin typeface="標楷體" panose="03000509000000000000" pitchFamily="65" charset="-120"/>
                <a:ea typeface="標楷體" panose="03000509000000000000" pitchFamily="65" charset="-120"/>
              </a:rPr>
              <a:t>：假設我有三個樣本點且每個點共有三個特徵，分別如下，愈計算共變異數矩陣。</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E992E4B8-4031-44D4-A621-1F2FF9B197FD}"/>
              </a:ext>
            </a:extLst>
          </p:cNvPr>
          <p:cNvPicPr>
            <a:picLocks noChangeAspect="1"/>
          </p:cNvPicPr>
          <p:nvPr/>
        </p:nvPicPr>
        <p:blipFill>
          <a:blip r:embed="rId2"/>
          <a:stretch>
            <a:fillRect/>
          </a:stretch>
        </p:blipFill>
        <p:spPr>
          <a:xfrm>
            <a:off x="4285716" y="2538070"/>
            <a:ext cx="1943371" cy="666843"/>
          </a:xfrm>
          <a:prstGeom prst="rect">
            <a:avLst/>
          </a:prstGeom>
        </p:spPr>
      </p:pic>
      <p:sp>
        <p:nvSpPr>
          <p:cNvPr id="12" name="文字方塊 11">
            <a:extLst>
              <a:ext uri="{FF2B5EF4-FFF2-40B4-BE49-F238E27FC236}">
                <a16:creationId xmlns:a16="http://schemas.microsoft.com/office/drawing/2014/main" id="{762199B6-2AC5-4476-A446-964E24915F2C}"/>
              </a:ext>
            </a:extLst>
          </p:cNvPr>
          <p:cNvSpPr txBox="1"/>
          <p:nvPr/>
        </p:nvSpPr>
        <p:spPr>
          <a:xfrm>
            <a:off x="1141412" y="2329934"/>
            <a:ext cx="1358064" cy="923330"/>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x = [1, 4, 8]</a:t>
            </a:r>
          </a:p>
          <a:p>
            <a:r>
              <a:rPr lang="en-US" altLang="zh-TW" dirty="0">
                <a:latin typeface="微軟正黑體" panose="020B0604030504040204" pitchFamily="34" charset="-120"/>
                <a:ea typeface="微軟正黑體" panose="020B0604030504040204" pitchFamily="34" charset="-120"/>
              </a:rPr>
              <a:t>y = [4, 7, 9]</a:t>
            </a:r>
          </a:p>
          <a:p>
            <a:r>
              <a:rPr lang="en-US" altLang="zh-TW" dirty="0">
                <a:latin typeface="微軟正黑體" panose="020B0604030504040204" pitchFamily="34" charset="-120"/>
                <a:ea typeface="微軟正黑體" panose="020B0604030504040204" pitchFamily="34" charset="-120"/>
              </a:rPr>
              <a:t>z = [2, 3, 5]</a:t>
            </a:r>
          </a:p>
        </p:txBody>
      </p:sp>
      <p:sp>
        <p:nvSpPr>
          <p:cNvPr id="13" name="文字方塊 12">
            <a:extLst>
              <a:ext uri="{FF2B5EF4-FFF2-40B4-BE49-F238E27FC236}">
                <a16:creationId xmlns:a16="http://schemas.microsoft.com/office/drawing/2014/main" id="{F9BBF553-0D12-450A-8CBC-7225304AC780}"/>
              </a:ext>
            </a:extLst>
          </p:cNvPr>
          <p:cNvSpPr txBox="1"/>
          <p:nvPr/>
        </p:nvSpPr>
        <p:spPr>
          <a:xfrm>
            <a:off x="3483128" y="2148509"/>
            <a:ext cx="4232249" cy="338554"/>
          </a:xfrm>
          <a:prstGeom prst="rect">
            <a:avLst/>
          </a:prstGeom>
          <a:noFill/>
        </p:spPr>
        <p:txBody>
          <a:bodyPr wrap="square" rtlCol="0">
            <a:spAutoFit/>
          </a:bodyPr>
          <a:lstStyle/>
          <a:p>
            <a:r>
              <a:rPr lang="zh-TW" altLang="en-US" sz="1600" dirty="0">
                <a:solidFill>
                  <a:srgbClr val="FFFF00"/>
                </a:solidFill>
              </a:rPr>
              <a:t>因為共有三個特徵所會得到一個</a:t>
            </a:r>
            <a:r>
              <a:rPr lang="en-US" altLang="zh-TW" sz="1600" dirty="0">
                <a:solidFill>
                  <a:srgbClr val="FFFF00"/>
                </a:solidFill>
              </a:rPr>
              <a:t>3*3</a:t>
            </a:r>
            <a:r>
              <a:rPr lang="zh-TW" altLang="en-US" sz="1600" dirty="0">
                <a:solidFill>
                  <a:srgbClr val="FFFF00"/>
                </a:solidFill>
              </a:rPr>
              <a:t>矩陣</a:t>
            </a:r>
            <a:endParaRPr lang="en-US" altLang="zh-TW" sz="1600" dirty="0">
              <a:solidFill>
                <a:srgbClr val="FFFF00"/>
              </a:solidFill>
            </a:endParaRPr>
          </a:p>
        </p:txBody>
      </p:sp>
      <p:cxnSp>
        <p:nvCxnSpPr>
          <p:cNvPr id="14" name="直線單箭頭接點 13">
            <a:extLst>
              <a:ext uri="{FF2B5EF4-FFF2-40B4-BE49-F238E27FC236}">
                <a16:creationId xmlns:a16="http://schemas.microsoft.com/office/drawing/2014/main" id="{1F6B699D-4D6F-4EB9-993A-820E32B9B991}"/>
              </a:ext>
            </a:extLst>
          </p:cNvPr>
          <p:cNvCxnSpPr/>
          <p:nvPr/>
        </p:nvCxnSpPr>
        <p:spPr>
          <a:xfrm>
            <a:off x="2659310" y="2791599"/>
            <a:ext cx="595618"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文字方塊 14">
            <a:extLst>
              <a:ext uri="{FF2B5EF4-FFF2-40B4-BE49-F238E27FC236}">
                <a16:creationId xmlns:a16="http://schemas.microsoft.com/office/drawing/2014/main" id="{9B0AA9D2-E84E-4452-BB2D-4ACAEBB050D2}"/>
              </a:ext>
            </a:extLst>
          </p:cNvPr>
          <p:cNvSpPr txBox="1"/>
          <p:nvPr/>
        </p:nvSpPr>
        <p:spPr>
          <a:xfrm>
            <a:off x="8077382" y="2147109"/>
            <a:ext cx="3771718" cy="338554"/>
          </a:xfrm>
          <a:prstGeom prst="rect">
            <a:avLst/>
          </a:prstGeom>
          <a:noFill/>
        </p:spPr>
        <p:txBody>
          <a:bodyPr wrap="square" rtlCol="0">
            <a:spAutoFit/>
          </a:bodyPr>
          <a:lstStyle/>
          <a:p>
            <a:r>
              <a:rPr lang="zh-TW" altLang="en-US" sz="1600" dirty="0">
                <a:solidFill>
                  <a:srgbClr val="FFFF00"/>
                </a:solidFill>
              </a:rPr>
              <a:t>首先得先計算出每個特徵的平均值</a:t>
            </a:r>
            <a:r>
              <a:rPr lang="en-US" altLang="zh-TW" sz="1600" dirty="0">
                <a:solidFill>
                  <a:srgbClr val="FFFF00"/>
                </a:solidFill>
              </a:rPr>
              <a:t>(mu)</a:t>
            </a:r>
          </a:p>
        </p:txBody>
      </p:sp>
      <p:sp>
        <p:nvSpPr>
          <p:cNvPr id="16" name="文字方塊 15">
            <a:extLst>
              <a:ext uri="{FF2B5EF4-FFF2-40B4-BE49-F238E27FC236}">
                <a16:creationId xmlns:a16="http://schemas.microsoft.com/office/drawing/2014/main" id="{B2953C51-BFF8-4EFE-8243-A1C3BA924851}"/>
              </a:ext>
            </a:extLst>
          </p:cNvPr>
          <p:cNvSpPr txBox="1"/>
          <p:nvPr/>
        </p:nvSpPr>
        <p:spPr>
          <a:xfrm>
            <a:off x="8451098" y="2473326"/>
            <a:ext cx="2914580" cy="923330"/>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mu_1 = (1+4+2)/3 = 2.33</a:t>
            </a:r>
          </a:p>
          <a:p>
            <a:r>
              <a:rPr lang="en-US" altLang="zh-TW" dirty="0">
                <a:latin typeface="微軟正黑體" panose="020B0604030504040204" pitchFamily="34" charset="-120"/>
                <a:ea typeface="微軟正黑體" panose="020B0604030504040204" pitchFamily="34" charset="-120"/>
              </a:rPr>
              <a:t>mu_2 = (4+7+3)/3 = 4.66</a:t>
            </a:r>
          </a:p>
          <a:p>
            <a:r>
              <a:rPr lang="en-US" altLang="zh-TW" dirty="0">
                <a:latin typeface="微軟正黑體" panose="020B0604030504040204" pitchFamily="34" charset="-120"/>
                <a:ea typeface="微軟正黑體" panose="020B0604030504040204" pitchFamily="34" charset="-120"/>
              </a:rPr>
              <a:t>mu_3 = (8+9+5)/3 = 7.33</a:t>
            </a:r>
          </a:p>
        </p:txBody>
      </p:sp>
      <p:cxnSp>
        <p:nvCxnSpPr>
          <p:cNvPr id="17" name="直線單箭頭接點 16">
            <a:extLst>
              <a:ext uri="{FF2B5EF4-FFF2-40B4-BE49-F238E27FC236}">
                <a16:creationId xmlns:a16="http://schemas.microsoft.com/office/drawing/2014/main" id="{DAAF4B4A-6E7A-4B33-8137-4D0D009D6C19}"/>
              </a:ext>
            </a:extLst>
          </p:cNvPr>
          <p:cNvCxnSpPr/>
          <p:nvPr/>
        </p:nvCxnSpPr>
        <p:spPr>
          <a:xfrm>
            <a:off x="7379516" y="2807840"/>
            <a:ext cx="595618"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8" name="文字方塊 17">
            <a:extLst>
              <a:ext uri="{FF2B5EF4-FFF2-40B4-BE49-F238E27FC236}">
                <a16:creationId xmlns:a16="http://schemas.microsoft.com/office/drawing/2014/main" id="{77636D2F-CB18-41E8-A821-9C205DFF46B9}"/>
              </a:ext>
            </a:extLst>
          </p:cNvPr>
          <p:cNvSpPr txBox="1"/>
          <p:nvPr/>
        </p:nvSpPr>
        <p:spPr>
          <a:xfrm>
            <a:off x="3592511" y="3527589"/>
            <a:ext cx="5003800" cy="338554"/>
          </a:xfrm>
          <a:prstGeom prst="rect">
            <a:avLst/>
          </a:prstGeom>
          <a:noFill/>
        </p:spPr>
        <p:txBody>
          <a:bodyPr wrap="square" rtlCol="0">
            <a:spAutoFit/>
          </a:bodyPr>
          <a:lstStyle/>
          <a:p>
            <a:r>
              <a:rPr lang="zh-TW" altLang="en-US" sz="1600" dirty="0">
                <a:solidFill>
                  <a:srgbClr val="FFFF00"/>
                </a:solidFill>
              </a:rPr>
              <a:t>接著開始計算矩陣分別拿</a:t>
            </a:r>
            <a:r>
              <a:rPr lang="en-US" altLang="zh-TW" sz="1600" dirty="0" err="1">
                <a:solidFill>
                  <a:srgbClr val="FFFF00"/>
                </a:solidFill>
              </a:rPr>
              <a:t>cov</a:t>
            </a:r>
            <a:r>
              <a:rPr lang="en-US" altLang="zh-TW" sz="1600" dirty="0">
                <a:solidFill>
                  <a:srgbClr val="FFFF00"/>
                </a:solidFill>
              </a:rPr>
              <a:t>(1,1)</a:t>
            </a:r>
            <a:r>
              <a:rPr lang="zh-TW" altLang="en-US" sz="1600" dirty="0">
                <a:solidFill>
                  <a:srgbClr val="FFFF00"/>
                </a:solidFill>
              </a:rPr>
              <a:t>與</a:t>
            </a:r>
            <a:r>
              <a:rPr lang="en-US" altLang="zh-TW" sz="1600" dirty="0" err="1">
                <a:solidFill>
                  <a:srgbClr val="FFFF00"/>
                </a:solidFill>
              </a:rPr>
              <a:t>cov</a:t>
            </a:r>
            <a:r>
              <a:rPr lang="en-US" altLang="zh-TW" sz="1600" dirty="0">
                <a:solidFill>
                  <a:srgbClr val="FFFF00"/>
                </a:solidFill>
              </a:rPr>
              <a:t>(1,2)</a:t>
            </a:r>
            <a:r>
              <a:rPr lang="zh-TW" altLang="en-US" sz="1600" dirty="0">
                <a:solidFill>
                  <a:srgbClr val="FFFF00"/>
                </a:solidFill>
              </a:rPr>
              <a:t>來進行舉例</a:t>
            </a:r>
            <a:endParaRPr lang="en-US" altLang="zh-TW" sz="1600" dirty="0">
              <a:solidFill>
                <a:srgbClr val="FFFF00"/>
              </a:solidFill>
            </a:endParaRPr>
          </a:p>
        </p:txBody>
      </p:sp>
      <p:sp>
        <p:nvSpPr>
          <p:cNvPr id="19" name="文字方塊 18">
            <a:extLst>
              <a:ext uri="{FF2B5EF4-FFF2-40B4-BE49-F238E27FC236}">
                <a16:creationId xmlns:a16="http://schemas.microsoft.com/office/drawing/2014/main" id="{9C2B98D9-0A3A-4816-B217-DA2D8E411BE7}"/>
              </a:ext>
            </a:extLst>
          </p:cNvPr>
          <p:cNvSpPr txBox="1"/>
          <p:nvPr/>
        </p:nvSpPr>
        <p:spPr>
          <a:xfrm>
            <a:off x="1402507" y="3864949"/>
            <a:ext cx="5817618" cy="1200329"/>
          </a:xfrm>
          <a:prstGeom prst="rect">
            <a:avLst/>
          </a:prstGeom>
          <a:noFill/>
        </p:spPr>
        <p:txBody>
          <a:bodyPr wrap="none" rtlCol="0">
            <a:spAutoFit/>
          </a:bodyPr>
          <a:lstStyle/>
          <a:p>
            <a:r>
              <a:rPr lang="en-US" altLang="zh-TW" dirty="0" err="1">
                <a:latin typeface="微軟正黑體" panose="020B0604030504040204" pitchFamily="34" charset="-120"/>
                <a:ea typeface="微軟正黑體" panose="020B0604030504040204" pitchFamily="34" charset="-120"/>
              </a:rPr>
              <a:t>cov</a:t>
            </a:r>
            <a:r>
              <a:rPr lang="en-US" altLang="zh-TW" dirty="0">
                <a:latin typeface="微軟正黑體" panose="020B0604030504040204" pitchFamily="34" charset="-120"/>
                <a:ea typeface="微軟正黑體" panose="020B0604030504040204" pitchFamily="34" charset="-120"/>
              </a:rPr>
              <a:t>(1,1) = ((1-2.33)^2+(4-2.33)^2+(2-2.33)^2)/(3-1)</a:t>
            </a:r>
          </a:p>
          <a:p>
            <a:r>
              <a:rPr lang="en-US" altLang="zh-TW" dirty="0">
                <a:latin typeface="微軟正黑體" panose="020B0604030504040204" pitchFamily="34" charset="-120"/>
                <a:ea typeface="微軟正黑體" panose="020B0604030504040204" pitchFamily="34" charset="-120"/>
              </a:rPr>
              <a:t>=(1.7689+2.7889+0.1089)/2</a:t>
            </a:r>
          </a:p>
          <a:p>
            <a:r>
              <a:rPr lang="en-US" altLang="zh-TW" dirty="0">
                <a:latin typeface="微軟正黑體" panose="020B0604030504040204" pitchFamily="34" charset="-120"/>
                <a:ea typeface="微軟正黑體" panose="020B0604030504040204" pitchFamily="34" charset="-120"/>
              </a:rPr>
              <a:t>=4.6667/2</a:t>
            </a:r>
          </a:p>
          <a:p>
            <a:r>
              <a:rPr lang="en-US" altLang="zh-TW" dirty="0">
                <a:latin typeface="微軟正黑體" panose="020B0604030504040204" pitchFamily="34" charset="-120"/>
                <a:ea typeface="微軟正黑體" panose="020B0604030504040204" pitchFamily="34" charset="-120"/>
              </a:rPr>
              <a:t>=2.333</a:t>
            </a:r>
          </a:p>
        </p:txBody>
      </p:sp>
      <p:sp>
        <p:nvSpPr>
          <p:cNvPr id="20" name="文字方塊 19">
            <a:extLst>
              <a:ext uri="{FF2B5EF4-FFF2-40B4-BE49-F238E27FC236}">
                <a16:creationId xmlns:a16="http://schemas.microsoft.com/office/drawing/2014/main" id="{1EF3A542-84AA-4D56-B7F7-915CECEE76B8}"/>
              </a:ext>
            </a:extLst>
          </p:cNvPr>
          <p:cNvSpPr txBox="1"/>
          <p:nvPr/>
        </p:nvSpPr>
        <p:spPr>
          <a:xfrm>
            <a:off x="1402507" y="5347894"/>
            <a:ext cx="7677993" cy="1200329"/>
          </a:xfrm>
          <a:prstGeom prst="rect">
            <a:avLst/>
          </a:prstGeom>
          <a:noFill/>
        </p:spPr>
        <p:txBody>
          <a:bodyPr wrap="square" rtlCol="0">
            <a:spAutoFit/>
          </a:bodyPr>
          <a:lstStyle/>
          <a:p>
            <a:r>
              <a:rPr lang="en-US" altLang="zh-TW" dirty="0" err="1">
                <a:latin typeface="微軟正黑體" panose="020B0604030504040204" pitchFamily="34" charset="-120"/>
                <a:ea typeface="微軟正黑體" panose="020B0604030504040204" pitchFamily="34" charset="-120"/>
              </a:rPr>
              <a:t>cov</a:t>
            </a:r>
            <a:r>
              <a:rPr lang="en-US" altLang="zh-TW" dirty="0">
                <a:latin typeface="微軟正黑體" panose="020B0604030504040204" pitchFamily="34" charset="-120"/>
                <a:ea typeface="微軟正黑體" panose="020B0604030504040204" pitchFamily="34" charset="-120"/>
              </a:rPr>
              <a:t>(1,2) = ((1-2.33)*(4-4.66)+(4-2.33)*(7-4.66)+(2-2.33)*(3-4.66))/(3-1)</a:t>
            </a:r>
          </a:p>
          <a:p>
            <a:r>
              <a:rPr lang="en-US" altLang="zh-TW" dirty="0">
                <a:latin typeface="微軟正黑體" panose="020B0604030504040204" pitchFamily="34" charset="-120"/>
                <a:ea typeface="微軟正黑體" panose="020B0604030504040204" pitchFamily="34" charset="-120"/>
              </a:rPr>
              <a:t>=(0.8778+3.9078+0.5478)/2</a:t>
            </a:r>
          </a:p>
          <a:p>
            <a:r>
              <a:rPr lang="en-US" altLang="zh-TW" dirty="0">
                <a:latin typeface="微軟正黑體" panose="020B0604030504040204" pitchFamily="34" charset="-120"/>
                <a:ea typeface="微軟正黑體" panose="020B0604030504040204" pitchFamily="34" charset="-120"/>
              </a:rPr>
              <a:t>=5.3334/2</a:t>
            </a:r>
          </a:p>
          <a:p>
            <a:r>
              <a:rPr lang="en-US" altLang="zh-TW" dirty="0">
                <a:latin typeface="微軟正黑體" panose="020B0604030504040204" pitchFamily="34" charset="-120"/>
                <a:ea typeface="微軟正黑體" panose="020B0604030504040204" pitchFamily="34" charset="-120"/>
              </a:rPr>
              <a:t>=2.666</a:t>
            </a:r>
          </a:p>
        </p:txBody>
      </p:sp>
      <p:cxnSp>
        <p:nvCxnSpPr>
          <p:cNvPr id="25" name="接點: 肘形 24">
            <a:extLst>
              <a:ext uri="{FF2B5EF4-FFF2-40B4-BE49-F238E27FC236}">
                <a16:creationId xmlns:a16="http://schemas.microsoft.com/office/drawing/2014/main" id="{AF7787AB-8E9A-4AC3-8229-5C6EF7DE3580}"/>
              </a:ext>
            </a:extLst>
          </p:cNvPr>
          <p:cNvCxnSpPr/>
          <p:nvPr/>
        </p:nvCxnSpPr>
        <p:spPr>
          <a:xfrm rot="10800000" flipV="1">
            <a:off x="8788400" y="2921000"/>
            <a:ext cx="2908300" cy="774700"/>
          </a:xfrm>
          <a:prstGeom prst="bentConnector3">
            <a:avLst>
              <a:gd name="adj1" fmla="val -8515"/>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65850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t>
            </a:r>
            <a:r>
              <a:rPr lang="zh-TW" altLang="en-US" sz="5400" dirty="0">
                <a:latin typeface="標楷體" panose="03000509000000000000" pitchFamily="65" charset="-120"/>
                <a:ea typeface="標楷體" panose="03000509000000000000" pitchFamily="65" charset="-120"/>
              </a:rPr>
              <a:t>共變異數矩陣</a:t>
            </a:r>
            <a:r>
              <a:rPr lang="zh-TW" altLang="en-US" dirty="0"/>
              <a:t>∑</a:t>
            </a:r>
            <a:endParaRPr lang="zh-TW" altLang="en-US" sz="5400"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p:txBody>
          <a:bodyPr/>
          <a:lstStyle/>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22265076-DC34-451F-B777-8FDCE52F1821}"/>
              </a:ext>
            </a:extLst>
          </p:cNvPr>
          <p:cNvPicPr>
            <a:picLocks noChangeAspect="1"/>
          </p:cNvPicPr>
          <p:nvPr/>
        </p:nvPicPr>
        <p:blipFill>
          <a:blip r:embed="rId2"/>
          <a:stretch>
            <a:fillRect/>
          </a:stretch>
        </p:blipFill>
        <p:spPr>
          <a:xfrm>
            <a:off x="820062" y="3377125"/>
            <a:ext cx="4427329" cy="828761"/>
          </a:xfrm>
          <a:prstGeom prst="rect">
            <a:avLst/>
          </a:prstGeom>
        </p:spPr>
      </p:pic>
      <p:sp>
        <p:nvSpPr>
          <p:cNvPr id="12" name="文字方塊 11">
            <a:extLst>
              <a:ext uri="{FF2B5EF4-FFF2-40B4-BE49-F238E27FC236}">
                <a16:creationId xmlns:a16="http://schemas.microsoft.com/office/drawing/2014/main" id="{3EAF0CD5-2B6D-4B30-BF60-00CEC513DB04}"/>
              </a:ext>
            </a:extLst>
          </p:cNvPr>
          <p:cNvSpPr txBox="1"/>
          <p:nvPr/>
        </p:nvSpPr>
        <p:spPr>
          <a:xfrm>
            <a:off x="1246598" y="2870576"/>
            <a:ext cx="3574255" cy="400110"/>
          </a:xfrm>
          <a:prstGeom prst="rect">
            <a:avLst/>
          </a:prstGeom>
          <a:noFill/>
        </p:spPr>
        <p:txBody>
          <a:bodyPr wrap="square" rtlCol="0">
            <a:spAutoFit/>
          </a:bodyPr>
          <a:lstStyle/>
          <a:p>
            <a:r>
              <a:rPr lang="zh-TW" altLang="en-US" sz="2000" dirty="0">
                <a:solidFill>
                  <a:srgbClr val="FFFF00"/>
                </a:solidFill>
              </a:rPr>
              <a:t>完整計算完成會得到下列矩陣</a:t>
            </a:r>
            <a:endParaRPr lang="en-US" altLang="zh-TW" sz="2000" dirty="0">
              <a:solidFill>
                <a:srgbClr val="FFFF00"/>
              </a:solidFill>
            </a:endParaRPr>
          </a:p>
        </p:txBody>
      </p:sp>
      <p:pic>
        <p:nvPicPr>
          <p:cNvPr id="6" name="圖片 5">
            <a:extLst>
              <a:ext uri="{FF2B5EF4-FFF2-40B4-BE49-F238E27FC236}">
                <a16:creationId xmlns:a16="http://schemas.microsoft.com/office/drawing/2014/main" id="{FE179A72-B34F-4296-98BD-36B7BB543F9F}"/>
              </a:ext>
            </a:extLst>
          </p:cNvPr>
          <p:cNvPicPr>
            <a:picLocks noChangeAspect="1"/>
          </p:cNvPicPr>
          <p:nvPr/>
        </p:nvPicPr>
        <p:blipFill>
          <a:blip r:embed="rId3"/>
          <a:stretch>
            <a:fillRect/>
          </a:stretch>
        </p:blipFill>
        <p:spPr>
          <a:xfrm>
            <a:off x="6809802" y="4516181"/>
            <a:ext cx="3543795" cy="990738"/>
          </a:xfrm>
          <a:prstGeom prst="rect">
            <a:avLst/>
          </a:prstGeom>
        </p:spPr>
      </p:pic>
      <p:sp>
        <p:nvSpPr>
          <p:cNvPr id="13" name="文字方塊 12">
            <a:extLst>
              <a:ext uri="{FF2B5EF4-FFF2-40B4-BE49-F238E27FC236}">
                <a16:creationId xmlns:a16="http://schemas.microsoft.com/office/drawing/2014/main" id="{530E7806-BDBB-483B-830F-CBA843104518}"/>
              </a:ext>
            </a:extLst>
          </p:cNvPr>
          <p:cNvSpPr txBox="1"/>
          <p:nvPr/>
        </p:nvSpPr>
        <p:spPr>
          <a:xfrm>
            <a:off x="6629208" y="2249487"/>
            <a:ext cx="4097092" cy="400110"/>
          </a:xfrm>
          <a:prstGeom prst="rect">
            <a:avLst/>
          </a:prstGeom>
          <a:noFill/>
        </p:spPr>
        <p:txBody>
          <a:bodyPr wrap="square" rtlCol="0">
            <a:spAutoFit/>
          </a:bodyPr>
          <a:lstStyle/>
          <a:p>
            <a:r>
              <a:rPr lang="zh-TW" altLang="en-US" sz="2000" dirty="0">
                <a:solidFill>
                  <a:srgbClr val="FFFF00"/>
                </a:solidFill>
              </a:rPr>
              <a:t>接下來要求共變異數矩陣的逆矩陣</a:t>
            </a:r>
            <a:endParaRPr lang="en-US" altLang="zh-TW" sz="2000" dirty="0">
              <a:solidFill>
                <a:srgbClr val="FFFF00"/>
              </a:solidFill>
            </a:endParaRPr>
          </a:p>
        </p:txBody>
      </p:sp>
      <p:sp>
        <p:nvSpPr>
          <p:cNvPr id="14" name="文字方塊 13">
            <a:extLst>
              <a:ext uri="{FF2B5EF4-FFF2-40B4-BE49-F238E27FC236}">
                <a16:creationId xmlns:a16="http://schemas.microsoft.com/office/drawing/2014/main" id="{5D677046-83F6-4DAB-BDFB-FE8388A5A3D0}"/>
              </a:ext>
            </a:extLst>
          </p:cNvPr>
          <p:cNvSpPr txBox="1"/>
          <p:nvPr/>
        </p:nvSpPr>
        <p:spPr>
          <a:xfrm>
            <a:off x="6589919" y="2701299"/>
            <a:ext cx="2385589"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公式： </a:t>
            </a:r>
            <a:r>
              <a:rPr lang="en-US" altLang="zh-TW" dirty="0">
                <a:latin typeface="微軟正黑體" panose="020B0604030504040204" pitchFamily="34" charset="-120"/>
                <a:ea typeface="微軟正黑體" panose="020B0604030504040204" pitchFamily="34" charset="-120"/>
              </a:rPr>
              <a:t>1/det * adj(</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p>
        </p:txBody>
      </p:sp>
      <p:sp>
        <p:nvSpPr>
          <p:cNvPr id="15" name="文字方塊 14">
            <a:extLst>
              <a:ext uri="{FF2B5EF4-FFF2-40B4-BE49-F238E27FC236}">
                <a16:creationId xmlns:a16="http://schemas.microsoft.com/office/drawing/2014/main" id="{E7ACAA6F-A67A-4A11-AB6A-796C31DBDE6A}"/>
              </a:ext>
            </a:extLst>
          </p:cNvPr>
          <p:cNvSpPr txBox="1"/>
          <p:nvPr/>
        </p:nvSpPr>
        <p:spPr>
          <a:xfrm>
            <a:off x="6629208" y="3122333"/>
            <a:ext cx="2456122" cy="307777"/>
          </a:xfrm>
          <a:prstGeom prst="rect">
            <a:avLst/>
          </a:prstGeom>
          <a:noFill/>
        </p:spPr>
        <p:txBody>
          <a:bodyPr wrap="none" rtlCol="0">
            <a:spAutoFit/>
          </a:bodyPr>
          <a:lstStyle/>
          <a:p>
            <a:r>
              <a:rPr lang="en-US" altLang="zh-TW" sz="1400" dirty="0"/>
              <a:t>det</a:t>
            </a:r>
            <a:r>
              <a:rPr lang="zh-TW" altLang="en-US" sz="1400" dirty="0"/>
              <a:t>是行列式，</a:t>
            </a:r>
            <a:r>
              <a:rPr lang="en-US" altLang="zh-TW" sz="1400" dirty="0"/>
              <a:t>adj</a:t>
            </a:r>
            <a:r>
              <a:rPr lang="zh-TW" altLang="en-US" sz="1400" dirty="0"/>
              <a:t>為伴隨矩陣</a:t>
            </a:r>
            <a:endParaRPr lang="en-US" altLang="zh-TW" sz="1400" dirty="0"/>
          </a:p>
        </p:txBody>
      </p:sp>
      <p:cxnSp>
        <p:nvCxnSpPr>
          <p:cNvPr id="17" name="直線接點 16">
            <a:extLst>
              <a:ext uri="{FF2B5EF4-FFF2-40B4-BE49-F238E27FC236}">
                <a16:creationId xmlns:a16="http://schemas.microsoft.com/office/drawing/2014/main" id="{D3630157-54EB-4BFC-80CE-BF0EFA7EE121}"/>
              </a:ext>
            </a:extLst>
          </p:cNvPr>
          <p:cNvCxnSpPr/>
          <p:nvPr/>
        </p:nvCxnSpPr>
        <p:spPr>
          <a:xfrm>
            <a:off x="7315201" y="4863139"/>
            <a:ext cx="1317071" cy="528506"/>
          </a:xfrm>
          <a:prstGeom prst="line">
            <a:avLst/>
          </a:prstGeom>
        </p:spPr>
        <p:style>
          <a:lnRef idx="3">
            <a:schemeClr val="accent5"/>
          </a:lnRef>
          <a:fillRef idx="0">
            <a:schemeClr val="accent5"/>
          </a:fillRef>
          <a:effectRef idx="2">
            <a:schemeClr val="accent5"/>
          </a:effectRef>
          <a:fontRef idx="minor">
            <a:schemeClr val="tx1"/>
          </a:fontRef>
        </p:style>
      </p:cxnSp>
      <p:cxnSp>
        <p:nvCxnSpPr>
          <p:cNvPr id="18" name="直線接點 17">
            <a:extLst>
              <a:ext uri="{FF2B5EF4-FFF2-40B4-BE49-F238E27FC236}">
                <a16:creationId xmlns:a16="http://schemas.microsoft.com/office/drawing/2014/main" id="{D9AC34E5-B679-4B80-8CA1-3D85227F943B}"/>
              </a:ext>
            </a:extLst>
          </p:cNvPr>
          <p:cNvCxnSpPr/>
          <p:nvPr/>
        </p:nvCxnSpPr>
        <p:spPr>
          <a:xfrm>
            <a:off x="7923163" y="4863139"/>
            <a:ext cx="1317071" cy="528506"/>
          </a:xfrm>
          <a:prstGeom prst="line">
            <a:avLst/>
          </a:prstGeom>
        </p:spPr>
        <p:style>
          <a:lnRef idx="3">
            <a:schemeClr val="accent5"/>
          </a:lnRef>
          <a:fillRef idx="0">
            <a:schemeClr val="accent5"/>
          </a:fillRef>
          <a:effectRef idx="2">
            <a:schemeClr val="accent5"/>
          </a:effectRef>
          <a:fontRef idx="minor">
            <a:schemeClr val="tx1"/>
          </a:fontRef>
        </p:style>
      </p:cxnSp>
      <p:cxnSp>
        <p:nvCxnSpPr>
          <p:cNvPr id="19" name="直線接點 18">
            <a:extLst>
              <a:ext uri="{FF2B5EF4-FFF2-40B4-BE49-F238E27FC236}">
                <a16:creationId xmlns:a16="http://schemas.microsoft.com/office/drawing/2014/main" id="{B78D5812-2720-4F9E-A1D3-72EE5667BB93}"/>
              </a:ext>
            </a:extLst>
          </p:cNvPr>
          <p:cNvCxnSpPr/>
          <p:nvPr/>
        </p:nvCxnSpPr>
        <p:spPr>
          <a:xfrm>
            <a:off x="8596259" y="4863139"/>
            <a:ext cx="1317071" cy="528506"/>
          </a:xfrm>
          <a:prstGeom prst="line">
            <a:avLst/>
          </a:prstGeom>
        </p:spPr>
        <p:style>
          <a:lnRef idx="3">
            <a:schemeClr val="accent5"/>
          </a:lnRef>
          <a:fillRef idx="0">
            <a:schemeClr val="accent5"/>
          </a:fillRef>
          <a:effectRef idx="2">
            <a:schemeClr val="accent5"/>
          </a:effectRef>
          <a:fontRef idx="minor">
            <a:schemeClr val="tx1"/>
          </a:fontRef>
        </p:style>
      </p:cxnSp>
      <p:cxnSp>
        <p:nvCxnSpPr>
          <p:cNvPr id="21" name="直線接點 20">
            <a:extLst>
              <a:ext uri="{FF2B5EF4-FFF2-40B4-BE49-F238E27FC236}">
                <a16:creationId xmlns:a16="http://schemas.microsoft.com/office/drawing/2014/main" id="{6116DF0D-F97D-4DE2-9908-E5AE4EF47716}"/>
              </a:ext>
            </a:extLst>
          </p:cNvPr>
          <p:cNvCxnSpPr/>
          <p:nvPr/>
        </p:nvCxnSpPr>
        <p:spPr>
          <a:xfrm flipH="1">
            <a:off x="8581698" y="4863139"/>
            <a:ext cx="1476703" cy="495263"/>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直線接點 21">
            <a:extLst>
              <a:ext uri="{FF2B5EF4-FFF2-40B4-BE49-F238E27FC236}">
                <a16:creationId xmlns:a16="http://schemas.microsoft.com/office/drawing/2014/main" id="{370D8633-4067-4C5E-A762-5BEAFE3BB4AC}"/>
              </a:ext>
            </a:extLst>
          </p:cNvPr>
          <p:cNvCxnSpPr/>
          <p:nvPr/>
        </p:nvCxnSpPr>
        <p:spPr>
          <a:xfrm flipH="1">
            <a:off x="7865463" y="4863138"/>
            <a:ext cx="1476703" cy="495263"/>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直線接點 22">
            <a:extLst>
              <a:ext uri="{FF2B5EF4-FFF2-40B4-BE49-F238E27FC236}">
                <a16:creationId xmlns:a16="http://schemas.microsoft.com/office/drawing/2014/main" id="{F4BDE72C-B9ED-4B60-A464-9EC98241FFCE}"/>
              </a:ext>
            </a:extLst>
          </p:cNvPr>
          <p:cNvCxnSpPr/>
          <p:nvPr/>
        </p:nvCxnSpPr>
        <p:spPr>
          <a:xfrm flipH="1">
            <a:off x="7147286" y="4879759"/>
            <a:ext cx="1476703" cy="495263"/>
          </a:xfrm>
          <a:prstGeom prst="line">
            <a:avLst/>
          </a:prstGeom>
        </p:spPr>
        <p:style>
          <a:lnRef idx="3">
            <a:schemeClr val="accent3"/>
          </a:lnRef>
          <a:fillRef idx="0">
            <a:schemeClr val="accent3"/>
          </a:fillRef>
          <a:effectRef idx="2">
            <a:schemeClr val="accent3"/>
          </a:effectRef>
          <a:fontRef idx="minor">
            <a:schemeClr val="tx1"/>
          </a:fontRef>
        </p:style>
      </p:cxnSp>
      <p:sp>
        <p:nvSpPr>
          <p:cNvPr id="24" name="文字方塊 23">
            <a:extLst>
              <a:ext uri="{FF2B5EF4-FFF2-40B4-BE49-F238E27FC236}">
                <a16:creationId xmlns:a16="http://schemas.microsoft.com/office/drawing/2014/main" id="{6D7A662B-689D-49B9-B786-0B5767A1869B}"/>
              </a:ext>
            </a:extLst>
          </p:cNvPr>
          <p:cNvSpPr txBox="1"/>
          <p:nvPr/>
        </p:nvSpPr>
        <p:spPr>
          <a:xfrm>
            <a:off x="6212734" y="4208404"/>
            <a:ext cx="4730782" cy="307777"/>
          </a:xfrm>
          <a:prstGeom prst="rect">
            <a:avLst/>
          </a:prstGeom>
          <a:noFill/>
        </p:spPr>
        <p:txBody>
          <a:bodyPr wrap="none" rtlCol="0">
            <a:spAutoFit/>
          </a:bodyPr>
          <a:lstStyle/>
          <a:p>
            <a:r>
              <a:rPr lang="zh-TW" altLang="en-US" sz="1400" dirty="0">
                <a:solidFill>
                  <a:srgbClr val="FF0000"/>
                </a:solidFill>
              </a:rPr>
              <a:t>求</a:t>
            </a:r>
            <a:r>
              <a:rPr lang="en-US" altLang="zh-TW" sz="1400" dirty="0">
                <a:solidFill>
                  <a:srgbClr val="FF0000"/>
                </a:solidFill>
              </a:rPr>
              <a:t>det</a:t>
            </a:r>
            <a:r>
              <a:rPr lang="zh-TW" altLang="en-US" sz="1400" dirty="0"/>
              <a:t>：線條數字相乘後相加所有紅色線條並扣掉藍色線條</a:t>
            </a:r>
            <a:endParaRPr lang="en-US" altLang="zh-TW" sz="1400" dirty="0"/>
          </a:p>
        </p:txBody>
      </p:sp>
    </p:spTree>
    <p:extLst>
      <p:ext uri="{BB962C8B-B14F-4D97-AF65-F5344CB8AC3E}">
        <p14:creationId xmlns:p14="http://schemas.microsoft.com/office/powerpoint/2010/main" val="1926835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FF87233-6D7A-48B4-9A5B-B9B6D405FC60}"/>
              </a:ext>
            </a:extLst>
          </p:cNvPr>
          <p:cNvPicPr>
            <a:picLocks noChangeAspect="1"/>
          </p:cNvPicPr>
          <p:nvPr/>
        </p:nvPicPr>
        <p:blipFill>
          <a:blip r:embed="rId2"/>
          <a:stretch>
            <a:fillRect/>
          </a:stretch>
        </p:blipFill>
        <p:spPr>
          <a:xfrm>
            <a:off x="4216003" y="3701417"/>
            <a:ext cx="3668216" cy="778464"/>
          </a:xfrm>
          <a:prstGeom prst="rect">
            <a:avLst/>
          </a:prstGeom>
        </p:spPr>
      </p:pic>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a:xfrm>
            <a:off x="1141413" y="-144881"/>
            <a:ext cx="9905998" cy="1478570"/>
          </a:xfrm>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t>
            </a:r>
            <a:r>
              <a:rPr lang="zh-TW" altLang="en-US" sz="5400" dirty="0">
                <a:latin typeface="標楷體" panose="03000509000000000000" pitchFamily="65" charset="-120"/>
                <a:ea typeface="標楷體" panose="03000509000000000000" pitchFamily="65" charset="-120"/>
              </a:rPr>
              <a:t>共變異數矩陣</a:t>
            </a:r>
            <a:r>
              <a:rPr lang="zh-TW" altLang="en-US" dirty="0"/>
              <a:t>∑</a:t>
            </a:r>
            <a:endParaRPr lang="zh-TW" altLang="en-US" sz="5400"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a:xfrm>
            <a:off x="1141412" y="1192473"/>
            <a:ext cx="9905999" cy="3541714"/>
          </a:xfrm>
        </p:spPr>
        <p:txBody>
          <a:bodyPr/>
          <a:lstStyle/>
          <a:p>
            <a:pPr marL="0" indent="0">
              <a:buNone/>
            </a:pPr>
            <a:r>
              <a:rPr lang="zh-TW" altLang="en-US" b="1" dirty="0">
                <a:solidFill>
                  <a:srgbClr val="FFFF00"/>
                </a:solidFill>
              </a:rPr>
              <a:t>伴隨矩陣做法</a:t>
            </a:r>
            <a:r>
              <a:rPr lang="zh-TW" altLang="en-US" dirty="0">
                <a:solidFill>
                  <a:srgbClr val="FFFF00"/>
                </a:solidFill>
              </a:rPr>
              <a:t>：</a:t>
            </a:r>
            <a:endParaRPr lang="en-US" altLang="zh-TW" dirty="0">
              <a:solidFill>
                <a:srgbClr val="FFFF00"/>
              </a:solidFill>
            </a:endParaRPr>
          </a:p>
          <a:p>
            <a:pPr marL="0" indent="0">
              <a:buNone/>
            </a:pPr>
            <a:endParaRPr lang="en-US" altLang="zh-TW" dirty="0">
              <a:latin typeface="標楷體" panose="03000509000000000000" pitchFamily="65" charset="-120"/>
              <a:ea typeface="標楷體" panose="03000509000000000000" pitchFamily="65" charset="-120"/>
            </a:endParaRPr>
          </a:p>
        </p:txBody>
      </p:sp>
      <p:pic>
        <p:nvPicPr>
          <p:cNvPr id="20" name="圖片 19">
            <a:extLst>
              <a:ext uri="{FF2B5EF4-FFF2-40B4-BE49-F238E27FC236}">
                <a16:creationId xmlns:a16="http://schemas.microsoft.com/office/drawing/2014/main" id="{9A5EB82E-3168-4821-9F00-BAE6ABDFBDF1}"/>
              </a:ext>
            </a:extLst>
          </p:cNvPr>
          <p:cNvPicPr>
            <a:picLocks noChangeAspect="1"/>
          </p:cNvPicPr>
          <p:nvPr/>
        </p:nvPicPr>
        <p:blipFill>
          <a:blip r:embed="rId3"/>
          <a:stretch>
            <a:fillRect/>
          </a:stretch>
        </p:blipFill>
        <p:spPr>
          <a:xfrm>
            <a:off x="3882335" y="2313766"/>
            <a:ext cx="4427329" cy="828761"/>
          </a:xfrm>
          <a:prstGeom prst="rect">
            <a:avLst/>
          </a:prstGeom>
        </p:spPr>
      </p:pic>
      <p:sp>
        <p:nvSpPr>
          <p:cNvPr id="4" name="文字方塊 3">
            <a:extLst>
              <a:ext uri="{FF2B5EF4-FFF2-40B4-BE49-F238E27FC236}">
                <a16:creationId xmlns:a16="http://schemas.microsoft.com/office/drawing/2014/main" id="{4F88FAFF-FEDD-4F8E-8641-C67B68261057}"/>
              </a:ext>
            </a:extLst>
          </p:cNvPr>
          <p:cNvSpPr txBox="1"/>
          <p:nvPr/>
        </p:nvSpPr>
        <p:spPr>
          <a:xfrm>
            <a:off x="1141412" y="1842760"/>
            <a:ext cx="10067180" cy="369332"/>
          </a:xfrm>
          <a:prstGeom prst="rect">
            <a:avLst/>
          </a:prstGeom>
          <a:noFill/>
        </p:spPr>
        <p:txBody>
          <a:bodyPr wrap="none" rtlCol="0">
            <a:spAutoFit/>
          </a:bodyPr>
          <a:lstStyle/>
          <a:p>
            <a:r>
              <a:rPr lang="zh-TW" altLang="en-US" dirty="0"/>
              <a:t>假設我要計算伴隨矩陣的</a:t>
            </a:r>
            <a:r>
              <a:rPr lang="en-US" altLang="zh-TW" dirty="0"/>
              <a:t>(1, 1)</a:t>
            </a:r>
            <a:r>
              <a:rPr lang="zh-TW" altLang="en-US" dirty="0"/>
              <a:t>位子，那麼要忽略原先矩陣</a:t>
            </a:r>
            <a:r>
              <a:rPr lang="en-US" altLang="zh-TW" dirty="0"/>
              <a:t>(1, 1)</a:t>
            </a:r>
            <a:r>
              <a:rPr lang="zh-TW" altLang="en-US" dirty="0"/>
              <a:t>位子的行列，那麼會剩下</a:t>
            </a:r>
            <a:r>
              <a:rPr lang="en-US" altLang="zh-TW" dirty="0"/>
              <a:t>2</a:t>
            </a:r>
            <a:r>
              <a:rPr lang="zh-TW" altLang="en-US" dirty="0"/>
              <a:t>*</a:t>
            </a:r>
            <a:r>
              <a:rPr lang="en-US" altLang="zh-TW" dirty="0"/>
              <a:t>2</a:t>
            </a:r>
            <a:r>
              <a:rPr lang="zh-TW" altLang="en-US" dirty="0"/>
              <a:t>的矩陣</a:t>
            </a:r>
          </a:p>
        </p:txBody>
      </p:sp>
      <p:cxnSp>
        <p:nvCxnSpPr>
          <p:cNvPr id="8" name="直線接點 7">
            <a:extLst>
              <a:ext uri="{FF2B5EF4-FFF2-40B4-BE49-F238E27FC236}">
                <a16:creationId xmlns:a16="http://schemas.microsoft.com/office/drawing/2014/main" id="{1874A7C7-2055-4432-96BD-288F3B775936}"/>
              </a:ext>
            </a:extLst>
          </p:cNvPr>
          <p:cNvCxnSpPr/>
          <p:nvPr/>
        </p:nvCxnSpPr>
        <p:spPr>
          <a:xfrm>
            <a:off x="4194788" y="2439870"/>
            <a:ext cx="3808602"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0" name="直線接點 9">
            <a:extLst>
              <a:ext uri="{FF2B5EF4-FFF2-40B4-BE49-F238E27FC236}">
                <a16:creationId xmlns:a16="http://schemas.microsoft.com/office/drawing/2014/main" id="{D3BA3FA4-F5D3-4425-9114-01203BD54E47}"/>
              </a:ext>
            </a:extLst>
          </p:cNvPr>
          <p:cNvCxnSpPr/>
          <p:nvPr/>
        </p:nvCxnSpPr>
        <p:spPr>
          <a:xfrm flipV="1">
            <a:off x="4706516" y="2464143"/>
            <a:ext cx="0" cy="591344"/>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直線接點 15">
            <a:extLst>
              <a:ext uri="{FF2B5EF4-FFF2-40B4-BE49-F238E27FC236}">
                <a16:creationId xmlns:a16="http://schemas.microsoft.com/office/drawing/2014/main" id="{9E5F74BD-F9F0-4839-BE4D-3C395C4CC3CB}"/>
              </a:ext>
            </a:extLst>
          </p:cNvPr>
          <p:cNvCxnSpPr>
            <a:cxnSpLocks/>
          </p:cNvCxnSpPr>
          <p:nvPr/>
        </p:nvCxnSpPr>
        <p:spPr>
          <a:xfrm>
            <a:off x="5035512" y="3839793"/>
            <a:ext cx="2194366" cy="514323"/>
          </a:xfrm>
          <a:prstGeom prst="line">
            <a:avLst/>
          </a:prstGeom>
        </p:spPr>
        <p:style>
          <a:lnRef idx="3">
            <a:schemeClr val="accent5"/>
          </a:lnRef>
          <a:fillRef idx="0">
            <a:schemeClr val="accent5"/>
          </a:fillRef>
          <a:effectRef idx="2">
            <a:schemeClr val="accent5"/>
          </a:effectRef>
          <a:fontRef idx="minor">
            <a:schemeClr val="tx1"/>
          </a:fontRef>
        </p:style>
      </p:cxnSp>
      <p:sp>
        <p:nvSpPr>
          <p:cNvPr id="27" name="文字方塊 26">
            <a:extLst>
              <a:ext uri="{FF2B5EF4-FFF2-40B4-BE49-F238E27FC236}">
                <a16:creationId xmlns:a16="http://schemas.microsoft.com/office/drawing/2014/main" id="{8BABB9A6-0C0C-4908-B9AA-B26A8919A074}"/>
              </a:ext>
            </a:extLst>
          </p:cNvPr>
          <p:cNvSpPr txBox="1"/>
          <p:nvPr/>
        </p:nvSpPr>
        <p:spPr>
          <a:xfrm>
            <a:off x="1020906" y="3292025"/>
            <a:ext cx="10496784" cy="369332"/>
          </a:xfrm>
          <a:prstGeom prst="rect">
            <a:avLst/>
          </a:prstGeom>
          <a:noFill/>
        </p:spPr>
        <p:txBody>
          <a:bodyPr wrap="none" rtlCol="0">
            <a:spAutoFit/>
          </a:bodyPr>
          <a:lstStyle/>
          <a:p>
            <a:r>
              <a:rPr lang="zh-TW" altLang="en-US" dirty="0"/>
              <a:t>接著對</a:t>
            </a:r>
            <a:r>
              <a:rPr lang="en-US" altLang="zh-TW" dirty="0"/>
              <a:t>2</a:t>
            </a:r>
            <a:r>
              <a:rPr lang="zh-TW" altLang="en-US" dirty="0"/>
              <a:t>*</a:t>
            </a:r>
            <a:r>
              <a:rPr lang="en-US" altLang="zh-TW" dirty="0"/>
              <a:t>2</a:t>
            </a:r>
            <a:r>
              <a:rPr lang="zh-TW" altLang="en-US" dirty="0"/>
              <a:t>的矩陣做行列式，藍色線數字相乘減掉橘色線數字相乘，就會得到伴隨矩陣</a:t>
            </a:r>
            <a:r>
              <a:rPr lang="en-US" altLang="zh-TW" dirty="0"/>
              <a:t>(1, 1)</a:t>
            </a:r>
            <a:r>
              <a:rPr lang="zh-TW" altLang="en-US" dirty="0"/>
              <a:t>位子的數</a:t>
            </a:r>
          </a:p>
        </p:txBody>
      </p:sp>
      <p:cxnSp>
        <p:nvCxnSpPr>
          <p:cNvPr id="30" name="直線接點 29">
            <a:extLst>
              <a:ext uri="{FF2B5EF4-FFF2-40B4-BE49-F238E27FC236}">
                <a16:creationId xmlns:a16="http://schemas.microsoft.com/office/drawing/2014/main" id="{0E63170A-AAB1-4DE4-9161-A9AEED4E1555}"/>
              </a:ext>
            </a:extLst>
          </p:cNvPr>
          <p:cNvCxnSpPr>
            <a:cxnSpLocks/>
          </p:cNvCxnSpPr>
          <p:nvPr/>
        </p:nvCxnSpPr>
        <p:spPr>
          <a:xfrm flipH="1">
            <a:off x="5035511" y="3839793"/>
            <a:ext cx="1967197" cy="503605"/>
          </a:xfrm>
          <a:prstGeom prst="line">
            <a:avLst/>
          </a:prstGeom>
        </p:spPr>
        <p:style>
          <a:lnRef idx="3">
            <a:schemeClr val="accent2"/>
          </a:lnRef>
          <a:fillRef idx="0">
            <a:schemeClr val="accent2"/>
          </a:fillRef>
          <a:effectRef idx="2">
            <a:schemeClr val="accent2"/>
          </a:effectRef>
          <a:fontRef idx="minor">
            <a:schemeClr val="tx1"/>
          </a:fontRef>
        </p:style>
      </p:cxnSp>
      <p:sp>
        <p:nvSpPr>
          <p:cNvPr id="37" name="文字方塊 36">
            <a:extLst>
              <a:ext uri="{FF2B5EF4-FFF2-40B4-BE49-F238E27FC236}">
                <a16:creationId xmlns:a16="http://schemas.microsoft.com/office/drawing/2014/main" id="{A22A9E10-15D7-4CB7-AC82-DFF008D58C35}"/>
              </a:ext>
            </a:extLst>
          </p:cNvPr>
          <p:cNvSpPr txBox="1"/>
          <p:nvPr/>
        </p:nvSpPr>
        <p:spPr>
          <a:xfrm>
            <a:off x="1754172" y="4598677"/>
            <a:ext cx="8757526" cy="646331"/>
          </a:xfrm>
          <a:prstGeom prst="rect">
            <a:avLst/>
          </a:prstGeom>
          <a:noFill/>
        </p:spPr>
        <p:txBody>
          <a:bodyPr wrap="none" rtlCol="0">
            <a:spAutoFit/>
          </a:bodyPr>
          <a:lstStyle/>
          <a:p>
            <a:r>
              <a:rPr lang="zh-TW" altLang="en-US" dirty="0"/>
              <a:t>找伴隨矩陣</a:t>
            </a:r>
            <a:r>
              <a:rPr lang="en-US" altLang="zh-TW" dirty="0"/>
              <a:t>(1, 2)</a:t>
            </a:r>
            <a:r>
              <a:rPr lang="zh-TW" altLang="en-US" dirty="0"/>
              <a:t>的位子，同上面相同作法，以此列推得出所有矩陣元素後將之</a:t>
            </a:r>
            <a:r>
              <a:rPr lang="zh-TW" altLang="en-US" b="1" dirty="0">
                <a:solidFill>
                  <a:srgbClr val="FF0000"/>
                </a:solidFill>
              </a:rPr>
              <a:t>轉置</a:t>
            </a:r>
            <a:r>
              <a:rPr lang="zh-TW" altLang="en-US" dirty="0"/>
              <a:t>，</a:t>
            </a:r>
            <a:endParaRPr lang="en-US" altLang="zh-TW" dirty="0"/>
          </a:p>
          <a:p>
            <a:r>
              <a:rPr lang="zh-TW" altLang="en-US" dirty="0"/>
              <a:t>再乘以</a:t>
            </a:r>
            <a:r>
              <a:rPr lang="en-US" altLang="zh-TW" dirty="0"/>
              <a:t>1/det</a:t>
            </a:r>
            <a:r>
              <a:rPr lang="zh-TW" altLang="en-US" dirty="0"/>
              <a:t>就會得到共變異數矩陣的逆矩陣。</a:t>
            </a:r>
          </a:p>
        </p:txBody>
      </p:sp>
      <p:pic>
        <p:nvPicPr>
          <p:cNvPr id="38" name="圖片 37">
            <a:extLst>
              <a:ext uri="{FF2B5EF4-FFF2-40B4-BE49-F238E27FC236}">
                <a16:creationId xmlns:a16="http://schemas.microsoft.com/office/drawing/2014/main" id="{7281ABB6-46CD-4B7E-899F-A98C6572FFDE}"/>
              </a:ext>
            </a:extLst>
          </p:cNvPr>
          <p:cNvPicPr>
            <a:picLocks noChangeAspect="1"/>
          </p:cNvPicPr>
          <p:nvPr/>
        </p:nvPicPr>
        <p:blipFill>
          <a:blip r:embed="rId3"/>
          <a:stretch>
            <a:fillRect/>
          </a:stretch>
        </p:blipFill>
        <p:spPr>
          <a:xfrm>
            <a:off x="3882335" y="5329967"/>
            <a:ext cx="4427329" cy="828761"/>
          </a:xfrm>
          <a:prstGeom prst="rect">
            <a:avLst/>
          </a:prstGeom>
        </p:spPr>
      </p:pic>
      <p:cxnSp>
        <p:nvCxnSpPr>
          <p:cNvPr id="39" name="直線接點 38">
            <a:extLst>
              <a:ext uri="{FF2B5EF4-FFF2-40B4-BE49-F238E27FC236}">
                <a16:creationId xmlns:a16="http://schemas.microsoft.com/office/drawing/2014/main" id="{99ACBFD0-4B63-4E17-90ED-A0EB0C100A5A}"/>
              </a:ext>
            </a:extLst>
          </p:cNvPr>
          <p:cNvCxnSpPr/>
          <p:nvPr/>
        </p:nvCxnSpPr>
        <p:spPr>
          <a:xfrm>
            <a:off x="4152509" y="5468514"/>
            <a:ext cx="3808602"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40" name="直線接點 39">
            <a:extLst>
              <a:ext uri="{FF2B5EF4-FFF2-40B4-BE49-F238E27FC236}">
                <a16:creationId xmlns:a16="http://schemas.microsoft.com/office/drawing/2014/main" id="{D4BE24E4-C08C-4724-A63F-2ED95AE90052}"/>
              </a:ext>
            </a:extLst>
          </p:cNvPr>
          <p:cNvCxnSpPr/>
          <p:nvPr/>
        </p:nvCxnSpPr>
        <p:spPr>
          <a:xfrm flipV="1">
            <a:off x="6050111" y="5424743"/>
            <a:ext cx="0" cy="591344"/>
          </a:xfrm>
          <a:prstGeom prst="line">
            <a:avLst/>
          </a:prstGeom>
        </p:spPr>
        <p:style>
          <a:lnRef idx="3">
            <a:schemeClr val="accent3"/>
          </a:lnRef>
          <a:fillRef idx="0">
            <a:schemeClr val="accent3"/>
          </a:fillRef>
          <a:effectRef idx="2">
            <a:schemeClr val="accent3"/>
          </a:effectRef>
          <a:fontRef idx="minor">
            <a:schemeClr val="tx1"/>
          </a:fontRef>
        </p:style>
      </p:cxnSp>
      <p:sp>
        <p:nvSpPr>
          <p:cNvPr id="41" name="文字方塊 40">
            <a:extLst>
              <a:ext uri="{FF2B5EF4-FFF2-40B4-BE49-F238E27FC236}">
                <a16:creationId xmlns:a16="http://schemas.microsoft.com/office/drawing/2014/main" id="{F8FEA58F-B832-4819-9A5E-619F942E25D6}"/>
              </a:ext>
            </a:extLst>
          </p:cNvPr>
          <p:cNvSpPr txBox="1"/>
          <p:nvPr/>
        </p:nvSpPr>
        <p:spPr>
          <a:xfrm>
            <a:off x="1261360" y="6196149"/>
            <a:ext cx="9514143" cy="369332"/>
          </a:xfrm>
          <a:prstGeom prst="rect">
            <a:avLst/>
          </a:prstGeom>
          <a:noFill/>
        </p:spPr>
        <p:txBody>
          <a:bodyPr wrap="none" rtlCol="0">
            <a:spAutoFit/>
          </a:bodyPr>
          <a:lstStyle/>
          <a:p>
            <a:r>
              <a:rPr lang="zh-TW" altLang="en-US" b="1" dirty="0">
                <a:solidFill>
                  <a:srgbClr val="FF0000"/>
                </a:solidFill>
              </a:rPr>
              <a:t>備註：假設伴隨矩陣的</a:t>
            </a:r>
            <a:r>
              <a:rPr lang="en-US" altLang="zh-TW" b="1" dirty="0">
                <a:solidFill>
                  <a:srgbClr val="FF0000"/>
                </a:solidFill>
              </a:rPr>
              <a:t>(1, 1)</a:t>
            </a:r>
            <a:r>
              <a:rPr lang="zh-TW" altLang="en-US" b="1" dirty="0">
                <a:solidFill>
                  <a:srgbClr val="FF0000"/>
                </a:solidFill>
              </a:rPr>
              <a:t>是正數，</a:t>
            </a:r>
            <a:r>
              <a:rPr lang="en-US" altLang="zh-TW" b="1" dirty="0">
                <a:solidFill>
                  <a:srgbClr val="FF0000"/>
                </a:solidFill>
              </a:rPr>
              <a:t>(1,</a:t>
            </a:r>
            <a:r>
              <a:rPr lang="zh-TW" altLang="en-US" b="1" dirty="0">
                <a:solidFill>
                  <a:srgbClr val="FF0000"/>
                </a:solidFill>
              </a:rPr>
              <a:t> </a:t>
            </a:r>
            <a:r>
              <a:rPr lang="en-US" altLang="zh-TW" b="1" dirty="0">
                <a:solidFill>
                  <a:srgbClr val="FF0000"/>
                </a:solidFill>
              </a:rPr>
              <a:t>2)</a:t>
            </a:r>
            <a:r>
              <a:rPr lang="zh-TW" altLang="en-US" b="1" dirty="0">
                <a:solidFill>
                  <a:srgbClr val="FF0000"/>
                </a:solidFill>
              </a:rPr>
              <a:t>和</a:t>
            </a:r>
            <a:r>
              <a:rPr lang="en-US" altLang="zh-TW" b="1" dirty="0">
                <a:solidFill>
                  <a:srgbClr val="FF0000"/>
                </a:solidFill>
              </a:rPr>
              <a:t>(2, 1)</a:t>
            </a:r>
            <a:r>
              <a:rPr lang="zh-TW" altLang="en-US" b="1" dirty="0">
                <a:solidFill>
                  <a:srgbClr val="FF0000"/>
                </a:solidFill>
              </a:rPr>
              <a:t>就會是負數，矩陣內相鄰的數值必須變號</a:t>
            </a:r>
            <a:r>
              <a:rPr lang="en-US" altLang="zh-TW" b="1" dirty="0">
                <a:solidFill>
                  <a:srgbClr val="FF0000"/>
                </a:solidFill>
              </a:rPr>
              <a:t>!!</a:t>
            </a:r>
            <a:endParaRPr lang="zh-TW" altLang="en-US" b="1" dirty="0">
              <a:solidFill>
                <a:srgbClr val="FF0000"/>
              </a:solidFill>
            </a:endParaRPr>
          </a:p>
        </p:txBody>
      </p:sp>
    </p:spTree>
    <p:extLst>
      <p:ext uri="{BB962C8B-B14F-4D97-AF65-F5344CB8AC3E}">
        <p14:creationId xmlns:p14="http://schemas.microsoft.com/office/powerpoint/2010/main" val="1391788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t>
            </a:r>
            <a:r>
              <a:rPr lang="zh-TW" altLang="en-US" sz="5400" dirty="0">
                <a:latin typeface="標楷體" panose="03000509000000000000" pitchFamily="65" charset="-120"/>
                <a:ea typeface="標楷體" panose="03000509000000000000" pitchFamily="65" charset="-120"/>
              </a:rPr>
              <a:t>共變異數矩陣</a:t>
            </a:r>
            <a:r>
              <a:rPr lang="zh-TW" altLang="en-US" dirty="0"/>
              <a:t>∑</a:t>
            </a:r>
            <a:endParaRPr lang="zh-TW" altLang="en-US" sz="5400"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p:txBody>
          <a:bodyPr/>
          <a:lstStyle/>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a16="http://schemas.microsoft.com/office/drawing/2014/main" id="{3EAF0CD5-2B6D-4B30-BF60-00CEC513DB04}"/>
              </a:ext>
            </a:extLst>
          </p:cNvPr>
          <p:cNvSpPr txBox="1"/>
          <p:nvPr/>
        </p:nvSpPr>
        <p:spPr>
          <a:xfrm>
            <a:off x="3538282" y="2422921"/>
            <a:ext cx="5112257" cy="400110"/>
          </a:xfrm>
          <a:prstGeom prst="rect">
            <a:avLst/>
          </a:prstGeom>
          <a:noFill/>
        </p:spPr>
        <p:txBody>
          <a:bodyPr wrap="square" rtlCol="0">
            <a:spAutoFit/>
          </a:bodyPr>
          <a:lstStyle/>
          <a:p>
            <a:r>
              <a:rPr lang="zh-TW" altLang="en-US" sz="2000" dirty="0">
                <a:solidFill>
                  <a:srgbClr val="FFFF00"/>
                </a:solidFill>
              </a:rPr>
              <a:t>完整計算完成會得到下列完整的一個逆矩陣</a:t>
            </a:r>
            <a:endParaRPr lang="en-US" altLang="zh-TW" sz="2000" dirty="0">
              <a:solidFill>
                <a:srgbClr val="FFFF00"/>
              </a:solidFill>
            </a:endParaRPr>
          </a:p>
        </p:txBody>
      </p:sp>
      <p:pic>
        <p:nvPicPr>
          <p:cNvPr id="4" name="圖片 3">
            <a:extLst>
              <a:ext uri="{FF2B5EF4-FFF2-40B4-BE49-F238E27FC236}">
                <a16:creationId xmlns:a16="http://schemas.microsoft.com/office/drawing/2014/main" id="{98713611-C19D-4313-8F10-CB14577C5017}"/>
              </a:ext>
            </a:extLst>
          </p:cNvPr>
          <p:cNvPicPr>
            <a:picLocks noChangeAspect="1"/>
          </p:cNvPicPr>
          <p:nvPr/>
        </p:nvPicPr>
        <p:blipFill>
          <a:blip r:embed="rId2"/>
          <a:stretch>
            <a:fillRect/>
          </a:stretch>
        </p:blipFill>
        <p:spPr>
          <a:xfrm>
            <a:off x="3403222" y="3192535"/>
            <a:ext cx="5382376" cy="743054"/>
          </a:xfrm>
          <a:prstGeom prst="rect">
            <a:avLst/>
          </a:prstGeom>
        </p:spPr>
      </p:pic>
    </p:spTree>
    <p:extLst>
      <p:ext uri="{BB962C8B-B14F-4D97-AF65-F5344CB8AC3E}">
        <p14:creationId xmlns:p14="http://schemas.microsoft.com/office/powerpoint/2010/main" val="2883222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a:xfrm>
            <a:off x="1141413" y="-60991"/>
            <a:ext cx="9905998" cy="1478570"/>
          </a:xfrm>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t>
            </a:r>
            <a:r>
              <a:rPr lang="zh-TW" altLang="en-US" sz="5400" dirty="0">
                <a:latin typeface="標楷體" panose="03000509000000000000" pitchFamily="65" charset="-120"/>
                <a:ea typeface="標楷體" panose="03000509000000000000" pitchFamily="65" charset="-120"/>
              </a:rPr>
              <a:t>馬哈拉諾比斯距離</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a:xfrm>
            <a:off x="1141412" y="1569978"/>
            <a:ext cx="9905999" cy="3541714"/>
          </a:xfrm>
        </p:spPr>
        <p:txBody>
          <a:bodyPr/>
          <a:lstStyle/>
          <a:p>
            <a:pPr marL="0" indent="0">
              <a:buNone/>
            </a:pPr>
            <a:r>
              <a:rPr lang="zh-TW" altLang="en-US" b="1" dirty="0">
                <a:solidFill>
                  <a:srgbClr val="C00000"/>
                </a:solidFill>
                <a:latin typeface="標楷體" panose="03000509000000000000" pitchFamily="65" charset="-120"/>
                <a:ea typeface="標楷體" panose="03000509000000000000" pitchFamily="65" charset="-120"/>
              </a:rPr>
              <a:t>舉例</a:t>
            </a:r>
            <a:r>
              <a:rPr lang="zh-TW" altLang="en-US" dirty="0">
                <a:latin typeface="標楷體" panose="03000509000000000000" pitchFamily="65" charset="-120"/>
                <a:ea typeface="標楷體" panose="03000509000000000000" pitchFamily="65" charset="-120"/>
              </a:rPr>
              <a:t>：以剛剛共變異數的三個樣本點來做計算，假設今天要求</a:t>
            </a:r>
            <a:r>
              <a:rPr lang="en-US" altLang="zh-TW" dirty="0">
                <a:latin typeface="標楷體" panose="03000509000000000000" pitchFamily="65" charset="-120"/>
                <a:ea typeface="標楷體" panose="03000509000000000000" pitchFamily="65" charset="-120"/>
              </a:rPr>
              <a:t>x</a:t>
            </a:r>
            <a:r>
              <a:rPr lang="zh-TW" altLang="en-US" dirty="0">
                <a:latin typeface="標楷體" panose="03000509000000000000" pitchFamily="65" charset="-120"/>
                <a:ea typeface="標楷體" panose="03000509000000000000" pitchFamily="65" charset="-120"/>
              </a:rPr>
              <a:t>與</a:t>
            </a:r>
            <a:r>
              <a:rPr lang="en-US" altLang="zh-TW" dirty="0">
                <a:latin typeface="標楷體" panose="03000509000000000000" pitchFamily="65" charset="-120"/>
                <a:ea typeface="標楷體" panose="03000509000000000000" pitchFamily="65" charset="-120"/>
              </a:rPr>
              <a:t>y</a:t>
            </a:r>
            <a:r>
              <a:rPr lang="zh-TW" altLang="en-US" dirty="0">
                <a:latin typeface="標楷體" panose="03000509000000000000" pitchFamily="65" charset="-120"/>
                <a:ea typeface="標楷體" panose="03000509000000000000" pitchFamily="65" charset="-120"/>
              </a:rPr>
              <a:t>的距離</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54C1259E-1C3A-4A2E-8220-8BF63B59F75B}"/>
              </a:ext>
            </a:extLst>
          </p:cNvPr>
          <p:cNvSpPr txBox="1"/>
          <p:nvPr/>
        </p:nvSpPr>
        <p:spPr>
          <a:xfrm>
            <a:off x="1157142" y="2589833"/>
            <a:ext cx="1406154" cy="923330"/>
          </a:xfrm>
          <a:prstGeom prst="rect">
            <a:avLst/>
          </a:prstGeom>
          <a:noFill/>
        </p:spPr>
        <p:txBody>
          <a:bodyPr wrap="none" rtlCol="0">
            <a:spAutoFit/>
          </a:bodyPr>
          <a:lstStyle/>
          <a:p>
            <a:r>
              <a:rPr lang="en-US" altLang="zh-TW" b="1" dirty="0">
                <a:solidFill>
                  <a:srgbClr val="7030A0"/>
                </a:solidFill>
                <a:latin typeface="微軟正黑體" panose="020B0604030504040204" pitchFamily="34" charset="-120"/>
                <a:ea typeface="微軟正黑體" panose="020B0604030504040204" pitchFamily="34" charset="-120"/>
              </a:rPr>
              <a:t>x = [1, 4, 8]</a:t>
            </a:r>
          </a:p>
          <a:p>
            <a:r>
              <a:rPr lang="en-US" altLang="zh-TW" b="1" dirty="0">
                <a:solidFill>
                  <a:srgbClr val="FFFF00"/>
                </a:solidFill>
                <a:latin typeface="微軟正黑體" panose="020B0604030504040204" pitchFamily="34" charset="-120"/>
                <a:ea typeface="微軟正黑體" panose="020B0604030504040204" pitchFamily="34" charset="-120"/>
              </a:rPr>
              <a:t>y = [4, 7, 9]</a:t>
            </a:r>
          </a:p>
          <a:p>
            <a:r>
              <a:rPr lang="en-US" altLang="zh-TW" dirty="0">
                <a:latin typeface="微軟正黑體" panose="020B0604030504040204" pitchFamily="34" charset="-120"/>
                <a:ea typeface="微軟正黑體" panose="020B0604030504040204" pitchFamily="34" charset="-120"/>
              </a:rPr>
              <a:t>z = [2, 3, 5]</a:t>
            </a:r>
          </a:p>
        </p:txBody>
      </p:sp>
      <p:pic>
        <p:nvPicPr>
          <p:cNvPr id="5" name="圖片 4">
            <a:extLst>
              <a:ext uri="{FF2B5EF4-FFF2-40B4-BE49-F238E27FC236}">
                <a16:creationId xmlns:a16="http://schemas.microsoft.com/office/drawing/2014/main" id="{EAA79AF4-5255-4CA8-AE66-8AC0B160F04C}"/>
              </a:ext>
            </a:extLst>
          </p:cNvPr>
          <p:cNvPicPr>
            <a:picLocks noChangeAspect="1"/>
          </p:cNvPicPr>
          <p:nvPr/>
        </p:nvPicPr>
        <p:blipFill>
          <a:blip r:embed="rId2"/>
          <a:stretch>
            <a:fillRect/>
          </a:stretch>
        </p:blipFill>
        <p:spPr>
          <a:xfrm>
            <a:off x="4008746" y="2855111"/>
            <a:ext cx="2972215" cy="381053"/>
          </a:xfrm>
          <a:prstGeom prst="rect">
            <a:avLst/>
          </a:prstGeom>
        </p:spPr>
      </p:pic>
      <p:pic>
        <p:nvPicPr>
          <p:cNvPr id="9" name="圖片 8">
            <a:extLst>
              <a:ext uri="{FF2B5EF4-FFF2-40B4-BE49-F238E27FC236}">
                <a16:creationId xmlns:a16="http://schemas.microsoft.com/office/drawing/2014/main" id="{D1DBFC40-FF5F-42A2-9401-6A65163DF254}"/>
              </a:ext>
            </a:extLst>
          </p:cNvPr>
          <p:cNvPicPr>
            <a:picLocks noChangeAspect="1"/>
          </p:cNvPicPr>
          <p:nvPr/>
        </p:nvPicPr>
        <p:blipFill>
          <a:blip r:embed="rId3"/>
          <a:stretch>
            <a:fillRect/>
          </a:stretch>
        </p:blipFill>
        <p:spPr>
          <a:xfrm>
            <a:off x="10143227" y="2859873"/>
            <a:ext cx="1295581" cy="371527"/>
          </a:xfrm>
          <a:prstGeom prst="rect">
            <a:avLst/>
          </a:prstGeom>
        </p:spPr>
      </p:pic>
      <p:sp>
        <p:nvSpPr>
          <p:cNvPr id="10" name="文字方塊 9">
            <a:extLst>
              <a:ext uri="{FF2B5EF4-FFF2-40B4-BE49-F238E27FC236}">
                <a16:creationId xmlns:a16="http://schemas.microsoft.com/office/drawing/2014/main" id="{CEC235D9-BE42-4D8B-B284-F53D9EA48DF5}"/>
              </a:ext>
            </a:extLst>
          </p:cNvPr>
          <p:cNvSpPr txBox="1"/>
          <p:nvPr/>
        </p:nvSpPr>
        <p:spPr>
          <a:xfrm>
            <a:off x="2732023" y="2866832"/>
            <a:ext cx="1107996"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帶入公式</a:t>
            </a:r>
            <a:endParaRPr lang="en-US" altLang="zh-TW"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889FCF40-80E1-44DE-A098-25D547594658}"/>
              </a:ext>
            </a:extLst>
          </p:cNvPr>
          <p:cNvSpPr txBox="1"/>
          <p:nvPr/>
        </p:nvSpPr>
        <p:spPr>
          <a:xfrm>
            <a:off x="7149688" y="2866832"/>
            <a:ext cx="2824812"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首先計算出</a:t>
            </a:r>
            <a:r>
              <a:rPr lang="en-US" altLang="zh-TW" dirty="0">
                <a:latin typeface="微軟正黑體" panose="020B0604030504040204" pitchFamily="34" charset="-120"/>
                <a:ea typeface="微軟正黑體" panose="020B0604030504040204" pitchFamily="34" charset="-120"/>
              </a:rPr>
              <a:t>x-y</a:t>
            </a:r>
            <a:r>
              <a:rPr lang="zh-TW" altLang="en-US" dirty="0">
                <a:latin typeface="微軟正黑體" panose="020B0604030504040204" pitchFamily="34" charset="-120"/>
                <a:ea typeface="微軟正黑體" panose="020B0604030504040204" pitchFamily="34" charset="-120"/>
              </a:rPr>
              <a:t>的差異向量</a:t>
            </a:r>
            <a:endParaRPr lang="en-US" altLang="zh-TW" dirty="0">
              <a:latin typeface="微軟正黑體" panose="020B0604030504040204" pitchFamily="34" charset="-120"/>
              <a:ea typeface="微軟正黑體" panose="020B0604030504040204" pitchFamily="34" charset="-120"/>
            </a:endParaRPr>
          </a:p>
        </p:txBody>
      </p:sp>
      <p:sp>
        <p:nvSpPr>
          <p:cNvPr id="12" name="文字方塊 11">
            <a:extLst>
              <a:ext uri="{FF2B5EF4-FFF2-40B4-BE49-F238E27FC236}">
                <a16:creationId xmlns:a16="http://schemas.microsoft.com/office/drawing/2014/main" id="{5613A72A-E54A-496B-AA36-BC1A47079F06}"/>
              </a:ext>
            </a:extLst>
          </p:cNvPr>
          <p:cNvSpPr txBox="1"/>
          <p:nvPr/>
        </p:nvSpPr>
        <p:spPr>
          <a:xfrm>
            <a:off x="1141412" y="3930918"/>
            <a:ext cx="2723823"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接著轉置並開始矩陣乘法</a:t>
            </a:r>
            <a:endParaRPr lang="en-US" altLang="zh-TW" dirty="0">
              <a:latin typeface="微軟正黑體" panose="020B0604030504040204" pitchFamily="34" charset="-120"/>
              <a:ea typeface="微軟正黑體" panose="020B0604030504040204" pitchFamily="34" charset="-120"/>
            </a:endParaRPr>
          </a:p>
        </p:txBody>
      </p:sp>
      <p:pic>
        <p:nvPicPr>
          <p:cNvPr id="13" name="圖片 12">
            <a:extLst>
              <a:ext uri="{FF2B5EF4-FFF2-40B4-BE49-F238E27FC236}">
                <a16:creationId xmlns:a16="http://schemas.microsoft.com/office/drawing/2014/main" id="{5A9178BE-4AC3-40C5-92AD-4A3D1BF2DA7B}"/>
              </a:ext>
            </a:extLst>
          </p:cNvPr>
          <p:cNvPicPr>
            <a:picLocks noChangeAspect="1"/>
          </p:cNvPicPr>
          <p:nvPr/>
        </p:nvPicPr>
        <p:blipFill>
          <a:blip r:embed="rId4"/>
          <a:stretch>
            <a:fillRect/>
          </a:stretch>
        </p:blipFill>
        <p:spPr>
          <a:xfrm>
            <a:off x="4008746" y="3938427"/>
            <a:ext cx="885949" cy="342948"/>
          </a:xfrm>
          <a:prstGeom prst="rect">
            <a:avLst/>
          </a:prstGeom>
        </p:spPr>
      </p:pic>
      <p:pic>
        <p:nvPicPr>
          <p:cNvPr id="14" name="圖片 13">
            <a:extLst>
              <a:ext uri="{FF2B5EF4-FFF2-40B4-BE49-F238E27FC236}">
                <a16:creationId xmlns:a16="http://schemas.microsoft.com/office/drawing/2014/main" id="{4271178A-96D2-4FE6-9EDA-5CB6601A39E4}"/>
              </a:ext>
            </a:extLst>
          </p:cNvPr>
          <p:cNvPicPr>
            <a:picLocks noChangeAspect="1"/>
          </p:cNvPicPr>
          <p:nvPr/>
        </p:nvPicPr>
        <p:blipFill>
          <a:blip r:embed="rId5"/>
          <a:stretch>
            <a:fillRect/>
          </a:stretch>
        </p:blipFill>
        <p:spPr>
          <a:xfrm>
            <a:off x="4894695" y="3938427"/>
            <a:ext cx="419158" cy="847843"/>
          </a:xfrm>
          <a:prstGeom prst="rect">
            <a:avLst/>
          </a:prstGeom>
        </p:spPr>
      </p:pic>
      <p:pic>
        <p:nvPicPr>
          <p:cNvPr id="15" name="圖片 14">
            <a:extLst>
              <a:ext uri="{FF2B5EF4-FFF2-40B4-BE49-F238E27FC236}">
                <a16:creationId xmlns:a16="http://schemas.microsoft.com/office/drawing/2014/main" id="{213F4B68-A06C-4EE3-AA70-23CE256F7C25}"/>
              </a:ext>
            </a:extLst>
          </p:cNvPr>
          <p:cNvPicPr>
            <a:picLocks noChangeAspect="1"/>
          </p:cNvPicPr>
          <p:nvPr/>
        </p:nvPicPr>
        <p:blipFill>
          <a:blip r:embed="rId6"/>
          <a:stretch>
            <a:fillRect/>
          </a:stretch>
        </p:blipFill>
        <p:spPr>
          <a:xfrm>
            <a:off x="6302043" y="3938427"/>
            <a:ext cx="3648604" cy="743054"/>
          </a:xfrm>
          <a:prstGeom prst="rect">
            <a:avLst/>
          </a:prstGeom>
        </p:spPr>
      </p:pic>
      <p:sp>
        <p:nvSpPr>
          <p:cNvPr id="16" name="文字方塊 15">
            <a:extLst>
              <a:ext uri="{FF2B5EF4-FFF2-40B4-BE49-F238E27FC236}">
                <a16:creationId xmlns:a16="http://schemas.microsoft.com/office/drawing/2014/main" id="{155E8C5F-2AD2-416C-B434-064DE64F4782}"/>
              </a:ext>
            </a:extLst>
          </p:cNvPr>
          <p:cNvSpPr txBox="1"/>
          <p:nvPr/>
        </p:nvSpPr>
        <p:spPr>
          <a:xfrm>
            <a:off x="5484782" y="4096709"/>
            <a:ext cx="646331"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乘以</a:t>
            </a:r>
            <a:endParaRPr lang="en-US" altLang="zh-TW" dirty="0">
              <a:latin typeface="微軟正黑體" panose="020B0604030504040204" pitchFamily="34" charset="-120"/>
              <a:ea typeface="微軟正黑體" panose="020B0604030504040204" pitchFamily="34" charset="-120"/>
            </a:endParaRPr>
          </a:p>
        </p:txBody>
      </p:sp>
      <p:sp>
        <p:nvSpPr>
          <p:cNvPr id="17" name="文字方塊 16">
            <a:extLst>
              <a:ext uri="{FF2B5EF4-FFF2-40B4-BE49-F238E27FC236}">
                <a16:creationId xmlns:a16="http://schemas.microsoft.com/office/drawing/2014/main" id="{B7C7F908-4C68-43F3-B941-68504C80E276}"/>
              </a:ext>
            </a:extLst>
          </p:cNvPr>
          <p:cNvSpPr txBox="1"/>
          <p:nvPr/>
        </p:nvSpPr>
        <p:spPr>
          <a:xfrm>
            <a:off x="1116196" y="5039831"/>
            <a:ext cx="5261377" cy="923330"/>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計算方式為：</a:t>
            </a:r>
            <a:r>
              <a:rPr lang="en-US" altLang="zh-TW" dirty="0">
                <a:latin typeface="微軟正黑體" panose="020B0604030504040204" pitchFamily="34" charset="-12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1.25</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(-7.5)]</a:t>
            </a:r>
          </a:p>
          <a:p>
            <a:r>
              <a:rPr lang="en-US" altLang="zh-TW" dirty="0">
                <a:latin typeface="微軟正黑體" panose="020B0604030504040204" pitchFamily="34" charset="-120"/>
                <a:ea typeface="微軟正黑體" panose="020B0604030504040204" pitchFamily="34" charset="-120"/>
              </a:rPr>
              <a:t>			[-3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1.25</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(-1.56)</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9.38]</a:t>
            </a:r>
          </a:p>
          <a:p>
            <a:r>
              <a:rPr lang="en-US" altLang="zh-TW" dirty="0">
                <a:latin typeface="微軟正黑體" panose="020B0604030504040204" pitchFamily="34" charset="-120"/>
                <a:ea typeface="微軟正黑體" panose="020B0604030504040204" pitchFamily="34" charset="-120"/>
              </a:rPr>
              <a:t>			[-3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(-7.5)</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9.38</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(-5.62)</a:t>
            </a:r>
          </a:p>
        </p:txBody>
      </p:sp>
      <p:sp>
        <p:nvSpPr>
          <p:cNvPr id="18" name="文字方塊 17">
            <a:extLst>
              <a:ext uri="{FF2B5EF4-FFF2-40B4-BE49-F238E27FC236}">
                <a16:creationId xmlns:a16="http://schemas.microsoft.com/office/drawing/2014/main" id="{8D008F1E-E2B3-4884-A0AD-4B4FB4D38CC4}"/>
              </a:ext>
            </a:extLst>
          </p:cNvPr>
          <p:cNvSpPr txBox="1"/>
          <p:nvPr/>
        </p:nvSpPr>
        <p:spPr>
          <a:xfrm>
            <a:off x="6377573" y="5262410"/>
            <a:ext cx="877163"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約等於</a:t>
            </a:r>
            <a:endParaRPr lang="en-US" altLang="zh-TW"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C3FC50A5-AD74-4B24-80F8-7DF3AA73568C}"/>
              </a:ext>
            </a:extLst>
          </p:cNvPr>
          <p:cNvSpPr txBox="1"/>
          <p:nvPr/>
        </p:nvSpPr>
        <p:spPr>
          <a:xfrm>
            <a:off x="7432536" y="4985411"/>
            <a:ext cx="1016625" cy="923330"/>
          </a:xfrm>
          <a:prstGeom prst="rect">
            <a:avLst/>
          </a:prstGeom>
          <a:noFill/>
        </p:spPr>
        <p:txBody>
          <a:bodyPr wrap="none" rtlCol="0">
            <a:spAutoFit/>
          </a:bodyPr>
          <a:lstStyle/>
          <a:p>
            <a:r>
              <a:rPr lang="en-US" altLang="zh-TW" dirty="0">
                <a:latin typeface="微軟正黑體" panose="020B0604030504040204" pitchFamily="34" charset="-120"/>
                <a:ea typeface="微軟正黑體" panose="020B0604030504040204" pitchFamily="34" charset="-120"/>
              </a:rPr>
              <a:t>[-1.375]</a:t>
            </a:r>
          </a:p>
          <a:p>
            <a:r>
              <a:rPr lang="en-US" altLang="zh-TW" dirty="0">
                <a:latin typeface="微軟正黑體" panose="020B0604030504040204" pitchFamily="34" charset="-120"/>
                <a:ea typeface="微軟正黑體" panose="020B0604030504040204" pitchFamily="34" charset="-120"/>
              </a:rPr>
              <a:t>[0.25]</a:t>
            </a:r>
          </a:p>
          <a:p>
            <a:r>
              <a:rPr lang="en-US" altLang="zh-TW" dirty="0">
                <a:latin typeface="微軟正黑體" panose="020B0604030504040204" pitchFamily="34" charset="-120"/>
                <a:ea typeface="微軟正黑體" panose="020B0604030504040204" pitchFamily="34" charset="-120"/>
              </a:rPr>
              <a:t>[0.375]</a:t>
            </a:r>
          </a:p>
        </p:txBody>
      </p:sp>
      <p:sp>
        <p:nvSpPr>
          <p:cNvPr id="20" name="文字方塊 19">
            <a:extLst>
              <a:ext uri="{FF2B5EF4-FFF2-40B4-BE49-F238E27FC236}">
                <a16:creationId xmlns:a16="http://schemas.microsoft.com/office/drawing/2014/main" id="{AC09D015-CC75-4BEE-86B3-650DC5163477}"/>
              </a:ext>
            </a:extLst>
          </p:cNvPr>
          <p:cNvSpPr txBox="1"/>
          <p:nvPr/>
        </p:nvSpPr>
        <p:spPr>
          <a:xfrm>
            <a:off x="8715942" y="5258401"/>
            <a:ext cx="877163"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再乘以</a:t>
            </a:r>
            <a:endParaRPr lang="en-US" altLang="zh-TW" dirty="0">
              <a:latin typeface="微軟正黑體" panose="020B0604030504040204" pitchFamily="34" charset="-120"/>
              <a:ea typeface="微軟正黑體" panose="020B0604030504040204" pitchFamily="34" charset="-120"/>
            </a:endParaRPr>
          </a:p>
        </p:txBody>
      </p:sp>
      <p:pic>
        <p:nvPicPr>
          <p:cNvPr id="21" name="圖片 20">
            <a:extLst>
              <a:ext uri="{FF2B5EF4-FFF2-40B4-BE49-F238E27FC236}">
                <a16:creationId xmlns:a16="http://schemas.microsoft.com/office/drawing/2014/main" id="{B07C1F8B-16C0-44DB-8152-0F0D9AD3CD00}"/>
              </a:ext>
            </a:extLst>
          </p:cNvPr>
          <p:cNvPicPr>
            <a:picLocks noChangeAspect="1"/>
          </p:cNvPicPr>
          <p:nvPr/>
        </p:nvPicPr>
        <p:blipFill>
          <a:blip r:embed="rId3"/>
          <a:stretch>
            <a:fillRect/>
          </a:stretch>
        </p:blipFill>
        <p:spPr>
          <a:xfrm>
            <a:off x="9796550" y="5238350"/>
            <a:ext cx="1295581" cy="371527"/>
          </a:xfrm>
          <a:prstGeom prst="rect">
            <a:avLst/>
          </a:prstGeom>
        </p:spPr>
      </p:pic>
      <p:sp>
        <p:nvSpPr>
          <p:cNvPr id="22" name="文字方塊 21">
            <a:extLst>
              <a:ext uri="{FF2B5EF4-FFF2-40B4-BE49-F238E27FC236}">
                <a16:creationId xmlns:a16="http://schemas.microsoft.com/office/drawing/2014/main" id="{6102F874-BE79-4B40-9DE3-E35AE9482242}"/>
              </a:ext>
            </a:extLst>
          </p:cNvPr>
          <p:cNvSpPr txBox="1"/>
          <p:nvPr/>
        </p:nvSpPr>
        <p:spPr>
          <a:xfrm>
            <a:off x="3091659" y="6333410"/>
            <a:ext cx="6078908"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乘完之後答案大約等於</a:t>
            </a:r>
            <a:r>
              <a:rPr lang="en-US" altLang="zh-TW" dirty="0">
                <a:latin typeface="微軟正黑體" panose="020B0604030504040204" pitchFamily="34" charset="-12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，接著再開根號最終</a:t>
            </a:r>
            <a:r>
              <a:rPr lang="zh-TW" altLang="en-US" b="1" dirty="0">
                <a:solidFill>
                  <a:srgbClr val="FF0000"/>
                </a:solidFill>
                <a:latin typeface="微軟正黑體" panose="020B0604030504040204" pitchFamily="34" charset="-120"/>
                <a:ea typeface="微軟正黑體" panose="020B0604030504040204" pitchFamily="34" charset="-120"/>
              </a:rPr>
              <a:t>答案約為</a:t>
            </a:r>
            <a:r>
              <a:rPr lang="en-US" altLang="zh-TW" b="1" dirty="0">
                <a:solidFill>
                  <a:srgbClr val="FF0000"/>
                </a:solidFill>
                <a:latin typeface="微軟正黑體" panose="020B0604030504040204" pitchFamily="34" charset="-120"/>
                <a:ea typeface="微軟正黑體" panose="020B0604030504040204" pitchFamily="34" charset="-120"/>
              </a:rPr>
              <a:t>1.73</a:t>
            </a:r>
          </a:p>
        </p:txBody>
      </p:sp>
    </p:spTree>
    <p:extLst>
      <p:ext uri="{BB962C8B-B14F-4D97-AF65-F5344CB8AC3E}">
        <p14:creationId xmlns:p14="http://schemas.microsoft.com/office/powerpoint/2010/main" val="3412814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6CC3F1-814D-4DD8-9DE8-3663B1B4BF58}"/>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論文題目</a:t>
            </a:r>
          </a:p>
        </p:txBody>
      </p:sp>
      <p:sp>
        <p:nvSpPr>
          <p:cNvPr id="3" name="內容版面配置區 2">
            <a:extLst>
              <a:ext uri="{FF2B5EF4-FFF2-40B4-BE49-F238E27FC236}">
                <a16:creationId xmlns:a16="http://schemas.microsoft.com/office/drawing/2014/main" id="{AE29CAC8-EF75-4DF0-9A65-037CFF00C6FD}"/>
              </a:ext>
            </a:extLst>
          </p:cNvPr>
          <p:cNvSpPr>
            <a:spLocks noGrp="1"/>
          </p:cNvSpPr>
          <p:nvPr>
            <p:ph idx="1"/>
          </p:nvPr>
        </p:nvSpPr>
        <p:spPr>
          <a:xfrm>
            <a:off x="1141412" y="2249486"/>
            <a:ext cx="9905999" cy="4303714"/>
          </a:xfrm>
        </p:spPr>
        <p:txBody>
          <a:bodyPr>
            <a:normAutofit lnSpcReduction="10000"/>
          </a:bodyPr>
          <a:lstStyle/>
          <a:p>
            <a:pPr marL="0" indent="0">
              <a:buNone/>
            </a:pPr>
            <a:r>
              <a:rPr lang="zh-TW" altLang="en-US" sz="2800" dirty="0"/>
              <a:t>論文主題：</a:t>
            </a:r>
            <a:endParaRPr lang="en-US" altLang="zh-TW" sz="2800" dirty="0"/>
          </a:p>
          <a:p>
            <a:pPr marL="0" indent="0">
              <a:buNone/>
            </a:pPr>
            <a:r>
              <a:rPr lang="en-US" altLang="zh-TW" sz="2800" dirty="0"/>
              <a:t>Research and Experiment on Affinity Propagation Clustering Algorithm</a:t>
            </a:r>
          </a:p>
          <a:p>
            <a:endParaRPr lang="en-US" altLang="zh-TW" sz="2800" dirty="0"/>
          </a:p>
          <a:p>
            <a:pPr marL="0" indent="0" algn="ctr">
              <a:buNone/>
            </a:pPr>
            <a:r>
              <a:rPr lang="en-US" altLang="zh-TW" sz="2800" dirty="0"/>
              <a:t>Affinity Propagation</a:t>
            </a:r>
            <a:endParaRPr lang="en-US" altLang="zh-TW" sz="2800" dirty="0">
              <a:latin typeface="+mn-ea"/>
            </a:endParaRPr>
          </a:p>
          <a:p>
            <a:pPr marL="0" indent="0" algn="ctr">
              <a:buNone/>
            </a:pPr>
            <a:r>
              <a:rPr lang="zh-TW" altLang="en-US" sz="2800" dirty="0">
                <a:latin typeface="+mn-ea"/>
              </a:rPr>
              <a:t>親和傳播</a:t>
            </a:r>
            <a:r>
              <a:rPr lang="en-US" altLang="zh-TW" sz="2800" dirty="0">
                <a:latin typeface="+mn-ea"/>
              </a:rPr>
              <a:t>/</a:t>
            </a:r>
            <a:r>
              <a:rPr lang="zh-TW" altLang="en-US" sz="2800" dirty="0">
                <a:latin typeface="+mn-ea"/>
              </a:rPr>
              <a:t>相似度傳播</a:t>
            </a:r>
            <a:r>
              <a:rPr lang="en-US" altLang="zh-TW" sz="2800" dirty="0">
                <a:latin typeface="+mn-ea"/>
              </a:rPr>
              <a:t>/</a:t>
            </a:r>
            <a:r>
              <a:rPr lang="zh-TW" altLang="en-US" sz="2800" dirty="0">
                <a:latin typeface="+mn-ea"/>
              </a:rPr>
              <a:t>仿射傳播</a:t>
            </a:r>
            <a:endParaRPr lang="en-US" altLang="zh-TW" sz="2800" dirty="0">
              <a:latin typeface="+mn-ea"/>
            </a:endParaRPr>
          </a:p>
          <a:p>
            <a:pPr marL="0" indent="0" algn="ctr">
              <a:buNone/>
            </a:pPr>
            <a:r>
              <a:rPr lang="zh-TW" altLang="en-US" sz="2800" dirty="0">
                <a:latin typeface="+mn-ea"/>
              </a:rPr>
              <a:t>的研究與實驗</a:t>
            </a:r>
            <a:endParaRPr lang="en-US" altLang="zh-TW" sz="2800" dirty="0">
              <a:latin typeface="+mn-ea"/>
            </a:endParaRPr>
          </a:p>
          <a:p>
            <a:pPr marL="0" indent="0" algn="ctr">
              <a:buNone/>
            </a:pPr>
            <a:endParaRPr lang="zh-TW" altLang="en-US" sz="2800" dirty="0">
              <a:latin typeface="+mn-ea"/>
            </a:endParaRPr>
          </a:p>
        </p:txBody>
      </p:sp>
    </p:spTree>
    <p:extLst>
      <p:ext uri="{BB962C8B-B14F-4D97-AF65-F5344CB8AC3E}">
        <p14:creationId xmlns:p14="http://schemas.microsoft.com/office/powerpoint/2010/main" val="507017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a:xfrm>
            <a:off x="1141413" y="31288"/>
            <a:ext cx="9905998" cy="1478570"/>
          </a:xfrm>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t>
            </a:r>
            <a:r>
              <a:rPr lang="zh-TW" altLang="en-US" sz="5400" dirty="0">
                <a:latin typeface="標楷體" panose="03000509000000000000" pitchFamily="65" charset="-120"/>
                <a:ea typeface="標楷體" panose="03000509000000000000" pitchFamily="65" charset="-120"/>
              </a:rPr>
              <a:t>馬哈拉諾比斯距離</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a:xfrm>
            <a:off x="529016" y="2242335"/>
            <a:ext cx="9905999" cy="3541714"/>
          </a:xfrm>
        </p:spPr>
        <p:txBody>
          <a:bodyPr/>
          <a:lstStyle/>
          <a:p>
            <a:pPr marL="0" indent="0">
              <a:buNone/>
            </a:pPr>
            <a:r>
              <a:rPr lang="zh-TW" altLang="en-US" b="1" dirty="0">
                <a:solidFill>
                  <a:srgbClr val="C00000"/>
                </a:solidFill>
                <a:latin typeface="標楷體" panose="03000509000000000000" pitchFamily="65" charset="-120"/>
                <a:ea typeface="標楷體" panose="03000509000000000000" pitchFamily="65" charset="-120"/>
              </a:rPr>
              <a:t>程式</a:t>
            </a:r>
            <a:r>
              <a:rPr lang="zh-TW" altLang="en-US" dirty="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p:txBody>
      </p:sp>
      <p:pic>
        <p:nvPicPr>
          <p:cNvPr id="4" name="圖片 3">
            <a:extLst>
              <a:ext uri="{FF2B5EF4-FFF2-40B4-BE49-F238E27FC236}">
                <a16:creationId xmlns:a16="http://schemas.microsoft.com/office/drawing/2014/main" id="{AB337B98-408B-45B4-892F-58B350B6D0E1}"/>
              </a:ext>
            </a:extLst>
          </p:cNvPr>
          <p:cNvPicPr>
            <a:picLocks noChangeAspect="1"/>
          </p:cNvPicPr>
          <p:nvPr/>
        </p:nvPicPr>
        <p:blipFill>
          <a:blip r:embed="rId2"/>
          <a:stretch>
            <a:fillRect/>
          </a:stretch>
        </p:blipFill>
        <p:spPr>
          <a:xfrm>
            <a:off x="1756985" y="2249487"/>
            <a:ext cx="5248517" cy="3921130"/>
          </a:xfrm>
          <a:prstGeom prst="rect">
            <a:avLst/>
          </a:prstGeom>
        </p:spPr>
      </p:pic>
      <p:pic>
        <p:nvPicPr>
          <p:cNvPr id="5" name="圖片 4">
            <a:extLst>
              <a:ext uri="{FF2B5EF4-FFF2-40B4-BE49-F238E27FC236}">
                <a16:creationId xmlns:a16="http://schemas.microsoft.com/office/drawing/2014/main" id="{1849A36F-54B1-4688-A110-BDC8FDE0512C}"/>
              </a:ext>
            </a:extLst>
          </p:cNvPr>
          <p:cNvPicPr>
            <a:picLocks noChangeAspect="1"/>
          </p:cNvPicPr>
          <p:nvPr/>
        </p:nvPicPr>
        <p:blipFill>
          <a:blip r:embed="rId3"/>
          <a:stretch>
            <a:fillRect/>
          </a:stretch>
        </p:blipFill>
        <p:spPr>
          <a:xfrm>
            <a:off x="7366609" y="2249487"/>
            <a:ext cx="4296375" cy="3105583"/>
          </a:xfrm>
          <a:prstGeom prst="rect">
            <a:avLst/>
          </a:prstGeom>
        </p:spPr>
      </p:pic>
      <p:sp>
        <p:nvSpPr>
          <p:cNvPr id="7" name="文字方塊 6">
            <a:extLst>
              <a:ext uri="{FF2B5EF4-FFF2-40B4-BE49-F238E27FC236}">
                <a16:creationId xmlns:a16="http://schemas.microsoft.com/office/drawing/2014/main" id="{AF06587C-E757-460C-A218-87BF0BEEB214}"/>
              </a:ext>
            </a:extLst>
          </p:cNvPr>
          <p:cNvSpPr txBox="1"/>
          <p:nvPr/>
        </p:nvSpPr>
        <p:spPr>
          <a:xfrm>
            <a:off x="2795399" y="1379977"/>
            <a:ext cx="7340471" cy="646331"/>
          </a:xfrm>
          <a:prstGeom prst="rect">
            <a:avLst/>
          </a:prstGeom>
          <a:noFill/>
        </p:spPr>
        <p:txBody>
          <a:bodyPr wrap="none" rtlCol="0">
            <a:spAutoFit/>
          </a:bodyPr>
          <a:lstStyle/>
          <a:p>
            <a:r>
              <a:rPr lang="zh-TW" altLang="en-US" b="1" dirty="0">
                <a:solidFill>
                  <a:srgbClr val="FF0000"/>
                </a:solidFill>
                <a:latin typeface="微軟正黑體" panose="020B0604030504040204" pitchFamily="34" charset="-120"/>
                <a:ea typeface="微軟正黑體" panose="020B0604030504040204" pitchFamily="34" charset="-120"/>
              </a:rPr>
              <a:t>因上述例子所計算出來的數字太醜了，所以我在隨便加入了一個樣本點</a:t>
            </a:r>
            <a:endParaRPr lang="en-US" altLang="zh-TW" b="1" dirty="0">
              <a:solidFill>
                <a:srgbClr val="FF0000"/>
              </a:solidFill>
              <a:latin typeface="微軟正黑體" panose="020B0604030504040204" pitchFamily="34" charset="-120"/>
              <a:ea typeface="微軟正黑體" panose="020B0604030504040204" pitchFamily="34" charset="-120"/>
            </a:endParaRPr>
          </a:p>
          <a:p>
            <a:r>
              <a:rPr lang="zh-TW" altLang="en-US" b="1" dirty="0">
                <a:solidFill>
                  <a:srgbClr val="FF0000"/>
                </a:solidFill>
                <a:latin typeface="微軟正黑體" panose="020B0604030504040204" pitchFamily="34" charset="-120"/>
                <a:ea typeface="微軟正黑體" panose="020B0604030504040204" pitchFamily="34" charset="-120"/>
              </a:rPr>
              <a:t>讓矩陣看起來比較好一點點，當時驗算時忘了紀錄。</a:t>
            </a:r>
            <a:endParaRPr lang="en-US" altLang="zh-TW" b="1"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08546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-AP</a:t>
            </a:r>
            <a:r>
              <a:rPr lang="zh-TW" altLang="en-US" sz="5400" dirty="0">
                <a:latin typeface="標楷體" panose="03000509000000000000" pitchFamily="65" charset="-120"/>
                <a:ea typeface="標楷體" panose="03000509000000000000" pitchFamily="65" charset="-120"/>
              </a:rPr>
              <a:t>演算法</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a:xfrm>
            <a:off x="1141412" y="2249487"/>
            <a:ext cx="9905999" cy="3541714"/>
          </a:xfrm>
        </p:spPr>
        <p:txBody>
          <a:bodyPr/>
          <a:lstStyle/>
          <a:p>
            <a:pPr marL="0" indent="0">
              <a:buNone/>
            </a:pPr>
            <a:r>
              <a:rPr lang="en-US" altLang="zh-TW" b="1" dirty="0">
                <a:solidFill>
                  <a:srgbClr val="C00000"/>
                </a:solidFill>
                <a:latin typeface="標楷體" panose="03000509000000000000" pitchFamily="65" charset="-120"/>
                <a:ea typeface="標楷體" panose="03000509000000000000" pitchFamily="65" charset="-120"/>
              </a:rPr>
              <a:t>AP</a:t>
            </a:r>
            <a:r>
              <a:rPr lang="zh-TW" altLang="en-US" b="1" dirty="0">
                <a:solidFill>
                  <a:srgbClr val="C00000"/>
                </a:solidFill>
                <a:latin typeface="標楷體" panose="03000509000000000000" pitchFamily="65" charset="-120"/>
                <a:ea typeface="標楷體" panose="03000509000000000000" pitchFamily="65" charset="-120"/>
              </a:rPr>
              <a:t>聚類演算法</a:t>
            </a:r>
            <a:r>
              <a:rPr lang="zh-TW" altLang="en-US" dirty="0">
                <a:latin typeface="標楷體" panose="03000509000000000000" pitchFamily="65" charset="-120"/>
                <a:ea typeface="標楷體" panose="03000509000000000000" pitchFamily="65" charset="-120"/>
              </a:rPr>
              <a:t>：</a:t>
            </a:r>
            <a:r>
              <a:rPr lang="zh-TW" altLang="en-US" dirty="0"/>
              <a:t>一種用於聚類的演算法，特點在於不需要預先指定集群的數量，也不用預先設定中心點就能夠自動找出最具代表性的資料點</a:t>
            </a:r>
            <a:r>
              <a:rPr lang="en-US" altLang="zh-TW" dirty="0"/>
              <a:t>(</a:t>
            </a:r>
            <a:r>
              <a:rPr lang="zh-TW" altLang="en-US" dirty="0"/>
              <a:t>中心</a:t>
            </a:r>
            <a:r>
              <a:rPr lang="en-US" altLang="zh-TW" dirty="0"/>
              <a:t>)</a:t>
            </a:r>
            <a:r>
              <a:rPr lang="zh-TW" altLang="en-US" dirty="0"/>
              <a:t>來形成集群。</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D3D2809C-360A-48E9-9F55-EE0EAB83B6C6}"/>
              </a:ext>
            </a:extLst>
          </p:cNvPr>
          <p:cNvPicPr>
            <a:picLocks noChangeAspect="1"/>
          </p:cNvPicPr>
          <p:nvPr/>
        </p:nvPicPr>
        <p:blipFill>
          <a:blip r:embed="rId2"/>
          <a:stretch>
            <a:fillRect/>
          </a:stretch>
        </p:blipFill>
        <p:spPr>
          <a:xfrm>
            <a:off x="4319563" y="4020344"/>
            <a:ext cx="4744112" cy="752580"/>
          </a:xfrm>
          <a:prstGeom prst="rect">
            <a:avLst/>
          </a:prstGeom>
        </p:spPr>
      </p:pic>
      <p:sp>
        <p:nvSpPr>
          <p:cNvPr id="7" name="文字方塊 6">
            <a:extLst>
              <a:ext uri="{FF2B5EF4-FFF2-40B4-BE49-F238E27FC236}">
                <a16:creationId xmlns:a16="http://schemas.microsoft.com/office/drawing/2014/main" id="{91214624-C0B9-42FF-B30F-051B68C489CE}"/>
              </a:ext>
            </a:extLst>
          </p:cNvPr>
          <p:cNvSpPr txBox="1"/>
          <p:nvPr/>
        </p:nvSpPr>
        <p:spPr>
          <a:xfrm>
            <a:off x="1941621" y="3845950"/>
            <a:ext cx="1729961" cy="1477328"/>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公式：</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R</a:t>
            </a:r>
            <a:r>
              <a:rPr lang="zh-TW" altLang="en-US" dirty="0">
                <a:latin typeface="微軟正黑體" panose="020B0604030504040204" pitchFamily="34" charset="-120"/>
                <a:ea typeface="微軟正黑體" panose="020B0604030504040204" pitchFamily="34" charset="-120"/>
              </a:rPr>
              <a:t>為吸引度矩陣</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a:t>
            </a:r>
            <a:r>
              <a:rPr lang="zh-TW" altLang="en-US" dirty="0">
                <a:latin typeface="微軟正黑體" panose="020B0604030504040204" pitchFamily="34" charset="-120"/>
                <a:ea typeface="微軟正黑體" panose="020B0604030504040204" pitchFamily="34" charset="-120"/>
              </a:rPr>
              <a:t>為可行性矩陣</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S</a:t>
            </a:r>
            <a:r>
              <a:rPr lang="zh-TW" altLang="en-US" dirty="0">
                <a:latin typeface="微軟正黑體" panose="020B0604030504040204" pitchFamily="34" charset="-120"/>
                <a:ea typeface="微軟正黑體" panose="020B0604030504040204" pitchFamily="34" charset="-120"/>
              </a:rPr>
              <a:t>為相似度矩陣</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B7BEE38A-8DE9-46AF-9794-2C2DB3FC8A6A}"/>
                  </a:ext>
                </a:extLst>
              </p:cNvPr>
              <p:cNvSpPr txBox="1"/>
              <p:nvPr/>
            </p:nvSpPr>
            <p:spPr>
              <a:xfrm>
                <a:off x="1941621" y="5330843"/>
                <a:ext cx="3066865" cy="1477328"/>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第二次迭代後的更新公式：</a:t>
                </a:r>
                <a:endParaRPr lang="en-US" altLang="zh-TW" dirty="0">
                  <a:latin typeface="微軟正黑體" panose="020B0604030504040204" pitchFamily="34" charset="-120"/>
                  <a:ea typeface="微軟正黑體" panose="020B0604030504040204" pitchFamily="34" charset="-120"/>
                </a:endParaRPr>
              </a:p>
              <a:p>
                <a14:m>
                  <m:oMath xmlns:m="http://schemas.openxmlformats.org/officeDocument/2006/math">
                    <m:r>
                      <m:rPr>
                        <m:sty m:val="p"/>
                      </m:rPr>
                      <a:rPr lang="en-US" altLang="zh-TW" smtClean="0">
                        <a:solidFill>
                          <a:srgbClr val="FF0000"/>
                        </a:solidFill>
                        <a:latin typeface="Cambria Math" panose="02040503050406030204" pitchFamily="18" charset="0"/>
                      </a:rPr>
                      <m:t>λ</m:t>
                    </m:r>
                  </m:oMath>
                </a14:m>
                <a:r>
                  <a:rPr lang="zh-TW" altLang="en-US" dirty="0">
                    <a:solidFill>
                      <a:srgbClr val="FF0000"/>
                    </a:solidFill>
                    <a:latin typeface="微軟正黑體" panose="020B0604030504040204" pitchFamily="34" charset="-120"/>
                    <a:ea typeface="微軟正黑體" panose="020B0604030504040204" pitchFamily="34" charset="-120"/>
                  </a:rPr>
                  <a:t>為阻尼參數，用來助於模型</a:t>
                </a:r>
                <a:endParaRPr lang="en-US" altLang="zh-TW" dirty="0">
                  <a:solidFill>
                    <a:srgbClr val="FF0000"/>
                  </a:solidFill>
                  <a:latin typeface="微軟正黑體" panose="020B0604030504040204" pitchFamily="34" charset="-120"/>
                  <a:ea typeface="微軟正黑體" panose="020B0604030504040204" pitchFamily="34" charset="-120"/>
                </a:endParaRPr>
              </a:p>
              <a:p>
                <a:r>
                  <a:rPr lang="zh-TW" altLang="en-US" dirty="0">
                    <a:solidFill>
                      <a:srgbClr val="FF0000"/>
                    </a:solidFill>
                    <a:latin typeface="微軟正黑體" panose="020B0604030504040204" pitchFamily="34" charset="-120"/>
                    <a:ea typeface="微軟正黑體" panose="020B0604030504040204" pitchFamily="34" charset="-120"/>
                  </a:rPr>
                  <a:t>收斂到較好的解，通常</a:t>
                </a:r>
                <a:endParaRPr lang="en-US" altLang="zh-TW" dirty="0">
                  <a:solidFill>
                    <a:srgbClr val="FF0000"/>
                  </a:solidFill>
                  <a:latin typeface="微軟正黑體" panose="020B0604030504040204" pitchFamily="34" charset="-120"/>
                  <a:ea typeface="微軟正黑體" panose="020B0604030504040204" pitchFamily="34" charset="-120"/>
                </a:endParaRPr>
              </a:p>
              <a:p>
                <a:r>
                  <a:rPr lang="zh-TW" altLang="en-US" dirty="0">
                    <a:solidFill>
                      <a:srgbClr val="FF0000"/>
                    </a:solidFill>
                    <a:latin typeface="微軟正黑體" panose="020B0604030504040204" pitchFamily="34" charset="-120"/>
                    <a:ea typeface="微軟正黑體" panose="020B0604030504040204" pitchFamily="34" charset="-120"/>
                  </a:rPr>
                  <a:t>值為</a:t>
                </a:r>
                <a:r>
                  <a:rPr lang="en-US" altLang="zh-TW" dirty="0">
                    <a:solidFill>
                      <a:srgbClr val="FF0000"/>
                    </a:solidFill>
                    <a:latin typeface="微軟正黑體" panose="020B0604030504040204" pitchFamily="34" charset="-120"/>
                    <a:ea typeface="微軟正黑體" panose="020B0604030504040204" pitchFamily="34" charset="-120"/>
                  </a:rPr>
                  <a:t>0~1</a:t>
                </a:r>
                <a:r>
                  <a:rPr lang="zh-TW" altLang="en-US" dirty="0">
                    <a:solidFill>
                      <a:srgbClr val="FF0000"/>
                    </a:solidFill>
                    <a:latin typeface="微軟正黑體" panose="020B0604030504040204" pitchFamily="34" charset="-120"/>
                    <a:ea typeface="微軟正黑體" panose="020B0604030504040204" pitchFamily="34" charset="-120"/>
                  </a:rPr>
                  <a:t>之間，論文使用</a:t>
                </a:r>
                <a:r>
                  <a:rPr lang="en-US" altLang="zh-TW" dirty="0">
                    <a:solidFill>
                      <a:srgbClr val="FF0000"/>
                    </a:solidFill>
                    <a:latin typeface="微軟正黑體" panose="020B0604030504040204" pitchFamily="34" charset="-120"/>
                    <a:ea typeface="微軟正黑體" panose="020B0604030504040204" pitchFamily="34" charset="-120"/>
                  </a:rPr>
                  <a:t>0.6</a:t>
                </a:r>
              </a:p>
              <a:p>
                <a:endParaRPr lang="en-US" altLang="zh-TW" dirty="0">
                  <a:latin typeface="微軟正黑體" panose="020B0604030504040204" pitchFamily="34" charset="-120"/>
                  <a:ea typeface="微軟正黑體" panose="020B0604030504040204" pitchFamily="34" charset="-120"/>
                </a:endParaRPr>
              </a:p>
            </p:txBody>
          </p:sp>
        </mc:Choice>
        <mc:Fallback xmlns="">
          <p:sp>
            <p:nvSpPr>
              <p:cNvPr id="10" name="文字方塊 9">
                <a:extLst>
                  <a:ext uri="{FF2B5EF4-FFF2-40B4-BE49-F238E27FC236}">
                    <a16:creationId xmlns:a16="http://schemas.microsoft.com/office/drawing/2014/main" id="{B7BEE38A-8DE9-46AF-9794-2C2DB3FC8A6A}"/>
                  </a:ext>
                </a:extLst>
              </p:cNvPr>
              <p:cNvSpPr txBox="1">
                <a:spLocks noRot="1" noChangeAspect="1" noMove="1" noResize="1" noEditPoints="1" noAdjustHandles="1" noChangeArrowheads="1" noChangeShapeType="1" noTextEdit="1"/>
              </p:cNvSpPr>
              <p:nvPr/>
            </p:nvSpPr>
            <p:spPr>
              <a:xfrm>
                <a:off x="1941621" y="5330843"/>
                <a:ext cx="3066865" cy="1477328"/>
              </a:xfrm>
              <a:prstGeom prst="rect">
                <a:avLst/>
              </a:prstGeom>
              <a:blipFill>
                <a:blip r:embed="rId3"/>
                <a:stretch>
                  <a:fillRect l="-1789" t="-2058" r="-1193"/>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DE5DA023-FA89-4D36-A1A5-40BAF0FD6B1A}"/>
              </a:ext>
            </a:extLst>
          </p:cNvPr>
          <p:cNvPicPr>
            <a:picLocks noChangeAspect="1"/>
          </p:cNvPicPr>
          <p:nvPr/>
        </p:nvPicPr>
        <p:blipFill>
          <a:blip r:embed="rId4"/>
          <a:stretch>
            <a:fillRect/>
          </a:stretch>
        </p:blipFill>
        <p:spPr>
          <a:xfrm>
            <a:off x="5229327" y="5348956"/>
            <a:ext cx="2924583" cy="933580"/>
          </a:xfrm>
          <a:prstGeom prst="rect">
            <a:avLst/>
          </a:prstGeom>
        </p:spPr>
      </p:pic>
      <p:sp>
        <p:nvSpPr>
          <p:cNvPr id="8" name="文字方塊 7">
            <a:extLst>
              <a:ext uri="{FF2B5EF4-FFF2-40B4-BE49-F238E27FC236}">
                <a16:creationId xmlns:a16="http://schemas.microsoft.com/office/drawing/2014/main" id="{E32242C3-4D9B-410D-8386-4EEB009B8C70}"/>
              </a:ext>
            </a:extLst>
          </p:cNvPr>
          <p:cNvSpPr txBox="1"/>
          <p:nvPr/>
        </p:nvSpPr>
        <p:spPr>
          <a:xfrm>
            <a:off x="9223184" y="3845950"/>
            <a:ext cx="2262158" cy="923330"/>
          </a:xfrm>
          <a:prstGeom prst="rect">
            <a:avLst/>
          </a:prstGeom>
          <a:noFill/>
        </p:spPr>
        <p:txBody>
          <a:bodyPr wrap="none" rtlCol="0">
            <a:spAutoFit/>
          </a:bodyPr>
          <a:lstStyle/>
          <a:p>
            <a:r>
              <a:rPr lang="zh-TW" altLang="en-US" dirty="0">
                <a:solidFill>
                  <a:srgbClr val="FFFF00"/>
                </a:solidFill>
                <a:latin typeface="微軟正黑體" panose="020B0604030504040204" pitchFamily="34" charset="-120"/>
                <a:ea typeface="微軟正黑體" panose="020B0604030504040204" pitchFamily="34" charset="-120"/>
              </a:rPr>
              <a:t>以馬哈拉諾比斯距離</a:t>
            </a:r>
            <a:endParaRPr lang="en-US" altLang="zh-TW" dirty="0">
              <a:solidFill>
                <a:srgbClr val="FFFF00"/>
              </a:solidFill>
              <a:latin typeface="微軟正黑體" panose="020B0604030504040204" pitchFamily="34" charset="-120"/>
              <a:ea typeface="微軟正黑體" panose="020B0604030504040204" pitchFamily="34" charset="-120"/>
            </a:endParaRPr>
          </a:p>
          <a:p>
            <a:r>
              <a:rPr lang="zh-TW" altLang="en-US" dirty="0">
                <a:solidFill>
                  <a:srgbClr val="FFFF00"/>
                </a:solidFill>
                <a:latin typeface="微軟正黑體" panose="020B0604030504040204" pitchFamily="34" charset="-120"/>
                <a:ea typeface="微軟正黑體" panose="020B0604030504040204" pitchFamily="34" charset="-120"/>
              </a:rPr>
              <a:t>所計算出的</a:t>
            </a:r>
            <a:r>
              <a:rPr lang="en-US" altLang="zh-TW" dirty="0">
                <a:solidFill>
                  <a:srgbClr val="FFFF00"/>
                </a:solidFill>
                <a:latin typeface="微軟正黑體" panose="020B0604030504040204" pitchFamily="34" charset="-120"/>
                <a:ea typeface="微軟正黑體" panose="020B0604030504040204" pitchFamily="34" charset="-120"/>
              </a:rPr>
              <a:t>S</a:t>
            </a:r>
            <a:r>
              <a:rPr lang="zh-TW" altLang="en-US" dirty="0">
                <a:solidFill>
                  <a:srgbClr val="FFFF00"/>
                </a:solidFill>
                <a:latin typeface="微軟正黑體" panose="020B0604030504040204" pitchFamily="34" charset="-120"/>
                <a:ea typeface="微軟正黑體" panose="020B0604030504040204" pitchFamily="34" charset="-120"/>
              </a:rPr>
              <a:t>矩陣為</a:t>
            </a:r>
            <a:endParaRPr lang="en-US" altLang="zh-TW" dirty="0">
              <a:solidFill>
                <a:srgbClr val="FFFF00"/>
              </a:solidFill>
              <a:latin typeface="微軟正黑體" panose="020B0604030504040204" pitchFamily="34" charset="-120"/>
              <a:ea typeface="微軟正黑體" panose="020B0604030504040204" pitchFamily="34" charset="-120"/>
            </a:endParaRPr>
          </a:p>
          <a:p>
            <a:r>
              <a:rPr lang="zh-TW" altLang="en-US" dirty="0">
                <a:solidFill>
                  <a:srgbClr val="FFFF00"/>
                </a:solidFill>
                <a:latin typeface="微軟正黑體" panose="020B0604030504040204" pitchFamily="34" charset="-120"/>
                <a:ea typeface="微軟正黑體" panose="020B0604030504040204" pitchFamily="34" charset="-120"/>
              </a:rPr>
              <a:t>共變異數矩陣</a:t>
            </a:r>
            <a:endParaRPr lang="en-US" altLang="zh-TW" dirty="0">
              <a:solidFill>
                <a:srgbClr val="FFFF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60534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-AP</a:t>
            </a:r>
            <a:r>
              <a:rPr lang="zh-TW" altLang="en-US" sz="5400" dirty="0">
                <a:latin typeface="標楷體" panose="03000509000000000000" pitchFamily="65" charset="-120"/>
                <a:ea typeface="標楷體" panose="03000509000000000000" pitchFamily="65" charset="-120"/>
              </a:rPr>
              <a:t>演算法</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p:txBody>
          <a:bodyPr/>
          <a:lstStyle/>
          <a:p>
            <a:pPr marL="0" indent="0">
              <a:buNone/>
            </a:pPr>
            <a:r>
              <a:rPr lang="zh-TW" altLang="en-US" dirty="0">
                <a:solidFill>
                  <a:srgbClr val="C00000"/>
                </a:solidFill>
                <a:latin typeface="標楷體" panose="03000509000000000000" pitchFamily="65" charset="-120"/>
                <a:ea typeface="標楷體" panose="03000509000000000000" pitchFamily="65" charset="-120"/>
              </a:rPr>
              <a:t>吸引度</a:t>
            </a:r>
            <a:r>
              <a:rPr lang="zh-TW" altLang="en-US" dirty="0">
                <a:latin typeface="標楷體" panose="03000509000000000000" pitchFamily="65" charset="-120"/>
                <a:ea typeface="標楷體" panose="03000509000000000000" pitchFamily="65" charset="-120"/>
              </a:rPr>
              <a:t>：以</a:t>
            </a:r>
            <a:r>
              <a:rPr lang="en-US" altLang="zh-TW" dirty="0">
                <a:latin typeface="標楷體" panose="03000509000000000000" pitchFamily="65" charset="-120"/>
                <a:ea typeface="標楷體" panose="03000509000000000000" pitchFamily="65" charset="-120"/>
              </a:rPr>
              <a:t>R(</a:t>
            </a:r>
            <a:r>
              <a:rPr lang="en-US" altLang="zh-TW" dirty="0" err="1">
                <a:latin typeface="標楷體" panose="03000509000000000000" pitchFamily="65" charset="-120"/>
                <a:ea typeface="標楷體" panose="03000509000000000000" pitchFamily="65" charset="-120"/>
              </a:rPr>
              <a:t>i</a:t>
            </a:r>
            <a:r>
              <a:rPr lang="en-US" altLang="zh-TW" dirty="0">
                <a:latin typeface="標楷體" panose="03000509000000000000" pitchFamily="65" charset="-120"/>
                <a:ea typeface="標楷體" panose="03000509000000000000" pitchFamily="65" charset="-120"/>
              </a:rPr>
              <a:t>, j)</a:t>
            </a:r>
            <a:r>
              <a:rPr lang="zh-TW" altLang="en-US" dirty="0">
                <a:latin typeface="標楷體" panose="03000509000000000000" pitchFamily="65" charset="-120"/>
                <a:ea typeface="標楷體" panose="03000509000000000000" pitchFamily="65" charset="-120"/>
              </a:rPr>
              <a:t>來看，表示</a:t>
            </a:r>
            <a:r>
              <a:rPr lang="zh-TW" altLang="en-US" dirty="0">
                <a:solidFill>
                  <a:srgbClr val="FFFF00"/>
                </a:solidFill>
                <a:latin typeface="標楷體" panose="03000509000000000000" pitchFamily="65" charset="-120"/>
                <a:ea typeface="標楷體" panose="03000509000000000000" pitchFamily="65" charset="-120"/>
              </a:rPr>
              <a:t>樣本點</a:t>
            </a:r>
            <a:r>
              <a:rPr lang="en-US" altLang="zh-TW" dirty="0">
                <a:solidFill>
                  <a:srgbClr val="FFFF00"/>
                </a:solidFill>
                <a:latin typeface="標楷體" panose="03000509000000000000" pitchFamily="65" charset="-120"/>
                <a:ea typeface="標楷體" panose="03000509000000000000" pitchFamily="65" charset="-120"/>
              </a:rPr>
              <a:t>i</a:t>
            </a:r>
            <a:r>
              <a:rPr lang="zh-TW" altLang="en-US" dirty="0">
                <a:latin typeface="標楷體" panose="03000509000000000000" pitchFamily="65" charset="-120"/>
                <a:ea typeface="標楷體" panose="03000509000000000000" pitchFamily="65" charset="-120"/>
              </a:rPr>
              <a:t>對</a:t>
            </a:r>
            <a:r>
              <a:rPr lang="zh-TW" altLang="en-US" dirty="0">
                <a:solidFill>
                  <a:schemeClr val="accent4"/>
                </a:solidFill>
                <a:latin typeface="標楷體" panose="03000509000000000000" pitchFamily="65" charset="-120"/>
                <a:ea typeface="標楷體" panose="03000509000000000000" pitchFamily="65" charset="-120"/>
              </a:rPr>
              <a:t>樣本點</a:t>
            </a:r>
            <a:r>
              <a:rPr lang="en-US" altLang="zh-TW" dirty="0">
                <a:solidFill>
                  <a:schemeClr val="accent4"/>
                </a:solidFill>
                <a:latin typeface="標楷體" panose="03000509000000000000" pitchFamily="65" charset="-120"/>
                <a:ea typeface="標楷體" panose="03000509000000000000" pitchFamily="65" charset="-120"/>
              </a:rPr>
              <a:t>j</a:t>
            </a:r>
            <a:r>
              <a:rPr lang="zh-TW" altLang="en-US" dirty="0">
                <a:latin typeface="標楷體" panose="03000509000000000000" pitchFamily="65" charset="-120"/>
                <a:ea typeface="標楷體" panose="03000509000000000000" pitchFamily="65" charset="-120"/>
              </a:rPr>
              <a:t>作為群集中心的吸引程度，即</a:t>
            </a:r>
            <a:r>
              <a:rPr lang="zh-TW" altLang="en-US" dirty="0">
                <a:solidFill>
                  <a:srgbClr val="FFFF00"/>
                </a:solidFill>
                <a:latin typeface="標楷體" panose="03000509000000000000" pitchFamily="65" charset="-120"/>
                <a:ea typeface="標楷體" panose="03000509000000000000" pitchFamily="65" charset="-120"/>
              </a:rPr>
              <a:t>樣本點</a:t>
            </a:r>
            <a:r>
              <a:rPr lang="en-US" altLang="zh-TW" dirty="0">
                <a:solidFill>
                  <a:srgbClr val="FFFF00"/>
                </a:solidFill>
                <a:latin typeface="標楷體" panose="03000509000000000000" pitchFamily="65" charset="-120"/>
                <a:ea typeface="標楷體" panose="03000509000000000000" pitchFamily="65" charset="-120"/>
              </a:rPr>
              <a:t>i</a:t>
            </a:r>
            <a:r>
              <a:rPr lang="zh-TW" altLang="en-US" dirty="0">
                <a:latin typeface="標楷體" panose="03000509000000000000" pitchFamily="65" charset="-120"/>
                <a:ea typeface="標楷體" panose="03000509000000000000" pitchFamily="65" charset="-120"/>
              </a:rPr>
              <a:t>是否傾向選擇</a:t>
            </a:r>
            <a:r>
              <a:rPr lang="zh-TW" altLang="en-US" dirty="0">
                <a:solidFill>
                  <a:schemeClr val="accent4"/>
                </a:solidFill>
                <a:latin typeface="標楷體" panose="03000509000000000000" pitchFamily="65" charset="-120"/>
                <a:ea typeface="標楷體" panose="03000509000000000000" pitchFamily="65" charset="-120"/>
              </a:rPr>
              <a:t>樣本點</a:t>
            </a:r>
            <a:r>
              <a:rPr lang="en-US" altLang="zh-TW" dirty="0">
                <a:solidFill>
                  <a:schemeClr val="accent4"/>
                </a:solidFill>
                <a:latin typeface="標楷體" panose="03000509000000000000" pitchFamily="65" charset="-120"/>
                <a:ea typeface="標楷體" panose="03000509000000000000" pitchFamily="65" charset="-120"/>
              </a:rPr>
              <a:t>j</a:t>
            </a:r>
            <a:r>
              <a:rPr lang="zh-TW" altLang="en-US" dirty="0">
                <a:latin typeface="標楷體" panose="03000509000000000000" pitchFamily="65" charset="-120"/>
                <a:ea typeface="標楷體" panose="03000509000000000000" pitchFamily="65" charset="-120"/>
              </a:rPr>
              <a:t>作為所屬群集的中心。</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solidFill>
                <a:schemeClr val="accent4"/>
              </a:solidFill>
              <a:latin typeface="標楷體" panose="03000509000000000000" pitchFamily="65" charset="-120"/>
              <a:ea typeface="標楷體" panose="03000509000000000000" pitchFamily="65" charset="-120"/>
            </a:endParaRPr>
          </a:p>
          <a:p>
            <a:pPr marL="0" indent="0">
              <a:buNone/>
            </a:pPr>
            <a:endParaRPr lang="en-US" altLang="zh-TW" dirty="0">
              <a:solidFill>
                <a:srgbClr val="FF0000"/>
              </a:solidFill>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p:txBody>
      </p:sp>
      <p:pic>
        <p:nvPicPr>
          <p:cNvPr id="4" name="圖片 3">
            <a:extLst>
              <a:ext uri="{FF2B5EF4-FFF2-40B4-BE49-F238E27FC236}">
                <a16:creationId xmlns:a16="http://schemas.microsoft.com/office/drawing/2014/main" id="{0773AB0E-29E7-4A2A-A238-6D68167F0106}"/>
              </a:ext>
            </a:extLst>
          </p:cNvPr>
          <p:cNvPicPr>
            <a:picLocks noChangeAspect="1"/>
          </p:cNvPicPr>
          <p:nvPr/>
        </p:nvPicPr>
        <p:blipFill>
          <a:blip r:embed="rId2"/>
          <a:stretch>
            <a:fillRect/>
          </a:stretch>
        </p:blipFill>
        <p:spPr>
          <a:xfrm>
            <a:off x="3831908" y="4151736"/>
            <a:ext cx="4525006" cy="400106"/>
          </a:xfrm>
          <a:prstGeom prst="rect">
            <a:avLst/>
          </a:prstGeom>
        </p:spPr>
      </p:pic>
    </p:spTree>
    <p:extLst>
      <p:ext uri="{BB962C8B-B14F-4D97-AF65-F5344CB8AC3E}">
        <p14:creationId xmlns:p14="http://schemas.microsoft.com/office/powerpoint/2010/main" val="2143356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-AP</a:t>
            </a:r>
            <a:r>
              <a:rPr lang="zh-TW" altLang="en-US" sz="5400" dirty="0">
                <a:latin typeface="標楷體" panose="03000509000000000000" pitchFamily="65" charset="-120"/>
                <a:ea typeface="標楷體" panose="03000509000000000000" pitchFamily="65" charset="-120"/>
              </a:rPr>
              <a:t>演算法</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p:txBody>
          <a:bodyPr/>
          <a:lstStyle/>
          <a:p>
            <a:pPr marL="0" indent="0">
              <a:buNone/>
            </a:pPr>
            <a:r>
              <a:rPr lang="zh-TW" altLang="en-US" b="1" dirty="0">
                <a:solidFill>
                  <a:srgbClr val="C00000"/>
                </a:solidFill>
                <a:latin typeface="標楷體" panose="03000509000000000000" pitchFamily="65" charset="-120"/>
                <a:ea typeface="標楷體" panose="03000509000000000000" pitchFamily="65" charset="-120"/>
              </a:rPr>
              <a:t>吸引度</a:t>
            </a:r>
            <a:r>
              <a:rPr lang="en-US" altLang="zh-TW" b="1" dirty="0">
                <a:solidFill>
                  <a:srgbClr val="C00000"/>
                </a:solidFill>
                <a:latin typeface="標楷體" panose="03000509000000000000" pitchFamily="65" charset="-120"/>
                <a:ea typeface="標楷體" panose="03000509000000000000" pitchFamily="65" charset="-120"/>
              </a:rPr>
              <a:t>_</a:t>
            </a:r>
            <a:r>
              <a:rPr lang="zh-TW" altLang="en-US" b="1" dirty="0">
                <a:solidFill>
                  <a:srgbClr val="C00000"/>
                </a:solidFill>
                <a:latin typeface="標楷體" panose="03000509000000000000" pitchFamily="65" charset="-120"/>
                <a:ea typeface="標楷體" panose="03000509000000000000" pitchFamily="65" charset="-120"/>
              </a:rPr>
              <a:t>舉例</a:t>
            </a:r>
            <a:r>
              <a:rPr lang="zh-TW" altLang="en-US" dirty="0">
                <a:latin typeface="標楷體" panose="03000509000000000000" pitchFamily="65" charset="-120"/>
                <a:ea typeface="標楷體" panose="03000509000000000000" pitchFamily="65" charset="-120"/>
              </a:rPr>
              <a:t>：假設</a:t>
            </a:r>
            <a:r>
              <a:rPr lang="en-US" altLang="zh-TW" dirty="0">
                <a:latin typeface="標楷體" panose="03000509000000000000" pitchFamily="65" charset="-120"/>
                <a:ea typeface="標楷體" panose="03000509000000000000" pitchFamily="65" charset="-120"/>
              </a:rPr>
              <a:t>R(1, 2)</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0.8</a:t>
            </a:r>
          </a:p>
          <a:p>
            <a:pPr marL="0" indent="0">
              <a:buNone/>
            </a:pPr>
            <a:r>
              <a:rPr lang="zh-TW" altLang="en-US" dirty="0">
                <a:latin typeface="標楷體" panose="03000509000000000000" pitchFamily="65" charset="-120"/>
                <a:ea typeface="標楷體" panose="03000509000000000000" pitchFamily="65" charset="-120"/>
              </a:rPr>
              <a:t>我們有一個團隊，其中</a:t>
            </a:r>
            <a:r>
              <a:rPr lang="zh-TW" altLang="en-US" dirty="0">
                <a:solidFill>
                  <a:srgbClr val="FF0000"/>
                </a:solidFill>
                <a:latin typeface="標楷體" panose="03000509000000000000" pitchFamily="65" charset="-120"/>
                <a:ea typeface="標楷體" panose="03000509000000000000" pitchFamily="65" charset="-120"/>
              </a:rPr>
              <a:t>每個成員都希望有一個領導者來組織工作</a:t>
            </a:r>
            <a:r>
              <a:rPr lang="zh-TW" altLang="en-US" dirty="0">
                <a:latin typeface="標楷體" panose="03000509000000000000" pitchFamily="65" charset="-120"/>
                <a:ea typeface="標楷體" panose="03000509000000000000" pitchFamily="65" charset="-120"/>
              </a:rPr>
              <a:t>，在這個團隊裡</a:t>
            </a:r>
            <a:r>
              <a:rPr lang="zh-TW" altLang="en-US" dirty="0">
                <a:solidFill>
                  <a:srgbClr val="FFFF00"/>
                </a:solidFill>
                <a:latin typeface="標楷體" panose="03000509000000000000" pitchFamily="65" charset="-120"/>
                <a:ea typeface="標楷體" panose="03000509000000000000" pitchFamily="65" charset="-120"/>
              </a:rPr>
              <a:t>成員</a:t>
            </a:r>
            <a:r>
              <a:rPr lang="en-US" altLang="zh-TW" dirty="0">
                <a:solidFill>
                  <a:srgbClr val="FFFF00"/>
                </a:solidFill>
                <a:latin typeface="標楷體" panose="03000509000000000000" pitchFamily="65" charset="-120"/>
                <a:ea typeface="標楷體" panose="03000509000000000000" pitchFamily="65" charset="-120"/>
              </a:rPr>
              <a:t>1</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代表</a:t>
            </a:r>
            <a:r>
              <a:rPr lang="zh-TW" altLang="en-US" dirty="0">
                <a:solidFill>
                  <a:srgbClr val="FFFF00"/>
                </a:solidFill>
                <a:latin typeface="標楷體" panose="03000509000000000000" pitchFamily="65" charset="-120"/>
                <a:ea typeface="標楷體" panose="03000509000000000000" pitchFamily="65" charset="-120"/>
              </a:rPr>
              <a:t>樣本點</a:t>
            </a:r>
            <a:r>
              <a:rPr lang="en-US" altLang="zh-TW" dirty="0">
                <a:solidFill>
                  <a:srgbClr val="FFFF00"/>
                </a:solidFill>
                <a:latin typeface="標楷體" panose="03000509000000000000" pitchFamily="65" charset="-120"/>
                <a:ea typeface="標楷體" panose="03000509000000000000" pitchFamily="65" charset="-120"/>
              </a:rPr>
              <a:t>1</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，希望</a:t>
            </a:r>
            <a:r>
              <a:rPr lang="zh-TW" altLang="en-US" dirty="0">
                <a:solidFill>
                  <a:schemeClr val="accent4"/>
                </a:solidFill>
                <a:latin typeface="標楷體" panose="03000509000000000000" pitchFamily="65" charset="-120"/>
                <a:ea typeface="標楷體" panose="03000509000000000000" pitchFamily="65" charset="-120"/>
              </a:rPr>
              <a:t>成員</a:t>
            </a:r>
            <a:r>
              <a:rPr lang="en-US" altLang="zh-TW" dirty="0">
                <a:solidFill>
                  <a:schemeClr val="accent4"/>
                </a:solidFill>
                <a:latin typeface="標楷體" panose="03000509000000000000" pitchFamily="65" charset="-120"/>
                <a:ea typeface="標楷體" panose="03000509000000000000" pitchFamily="65" charset="-120"/>
              </a:rPr>
              <a:t>2</a:t>
            </a:r>
            <a:r>
              <a:rPr lang="en-US" altLang="zh-TW" dirty="0">
                <a:latin typeface="標楷體" panose="03000509000000000000" pitchFamily="65" charset="-120"/>
                <a:ea typeface="標楷體" panose="03000509000000000000" pitchFamily="65" charset="-120"/>
              </a:rPr>
              <a:t>(</a:t>
            </a:r>
            <a:r>
              <a:rPr lang="zh-TW" altLang="en-US" dirty="0">
                <a:solidFill>
                  <a:schemeClr val="accent4"/>
                </a:solidFill>
                <a:latin typeface="標楷體" panose="03000509000000000000" pitchFamily="65" charset="-120"/>
                <a:ea typeface="標楷體" panose="03000509000000000000" pitchFamily="65" charset="-120"/>
              </a:rPr>
              <a:t>樣本點</a:t>
            </a:r>
            <a:r>
              <a:rPr lang="en-US" altLang="zh-TW" dirty="0">
                <a:solidFill>
                  <a:schemeClr val="accent4"/>
                </a:solidFill>
                <a:latin typeface="標楷體" panose="03000509000000000000" pitchFamily="65" charset="-120"/>
                <a:ea typeface="標楷體" panose="03000509000000000000" pitchFamily="65" charset="-120"/>
              </a:rPr>
              <a:t>2</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成為他們的領導者，</a:t>
            </a:r>
            <a:r>
              <a:rPr lang="en-US" altLang="zh-TW" dirty="0">
                <a:latin typeface="標楷體" panose="03000509000000000000" pitchFamily="65" charset="-120"/>
                <a:ea typeface="標楷體" panose="03000509000000000000" pitchFamily="65" charset="-120"/>
              </a:rPr>
              <a:t>R(1, 2)</a:t>
            </a:r>
            <a:r>
              <a:rPr lang="zh-TW" altLang="en-US" dirty="0">
                <a:latin typeface="標楷體" panose="03000509000000000000" pitchFamily="65" charset="-120"/>
                <a:ea typeface="標楷體" panose="03000509000000000000" pitchFamily="65" charset="-120"/>
              </a:rPr>
              <a:t>的值為</a:t>
            </a:r>
            <a:r>
              <a:rPr lang="en-US" altLang="zh-TW" dirty="0">
                <a:latin typeface="標楷體" panose="03000509000000000000" pitchFamily="65" charset="-120"/>
                <a:ea typeface="標楷體" panose="03000509000000000000" pitchFamily="65" charset="-120"/>
              </a:rPr>
              <a:t>0.8</a:t>
            </a:r>
            <a:r>
              <a:rPr lang="zh-TW" altLang="en-US" dirty="0">
                <a:latin typeface="標楷體" panose="03000509000000000000" pitchFamily="65" charset="-120"/>
                <a:ea typeface="標楷體" panose="03000509000000000000" pitchFamily="65" charset="-120"/>
              </a:rPr>
              <a:t>表示成員</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對於成員</a:t>
            </a:r>
            <a:r>
              <a:rPr lang="en-US" altLang="zh-TW"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作為領導者的吸引度很高，他認為成員</a:t>
            </a:r>
            <a:r>
              <a:rPr lang="en-US" altLang="zh-TW" dirty="0">
                <a:latin typeface="標楷體" panose="03000509000000000000" pitchFamily="65" charset="-120"/>
                <a:ea typeface="標楷體" panose="03000509000000000000" pitchFamily="65" charset="-120"/>
              </a:rPr>
              <a:t>2</a:t>
            </a:r>
            <a:r>
              <a:rPr lang="zh-TW" altLang="en-US" dirty="0">
                <a:latin typeface="標楷體" panose="03000509000000000000" pitchFamily="65" charset="-120"/>
                <a:ea typeface="標楷體" panose="03000509000000000000" pitchFamily="65" charset="-120"/>
              </a:rPr>
              <a:t>有潛力成為一個領導者。</a:t>
            </a:r>
            <a:endParaRPr lang="en-US" altLang="zh-TW" dirty="0">
              <a:solidFill>
                <a:schemeClr val="accent4"/>
              </a:solidFill>
              <a:latin typeface="標楷體" panose="03000509000000000000" pitchFamily="65" charset="-120"/>
              <a:ea typeface="標楷體" panose="03000509000000000000" pitchFamily="65" charset="-120"/>
            </a:endParaRPr>
          </a:p>
          <a:p>
            <a:pPr marL="0" indent="0">
              <a:buNone/>
            </a:pPr>
            <a:endParaRPr lang="en-US" altLang="zh-TW" dirty="0">
              <a:solidFill>
                <a:srgbClr val="FF0000"/>
              </a:solidFill>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26424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-AP</a:t>
            </a:r>
            <a:r>
              <a:rPr lang="zh-TW" altLang="en-US" sz="5400" dirty="0">
                <a:latin typeface="標楷體" panose="03000509000000000000" pitchFamily="65" charset="-120"/>
                <a:ea typeface="標楷體" panose="03000509000000000000" pitchFamily="65" charset="-120"/>
              </a:rPr>
              <a:t>演算法</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p:txBody>
          <a:bodyPr/>
          <a:lstStyle/>
          <a:p>
            <a:pPr marL="0" indent="0">
              <a:buNone/>
            </a:pPr>
            <a:r>
              <a:rPr lang="zh-TW" altLang="en-US" b="1" dirty="0">
                <a:solidFill>
                  <a:srgbClr val="C00000"/>
                </a:solidFill>
                <a:latin typeface="標楷體" panose="03000509000000000000" pitchFamily="65" charset="-120"/>
                <a:ea typeface="標楷體" panose="03000509000000000000" pitchFamily="65" charset="-120"/>
              </a:rPr>
              <a:t>可行性</a:t>
            </a:r>
            <a:r>
              <a:rPr lang="zh-TW" altLang="en-US" dirty="0">
                <a:latin typeface="標楷體" panose="03000509000000000000" pitchFamily="65" charset="-120"/>
                <a:ea typeface="標楷體" panose="03000509000000000000" pitchFamily="65" charset="-120"/>
              </a:rPr>
              <a:t>：以</a:t>
            </a:r>
            <a:r>
              <a:rPr lang="en-US" altLang="zh-TW" dirty="0">
                <a:latin typeface="標楷體" panose="03000509000000000000" pitchFamily="65" charset="-120"/>
                <a:ea typeface="標楷體" panose="03000509000000000000" pitchFamily="65" charset="-120"/>
              </a:rPr>
              <a:t>A(</a:t>
            </a:r>
            <a:r>
              <a:rPr lang="en-US" altLang="zh-TW" dirty="0" err="1">
                <a:latin typeface="標楷體" panose="03000509000000000000" pitchFamily="65" charset="-120"/>
                <a:ea typeface="標楷體" panose="03000509000000000000" pitchFamily="65" charset="-120"/>
              </a:rPr>
              <a:t>i</a:t>
            </a:r>
            <a:r>
              <a:rPr lang="en-US" altLang="zh-TW" dirty="0">
                <a:latin typeface="標楷體" panose="03000509000000000000" pitchFamily="65" charset="-120"/>
                <a:ea typeface="標楷體" panose="03000509000000000000" pitchFamily="65" charset="-120"/>
              </a:rPr>
              <a:t>, j)</a:t>
            </a:r>
            <a:r>
              <a:rPr lang="zh-TW" altLang="en-US" dirty="0">
                <a:latin typeface="標楷體" panose="03000509000000000000" pitchFamily="65" charset="-120"/>
                <a:ea typeface="標楷體" panose="03000509000000000000" pitchFamily="65" charset="-120"/>
              </a:rPr>
              <a:t>來看，表示</a:t>
            </a:r>
            <a:r>
              <a:rPr lang="zh-TW" altLang="en-US" dirty="0">
                <a:solidFill>
                  <a:srgbClr val="FFFF00"/>
                </a:solidFill>
                <a:latin typeface="標楷體" panose="03000509000000000000" pitchFamily="65" charset="-120"/>
                <a:ea typeface="標楷體" panose="03000509000000000000" pitchFamily="65" charset="-120"/>
              </a:rPr>
              <a:t>樣本點</a:t>
            </a:r>
            <a:r>
              <a:rPr lang="en-US" altLang="zh-TW" dirty="0" err="1">
                <a:solidFill>
                  <a:srgbClr val="FFFF00"/>
                </a:solidFill>
                <a:latin typeface="標楷體" panose="03000509000000000000" pitchFamily="65" charset="-120"/>
                <a:ea typeface="標楷體" panose="03000509000000000000" pitchFamily="65" charset="-120"/>
              </a:rPr>
              <a:t>i</a:t>
            </a:r>
            <a:r>
              <a:rPr lang="zh-TW" altLang="en-US" dirty="0">
                <a:latin typeface="標楷體" panose="03000509000000000000" pitchFamily="65" charset="-120"/>
                <a:ea typeface="標楷體" panose="03000509000000000000" pitchFamily="65" charset="-120"/>
              </a:rPr>
              <a:t>認為</a:t>
            </a:r>
            <a:r>
              <a:rPr lang="zh-TW" altLang="en-US" dirty="0">
                <a:solidFill>
                  <a:schemeClr val="accent4"/>
                </a:solidFill>
                <a:latin typeface="標楷體" panose="03000509000000000000" pitchFamily="65" charset="-120"/>
                <a:ea typeface="標楷體" panose="03000509000000000000" pitchFamily="65" charset="-120"/>
              </a:rPr>
              <a:t>樣本點</a:t>
            </a:r>
            <a:r>
              <a:rPr lang="en-US" altLang="zh-TW" dirty="0">
                <a:solidFill>
                  <a:schemeClr val="accent4"/>
                </a:solidFill>
                <a:latin typeface="標楷體" panose="03000509000000000000" pitchFamily="65" charset="-120"/>
                <a:ea typeface="標楷體" panose="03000509000000000000" pitchFamily="65" charset="-120"/>
              </a:rPr>
              <a:t>j</a:t>
            </a:r>
            <a:r>
              <a:rPr lang="zh-TW" altLang="en-US" dirty="0">
                <a:latin typeface="標楷體" panose="03000509000000000000" pitchFamily="65" charset="-120"/>
                <a:ea typeface="標楷體" panose="03000509000000000000" pitchFamily="65" charset="-120"/>
              </a:rPr>
              <a:t>是否為一位有領導潛力的中心點，並且對樣本點</a:t>
            </a:r>
            <a:r>
              <a:rPr lang="en-US" altLang="zh-TW" dirty="0">
                <a:latin typeface="標楷體" panose="03000509000000000000" pitchFamily="65" charset="-120"/>
                <a:ea typeface="標楷體" panose="03000509000000000000" pitchFamily="65" charset="-120"/>
              </a:rPr>
              <a:t>j</a:t>
            </a:r>
            <a:r>
              <a:rPr lang="zh-TW" altLang="en-US" dirty="0">
                <a:latin typeface="標楷體" panose="03000509000000000000" pitchFamily="65" charset="-120"/>
                <a:ea typeface="標楷體" panose="03000509000000000000" pitchFamily="65" charset="-120"/>
              </a:rPr>
              <a:t>作為領導者的可行性就等於</a:t>
            </a:r>
            <a:r>
              <a:rPr lang="en-US" altLang="zh-TW" dirty="0">
                <a:latin typeface="標楷體" panose="03000509000000000000" pitchFamily="65" charset="-120"/>
                <a:ea typeface="標楷體" panose="03000509000000000000" pitchFamily="65" charset="-120"/>
              </a:rPr>
              <a:t>A(</a:t>
            </a:r>
            <a:r>
              <a:rPr lang="en-US" altLang="zh-TW" dirty="0" err="1">
                <a:latin typeface="標楷體" panose="03000509000000000000" pitchFamily="65" charset="-120"/>
                <a:ea typeface="標楷體" panose="03000509000000000000" pitchFamily="65" charset="-120"/>
              </a:rPr>
              <a:t>i</a:t>
            </a:r>
            <a:r>
              <a:rPr lang="en-US" altLang="zh-TW" dirty="0">
                <a:latin typeface="標楷體" panose="03000509000000000000" pitchFamily="65" charset="-120"/>
                <a:ea typeface="標楷體" panose="03000509000000000000" pitchFamily="65" charset="-120"/>
              </a:rPr>
              <a:t>, j)</a:t>
            </a:r>
            <a:r>
              <a:rPr lang="zh-TW" altLang="en-US" dirty="0">
                <a:latin typeface="標楷體" panose="03000509000000000000" pitchFamily="65" charset="-120"/>
                <a:ea typeface="標楷體" panose="03000509000000000000" pitchFamily="65" charset="-120"/>
              </a:rPr>
              <a:t>的值。</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solidFill>
                <a:schemeClr val="accent4"/>
              </a:solidFill>
              <a:latin typeface="標楷體" panose="03000509000000000000" pitchFamily="65" charset="-120"/>
              <a:ea typeface="標楷體" panose="03000509000000000000" pitchFamily="65" charset="-120"/>
            </a:endParaRPr>
          </a:p>
          <a:p>
            <a:pPr marL="0" indent="0">
              <a:buNone/>
            </a:pPr>
            <a:endParaRPr lang="en-US" altLang="zh-TW" dirty="0">
              <a:solidFill>
                <a:srgbClr val="FF0000"/>
              </a:solidFill>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p:txBody>
      </p:sp>
      <p:pic>
        <p:nvPicPr>
          <p:cNvPr id="4" name="圖片 3">
            <a:extLst>
              <a:ext uri="{FF2B5EF4-FFF2-40B4-BE49-F238E27FC236}">
                <a16:creationId xmlns:a16="http://schemas.microsoft.com/office/drawing/2014/main" id="{37599D5E-C97A-4FFC-9321-8DEA7D6A25E4}"/>
              </a:ext>
            </a:extLst>
          </p:cNvPr>
          <p:cNvPicPr>
            <a:picLocks noChangeAspect="1"/>
          </p:cNvPicPr>
          <p:nvPr/>
        </p:nvPicPr>
        <p:blipFill>
          <a:blip r:embed="rId2"/>
          <a:stretch>
            <a:fillRect/>
          </a:stretch>
        </p:blipFill>
        <p:spPr>
          <a:xfrm>
            <a:off x="3465144" y="4402055"/>
            <a:ext cx="5258534" cy="352474"/>
          </a:xfrm>
          <a:prstGeom prst="rect">
            <a:avLst/>
          </a:prstGeom>
        </p:spPr>
      </p:pic>
    </p:spTree>
    <p:extLst>
      <p:ext uri="{BB962C8B-B14F-4D97-AF65-F5344CB8AC3E}">
        <p14:creationId xmlns:p14="http://schemas.microsoft.com/office/powerpoint/2010/main" val="3154113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-AP</a:t>
            </a:r>
            <a:r>
              <a:rPr lang="zh-TW" altLang="en-US" sz="5400" dirty="0">
                <a:latin typeface="標楷體" panose="03000509000000000000" pitchFamily="65" charset="-120"/>
                <a:ea typeface="標楷體" panose="03000509000000000000" pitchFamily="65" charset="-120"/>
              </a:rPr>
              <a:t>演算法</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a:xfrm>
            <a:off x="1141412" y="2249486"/>
            <a:ext cx="9905999" cy="4436539"/>
          </a:xfrm>
        </p:spPr>
        <p:txBody>
          <a:bodyPr>
            <a:normAutofit lnSpcReduction="10000"/>
          </a:bodyPr>
          <a:lstStyle/>
          <a:p>
            <a:pPr marL="0" indent="0">
              <a:buNone/>
            </a:pPr>
            <a:r>
              <a:rPr lang="zh-TW" altLang="en-US" b="1" dirty="0">
                <a:solidFill>
                  <a:srgbClr val="C00000"/>
                </a:solidFill>
                <a:latin typeface="標楷體" panose="03000509000000000000" pitchFamily="65" charset="-120"/>
                <a:ea typeface="標楷體" panose="03000509000000000000" pitchFamily="65" charset="-120"/>
              </a:rPr>
              <a:t>可行性</a:t>
            </a:r>
            <a:r>
              <a:rPr lang="en-US" altLang="zh-TW" b="1" dirty="0">
                <a:solidFill>
                  <a:srgbClr val="C00000"/>
                </a:solidFill>
                <a:latin typeface="標楷體" panose="03000509000000000000" pitchFamily="65" charset="-120"/>
                <a:ea typeface="標楷體" panose="03000509000000000000" pitchFamily="65" charset="-120"/>
              </a:rPr>
              <a:t>_</a:t>
            </a:r>
            <a:r>
              <a:rPr lang="zh-TW" altLang="en-US" b="1" dirty="0">
                <a:solidFill>
                  <a:srgbClr val="C00000"/>
                </a:solidFill>
                <a:latin typeface="標楷體" panose="03000509000000000000" pitchFamily="65" charset="-120"/>
                <a:ea typeface="標楷體" panose="03000509000000000000" pitchFamily="65" charset="-120"/>
              </a:rPr>
              <a:t>舉例</a:t>
            </a:r>
            <a:r>
              <a:rPr lang="zh-TW" altLang="en-US" dirty="0">
                <a:latin typeface="標楷體" panose="03000509000000000000" pitchFamily="65" charset="-120"/>
                <a:ea typeface="標楷體" panose="03000509000000000000" pitchFamily="65" charset="-120"/>
              </a:rPr>
              <a:t>：假設有一個團隊，其中有三位成員分別是</a:t>
            </a:r>
            <a:r>
              <a:rPr lang="en-US" altLang="zh-TW" dirty="0">
                <a:solidFill>
                  <a:schemeClr val="accent4"/>
                </a:solidFill>
                <a:latin typeface="標楷體" panose="03000509000000000000" pitchFamily="65" charset="-120"/>
                <a:ea typeface="標楷體" panose="03000509000000000000" pitchFamily="65" charset="-120"/>
              </a:rPr>
              <a:t>A</a:t>
            </a:r>
            <a:r>
              <a:rPr lang="zh-TW" altLang="en-US" dirty="0">
                <a:latin typeface="標楷體" panose="03000509000000000000" pitchFamily="65" charset="-120"/>
                <a:ea typeface="標楷體" panose="03000509000000000000" pitchFamily="65" charset="-120"/>
              </a:rPr>
              <a:t>、</a:t>
            </a:r>
            <a:r>
              <a:rPr lang="en-US" altLang="zh-TW" dirty="0">
                <a:solidFill>
                  <a:srgbClr val="FFFF00"/>
                </a:solidFill>
                <a:latin typeface="標楷體" panose="03000509000000000000" pitchFamily="65" charset="-120"/>
                <a:ea typeface="標楷體" panose="03000509000000000000" pitchFamily="65" charset="-120"/>
              </a:rPr>
              <a:t>B</a:t>
            </a:r>
            <a:r>
              <a:rPr lang="zh-TW" altLang="en-US" dirty="0">
                <a:latin typeface="標楷體" panose="03000509000000000000" pitchFamily="65" charset="-120"/>
                <a:ea typeface="標楷體" panose="03000509000000000000" pitchFamily="65" charset="-120"/>
              </a:rPr>
              <a:t>、</a:t>
            </a:r>
            <a:r>
              <a:rPr lang="en-US" altLang="zh-TW" dirty="0">
                <a:solidFill>
                  <a:srgbClr val="FFC000"/>
                </a:solidFill>
                <a:latin typeface="標楷體" panose="03000509000000000000" pitchFamily="65" charset="-120"/>
                <a:ea typeface="標楷體" panose="03000509000000000000" pitchFamily="65" charset="-120"/>
              </a:rPr>
              <a:t>C</a:t>
            </a:r>
            <a:r>
              <a:rPr lang="zh-TW" altLang="en-US" dirty="0">
                <a:latin typeface="標楷體" panose="03000509000000000000" pitchFamily="65" charset="-120"/>
                <a:ea typeface="標楷體" panose="03000509000000000000" pitchFamily="65" charset="-120"/>
              </a:rPr>
              <a:t>，他們正在選擇一位新的領導者，而每個成員都可以成為潛在的領導者，以下是他們對彼此的選擇</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zh-TW" altLang="en-US" sz="2000" dirty="0">
                <a:solidFill>
                  <a:schemeClr val="accent4"/>
                </a:solidFill>
                <a:latin typeface="標楷體" panose="03000509000000000000" pitchFamily="65" charset="-120"/>
                <a:ea typeface="標楷體" panose="03000509000000000000" pitchFamily="65" charset="-120"/>
              </a:rPr>
              <a:t>成員</a:t>
            </a:r>
            <a:r>
              <a:rPr lang="en-US" altLang="zh-TW" sz="2000" dirty="0">
                <a:solidFill>
                  <a:schemeClr val="accent4"/>
                </a:solidFill>
                <a:latin typeface="標楷體" panose="03000509000000000000" pitchFamily="65" charset="-120"/>
                <a:ea typeface="標楷體" panose="03000509000000000000" pitchFamily="65" charset="-120"/>
              </a:rPr>
              <a:t>A</a:t>
            </a:r>
            <a:r>
              <a:rPr lang="zh-TW" altLang="en-US" sz="2000" dirty="0">
                <a:latin typeface="標楷體" panose="03000509000000000000" pitchFamily="65" charset="-120"/>
                <a:ea typeface="標楷體" panose="03000509000000000000" pitchFamily="65" charset="-120"/>
              </a:rPr>
              <a:t>認為</a:t>
            </a:r>
            <a:r>
              <a:rPr lang="zh-TW" altLang="en-US" sz="2000" dirty="0">
                <a:solidFill>
                  <a:srgbClr val="FFFF00"/>
                </a:solidFill>
                <a:latin typeface="標楷體" panose="03000509000000000000" pitchFamily="65" charset="-120"/>
                <a:ea typeface="標楷體" panose="03000509000000000000" pitchFamily="65" charset="-120"/>
              </a:rPr>
              <a:t>成員</a:t>
            </a:r>
            <a:r>
              <a:rPr lang="en-US" altLang="zh-TW" sz="2000" dirty="0">
                <a:solidFill>
                  <a:srgbClr val="FFFF00"/>
                </a:solidFill>
                <a:latin typeface="標楷體" panose="03000509000000000000" pitchFamily="65" charset="-120"/>
                <a:ea typeface="標楷體" panose="03000509000000000000" pitchFamily="65" charset="-120"/>
              </a:rPr>
              <a:t>B</a:t>
            </a:r>
            <a:r>
              <a:rPr lang="zh-TW" altLang="en-US" sz="2000" dirty="0">
                <a:latin typeface="標楷體" panose="03000509000000000000" pitchFamily="65" charset="-120"/>
                <a:ea typeface="標楷體" panose="03000509000000000000" pitchFamily="65" charset="-120"/>
              </a:rPr>
              <a:t>是一位很有領導潛力的人，並且對</a:t>
            </a:r>
            <a:r>
              <a:rPr lang="en-US" altLang="zh-TW" sz="2000" dirty="0">
                <a:latin typeface="標楷體" panose="03000509000000000000" pitchFamily="65" charset="-120"/>
                <a:ea typeface="標楷體" panose="03000509000000000000" pitchFamily="65" charset="-120"/>
              </a:rPr>
              <a:t>B</a:t>
            </a:r>
            <a:r>
              <a:rPr lang="zh-TW" altLang="en-US" sz="2000" dirty="0">
                <a:latin typeface="標楷體" panose="03000509000000000000" pitchFamily="65" charset="-120"/>
                <a:ea typeface="標楷體" panose="03000509000000000000" pitchFamily="65" charset="-120"/>
              </a:rPr>
              <a:t>作為領導者的可行性為</a:t>
            </a:r>
            <a:r>
              <a:rPr lang="en-US" altLang="zh-TW" sz="2000" dirty="0">
                <a:latin typeface="標楷體" panose="03000509000000000000" pitchFamily="65" charset="-120"/>
                <a:ea typeface="標楷體" panose="03000509000000000000" pitchFamily="65" charset="-120"/>
              </a:rPr>
              <a:t>0.8</a:t>
            </a:r>
            <a:r>
              <a:rPr lang="zh-TW" altLang="en-US"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pPr marL="0" indent="0">
              <a:buNone/>
            </a:pPr>
            <a:r>
              <a:rPr lang="zh-TW" altLang="en-US" sz="2000" dirty="0">
                <a:solidFill>
                  <a:srgbClr val="FFFF00"/>
                </a:solidFill>
                <a:latin typeface="標楷體" panose="03000509000000000000" pitchFamily="65" charset="-120"/>
                <a:ea typeface="標楷體" panose="03000509000000000000" pitchFamily="65" charset="-120"/>
              </a:rPr>
              <a:t>成員</a:t>
            </a:r>
            <a:r>
              <a:rPr lang="en-US" altLang="zh-TW" sz="2000" dirty="0">
                <a:solidFill>
                  <a:srgbClr val="FFFF00"/>
                </a:solidFill>
                <a:latin typeface="標楷體" panose="03000509000000000000" pitchFamily="65" charset="-120"/>
                <a:ea typeface="標楷體" panose="03000509000000000000" pitchFamily="65" charset="-120"/>
              </a:rPr>
              <a:t>B</a:t>
            </a:r>
            <a:r>
              <a:rPr lang="zh-TW" altLang="en-US" sz="2000" dirty="0">
                <a:latin typeface="標楷體" panose="03000509000000000000" pitchFamily="65" charset="-120"/>
                <a:ea typeface="標楷體" panose="03000509000000000000" pitchFamily="65" charset="-120"/>
              </a:rPr>
              <a:t>認為</a:t>
            </a:r>
            <a:r>
              <a:rPr lang="zh-TW" altLang="en-US" sz="2000" dirty="0">
                <a:solidFill>
                  <a:schemeClr val="accent4"/>
                </a:solidFill>
                <a:latin typeface="標楷體" panose="03000509000000000000" pitchFamily="65" charset="-120"/>
                <a:ea typeface="標楷體" panose="03000509000000000000" pitchFamily="65" charset="-120"/>
              </a:rPr>
              <a:t>成員</a:t>
            </a:r>
            <a:r>
              <a:rPr lang="en-US" altLang="zh-TW" sz="2000" dirty="0">
                <a:solidFill>
                  <a:schemeClr val="accent4"/>
                </a:solidFill>
                <a:latin typeface="標楷體" panose="03000509000000000000" pitchFamily="65" charset="-120"/>
                <a:ea typeface="標楷體" panose="03000509000000000000" pitchFamily="65" charset="-120"/>
              </a:rPr>
              <a:t>A</a:t>
            </a:r>
            <a:r>
              <a:rPr lang="zh-TW" altLang="en-US" sz="2000" dirty="0">
                <a:latin typeface="標楷體" panose="03000509000000000000" pitchFamily="65" charset="-120"/>
                <a:ea typeface="標楷體" panose="03000509000000000000" pitchFamily="65" charset="-120"/>
              </a:rPr>
              <a:t>也是一位有潛力的領導者，並且對</a:t>
            </a:r>
            <a:r>
              <a:rPr lang="en-US" altLang="zh-TW" sz="2000" dirty="0">
                <a:latin typeface="標楷體" panose="03000509000000000000" pitchFamily="65" charset="-120"/>
                <a:ea typeface="標楷體" panose="03000509000000000000" pitchFamily="65" charset="-120"/>
              </a:rPr>
              <a:t>A</a:t>
            </a:r>
            <a:r>
              <a:rPr lang="zh-TW" altLang="en-US" sz="2000" dirty="0">
                <a:latin typeface="標楷體" panose="03000509000000000000" pitchFamily="65" charset="-120"/>
                <a:ea typeface="標楷體" panose="03000509000000000000" pitchFamily="65" charset="-120"/>
              </a:rPr>
              <a:t>作為領導者的可行性為</a:t>
            </a:r>
            <a:r>
              <a:rPr lang="en-US" altLang="zh-TW" sz="2000" dirty="0">
                <a:latin typeface="標楷體" panose="03000509000000000000" pitchFamily="65" charset="-120"/>
                <a:ea typeface="標楷體" panose="03000509000000000000" pitchFamily="65" charset="-120"/>
              </a:rPr>
              <a:t>0.7</a:t>
            </a:r>
            <a:r>
              <a:rPr lang="zh-TW" altLang="en-US"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pPr marL="0" indent="0">
              <a:buNone/>
            </a:pPr>
            <a:r>
              <a:rPr lang="zh-TW" altLang="en-US" sz="2000" dirty="0">
                <a:solidFill>
                  <a:srgbClr val="FFC000"/>
                </a:solidFill>
                <a:latin typeface="標楷體" panose="03000509000000000000" pitchFamily="65" charset="-120"/>
                <a:ea typeface="標楷體" panose="03000509000000000000" pitchFamily="65" charset="-120"/>
              </a:rPr>
              <a:t>成員</a:t>
            </a:r>
            <a:r>
              <a:rPr lang="en-US" altLang="zh-TW" sz="2000" dirty="0">
                <a:solidFill>
                  <a:srgbClr val="FFC000"/>
                </a:solidFill>
                <a:latin typeface="標楷體" panose="03000509000000000000" pitchFamily="65" charset="-120"/>
                <a:ea typeface="標楷體" panose="03000509000000000000" pitchFamily="65" charset="-120"/>
              </a:rPr>
              <a:t>C</a:t>
            </a:r>
            <a:r>
              <a:rPr lang="zh-TW" altLang="en-US" sz="2000" dirty="0">
                <a:latin typeface="標楷體" panose="03000509000000000000" pitchFamily="65" charset="-120"/>
                <a:ea typeface="標楷體" panose="03000509000000000000" pitchFamily="65" charset="-120"/>
              </a:rPr>
              <a:t>認為</a:t>
            </a:r>
            <a:r>
              <a:rPr lang="en-US" altLang="zh-TW" sz="2000" dirty="0">
                <a:solidFill>
                  <a:srgbClr val="FFFF00"/>
                </a:solidFill>
                <a:latin typeface="標楷體" panose="03000509000000000000" pitchFamily="65" charset="-120"/>
                <a:ea typeface="標楷體" panose="03000509000000000000" pitchFamily="65" charset="-120"/>
              </a:rPr>
              <a:t>B</a:t>
            </a:r>
            <a:r>
              <a:rPr lang="zh-TW" altLang="en-US" sz="2000" dirty="0">
                <a:latin typeface="標楷體" panose="03000509000000000000" pitchFamily="65" charset="-120"/>
                <a:ea typeface="標楷體" panose="03000509000000000000" pitchFamily="65" charset="-120"/>
              </a:rPr>
              <a:t>比</a:t>
            </a:r>
            <a:r>
              <a:rPr lang="en-US" altLang="zh-TW" sz="2000" dirty="0">
                <a:solidFill>
                  <a:schemeClr val="accent4"/>
                </a:solidFill>
                <a:latin typeface="標楷體" panose="03000509000000000000" pitchFamily="65" charset="-120"/>
                <a:ea typeface="標楷體" panose="03000509000000000000" pitchFamily="65" charset="-120"/>
              </a:rPr>
              <a:t>A</a:t>
            </a:r>
            <a:r>
              <a:rPr lang="zh-TW" altLang="en-US" sz="2000" dirty="0">
                <a:latin typeface="標楷體" panose="03000509000000000000" pitchFamily="65" charset="-120"/>
                <a:ea typeface="標楷體" panose="03000509000000000000" pitchFamily="65" charset="-120"/>
              </a:rPr>
              <a:t>更適合擔任領導者，對</a:t>
            </a:r>
            <a:r>
              <a:rPr lang="en-US" altLang="zh-TW" sz="2000" dirty="0">
                <a:solidFill>
                  <a:srgbClr val="FFFF00"/>
                </a:solidFill>
                <a:latin typeface="標楷體" panose="03000509000000000000" pitchFamily="65" charset="-120"/>
                <a:ea typeface="標楷體" panose="03000509000000000000" pitchFamily="65" charset="-120"/>
              </a:rPr>
              <a:t>B</a:t>
            </a:r>
            <a:r>
              <a:rPr lang="zh-TW" altLang="en-US" sz="2000" dirty="0">
                <a:latin typeface="標楷體" panose="03000509000000000000" pitchFamily="65" charset="-120"/>
                <a:ea typeface="標楷體" panose="03000509000000000000" pitchFamily="65" charset="-120"/>
              </a:rPr>
              <a:t>的可行性為</a:t>
            </a:r>
            <a:r>
              <a:rPr lang="en-US" altLang="zh-TW" sz="2000" dirty="0">
                <a:latin typeface="標楷體" panose="03000509000000000000" pitchFamily="65" charset="-120"/>
                <a:ea typeface="標楷體" panose="03000509000000000000" pitchFamily="65" charset="-120"/>
              </a:rPr>
              <a:t>0.9</a:t>
            </a:r>
            <a:r>
              <a:rPr lang="zh-TW" altLang="en-US"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pPr marL="0" indent="0">
              <a:buNone/>
            </a:pPr>
            <a:endParaRPr lang="en-US" altLang="zh-TW" sz="2000" dirty="0">
              <a:latin typeface="標楷體" panose="03000509000000000000" pitchFamily="65" charset="-120"/>
              <a:ea typeface="標楷體" panose="03000509000000000000" pitchFamily="65" charset="-120"/>
            </a:endParaRPr>
          </a:p>
          <a:p>
            <a:pPr marL="0" indent="0">
              <a:buNone/>
            </a:pPr>
            <a:r>
              <a:rPr lang="zh-TW" altLang="en-US" sz="2000" b="1" dirty="0">
                <a:solidFill>
                  <a:srgbClr val="FF0000"/>
                </a:solidFill>
                <a:latin typeface="標楷體" panose="03000509000000000000" pitchFamily="65" charset="-120"/>
                <a:ea typeface="標楷體" panose="03000509000000000000" pitchFamily="65" charset="-120"/>
              </a:rPr>
              <a:t>可行性的值越高，表示該資料點對其他資料點更具吸引力，更有可能成為集群中心</a:t>
            </a:r>
            <a:endParaRPr lang="en-US" altLang="zh-TW" b="1" dirty="0">
              <a:solidFill>
                <a:srgbClr val="FF0000"/>
              </a:solidFill>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52045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-AP</a:t>
            </a:r>
            <a:r>
              <a:rPr lang="zh-TW" altLang="en-US" sz="5400" dirty="0">
                <a:latin typeface="標楷體" panose="03000509000000000000" pitchFamily="65" charset="-120"/>
                <a:ea typeface="標楷體" panose="03000509000000000000" pitchFamily="65" charset="-120"/>
              </a:rPr>
              <a:t>演算法</a:t>
            </a:r>
          </a:p>
        </p:txBody>
      </p:sp>
      <p:sp>
        <p:nvSpPr>
          <p:cNvPr id="5" name="內容版面配置區 4">
            <a:extLst>
              <a:ext uri="{FF2B5EF4-FFF2-40B4-BE49-F238E27FC236}">
                <a16:creationId xmlns:a16="http://schemas.microsoft.com/office/drawing/2014/main" id="{6B8723F4-D9B8-4E26-8D06-FE9138118906}"/>
              </a:ext>
            </a:extLst>
          </p:cNvPr>
          <p:cNvSpPr>
            <a:spLocks noGrp="1"/>
          </p:cNvSpPr>
          <p:nvPr>
            <p:ph idx="1"/>
          </p:nvPr>
        </p:nvSpPr>
        <p:spPr/>
        <p:txBody>
          <a:bodyPr/>
          <a:lstStyle/>
          <a:p>
            <a:pPr marL="0" indent="0">
              <a:buNone/>
            </a:pPr>
            <a:r>
              <a:rPr lang="zh-TW" altLang="en-US" b="1" dirty="0">
                <a:solidFill>
                  <a:srgbClr val="C00000"/>
                </a:solidFill>
                <a:latin typeface="標楷體" panose="03000509000000000000" pitchFamily="65" charset="-120"/>
                <a:ea typeface="標楷體" panose="03000509000000000000" pitchFamily="65" charset="-120"/>
              </a:rPr>
              <a:t>尋找中心點</a:t>
            </a:r>
            <a:r>
              <a:rPr lang="zh-TW" altLang="en-US" dirty="0">
                <a:latin typeface="標楷體" panose="03000509000000000000" pitchFamily="65" charset="-120"/>
                <a:ea typeface="標楷體" panose="03000509000000000000" pitchFamily="65" charset="-120"/>
              </a:rPr>
              <a:t>：集群中心點的尋找方法是對於樣本點</a:t>
            </a:r>
            <a:r>
              <a:rPr lang="en-US" altLang="zh-TW" dirty="0" err="1">
                <a:latin typeface="標楷體" panose="03000509000000000000" pitchFamily="65" charset="-120"/>
                <a:ea typeface="標楷體" panose="03000509000000000000" pitchFamily="65" charset="-120"/>
              </a:rPr>
              <a:t>i</a:t>
            </a:r>
            <a:r>
              <a:rPr lang="zh-TW" altLang="en-US" dirty="0">
                <a:latin typeface="標楷體" panose="03000509000000000000" pitchFamily="65" charset="-120"/>
                <a:ea typeface="標楷體" panose="03000509000000000000" pitchFamily="65" charset="-120"/>
              </a:rPr>
              <a:t>一個一個尋找。</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zh-TW" altLang="en-US" sz="2000" dirty="0">
                <a:latin typeface="標楷體" panose="03000509000000000000" pitchFamily="65" charset="-120"/>
                <a:ea typeface="標楷體" panose="03000509000000000000" pitchFamily="65" charset="-120"/>
              </a:rPr>
              <a:t>若</a:t>
            </a:r>
            <a:r>
              <a:rPr lang="zh-TW" altLang="en-US" sz="2000" b="1" dirty="0">
                <a:solidFill>
                  <a:srgbClr val="FF0000"/>
                </a:solidFill>
                <a:latin typeface="標楷體" panose="03000509000000000000" pitchFamily="65" charset="-120"/>
                <a:ea typeface="標楷體" panose="03000509000000000000" pitchFamily="65" charset="-120"/>
              </a:rPr>
              <a:t>樣本點</a:t>
            </a:r>
            <a:r>
              <a:rPr lang="en-US" altLang="zh-TW" sz="2000" b="1" dirty="0">
                <a:solidFill>
                  <a:srgbClr val="FF0000"/>
                </a:solidFill>
                <a:latin typeface="標楷體" panose="03000509000000000000" pitchFamily="65" charset="-120"/>
                <a:ea typeface="標楷體" panose="03000509000000000000" pitchFamily="65" charset="-120"/>
              </a:rPr>
              <a:t>k</a:t>
            </a:r>
            <a:r>
              <a:rPr lang="zh-TW" altLang="en-US" sz="2000" b="1" dirty="0">
                <a:solidFill>
                  <a:srgbClr val="FF0000"/>
                </a:solidFill>
                <a:latin typeface="標楷體" panose="03000509000000000000" pitchFamily="65" charset="-120"/>
                <a:ea typeface="標楷體" panose="03000509000000000000" pitchFamily="65" charset="-120"/>
              </a:rPr>
              <a:t>使得</a:t>
            </a:r>
            <a:r>
              <a:rPr lang="en-US" altLang="zh-TW" sz="2000" b="1" dirty="0">
                <a:solidFill>
                  <a:srgbClr val="FF0000"/>
                </a:solidFill>
                <a:latin typeface="微軟正黑體" panose="020B0604030504040204" pitchFamily="34" charset="-120"/>
                <a:ea typeface="微軟正黑體" panose="020B0604030504040204" pitchFamily="34" charset="-120"/>
              </a:rPr>
              <a:t>A(</a:t>
            </a:r>
            <a:r>
              <a:rPr lang="en-US" altLang="zh-TW" sz="2000" b="1" dirty="0" err="1">
                <a:solidFill>
                  <a:srgbClr val="FF0000"/>
                </a:solidFill>
                <a:latin typeface="微軟正黑體" panose="020B0604030504040204" pitchFamily="34" charset="-120"/>
                <a:ea typeface="微軟正黑體" panose="020B0604030504040204" pitchFamily="34" charset="-120"/>
              </a:rPr>
              <a:t>i</a:t>
            </a:r>
            <a:r>
              <a:rPr lang="en-US" altLang="zh-TW" sz="2000" b="1" dirty="0">
                <a:solidFill>
                  <a:srgbClr val="FF0000"/>
                </a:solidFill>
                <a:latin typeface="微軟正黑體" panose="020B0604030504040204" pitchFamily="34" charset="-120"/>
                <a:ea typeface="微軟正黑體" panose="020B0604030504040204" pitchFamily="34" charset="-120"/>
              </a:rPr>
              <a:t>, k)+R(</a:t>
            </a:r>
            <a:r>
              <a:rPr lang="en-US" altLang="zh-TW" sz="2000" b="1" dirty="0" err="1">
                <a:solidFill>
                  <a:srgbClr val="FF0000"/>
                </a:solidFill>
                <a:latin typeface="微軟正黑體" panose="020B0604030504040204" pitchFamily="34" charset="-120"/>
                <a:ea typeface="微軟正黑體" panose="020B0604030504040204" pitchFamily="34" charset="-120"/>
              </a:rPr>
              <a:t>i</a:t>
            </a:r>
            <a:r>
              <a:rPr lang="en-US" altLang="zh-TW" sz="2000" b="1" dirty="0">
                <a:solidFill>
                  <a:srgbClr val="FF0000"/>
                </a:solidFill>
                <a:latin typeface="微軟正黑體" panose="020B0604030504040204" pitchFamily="34" charset="-120"/>
                <a:ea typeface="微軟正黑體" panose="020B0604030504040204" pitchFamily="34" charset="-120"/>
              </a:rPr>
              <a:t>, k)</a:t>
            </a:r>
            <a:r>
              <a:rPr lang="zh-TW" altLang="en-US" sz="2000" b="1" dirty="0">
                <a:solidFill>
                  <a:srgbClr val="FF0000"/>
                </a:solidFill>
                <a:latin typeface="標楷體" panose="03000509000000000000" pitchFamily="65" charset="-120"/>
                <a:ea typeface="標楷體" panose="03000509000000000000" pitchFamily="65" charset="-120"/>
              </a:rPr>
              <a:t>是</a:t>
            </a:r>
            <a:endParaRPr lang="en-US" altLang="zh-TW" sz="2000" b="1" dirty="0">
              <a:solidFill>
                <a:srgbClr val="FF0000"/>
              </a:solidFill>
              <a:latin typeface="標楷體" panose="03000509000000000000" pitchFamily="65" charset="-120"/>
              <a:ea typeface="標楷體" panose="03000509000000000000" pitchFamily="65" charset="-120"/>
            </a:endParaRPr>
          </a:p>
          <a:p>
            <a:pPr marL="0" indent="0" algn="ctr">
              <a:buNone/>
            </a:pPr>
            <a:r>
              <a:rPr lang="en-US" altLang="zh-TW" sz="2000" b="1" dirty="0">
                <a:solidFill>
                  <a:srgbClr val="FFFF00"/>
                </a:solidFill>
                <a:latin typeface="微軟正黑體" panose="020B0604030504040204" pitchFamily="34" charset="-120"/>
                <a:ea typeface="微軟正黑體" panose="020B0604030504040204" pitchFamily="34" charset="-120"/>
              </a:rPr>
              <a:t>{A(</a:t>
            </a:r>
            <a:r>
              <a:rPr lang="en-US" altLang="zh-TW" sz="2000" b="1" dirty="0" err="1">
                <a:solidFill>
                  <a:srgbClr val="FFFF00"/>
                </a:solidFill>
                <a:latin typeface="微軟正黑體" panose="020B0604030504040204" pitchFamily="34" charset="-120"/>
                <a:ea typeface="微軟正黑體" panose="020B0604030504040204" pitchFamily="34" charset="-120"/>
              </a:rPr>
              <a:t>i</a:t>
            </a:r>
            <a:r>
              <a:rPr lang="en-US" altLang="zh-TW" sz="2000" b="1" dirty="0">
                <a:solidFill>
                  <a:srgbClr val="FFFF00"/>
                </a:solidFill>
                <a:latin typeface="微軟正黑體" panose="020B0604030504040204" pitchFamily="34" charset="-120"/>
                <a:ea typeface="微軟正黑體" panose="020B0604030504040204" pitchFamily="34" charset="-120"/>
              </a:rPr>
              <a:t>, 1)+R(</a:t>
            </a:r>
            <a:r>
              <a:rPr lang="en-US" altLang="zh-TW" sz="2000" b="1" dirty="0" err="1">
                <a:solidFill>
                  <a:srgbClr val="FFFF00"/>
                </a:solidFill>
                <a:latin typeface="微軟正黑體" panose="020B0604030504040204" pitchFamily="34" charset="-120"/>
                <a:ea typeface="微軟正黑體" panose="020B0604030504040204" pitchFamily="34" charset="-120"/>
              </a:rPr>
              <a:t>i</a:t>
            </a:r>
            <a:r>
              <a:rPr lang="en-US" altLang="zh-TW" sz="2000" b="1" dirty="0">
                <a:solidFill>
                  <a:srgbClr val="FFFF00"/>
                </a:solidFill>
                <a:latin typeface="微軟正黑體" panose="020B0604030504040204" pitchFamily="34" charset="-120"/>
                <a:ea typeface="微軟正黑體" panose="020B0604030504040204" pitchFamily="34" charset="-120"/>
              </a:rPr>
              <a:t>, 1),…,A(</a:t>
            </a:r>
            <a:r>
              <a:rPr lang="en-US" altLang="zh-TW" sz="2000" b="1" dirty="0" err="1">
                <a:solidFill>
                  <a:srgbClr val="FFFF00"/>
                </a:solidFill>
                <a:latin typeface="微軟正黑體" panose="020B0604030504040204" pitchFamily="34" charset="-120"/>
                <a:ea typeface="微軟正黑體" panose="020B0604030504040204" pitchFamily="34" charset="-120"/>
              </a:rPr>
              <a:t>i</a:t>
            </a:r>
            <a:r>
              <a:rPr lang="en-US" altLang="zh-TW" sz="2000" b="1" dirty="0">
                <a:solidFill>
                  <a:srgbClr val="FFFF00"/>
                </a:solidFill>
                <a:latin typeface="微軟正黑體" panose="020B0604030504040204" pitchFamily="34" charset="-120"/>
                <a:ea typeface="微軟正黑體" panose="020B0604030504040204" pitchFamily="34" charset="-120"/>
              </a:rPr>
              <a:t>, k)+R(</a:t>
            </a:r>
            <a:r>
              <a:rPr lang="en-US" altLang="zh-TW" sz="2000" b="1" dirty="0" err="1">
                <a:solidFill>
                  <a:srgbClr val="FFFF00"/>
                </a:solidFill>
                <a:latin typeface="微軟正黑體" panose="020B0604030504040204" pitchFamily="34" charset="-120"/>
                <a:ea typeface="微軟正黑體" panose="020B0604030504040204" pitchFamily="34" charset="-120"/>
              </a:rPr>
              <a:t>i</a:t>
            </a:r>
            <a:r>
              <a:rPr lang="en-US" altLang="zh-TW" sz="2000" b="1" dirty="0">
                <a:solidFill>
                  <a:srgbClr val="FFFF00"/>
                </a:solidFill>
                <a:latin typeface="微軟正黑體" panose="020B0604030504040204" pitchFamily="34" charset="-120"/>
                <a:ea typeface="微軟正黑體" panose="020B0604030504040204" pitchFamily="34" charset="-120"/>
              </a:rPr>
              <a:t>, k),…,A(</a:t>
            </a:r>
            <a:r>
              <a:rPr lang="en-US" altLang="zh-TW" sz="2000" b="1" dirty="0" err="1">
                <a:solidFill>
                  <a:srgbClr val="FFFF00"/>
                </a:solidFill>
                <a:latin typeface="微軟正黑體" panose="020B0604030504040204" pitchFamily="34" charset="-120"/>
                <a:ea typeface="微軟正黑體" panose="020B0604030504040204" pitchFamily="34" charset="-120"/>
              </a:rPr>
              <a:t>i</a:t>
            </a:r>
            <a:r>
              <a:rPr lang="en-US" altLang="zh-TW" sz="2000" b="1" dirty="0">
                <a:solidFill>
                  <a:srgbClr val="FFFF00"/>
                </a:solidFill>
                <a:latin typeface="微軟正黑體" panose="020B0604030504040204" pitchFamily="34" charset="-120"/>
                <a:ea typeface="微軟正黑體" panose="020B0604030504040204" pitchFamily="34" charset="-120"/>
              </a:rPr>
              <a:t>, N)+R(</a:t>
            </a:r>
            <a:r>
              <a:rPr lang="en-US" altLang="zh-TW" sz="2000" b="1" dirty="0" err="1">
                <a:solidFill>
                  <a:srgbClr val="FFFF00"/>
                </a:solidFill>
                <a:latin typeface="微軟正黑體" panose="020B0604030504040204" pitchFamily="34" charset="-120"/>
                <a:ea typeface="微軟正黑體" panose="020B0604030504040204" pitchFamily="34" charset="-120"/>
              </a:rPr>
              <a:t>i</a:t>
            </a:r>
            <a:r>
              <a:rPr lang="en-US" altLang="zh-TW" sz="2000" b="1" dirty="0">
                <a:solidFill>
                  <a:srgbClr val="FFFF00"/>
                </a:solidFill>
                <a:latin typeface="微軟正黑體" panose="020B0604030504040204" pitchFamily="34" charset="-120"/>
                <a:ea typeface="微軟正黑體" panose="020B0604030504040204" pitchFamily="34" charset="-120"/>
              </a:rPr>
              <a:t>, N)}</a:t>
            </a:r>
          </a:p>
          <a:p>
            <a:pPr marL="0" indent="0">
              <a:buNone/>
            </a:pPr>
            <a:r>
              <a:rPr lang="zh-TW" altLang="en-US" sz="2000" b="1" dirty="0">
                <a:solidFill>
                  <a:srgbClr val="FF0000"/>
                </a:solidFill>
                <a:latin typeface="標楷體" panose="03000509000000000000" pitchFamily="65" charset="-120"/>
                <a:ea typeface="標楷體" panose="03000509000000000000" pitchFamily="65" charset="-120"/>
              </a:rPr>
              <a:t>上列中最大的值，那麼樣本點</a:t>
            </a:r>
            <a:r>
              <a:rPr lang="en-US" altLang="zh-TW" sz="2000" b="1" dirty="0">
                <a:solidFill>
                  <a:srgbClr val="FF0000"/>
                </a:solidFill>
                <a:latin typeface="標楷體" panose="03000509000000000000" pitchFamily="65" charset="-120"/>
                <a:ea typeface="標楷體" panose="03000509000000000000" pitchFamily="65" charset="-120"/>
              </a:rPr>
              <a:t>k</a:t>
            </a:r>
            <a:r>
              <a:rPr lang="zh-TW" altLang="en-US" sz="2000" b="1" dirty="0">
                <a:solidFill>
                  <a:srgbClr val="FF0000"/>
                </a:solidFill>
                <a:latin typeface="標楷體" panose="03000509000000000000" pitchFamily="65" charset="-120"/>
                <a:ea typeface="標楷體" panose="03000509000000000000" pitchFamily="65" charset="-120"/>
              </a:rPr>
              <a:t>就認為是樣本點</a:t>
            </a:r>
            <a:r>
              <a:rPr lang="en-US" altLang="zh-TW" sz="2000" b="1" dirty="0" err="1">
                <a:solidFill>
                  <a:srgbClr val="FF0000"/>
                </a:solidFill>
                <a:latin typeface="標楷體" panose="03000509000000000000" pitchFamily="65" charset="-120"/>
                <a:ea typeface="標楷體" panose="03000509000000000000" pitchFamily="65" charset="-120"/>
              </a:rPr>
              <a:t>i</a:t>
            </a:r>
            <a:r>
              <a:rPr lang="zh-TW" altLang="en-US" sz="2000" b="1" dirty="0">
                <a:solidFill>
                  <a:srgbClr val="FF0000"/>
                </a:solidFill>
                <a:latin typeface="標楷體" panose="03000509000000000000" pitchFamily="65" charset="-120"/>
                <a:ea typeface="標楷體" panose="03000509000000000000" pitchFamily="65" charset="-120"/>
              </a:rPr>
              <a:t>的集群中心</a:t>
            </a:r>
            <a:endParaRPr lang="en-US" altLang="zh-TW" sz="2000" b="1"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682425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-AP</a:t>
            </a:r>
            <a:r>
              <a:rPr lang="zh-TW" altLang="en-US" sz="5400" dirty="0">
                <a:latin typeface="標楷體" panose="03000509000000000000" pitchFamily="65" charset="-120"/>
                <a:ea typeface="標楷體" panose="03000509000000000000" pitchFamily="65" charset="-120"/>
              </a:rPr>
              <a:t>演算法演示</a:t>
            </a:r>
          </a:p>
        </p:txBody>
      </p:sp>
      <p:pic>
        <p:nvPicPr>
          <p:cNvPr id="6" name="內容版面配置區 5">
            <a:extLst>
              <a:ext uri="{FF2B5EF4-FFF2-40B4-BE49-F238E27FC236}">
                <a16:creationId xmlns:a16="http://schemas.microsoft.com/office/drawing/2014/main" id="{99105F34-F8C6-4EDE-A96D-C7D47AEA8CDE}"/>
              </a:ext>
            </a:extLst>
          </p:cNvPr>
          <p:cNvPicPr>
            <a:picLocks noGrp="1" noChangeAspect="1"/>
          </p:cNvPicPr>
          <p:nvPr>
            <p:ph idx="1"/>
          </p:nvPr>
        </p:nvPicPr>
        <p:blipFill>
          <a:blip r:embed="rId2"/>
          <a:stretch>
            <a:fillRect/>
          </a:stretch>
        </p:blipFill>
        <p:spPr>
          <a:xfrm>
            <a:off x="461904" y="2189367"/>
            <a:ext cx="6230501" cy="3541712"/>
          </a:xfrm>
          <a:prstGeom prst="rect">
            <a:avLst/>
          </a:prstGeom>
        </p:spPr>
      </p:pic>
      <p:pic>
        <p:nvPicPr>
          <p:cNvPr id="7" name="圖片 6">
            <a:extLst>
              <a:ext uri="{FF2B5EF4-FFF2-40B4-BE49-F238E27FC236}">
                <a16:creationId xmlns:a16="http://schemas.microsoft.com/office/drawing/2014/main" id="{1135E1DF-975F-4DEA-A120-9C9CF787A545}"/>
              </a:ext>
            </a:extLst>
          </p:cNvPr>
          <p:cNvPicPr>
            <a:picLocks noChangeAspect="1"/>
          </p:cNvPicPr>
          <p:nvPr/>
        </p:nvPicPr>
        <p:blipFill>
          <a:blip r:embed="rId3"/>
          <a:stretch>
            <a:fillRect/>
          </a:stretch>
        </p:blipFill>
        <p:spPr>
          <a:xfrm>
            <a:off x="7104368" y="2189367"/>
            <a:ext cx="4348891" cy="3309438"/>
          </a:xfrm>
          <a:prstGeom prst="rect">
            <a:avLst/>
          </a:prstGeom>
        </p:spPr>
      </p:pic>
    </p:spTree>
    <p:extLst>
      <p:ext uri="{BB962C8B-B14F-4D97-AF65-F5344CB8AC3E}">
        <p14:creationId xmlns:p14="http://schemas.microsoft.com/office/powerpoint/2010/main" val="1155169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t>
            </a:r>
            <a:r>
              <a:rPr lang="en-US" altLang="zh-TW" sz="5400" cap="none" dirty="0">
                <a:latin typeface="標楷體" panose="03000509000000000000" pitchFamily="65" charset="-120"/>
                <a:ea typeface="標楷體" panose="03000509000000000000" pitchFamily="65" charset="-120"/>
              </a:rPr>
              <a:t> K-means</a:t>
            </a:r>
            <a:endParaRPr lang="zh-TW" altLang="en-US" sz="5400" dirty="0">
              <a:latin typeface="標楷體" panose="03000509000000000000" pitchFamily="65" charset="-120"/>
              <a:ea typeface="標楷體" panose="03000509000000000000" pitchFamily="65" charset="-120"/>
            </a:endParaRPr>
          </a:p>
        </p:txBody>
      </p:sp>
      <p:sp>
        <p:nvSpPr>
          <p:cNvPr id="5" name="內容版面配置區 4">
            <a:extLst>
              <a:ext uri="{FF2B5EF4-FFF2-40B4-BE49-F238E27FC236}">
                <a16:creationId xmlns:a16="http://schemas.microsoft.com/office/drawing/2014/main" id="{6B8723F4-D9B8-4E26-8D06-FE9138118906}"/>
              </a:ext>
            </a:extLst>
          </p:cNvPr>
          <p:cNvSpPr>
            <a:spLocks noGrp="1"/>
          </p:cNvSpPr>
          <p:nvPr>
            <p:ph idx="1"/>
          </p:nvPr>
        </p:nvSpPr>
        <p:spPr/>
        <p:txBody>
          <a:bodyPr/>
          <a:lstStyle/>
          <a:p>
            <a:pPr marL="0" indent="0">
              <a:buNone/>
            </a:pPr>
            <a:r>
              <a:rPr lang="zh-TW" altLang="en-US" sz="2000" b="1" dirty="0">
                <a:solidFill>
                  <a:srgbClr val="C00000"/>
                </a:solidFill>
                <a:latin typeface="標楷體" panose="03000509000000000000" pitchFamily="65" charset="-120"/>
                <a:ea typeface="標楷體" panose="03000509000000000000" pitchFamily="65" charset="-120"/>
              </a:rPr>
              <a:t>演算法步驟</a:t>
            </a:r>
            <a:r>
              <a:rPr lang="zh-TW" altLang="en-US"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p:txBody>
      </p:sp>
      <p:graphicFrame>
        <p:nvGraphicFramePr>
          <p:cNvPr id="3" name="表格 2">
            <a:extLst>
              <a:ext uri="{FF2B5EF4-FFF2-40B4-BE49-F238E27FC236}">
                <a16:creationId xmlns:a16="http://schemas.microsoft.com/office/drawing/2014/main" id="{F488CC45-9464-41EA-8B4D-193011DD5732}"/>
              </a:ext>
            </a:extLst>
          </p:cNvPr>
          <p:cNvGraphicFramePr>
            <a:graphicFrameLocks noGrp="1"/>
          </p:cNvGraphicFramePr>
          <p:nvPr>
            <p:extLst>
              <p:ext uri="{D42A27DB-BD31-4B8C-83A1-F6EECF244321}">
                <p14:modId xmlns:p14="http://schemas.microsoft.com/office/powerpoint/2010/main" val="3070857223"/>
              </p:ext>
            </p:extLst>
          </p:nvPr>
        </p:nvGraphicFramePr>
        <p:xfrm>
          <a:off x="3514986" y="2474752"/>
          <a:ext cx="5470010" cy="3212984"/>
        </p:xfrm>
        <a:graphic>
          <a:graphicData uri="http://schemas.openxmlformats.org/drawingml/2006/table">
            <a:tbl>
              <a:tblPr>
                <a:tableStyleId>{5C22544A-7EE6-4342-B048-85BDC9FD1C3A}</a:tableStyleId>
              </a:tblPr>
              <a:tblGrid>
                <a:gridCol w="1091140">
                  <a:extLst>
                    <a:ext uri="{9D8B030D-6E8A-4147-A177-3AD203B41FA5}">
                      <a16:colId xmlns:a16="http://schemas.microsoft.com/office/drawing/2014/main" val="281717649"/>
                    </a:ext>
                  </a:extLst>
                </a:gridCol>
                <a:gridCol w="1428750">
                  <a:extLst>
                    <a:ext uri="{9D8B030D-6E8A-4147-A177-3AD203B41FA5}">
                      <a16:colId xmlns:a16="http://schemas.microsoft.com/office/drawing/2014/main" val="2067693815"/>
                    </a:ext>
                  </a:extLst>
                </a:gridCol>
                <a:gridCol w="2950120">
                  <a:extLst>
                    <a:ext uri="{9D8B030D-6E8A-4147-A177-3AD203B41FA5}">
                      <a16:colId xmlns:a16="http://schemas.microsoft.com/office/drawing/2014/main" val="2489798937"/>
                    </a:ext>
                  </a:extLst>
                </a:gridCol>
              </a:tblGrid>
              <a:tr h="803246">
                <a:tc>
                  <a:txBody>
                    <a:bodyPr/>
                    <a:lstStyle/>
                    <a:p>
                      <a:pPr algn="ctr" fontAlgn="ctr"/>
                      <a:r>
                        <a:rPr lang="en-US" altLang="zh-TW" sz="1200" u="none" strike="noStrike" dirty="0">
                          <a:effectLst/>
                          <a:latin typeface="微軟正黑體" panose="020B0604030504040204" pitchFamily="34" charset="-120"/>
                          <a:ea typeface="微軟正黑體" panose="020B0604030504040204" pitchFamily="34" charset="-120"/>
                        </a:rPr>
                        <a:t>1</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r>
                        <a:rPr lang="zh-TW" altLang="en-US" sz="1200" u="none" strike="noStrike" dirty="0">
                          <a:effectLst/>
                          <a:latin typeface="微軟正黑體" panose="020B0604030504040204" pitchFamily="34" charset="-120"/>
                          <a:ea typeface="微軟正黑體" panose="020B0604030504040204" pitchFamily="34" charset="-120"/>
                        </a:rPr>
                        <a:t>初始化</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r>
                        <a:rPr lang="zh-TW" altLang="en-US" sz="1200" u="none" strike="noStrike" dirty="0">
                          <a:effectLst/>
                          <a:latin typeface="微軟正黑體" panose="020B0604030504040204" pitchFamily="34" charset="-120"/>
                          <a:ea typeface="微軟正黑體" panose="020B0604030504040204" pitchFamily="34" charset="-120"/>
                        </a:rPr>
                        <a:t>首先自己隨機選擇</a:t>
                      </a:r>
                      <a:r>
                        <a:rPr lang="en-US" altLang="zh-TW" sz="1200" u="none" strike="noStrike" dirty="0">
                          <a:effectLst/>
                          <a:latin typeface="微軟正黑體" panose="020B0604030504040204" pitchFamily="34" charset="-120"/>
                          <a:ea typeface="微軟正黑體" panose="020B0604030504040204" pitchFamily="34" charset="-120"/>
                        </a:rPr>
                        <a:t>k</a:t>
                      </a:r>
                      <a:r>
                        <a:rPr lang="zh-TW" altLang="en-US" sz="1200" u="none" strike="noStrike" dirty="0">
                          <a:effectLst/>
                          <a:latin typeface="微軟正黑體" panose="020B0604030504040204" pitchFamily="34" charset="-120"/>
                          <a:ea typeface="微軟正黑體" panose="020B0604030504040204" pitchFamily="34" charset="-120"/>
                        </a:rPr>
                        <a:t>個點作為集群中心</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982507277"/>
                  </a:ext>
                </a:extLst>
              </a:tr>
              <a:tr h="1204869">
                <a:tc>
                  <a:txBody>
                    <a:bodyPr/>
                    <a:lstStyle/>
                    <a:p>
                      <a:pPr algn="ctr" fontAlgn="ctr"/>
                      <a:r>
                        <a:rPr lang="en-US" altLang="zh-TW" sz="1200" u="none" strike="noStrike" dirty="0">
                          <a:effectLst/>
                          <a:latin typeface="微軟正黑體" panose="020B0604030504040204" pitchFamily="34" charset="-120"/>
                          <a:ea typeface="微軟正黑體" panose="020B0604030504040204" pitchFamily="34" charset="-120"/>
                        </a:rPr>
                        <a:t>2</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r>
                        <a:rPr lang="zh-TW" altLang="en-US" sz="1200" u="none" strike="noStrike" dirty="0">
                          <a:effectLst/>
                          <a:latin typeface="微軟正黑體" panose="020B0604030504040204" pitchFamily="34" charset="-120"/>
                          <a:ea typeface="微軟正黑體" panose="020B0604030504040204" pitchFamily="34" charset="-120"/>
                        </a:rPr>
                        <a:t>分配資料點</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r>
                        <a:rPr lang="zh-TW" altLang="en-US" sz="1200" u="none" strike="noStrike" dirty="0">
                          <a:effectLst/>
                          <a:latin typeface="微軟正黑體" panose="020B0604030504040204" pitchFamily="34" charset="-120"/>
                          <a:ea typeface="微軟正黑體" panose="020B0604030504040204" pitchFamily="34" charset="-120"/>
                        </a:rPr>
                        <a:t>將每個資料分配給距離最近的集群中心</a:t>
                      </a:r>
                      <a:r>
                        <a:rPr lang="en-US" altLang="zh-TW" sz="1200" u="none" strike="noStrike" dirty="0">
                          <a:effectLst/>
                          <a:latin typeface="微軟正黑體" panose="020B0604030504040204" pitchFamily="34" charset="-120"/>
                          <a:ea typeface="微軟正黑體" panose="020B0604030504040204" pitchFamily="34" charset="-120"/>
                        </a:rPr>
                        <a:t>(</a:t>
                      </a:r>
                      <a:r>
                        <a:rPr lang="zh-TW" altLang="en-US" sz="1200" u="none" strike="noStrike" dirty="0">
                          <a:effectLst/>
                          <a:latin typeface="微軟正黑體" panose="020B0604030504040204" pitchFamily="34" charset="-120"/>
                          <a:ea typeface="微軟正黑體" panose="020B0604030504040204" pitchFamily="34" charset="-120"/>
                        </a:rPr>
                        <a:t>歐基里德距離</a:t>
                      </a:r>
                      <a:r>
                        <a:rPr lang="en-US" altLang="zh-TW" sz="1200" u="none" strike="noStrike" dirty="0">
                          <a:effectLst/>
                          <a:latin typeface="微軟正黑體" panose="020B0604030504040204" pitchFamily="34" charset="-120"/>
                          <a:ea typeface="微軟正黑體" panose="020B0604030504040204" pitchFamily="34" charset="-120"/>
                        </a:rPr>
                        <a:t>)</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996670072"/>
                  </a:ext>
                </a:extLst>
              </a:tr>
              <a:tr h="401623">
                <a:tc>
                  <a:txBody>
                    <a:bodyPr/>
                    <a:lstStyle/>
                    <a:p>
                      <a:pPr algn="ctr" fontAlgn="ctr"/>
                      <a:r>
                        <a:rPr lang="en-US" altLang="zh-TW" sz="1200" u="none" strike="noStrike" dirty="0">
                          <a:effectLst/>
                          <a:latin typeface="微軟正黑體" panose="020B0604030504040204" pitchFamily="34" charset="-120"/>
                          <a:ea typeface="微軟正黑體" panose="020B0604030504040204" pitchFamily="34" charset="-120"/>
                        </a:rPr>
                        <a:t>3</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r>
                        <a:rPr lang="zh-TW" altLang="en-US" sz="1200" u="none" strike="noStrike" dirty="0">
                          <a:effectLst/>
                          <a:latin typeface="微軟正黑體" panose="020B0604030504040204" pitchFamily="34" charset="-120"/>
                          <a:ea typeface="微軟正黑體" panose="020B0604030504040204" pitchFamily="34" charset="-120"/>
                        </a:rPr>
                        <a:t>更新集群中心點</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r>
                        <a:rPr lang="zh-TW" altLang="en-US" sz="1200" u="none" strike="noStrike" dirty="0">
                          <a:effectLst/>
                          <a:latin typeface="微軟正黑體" panose="020B0604030504040204" pitchFamily="34" charset="-120"/>
                          <a:ea typeface="微軟正黑體" panose="020B0604030504040204" pitchFamily="34" charset="-120"/>
                        </a:rPr>
                        <a:t>計算每個集群的新中心</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2299836933"/>
                  </a:ext>
                </a:extLst>
              </a:tr>
              <a:tr h="401623">
                <a:tc>
                  <a:txBody>
                    <a:bodyPr/>
                    <a:lstStyle/>
                    <a:p>
                      <a:pPr algn="ctr" fontAlgn="ctr"/>
                      <a:r>
                        <a:rPr lang="en-US" altLang="zh-TW" sz="1200" u="none" strike="noStrike" dirty="0">
                          <a:effectLst/>
                          <a:latin typeface="微軟正黑體" panose="020B0604030504040204" pitchFamily="34" charset="-120"/>
                          <a:ea typeface="微軟正黑體" panose="020B0604030504040204" pitchFamily="34" charset="-120"/>
                        </a:rPr>
                        <a:t>4</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r>
                        <a:rPr lang="zh-TW" altLang="en-US" sz="1200" u="none" strike="noStrike" dirty="0">
                          <a:effectLst/>
                          <a:latin typeface="微軟正黑體" panose="020B0604030504040204" pitchFamily="34" charset="-120"/>
                          <a:ea typeface="微軟正黑體" panose="020B0604030504040204" pitchFamily="34" charset="-120"/>
                        </a:rPr>
                        <a:t>重複步驟</a:t>
                      </a:r>
                      <a:r>
                        <a:rPr lang="en-US" altLang="zh-TW" sz="1200" u="none" strike="noStrike" dirty="0">
                          <a:effectLst/>
                          <a:latin typeface="微軟正黑體" panose="020B0604030504040204" pitchFamily="34" charset="-120"/>
                          <a:ea typeface="微軟正黑體" panose="020B0604030504040204" pitchFamily="34" charset="-120"/>
                        </a:rPr>
                        <a:t>2</a:t>
                      </a:r>
                      <a:r>
                        <a:rPr lang="zh-TW" altLang="en-US" sz="1200" u="none" strike="noStrike" dirty="0">
                          <a:effectLst/>
                          <a:latin typeface="微軟正黑體" panose="020B0604030504040204" pitchFamily="34" charset="-120"/>
                          <a:ea typeface="微軟正黑體" panose="020B0604030504040204" pitchFamily="34" charset="-120"/>
                        </a:rPr>
                        <a:t>和</a:t>
                      </a:r>
                      <a:r>
                        <a:rPr lang="en-US" altLang="zh-TW" sz="1200" u="none" strike="noStrike" dirty="0">
                          <a:effectLst/>
                          <a:latin typeface="微軟正黑體" panose="020B0604030504040204" pitchFamily="34" charset="-120"/>
                          <a:ea typeface="微軟正黑體" panose="020B0604030504040204" pitchFamily="34" charset="-120"/>
                        </a:rPr>
                        <a:t>3</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r>
                        <a:rPr lang="zh-TW" altLang="en-US" sz="1200" u="none" strike="noStrike" dirty="0">
                          <a:effectLst/>
                          <a:latin typeface="微軟正黑體" panose="020B0604030504040204" pitchFamily="34" charset="-120"/>
                          <a:ea typeface="微軟正黑體" panose="020B0604030504040204" pitchFamily="34" charset="-120"/>
                        </a:rPr>
                        <a:t>直到中心點幾乎不再變動</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3255041495"/>
                  </a:ext>
                </a:extLst>
              </a:tr>
              <a:tr h="401623">
                <a:tc>
                  <a:txBody>
                    <a:bodyPr/>
                    <a:lstStyle/>
                    <a:p>
                      <a:pPr algn="ctr" fontAlgn="ctr"/>
                      <a:r>
                        <a:rPr lang="en-US" altLang="zh-TW" sz="1200" u="none" strike="noStrike" dirty="0">
                          <a:effectLst/>
                          <a:latin typeface="微軟正黑體" panose="020B0604030504040204" pitchFamily="34" charset="-120"/>
                          <a:ea typeface="微軟正黑體" panose="020B0604030504040204" pitchFamily="34" charset="-120"/>
                        </a:rPr>
                        <a:t>5</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ctr" fontAlgn="ctr"/>
                      <a:r>
                        <a:rPr lang="zh-TW" altLang="en-US" sz="1200" u="none" strike="noStrike" dirty="0">
                          <a:effectLst/>
                          <a:latin typeface="微軟正黑體" panose="020B0604030504040204" pitchFamily="34" charset="-120"/>
                          <a:ea typeface="微軟正黑體" panose="020B0604030504040204" pitchFamily="34" charset="-120"/>
                        </a:rPr>
                        <a:t>判定收斂，輸出結果</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9525" marR="9525" marT="9525" marB="0" anchor="ctr"/>
                </a:tc>
                <a:extLst>
                  <a:ext uri="{0D108BD9-81ED-4DB2-BD59-A6C34878D82A}">
                    <a16:rowId xmlns:a16="http://schemas.microsoft.com/office/drawing/2014/main" val="810814275"/>
                  </a:ext>
                </a:extLst>
              </a:tr>
            </a:tbl>
          </a:graphicData>
        </a:graphic>
      </p:graphicFrame>
    </p:spTree>
    <p:extLst>
      <p:ext uri="{BB962C8B-B14F-4D97-AF65-F5344CB8AC3E}">
        <p14:creationId xmlns:p14="http://schemas.microsoft.com/office/powerpoint/2010/main" val="280684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t>
            </a:r>
            <a:r>
              <a:rPr lang="en-US" altLang="zh-TW" sz="5400" cap="none" dirty="0">
                <a:latin typeface="標楷體" panose="03000509000000000000" pitchFamily="65" charset="-120"/>
                <a:ea typeface="標楷體" panose="03000509000000000000" pitchFamily="65" charset="-120"/>
              </a:rPr>
              <a:t> K-means</a:t>
            </a:r>
            <a:endParaRPr lang="zh-TW" altLang="en-US" sz="5400" dirty="0">
              <a:latin typeface="標楷體" panose="03000509000000000000" pitchFamily="65" charset="-120"/>
              <a:ea typeface="標楷體" panose="03000509000000000000" pitchFamily="65" charset="-120"/>
            </a:endParaRPr>
          </a:p>
        </p:txBody>
      </p:sp>
      <p:sp>
        <p:nvSpPr>
          <p:cNvPr id="5" name="內容版面配置區 4">
            <a:extLst>
              <a:ext uri="{FF2B5EF4-FFF2-40B4-BE49-F238E27FC236}">
                <a16:creationId xmlns:a16="http://schemas.microsoft.com/office/drawing/2014/main" id="{6B8723F4-D9B8-4E26-8D06-FE9138118906}"/>
              </a:ext>
            </a:extLst>
          </p:cNvPr>
          <p:cNvSpPr>
            <a:spLocks noGrp="1"/>
          </p:cNvSpPr>
          <p:nvPr>
            <p:ph idx="1"/>
          </p:nvPr>
        </p:nvSpPr>
        <p:spPr/>
        <p:txBody>
          <a:bodyPr/>
          <a:lstStyle/>
          <a:p>
            <a:pPr marL="0" indent="0">
              <a:buNone/>
            </a:pPr>
            <a:r>
              <a:rPr lang="zh-TW" altLang="en-US" sz="2000" b="1" dirty="0">
                <a:solidFill>
                  <a:srgbClr val="C00000"/>
                </a:solidFill>
                <a:latin typeface="標楷體" panose="03000509000000000000" pitchFamily="65" charset="-120"/>
                <a:ea typeface="標楷體" panose="03000509000000000000" pitchFamily="65" charset="-120"/>
              </a:rPr>
              <a:t>舉例</a:t>
            </a:r>
            <a:r>
              <a:rPr lang="zh-TW" altLang="en-US" sz="2000" dirty="0">
                <a:latin typeface="標楷體" panose="03000509000000000000" pitchFamily="65" charset="-120"/>
                <a:ea typeface="標楷體" panose="03000509000000000000" pitchFamily="65" charset="-120"/>
              </a:rPr>
              <a:t>：假設我有</a:t>
            </a:r>
            <a:r>
              <a:rPr lang="en-US" altLang="zh-TW" sz="2000" dirty="0">
                <a:latin typeface="標楷體" panose="03000509000000000000" pitchFamily="65" charset="-120"/>
                <a:ea typeface="標楷體" panose="03000509000000000000" pitchFamily="65" charset="-120"/>
              </a:rPr>
              <a:t>10</a:t>
            </a:r>
            <a:r>
              <a:rPr lang="zh-TW" altLang="en-US" sz="2000" dirty="0">
                <a:latin typeface="標楷體" panose="03000509000000000000" pitchFamily="65" charset="-120"/>
                <a:ea typeface="標楷體" panose="03000509000000000000" pitchFamily="65" charset="-120"/>
              </a:rPr>
              <a:t>個樣本點，並有兩個特徵分別為身高和體重，等於有兩個向量並將之組合成座標圖，欲找出男生與女生類，所</a:t>
            </a:r>
            <a:r>
              <a:rPr lang="en-US" altLang="zh-TW" sz="2000" dirty="0">
                <a:solidFill>
                  <a:srgbClr val="FF0000"/>
                </a:solidFill>
                <a:latin typeface="標楷體" panose="03000509000000000000" pitchFamily="65" charset="-120"/>
                <a:ea typeface="標楷體" panose="03000509000000000000" pitchFamily="65" charset="-120"/>
              </a:rPr>
              <a:t>k</a:t>
            </a:r>
            <a:r>
              <a:rPr lang="zh-TW" altLang="en-US" sz="2000" dirty="0">
                <a:solidFill>
                  <a:srgbClr val="FF0000"/>
                </a:solidFill>
                <a:latin typeface="標楷體" panose="03000509000000000000" pitchFamily="65" charset="-120"/>
                <a:ea typeface="標楷體" panose="03000509000000000000" pitchFamily="65" charset="-120"/>
              </a:rPr>
              <a:t>設定為</a:t>
            </a:r>
            <a:r>
              <a:rPr lang="en-US" altLang="zh-TW" sz="2000" dirty="0">
                <a:solidFill>
                  <a:srgbClr val="FF0000"/>
                </a:solidFill>
                <a:latin typeface="標楷體" panose="03000509000000000000" pitchFamily="65" charset="-120"/>
                <a:ea typeface="標楷體" panose="03000509000000000000" pitchFamily="65" charset="-120"/>
              </a:rPr>
              <a:t>2</a:t>
            </a:r>
            <a:r>
              <a:rPr lang="zh-TW" altLang="en-US" sz="2000" b="1" dirty="0">
                <a:latin typeface="標楷體" panose="03000509000000000000" pitchFamily="65" charset="-120"/>
                <a:ea typeface="標楷體" panose="03000509000000000000" pitchFamily="65" charset="-120"/>
              </a:rPr>
              <a:t>。</a:t>
            </a:r>
            <a:endParaRPr lang="en-US" altLang="zh-TW" sz="2000" b="1" dirty="0">
              <a:latin typeface="標楷體" panose="03000509000000000000" pitchFamily="65" charset="-120"/>
              <a:ea typeface="標楷體" panose="03000509000000000000" pitchFamily="65" charset="-120"/>
            </a:endParaRPr>
          </a:p>
        </p:txBody>
      </p:sp>
      <p:pic>
        <p:nvPicPr>
          <p:cNvPr id="18" name="圖片 17">
            <a:extLst>
              <a:ext uri="{FF2B5EF4-FFF2-40B4-BE49-F238E27FC236}">
                <a16:creationId xmlns:a16="http://schemas.microsoft.com/office/drawing/2014/main" id="{26AAE058-B5A6-4659-B4DE-9552878D2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386" y="3129048"/>
            <a:ext cx="5734050" cy="3552825"/>
          </a:xfrm>
          <a:prstGeom prst="rect">
            <a:avLst/>
          </a:prstGeom>
        </p:spPr>
      </p:pic>
    </p:spTree>
    <p:extLst>
      <p:ext uri="{BB962C8B-B14F-4D97-AF65-F5344CB8AC3E}">
        <p14:creationId xmlns:p14="http://schemas.microsoft.com/office/powerpoint/2010/main" val="2478746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研究背景</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該篇論文屬於會議論文，會議論文通常用於</a:t>
            </a:r>
            <a:r>
              <a:rPr lang="zh-TW" altLang="en-US" b="1" dirty="0">
                <a:solidFill>
                  <a:srgbClr val="FF0000"/>
                </a:solidFill>
                <a:latin typeface="標楷體" panose="03000509000000000000" pitchFamily="65" charset="-120"/>
                <a:ea typeface="標楷體" panose="03000509000000000000" pitchFamily="65" charset="-120"/>
              </a:rPr>
              <a:t>未完成研究的發表</a:t>
            </a:r>
            <a:r>
              <a:rPr lang="zh-TW" altLang="en-US" dirty="0">
                <a:latin typeface="標楷體" panose="03000509000000000000" pitchFamily="65" charset="-120"/>
                <a:ea typeface="標楷體" panose="03000509000000000000" pitchFamily="65" charset="-120"/>
              </a:rPr>
              <a:t>或是</a:t>
            </a:r>
            <a:r>
              <a:rPr lang="zh-TW" altLang="en-US" b="1" dirty="0">
                <a:solidFill>
                  <a:srgbClr val="FF0000"/>
                </a:solidFill>
                <a:latin typeface="標楷體" panose="03000509000000000000" pitchFamily="65" charset="-120"/>
                <a:ea typeface="標楷體" panose="03000509000000000000" pitchFamily="65" charset="-120"/>
              </a:rPr>
              <a:t>研究初期的一些成果發表</a:t>
            </a:r>
            <a:r>
              <a:rPr lang="zh-TW" altLang="en-US" dirty="0">
                <a:latin typeface="標楷體" panose="03000509000000000000" pitchFamily="65" charset="-120"/>
                <a:ea typeface="標楷體" panose="03000509000000000000" pitchFamily="65" charset="-120"/>
              </a:rPr>
              <a:t>，所以該論文中並無敘述研究背景是為了什麼而做等等</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本論文只探討</a:t>
            </a:r>
            <a:r>
              <a:rPr lang="en-US" altLang="zh-TW" dirty="0"/>
              <a:t>Affinity Propagation</a:t>
            </a:r>
            <a:r>
              <a:rPr lang="zh-TW" altLang="en-US" dirty="0"/>
              <a:t>親和傳播</a:t>
            </a:r>
            <a:r>
              <a:rPr lang="en-US" altLang="zh-TW" dirty="0"/>
              <a:t>(</a:t>
            </a:r>
            <a:r>
              <a:rPr lang="zh-TW" altLang="en-US" dirty="0"/>
              <a:t>以下簡稱</a:t>
            </a:r>
            <a:r>
              <a:rPr lang="en-US" altLang="zh-TW" dirty="0"/>
              <a:t>AP)</a:t>
            </a:r>
            <a:r>
              <a:rPr lang="zh-TW" altLang="en-US" dirty="0"/>
              <a:t>的</a:t>
            </a:r>
            <a:r>
              <a:rPr lang="zh-TW" altLang="en-US" b="1" dirty="0">
                <a:solidFill>
                  <a:srgbClr val="FF0000"/>
                </a:solidFill>
              </a:rPr>
              <a:t>聚類效果評價指標</a:t>
            </a:r>
            <a:endParaRPr lang="en-US" altLang="zh-TW" b="1" dirty="0">
              <a:solidFill>
                <a:srgbClr val="FF0000"/>
              </a:solidFill>
              <a:latin typeface="+mn-ea"/>
            </a:endParaRP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780091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-FCM</a:t>
            </a:r>
            <a:r>
              <a:rPr lang="zh-TW" altLang="en-US" sz="5400" dirty="0">
                <a:latin typeface="標楷體" panose="03000509000000000000" pitchFamily="65" charset="-120"/>
                <a:ea typeface="標楷體" panose="03000509000000000000" pitchFamily="65" charset="-120"/>
              </a:rPr>
              <a:t>演算法</a:t>
            </a:r>
          </a:p>
        </p:txBody>
      </p:sp>
      <p:sp>
        <p:nvSpPr>
          <p:cNvPr id="5" name="內容版面配置區 4">
            <a:extLst>
              <a:ext uri="{FF2B5EF4-FFF2-40B4-BE49-F238E27FC236}">
                <a16:creationId xmlns:a16="http://schemas.microsoft.com/office/drawing/2014/main" id="{6B8723F4-D9B8-4E26-8D06-FE9138118906}"/>
              </a:ext>
            </a:extLst>
          </p:cNvPr>
          <p:cNvSpPr>
            <a:spLocks noGrp="1"/>
          </p:cNvSpPr>
          <p:nvPr>
            <p:ph idx="1"/>
          </p:nvPr>
        </p:nvSpPr>
        <p:spPr/>
        <p:txBody>
          <a:bodyPr/>
          <a:lstStyle/>
          <a:p>
            <a:pPr marL="0" indent="0">
              <a:buNone/>
            </a:pPr>
            <a:r>
              <a:rPr lang="zh-TW" altLang="en-US" b="1" dirty="0">
                <a:solidFill>
                  <a:srgbClr val="C00000"/>
                </a:solidFill>
                <a:latin typeface="標楷體" panose="03000509000000000000" pitchFamily="65" charset="-120"/>
                <a:ea typeface="標楷體" panose="03000509000000000000" pitchFamily="65" charset="-120"/>
              </a:rPr>
              <a:t>模糊聚類</a:t>
            </a:r>
            <a:r>
              <a:rPr lang="en-US" altLang="zh-TW" b="1" dirty="0">
                <a:solidFill>
                  <a:srgbClr val="C00000"/>
                </a:solidFill>
                <a:latin typeface="標楷體" panose="03000509000000000000" pitchFamily="65" charset="-120"/>
                <a:ea typeface="標楷體" panose="03000509000000000000" pitchFamily="65" charset="-120"/>
              </a:rPr>
              <a:t>(FCM)</a:t>
            </a:r>
            <a:r>
              <a:rPr lang="zh-TW" altLang="en-US" dirty="0">
                <a:latin typeface="標楷體" panose="03000509000000000000" pitchFamily="65" charset="-120"/>
                <a:ea typeface="標楷體" panose="03000509000000000000" pitchFamily="65" charset="-120"/>
              </a:rPr>
              <a:t>：一種用於聚類的模糊聚類演算法，它允許將資料點分配到多個集群，而不是僅限於一個集群，屬於</a:t>
            </a:r>
            <a:r>
              <a:rPr lang="en-US" altLang="zh-TW" dirty="0">
                <a:latin typeface="標楷體" panose="03000509000000000000" pitchFamily="65" charset="-120"/>
                <a:ea typeface="標楷體" panose="03000509000000000000" pitchFamily="65" charset="-120"/>
              </a:rPr>
              <a:t>K-means</a:t>
            </a:r>
            <a:r>
              <a:rPr lang="zh-TW" altLang="en-US" dirty="0">
                <a:latin typeface="標楷體" panose="03000509000000000000" pitchFamily="65" charset="-120"/>
                <a:ea typeface="標楷體" panose="03000509000000000000" pitchFamily="65" charset="-120"/>
              </a:rPr>
              <a:t>的擴展。</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zh-TW" altLang="en-US" b="1" dirty="0">
                <a:solidFill>
                  <a:srgbClr val="C00000"/>
                </a:solidFill>
                <a:latin typeface="標楷體" panose="03000509000000000000" pitchFamily="65" charset="-120"/>
                <a:ea typeface="標楷體" panose="03000509000000000000" pitchFamily="65" charset="-120"/>
              </a:rPr>
              <a:t>演算法步驟</a:t>
            </a:r>
            <a:r>
              <a:rPr lang="zh-TW" altLang="en-US" dirty="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p:txBody>
      </p:sp>
      <p:graphicFrame>
        <p:nvGraphicFramePr>
          <p:cNvPr id="3" name="表格 2">
            <a:extLst>
              <a:ext uri="{FF2B5EF4-FFF2-40B4-BE49-F238E27FC236}">
                <a16:creationId xmlns:a16="http://schemas.microsoft.com/office/drawing/2014/main" id="{21417E97-16C3-4026-9A3B-B2E635E662B5}"/>
              </a:ext>
            </a:extLst>
          </p:cNvPr>
          <p:cNvGraphicFramePr>
            <a:graphicFrameLocks noGrp="1"/>
          </p:cNvGraphicFramePr>
          <p:nvPr>
            <p:extLst>
              <p:ext uri="{D42A27DB-BD31-4B8C-83A1-F6EECF244321}">
                <p14:modId xmlns:p14="http://schemas.microsoft.com/office/powerpoint/2010/main" val="4065273251"/>
              </p:ext>
            </p:extLst>
          </p:nvPr>
        </p:nvGraphicFramePr>
        <p:xfrm>
          <a:off x="3783546" y="3695701"/>
          <a:ext cx="4624907" cy="2713489"/>
        </p:xfrm>
        <a:graphic>
          <a:graphicData uri="http://schemas.openxmlformats.org/drawingml/2006/table">
            <a:tbl>
              <a:tblPr>
                <a:tableStyleId>{5C22544A-7EE6-4342-B048-85BDC9FD1C3A}</a:tableStyleId>
              </a:tblPr>
              <a:tblGrid>
                <a:gridCol w="862534">
                  <a:extLst>
                    <a:ext uri="{9D8B030D-6E8A-4147-A177-3AD203B41FA5}">
                      <a16:colId xmlns:a16="http://schemas.microsoft.com/office/drawing/2014/main" val="2737228684"/>
                    </a:ext>
                  </a:extLst>
                </a:gridCol>
                <a:gridCol w="1430338">
                  <a:extLst>
                    <a:ext uri="{9D8B030D-6E8A-4147-A177-3AD203B41FA5}">
                      <a16:colId xmlns:a16="http://schemas.microsoft.com/office/drawing/2014/main" val="133182469"/>
                    </a:ext>
                  </a:extLst>
                </a:gridCol>
                <a:gridCol w="2332035">
                  <a:extLst>
                    <a:ext uri="{9D8B030D-6E8A-4147-A177-3AD203B41FA5}">
                      <a16:colId xmlns:a16="http://schemas.microsoft.com/office/drawing/2014/main" val="1837042803"/>
                    </a:ext>
                  </a:extLst>
                </a:gridCol>
              </a:tblGrid>
              <a:tr h="542698">
                <a:tc>
                  <a:txBody>
                    <a:bodyPr/>
                    <a:lstStyle/>
                    <a:p>
                      <a:pPr algn="ctr" fontAlgn="ctr"/>
                      <a:r>
                        <a:rPr lang="en-US" altLang="zh-TW" sz="1200" u="none" strike="noStrike" dirty="0">
                          <a:effectLst/>
                        </a:rPr>
                        <a:t>1</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zh-TW" altLang="en-US" sz="1200" u="none" strike="noStrike">
                          <a:effectLst/>
                        </a:rPr>
                        <a:t>初始化</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l" fontAlgn="ctr"/>
                      <a:r>
                        <a:rPr lang="zh-TW" altLang="en-US" sz="1200" u="none" strike="noStrike" dirty="0">
                          <a:effectLst/>
                        </a:rPr>
                        <a:t>首先自己隨機選擇</a:t>
                      </a:r>
                      <a:r>
                        <a:rPr lang="en-US" altLang="zh-TW" sz="1200" u="none" strike="noStrike" dirty="0">
                          <a:effectLst/>
                        </a:rPr>
                        <a:t>k</a:t>
                      </a:r>
                      <a:r>
                        <a:rPr lang="zh-TW" altLang="en-US" sz="1200" u="none" strike="noStrike" dirty="0">
                          <a:effectLst/>
                        </a:rPr>
                        <a:t>個點作為集群中心</a:t>
                      </a:r>
                      <a:endParaRPr lang="zh-TW" alt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513309578"/>
                  </a:ext>
                </a:extLst>
              </a:tr>
              <a:tr h="542698">
                <a:tc>
                  <a:txBody>
                    <a:bodyPr/>
                    <a:lstStyle/>
                    <a:p>
                      <a:pPr algn="ctr" fontAlgn="ctr"/>
                      <a:r>
                        <a:rPr lang="en-US" altLang="zh-TW" sz="1200" u="none" strike="noStrike">
                          <a:effectLst/>
                        </a:rPr>
                        <a:t>2</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zh-TW" altLang="en-US" sz="1200" u="none" strike="noStrike" dirty="0">
                          <a:solidFill>
                            <a:srgbClr val="FF0000"/>
                          </a:solidFill>
                          <a:effectLst/>
                        </a:rPr>
                        <a:t>初始化隸屬度</a:t>
                      </a:r>
                      <a:endParaRPr lang="zh-TW" altLang="en-US" sz="1200" b="0" i="0" u="none" strike="noStrike" dirty="0">
                        <a:solidFill>
                          <a:srgbClr val="FF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l" fontAlgn="ctr"/>
                      <a:r>
                        <a:rPr lang="zh-TW" altLang="en-US" sz="1200" u="none" strike="noStrike" dirty="0">
                          <a:solidFill>
                            <a:srgbClr val="FF0000"/>
                          </a:solidFill>
                          <a:effectLst/>
                        </a:rPr>
                        <a:t>隨機初始化每個資料點的隸屬度</a:t>
                      </a:r>
                      <a:endParaRPr lang="zh-TW" altLang="en-US" sz="1200" b="0" i="0" u="none" strike="noStrike" dirty="0">
                        <a:solidFill>
                          <a:srgbClr val="FF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201807575"/>
                  </a:ext>
                </a:extLst>
              </a:tr>
              <a:tr h="271349">
                <a:tc>
                  <a:txBody>
                    <a:bodyPr/>
                    <a:lstStyle/>
                    <a:p>
                      <a:pPr algn="ctr" fontAlgn="ctr"/>
                      <a:r>
                        <a:rPr lang="en-US" altLang="zh-TW" sz="1200" u="none" strike="noStrike">
                          <a:effectLst/>
                        </a:rPr>
                        <a:t>3</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zh-TW" altLang="en-US" sz="1200" u="none" strike="noStrike" dirty="0">
                          <a:effectLst/>
                        </a:rPr>
                        <a:t>更新集群中心</a:t>
                      </a:r>
                      <a:endParaRPr lang="zh-TW" alt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l" fontAlgn="ctr"/>
                      <a:r>
                        <a:rPr lang="zh-TW" altLang="en-US" sz="1200" u="none" strike="noStrike">
                          <a:effectLst/>
                        </a:rPr>
                        <a:t>計算每個集群的新中心</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150875193"/>
                  </a:ext>
                </a:extLst>
              </a:tr>
              <a:tr h="814046">
                <a:tc>
                  <a:txBody>
                    <a:bodyPr/>
                    <a:lstStyle/>
                    <a:p>
                      <a:pPr algn="ctr" fontAlgn="ctr"/>
                      <a:r>
                        <a:rPr lang="en-US" altLang="zh-TW" sz="1200" u="none" strike="noStrike" dirty="0">
                          <a:effectLst/>
                        </a:rPr>
                        <a:t>4</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zh-TW" altLang="en-US" sz="1200" u="none" strike="noStrike" dirty="0">
                          <a:solidFill>
                            <a:srgbClr val="FF0000"/>
                          </a:solidFill>
                          <a:effectLst/>
                        </a:rPr>
                        <a:t>更新隸屬度</a:t>
                      </a:r>
                      <a:endParaRPr lang="zh-TW" altLang="en-US" sz="1200" b="0" i="0" u="none" strike="noStrike" dirty="0">
                        <a:solidFill>
                          <a:srgbClr val="FF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l" fontAlgn="ctr"/>
                      <a:r>
                        <a:rPr lang="zh-TW" altLang="en-US" sz="1200" u="none" strike="noStrike" dirty="0">
                          <a:solidFill>
                            <a:srgbClr val="FF0000"/>
                          </a:solidFill>
                          <a:effectLst/>
                        </a:rPr>
                        <a:t>因為集群的中心更改了，需要重新計算資料點對每個集群的隸屬度</a:t>
                      </a:r>
                      <a:endParaRPr lang="zh-TW" altLang="en-US" sz="1200" b="0" i="0" u="none" strike="noStrike" dirty="0">
                        <a:solidFill>
                          <a:srgbClr val="FF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990555759"/>
                  </a:ext>
                </a:extLst>
              </a:tr>
              <a:tr h="271349">
                <a:tc>
                  <a:txBody>
                    <a:bodyPr/>
                    <a:lstStyle/>
                    <a:p>
                      <a:pPr algn="ctr" fontAlgn="ctr"/>
                      <a:r>
                        <a:rPr lang="en-US" altLang="zh-TW" sz="1200" u="none" strike="noStrike" dirty="0">
                          <a:effectLst/>
                        </a:rPr>
                        <a:t>5</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zh-TW" altLang="en-US" sz="1200" u="none" strike="noStrike">
                          <a:effectLst/>
                        </a:rPr>
                        <a:t>重複步驟</a:t>
                      </a:r>
                      <a:r>
                        <a:rPr lang="en-US" altLang="zh-TW" sz="1200" u="none" strike="noStrike">
                          <a:effectLst/>
                        </a:rPr>
                        <a:t>3</a:t>
                      </a:r>
                      <a:r>
                        <a:rPr lang="zh-TW" altLang="en-US" sz="1200" u="none" strike="noStrike">
                          <a:effectLst/>
                        </a:rPr>
                        <a:t>和</a:t>
                      </a:r>
                      <a:r>
                        <a:rPr lang="en-US" altLang="zh-TW" sz="1200" u="none" strike="noStrike">
                          <a:effectLst/>
                        </a:rPr>
                        <a:t>4</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l" fontAlgn="ctr"/>
                      <a:r>
                        <a:rPr lang="zh-TW" altLang="en-US" sz="1200" u="none" strike="noStrike">
                          <a:effectLst/>
                        </a:rPr>
                        <a:t>直到隸屬度不再變化</a:t>
                      </a:r>
                      <a:endParaRPr lang="zh-TW" alt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854796941"/>
                  </a:ext>
                </a:extLst>
              </a:tr>
              <a:tr h="271349">
                <a:tc>
                  <a:txBody>
                    <a:bodyPr/>
                    <a:lstStyle/>
                    <a:p>
                      <a:pPr algn="ctr" fontAlgn="ctr"/>
                      <a:r>
                        <a:rPr lang="en-US" altLang="zh-TW" sz="1200" u="none" strike="noStrike" dirty="0">
                          <a:effectLst/>
                        </a:rPr>
                        <a:t>6</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ctr" fontAlgn="ctr"/>
                      <a:r>
                        <a:rPr lang="zh-TW" altLang="en-US" sz="1200" u="none" strike="noStrike" dirty="0">
                          <a:effectLst/>
                        </a:rPr>
                        <a:t>判定收斂，輸出結果</a:t>
                      </a:r>
                      <a:endParaRPr lang="zh-TW" alt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l" fontAlgn="ctr"/>
                      <a:endParaRPr lang="zh-TW" alt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805405520"/>
                  </a:ext>
                </a:extLst>
              </a:tr>
            </a:tbl>
          </a:graphicData>
        </a:graphic>
      </p:graphicFrame>
    </p:spTree>
    <p:extLst>
      <p:ext uri="{BB962C8B-B14F-4D97-AF65-F5344CB8AC3E}">
        <p14:creationId xmlns:p14="http://schemas.microsoft.com/office/powerpoint/2010/main" val="3431255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-FCM</a:t>
            </a:r>
            <a:r>
              <a:rPr lang="zh-TW" altLang="en-US" sz="5400" dirty="0">
                <a:latin typeface="標楷體" panose="03000509000000000000" pitchFamily="65" charset="-120"/>
                <a:ea typeface="標楷體" panose="03000509000000000000" pitchFamily="65" charset="-120"/>
              </a:rPr>
              <a:t>演算法</a:t>
            </a:r>
          </a:p>
        </p:txBody>
      </p:sp>
      <p:sp>
        <p:nvSpPr>
          <p:cNvPr id="5" name="內容版面配置區 4">
            <a:extLst>
              <a:ext uri="{FF2B5EF4-FFF2-40B4-BE49-F238E27FC236}">
                <a16:creationId xmlns:a16="http://schemas.microsoft.com/office/drawing/2014/main" id="{6B8723F4-D9B8-4E26-8D06-FE9138118906}"/>
              </a:ext>
            </a:extLst>
          </p:cNvPr>
          <p:cNvSpPr>
            <a:spLocks noGrp="1"/>
          </p:cNvSpPr>
          <p:nvPr>
            <p:ph idx="1"/>
          </p:nvPr>
        </p:nvSpPr>
        <p:spPr/>
        <p:txBody>
          <a:bodyPr/>
          <a:lstStyle/>
          <a:p>
            <a:pPr marL="0" indent="0">
              <a:buNone/>
            </a:pPr>
            <a:r>
              <a:rPr lang="zh-TW" altLang="en-US" sz="2000" b="1" dirty="0">
                <a:solidFill>
                  <a:srgbClr val="C00000"/>
                </a:solidFill>
                <a:latin typeface="標楷體" panose="03000509000000000000" pitchFamily="65" charset="-120"/>
                <a:ea typeface="標楷體" panose="03000509000000000000" pitchFamily="65" charset="-120"/>
              </a:rPr>
              <a:t>舉例</a:t>
            </a:r>
            <a:r>
              <a:rPr lang="zh-TW" altLang="en-US" sz="2000" dirty="0">
                <a:latin typeface="標楷體" panose="03000509000000000000" pitchFamily="65" charset="-120"/>
                <a:ea typeface="標楷體" panose="03000509000000000000" pitchFamily="65" charset="-120"/>
              </a:rPr>
              <a:t>：假設我有</a:t>
            </a:r>
            <a:r>
              <a:rPr lang="en-US" altLang="zh-TW" sz="2000" dirty="0">
                <a:latin typeface="標楷體" panose="03000509000000000000" pitchFamily="65" charset="-120"/>
                <a:ea typeface="標楷體" panose="03000509000000000000" pitchFamily="65" charset="-120"/>
              </a:rPr>
              <a:t>2</a:t>
            </a:r>
            <a:r>
              <a:rPr lang="zh-TW" altLang="en-US" sz="2000" dirty="0">
                <a:latin typeface="標楷體" panose="03000509000000000000" pitchFamily="65" charset="-120"/>
                <a:ea typeface="標楷體" panose="03000509000000000000" pitchFamily="65" charset="-120"/>
              </a:rPr>
              <a:t>個中心點</a:t>
            </a:r>
            <a:r>
              <a:rPr lang="en-US" altLang="zh-TW" sz="2000" dirty="0">
                <a:latin typeface="標楷體" panose="03000509000000000000" pitchFamily="65" charset="-120"/>
                <a:ea typeface="標楷體" panose="03000509000000000000" pitchFamily="65" charset="-120"/>
              </a:rPr>
              <a:t>C_1</a:t>
            </a:r>
            <a:r>
              <a:rPr lang="zh-TW" altLang="en-US" sz="2000" dirty="0">
                <a:latin typeface="標楷體" panose="03000509000000000000" pitchFamily="65" charset="-120"/>
                <a:ea typeface="標楷體" panose="03000509000000000000" pitchFamily="65" charset="-120"/>
              </a:rPr>
              <a:t>與</a:t>
            </a:r>
            <a:r>
              <a:rPr lang="en-US" altLang="zh-TW" sz="2000" dirty="0">
                <a:latin typeface="標楷體" panose="03000509000000000000" pitchFamily="65" charset="-120"/>
                <a:ea typeface="標楷體" panose="03000509000000000000" pitchFamily="65" charset="-120"/>
              </a:rPr>
              <a:t>C_2</a:t>
            </a:r>
            <a:r>
              <a:rPr lang="zh-TW" altLang="en-US" sz="2000" dirty="0">
                <a:latin typeface="標楷體" panose="03000509000000000000" pitchFamily="65" charset="-120"/>
                <a:ea typeface="標楷體" panose="03000509000000000000" pitchFamily="65" charset="-120"/>
              </a:rPr>
              <a:t>，有一樣本點</a:t>
            </a:r>
            <a:r>
              <a:rPr lang="en-US" altLang="zh-TW" sz="2000" dirty="0">
                <a:latin typeface="標楷體" panose="03000509000000000000" pitchFamily="65" charset="-120"/>
                <a:ea typeface="標楷體" panose="03000509000000000000" pitchFamily="65" charset="-120"/>
              </a:rPr>
              <a:t>x</a:t>
            </a:r>
            <a:r>
              <a:rPr lang="zh-TW" altLang="en-US" sz="2000" dirty="0">
                <a:latin typeface="標楷體" panose="03000509000000000000" pitchFamily="65" charset="-120"/>
                <a:ea typeface="標楷體" panose="03000509000000000000" pitchFamily="65" charset="-120"/>
              </a:rPr>
              <a:t>的隸屬度為</a:t>
            </a:r>
            <a:r>
              <a:rPr lang="en-US" altLang="zh-TW" sz="2000" dirty="0">
                <a:latin typeface="標楷體" panose="03000509000000000000" pitchFamily="65" charset="-120"/>
                <a:ea typeface="標楷體" panose="03000509000000000000" pitchFamily="65" charset="-120"/>
              </a:rPr>
              <a:t>(0.7, 0.3)</a:t>
            </a:r>
            <a:r>
              <a:rPr lang="zh-TW" altLang="en-US" sz="2000" dirty="0">
                <a:latin typeface="標楷體" panose="03000509000000000000" pitchFamily="65" charset="-120"/>
                <a:ea typeface="標楷體" panose="03000509000000000000" pitchFamily="65" charset="-120"/>
              </a:rPr>
              <a:t>，</a:t>
            </a:r>
            <a:r>
              <a:rPr lang="zh-TW" altLang="en-US" sz="2000" dirty="0">
                <a:solidFill>
                  <a:srgbClr val="FF0000"/>
                </a:solidFill>
                <a:latin typeface="標楷體" panose="03000509000000000000" pitchFamily="65" charset="-120"/>
                <a:ea typeface="標楷體" panose="03000509000000000000" pitchFamily="65" charset="-120"/>
              </a:rPr>
              <a:t>此時可以表達成樣本點</a:t>
            </a:r>
            <a:r>
              <a:rPr lang="en-US" altLang="zh-TW" sz="2000" dirty="0">
                <a:solidFill>
                  <a:srgbClr val="FF0000"/>
                </a:solidFill>
                <a:latin typeface="標楷體" panose="03000509000000000000" pitchFamily="65" charset="-120"/>
                <a:ea typeface="標楷體" panose="03000509000000000000" pitchFamily="65" charset="-120"/>
              </a:rPr>
              <a:t>x</a:t>
            </a:r>
            <a:r>
              <a:rPr lang="zh-TW" altLang="en-US" sz="2000" dirty="0">
                <a:solidFill>
                  <a:srgbClr val="FF0000"/>
                </a:solidFill>
                <a:latin typeface="標楷體" panose="03000509000000000000" pitchFamily="65" charset="-120"/>
                <a:ea typeface="標楷體" panose="03000509000000000000" pitchFamily="65" charset="-120"/>
              </a:rPr>
              <a:t>屬於</a:t>
            </a:r>
            <a:r>
              <a:rPr lang="en-US" altLang="zh-TW" sz="2000" dirty="0">
                <a:solidFill>
                  <a:srgbClr val="FF0000"/>
                </a:solidFill>
                <a:latin typeface="標楷體" panose="03000509000000000000" pitchFamily="65" charset="-120"/>
                <a:ea typeface="標楷體" panose="03000509000000000000" pitchFamily="65" charset="-120"/>
              </a:rPr>
              <a:t>C_1</a:t>
            </a:r>
            <a:r>
              <a:rPr lang="zh-TW" altLang="en-US" sz="2000" dirty="0">
                <a:solidFill>
                  <a:srgbClr val="FF0000"/>
                </a:solidFill>
                <a:latin typeface="標楷體" panose="03000509000000000000" pitchFamily="65" charset="-120"/>
                <a:ea typeface="標楷體" panose="03000509000000000000" pitchFamily="65" charset="-120"/>
              </a:rPr>
              <a:t>類，但在某些特徵點上與</a:t>
            </a:r>
            <a:r>
              <a:rPr lang="en-US" altLang="zh-TW" sz="2000" dirty="0">
                <a:solidFill>
                  <a:srgbClr val="FF0000"/>
                </a:solidFill>
                <a:latin typeface="標楷體" panose="03000509000000000000" pitchFamily="65" charset="-120"/>
                <a:ea typeface="標楷體" panose="03000509000000000000" pitchFamily="65" charset="-120"/>
              </a:rPr>
              <a:t>C_2</a:t>
            </a:r>
            <a:r>
              <a:rPr lang="zh-TW" altLang="en-US" sz="2000" dirty="0">
                <a:solidFill>
                  <a:srgbClr val="FF0000"/>
                </a:solidFill>
                <a:latin typeface="標楷體" panose="03000509000000000000" pitchFamily="65" charset="-120"/>
                <a:ea typeface="標楷體" panose="03000509000000000000" pitchFamily="65" charset="-120"/>
              </a:rPr>
              <a:t>相似。</a:t>
            </a:r>
            <a:endParaRPr lang="en-US" altLang="zh-TW" sz="2000" b="1"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008351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評分方法</a:t>
            </a:r>
            <a:r>
              <a:rPr lang="en-US" altLang="zh-TW" sz="5400" dirty="0">
                <a:latin typeface="標楷體" panose="03000509000000000000" pitchFamily="65" charset="-120"/>
                <a:ea typeface="標楷體" panose="03000509000000000000" pitchFamily="65" charset="-120"/>
              </a:rPr>
              <a:t>-</a:t>
            </a:r>
            <a:r>
              <a:rPr lang="en-US" altLang="zh-TW" sz="5400" cap="none" dirty="0">
                <a:latin typeface="標楷體" panose="03000509000000000000" pitchFamily="65" charset="-120"/>
                <a:ea typeface="標楷體" panose="03000509000000000000" pitchFamily="65" charset="-120"/>
              </a:rPr>
              <a:t>Silhouette</a:t>
            </a:r>
            <a:r>
              <a:rPr lang="zh-TW" altLang="en-US" sz="5400" cap="none" dirty="0">
                <a:latin typeface="標楷體" panose="03000509000000000000" pitchFamily="65" charset="-120"/>
                <a:ea typeface="標楷體" panose="03000509000000000000" pitchFamily="65" charset="-120"/>
              </a:rPr>
              <a:t>指標</a:t>
            </a:r>
          </a:p>
        </p:txBody>
      </p:sp>
      <p:sp>
        <p:nvSpPr>
          <p:cNvPr id="5" name="內容版面配置區 4">
            <a:extLst>
              <a:ext uri="{FF2B5EF4-FFF2-40B4-BE49-F238E27FC236}">
                <a16:creationId xmlns:a16="http://schemas.microsoft.com/office/drawing/2014/main" id="{6B8723F4-D9B8-4E26-8D06-FE9138118906}"/>
              </a:ext>
            </a:extLst>
          </p:cNvPr>
          <p:cNvSpPr>
            <a:spLocks noGrp="1"/>
          </p:cNvSpPr>
          <p:nvPr>
            <p:ph idx="1"/>
          </p:nvPr>
        </p:nvSpPr>
        <p:spPr/>
        <p:txBody>
          <a:bodyPr/>
          <a:lstStyle/>
          <a:p>
            <a:pPr marL="0" indent="0">
              <a:buNone/>
            </a:pPr>
            <a:r>
              <a:rPr lang="en-US" altLang="zh-TW" sz="2000" b="1" dirty="0">
                <a:solidFill>
                  <a:srgbClr val="C00000"/>
                </a:solidFill>
                <a:latin typeface="標楷體" panose="03000509000000000000" pitchFamily="65" charset="-120"/>
                <a:ea typeface="標楷體" panose="03000509000000000000" pitchFamily="65" charset="-120"/>
              </a:rPr>
              <a:t>Silhouette</a:t>
            </a:r>
            <a:r>
              <a:rPr lang="zh-TW" altLang="en-US" sz="2000" b="1" dirty="0">
                <a:solidFill>
                  <a:srgbClr val="C00000"/>
                </a:solidFill>
                <a:latin typeface="標楷體" panose="03000509000000000000" pitchFamily="65" charset="-120"/>
                <a:ea typeface="標楷體" panose="03000509000000000000" pitchFamily="65" charset="-120"/>
              </a:rPr>
              <a:t>指標</a:t>
            </a:r>
            <a:r>
              <a:rPr lang="en-US" altLang="zh-TW" sz="2000" b="1" dirty="0">
                <a:solidFill>
                  <a:srgbClr val="C00000"/>
                </a:solidFill>
                <a:latin typeface="標楷體" panose="03000509000000000000" pitchFamily="65" charset="-120"/>
                <a:ea typeface="標楷體" panose="03000509000000000000" pitchFamily="65" charset="-120"/>
              </a:rPr>
              <a:t>(</a:t>
            </a:r>
            <a:r>
              <a:rPr lang="zh-TW" altLang="en-US" sz="2000" b="1" dirty="0">
                <a:solidFill>
                  <a:srgbClr val="C00000"/>
                </a:solidFill>
                <a:latin typeface="標楷體" panose="03000509000000000000" pitchFamily="65" charset="-120"/>
                <a:ea typeface="標楷體" panose="03000509000000000000" pitchFamily="65" charset="-120"/>
              </a:rPr>
              <a:t>以下簡稱</a:t>
            </a:r>
            <a:r>
              <a:rPr lang="en-US" altLang="zh-TW" sz="2000" b="1" dirty="0">
                <a:solidFill>
                  <a:srgbClr val="C00000"/>
                </a:solidFill>
                <a:latin typeface="標楷體" panose="03000509000000000000" pitchFamily="65" charset="-120"/>
                <a:ea typeface="標楷體" panose="03000509000000000000" pitchFamily="65" charset="-120"/>
              </a:rPr>
              <a:t>S</a:t>
            </a:r>
            <a:r>
              <a:rPr lang="zh-TW" altLang="en-US" sz="2000" b="1" dirty="0">
                <a:solidFill>
                  <a:srgbClr val="C00000"/>
                </a:solidFill>
                <a:latin typeface="標楷體" panose="03000509000000000000" pitchFamily="65" charset="-120"/>
                <a:ea typeface="標楷體" panose="03000509000000000000" pitchFamily="65" charset="-120"/>
              </a:rPr>
              <a:t>指標</a:t>
            </a:r>
            <a:r>
              <a:rPr lang="en-US" altLang="zh-TW" sz="2000" b="1" dirty="0">
                <a:solidFill>
                  <a:srgbClr val="C00000"/>
                </a:solidFill>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：用於評估聚類質量的常用指標，它能夠量化聚類的分離度和一致性，值的計算</a:t>
            </a:r>
            <a:r>
              <a:rPr lang="zh-TW" altLang="en-US" sz="2000" dirty="0">
                <a:solidFill>
                  <a:srgbClr val="FF0000"/>
                </a:solidFill>
                <a:latin typeface="標楷體" panose="03000509000000000000" pitchFamily="65" charset="-120"/>
                <a:ea typeface="標楷體" panose="03000509000000000000" pitchFamily="65" charset="-120"/>
              </a:rPr>
              <a:t>基於資料點與其所屬聚類的相似度</a:t>
            </a:r>
            <a:r>
              <a:rPr lang="zh-TW" altLang="en-US" sz="2000" dirty="0">
                <a:latin typeface="標楷體" panose="03000509000000000000" pitchFamily="65" charset="-120"/>
                <a:ea typeface="標楷體" panose="03000509000000000000" pitchFamily="65" charset="-120"/>
              </a:rPr>
              <a:t>，以及與其他聚類的相似度，範圍通常在 </a:t>
            </a:r>
            <a:r>
              <a:rPr lang="en-US" altLang="zh-TW" sz="2000" dirty="0">
                <a:latin typeface="標楷體" panose="03000509000000000000" pitchFamily="65" charset="-120"/>
                <a:ea typeface="標楷體" panose="03000509000000000000" pitchFamily="65" charset="-120"/>
              </a:rPr>
              <a:t>-1 </a:t>
            </a:r>
            <a:r>
              <a:rPr lang="zh-TW" altLang="en-US" sz="2000" dirty="0">
                <a:latin typeface="標楷體" panose="03000509000000000000" pitchFamily="65" charset="-120"/>
                <a:ea typeface="標楷體" panose="03000509000000000000" pitchFamily="65" charset="-120"/>
              </a:rPr>
              <a:t>到 </a:t>
            </a:r>
            <a:r>
              <a:rPr lang="en-US" altLang="zh-TW" sz="2000" dirty="0">
                <a:latin typeface="標楷體" panose="03000509000000000000" pitchFamily="65" charset="-120"/>
                <a:ea typeface="標楷體" panose="03000509000000000000" pitchFamily="65" charset="-120"/>
              </a:rPr>
              <a:t>1 </a:t>
            </a:r>
            <a:r>
              <a:rPr lang="zh-TW" altLang="en-US" sz="2000" dirty="0">
                <a:latin typeface="標楷體" panose="03000509000000000000" pitchFamily="65" charset="-120"/>
                <a:ea typeface="標楷體" panose="03000509000000000000" pitchFamily="65" charset="-120"/>
              </a:rPr>
              <a:t>之間。</a:t>
            </a:r>
            <a:endParaRPr lang="en-US" altLang="zh-TW" sz="2000" dirty="0">
              <a:latin typeface="標楷體" panose="03000509000000000000" pitchFamily="65" charset="-120"/>
              <a:ea typeface="標楷體" panose="03000509000000000000" pitchFamily="65" charset="-120"/>
            </a:endParaRPr>
          </a:p>
          <a:p>
            <a:pPr marL="0" indent="0">
              <a:buNone/>
            </a:pPr>
            <a:endParaRPr lang="en-US" altLang="zh-TW" sz="2000" b="1" dirty="0">
              <a:solidFill>
                <a:srgbClr val="FF0000"/>
              </a:solidFill>
              <a:latin typeface="標楷體" panose="03000509000000000000" pitchFamily="65" charset="-120"/>
              <a:ea typeface="標楷體" panose="03000509000000000000" pitchFamily="65" charset="-120"/>
            </a:endParaRPr>
          </a:p>
          <a:p>
            <a:pPr marL="0" indent="0">
              <a:buNone/>
            </a:pPr>
            <a:endParaRPr lang="en-US" altLang="zh-TW" sz="2000" b="1" dirty="0">
              <a:solidFill>
                <a:srgbClr val="FF0000"/>
              </a:solidFill>
              <a:latin typeface="標楷體" panose="03000509000000000000" pitchFamily="65" charset="-120"/>
              <a:ea typeface="標楷體" panose="03000509000000000000" pitchFamily="65" charset="-120"/>
            </a:endParaRPr>
          </a:p>
          <a:p>
            <a:pPr marL="0" indent="0">
              <a:buNone/>
            </a:pPr>
            <a:endParaRPr lang="en-US" altLang="zh-TW" sz="2000" b="1" dirty="0">
              <a:solidFill>
                <a:srgbClr val="FF0000"/>
              </a:solidFill>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11F2FB4C-86BF-4A84-82ED-306F03524622}"/>
              </a:ext>
            </a:extLst>
          </p:cNvPr>
          <p:cNvSpPr txBox="1"/>
          <p:nvPr/>
        </p:nvSpPr>
        <p:spPr>
          <a:xfrm>
            <a:off x="3919777" y="3736118"/>
            <a:ext cx="4349268" cy="1200329"/>
          </a:xfrm>
          <a:prstGeom prst="rect">
            <a:avLst/>
          </a:prstGeom>
          <a:noFill/>
        </p:spPr>
        <p:txBody>
          <a:bodyPr wrap="none" rtlCol="0">
            <a:spAutoFit/>
          </a:bodyPr>
          <a:lstStyle/>
          <a:p>
            <a:r>
              <a:rPr lang="zh-TW" altLang="en-US" dirty="0"/>
              <a:t>在論文中表示：</a:t>
            </a:r>
            <a:endParaRPr lang="en-US" altLang="zh-TW" dirty="0"/>
          </a:p>
          <a:p>
            <a:r>
              <a:rPr lang="zh-TW" altLang="en-US" dirty="0"/>
              <a:t>當</a:t>
            </a:r>
            <a:r>
              <a:rPr lang="en-US" altLang="zh-TW" dirty="0"/>
              <a:t>S</a:t>
            </a:r>
            <a:r>
              <a:rPr lang="zh-TW" altLang="en-US" dirty="0"/>
              <a:t>指標</a:t>
            </a:r>
            <a:r>
              <a:rPr lang="en-US" altLang="zh-TW" dirty="0"/>
              <a:t>&gt;</a:t>
            </a:r>
            <a:r>
              <a:rPr lang="zh-TW" altLang="en-US" dirty="0"/>
              <a:t> </a:t>
            </a:r>
            <a:r>
              <a:rPr lang="en-US" altLang="zh-TW" dirty="0"/>
              <a:t>0.5</a:t>
            </a:r>
            <a:r>
              <a:rPr lang="zh-TW" altLang="en-US" dirty="0"/>
              <a:t> 說明各個集群能明顯分開</a:t>
            </a:r>
            <a:endParaRPr lang="en-US" altLang="zh-TW" dirty="0"/>
          </a:p>
          <a:p>
            <a:r>
              <a:rPr lang="zh-TW" altLang="en-US" dirty="0"/>
              <a:t>當</a:t>
            </a:r>
            <a:r>
              <a:rPr lang="en-US" altLang="zh-TW" dirty="0"/>
              <a:t>S</a:t>
            </a:r>
            <a:r>
              <a:rPr lang="zh-TW" altLang="en-US" dirty="0"/>
              <a:t>指標</a:t>
            </a:r>
            <a:r>
              <a:rPr lang="en-US" altLang="zh-TW" dirty="0"/>
              <a:t>&lt;</a:t>
            </a:r>
            <a:r>
              <a:rPr lang="zh-TW" altLang="en-US" dirty="0"/>
              <a:t> </a:t>
            </a:r>
            <a:r>
              <a:rPr lang="en-US" altLang="zh-TW" dirty="0"/>
              <a:t>0.5</a:t>
            </a:r>
            <a:r>
              <a:rPr lang="zh-TW" altLang="en-US" dirty="0"/>
              <a:t> 說明一些集群有重疊的情況</a:t>
            </a:r>
            <a:endParaRPr lang="en-US" altLang="zh-TW" dirty="0"/>
          </a:p>
          <a:p>
            <a:r>
              <a:rPr lang="zh-TW" altLang="en-US" dirty="0"/>
              <a:t>當</a:t>
            </a:r>
            <a:r>
              <a:rPr lang="en-US" altLang="zh-TW" dirty="0"/>
              <a:t>S</a:t>
            </a:r>
            <a:r>
              <a:rPr lang="zh-TW" altLang="en-US" dirty="0"/>
              <a:t>指標</a:t>
            </a:r>
            <a:r>
              <a:rPr lang="en-US" altLang="zh-TW" dirty="0"/>
              <a:t>&lt;</a:t>
            </a:r>
            <a:r>
              <a:rPr lang="zh-TW" altLang="en-US" dirty="0"/>
              <a:t> </a:t>
            </a:r>
            <a:r>
              <a:rPr lang="en-US" altLang="zh-TW" dirty="0"/>
              <a:t>0.2</a:t>
            </a:r>
            <a:r>
              <a:rPr lang="zh-TW" altLang="en-US" dirty="0"/>
              <a:t> 說明缺乏實質性的聚類結構</a:t>
            </a:r>
          </a:p>
        </p:txBody>
      </p:sp>
    </p:spTree>
    <p:extLst>
      <p:ext uri="{BB962C8B-B14F-4D97-AF65-F5344CB8AC3E}">
        <p14:creationId xmlns:p14="http://schemas.microsoft.com/office/powerpoint/2010/main" val="1245391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a:xfrm>
            <a:off x="1141413" y="-253938"/>
            <a:ext cx="9905998" cy="1478570"/>
          </a:xfrm>
        </p:spPr>
        <p:txBody>
          <a:bodyPr>
            <a:normAutofit/>
          </a:bodyPr>
          <a:lstStyle/>
          <a:p>
            <a:pPr algn="ctr"/>
            <a:r>
              <a:rPr lang="zh-TW" altLang="en-US" sz="5400" dirty="0">
                <a:latin typeface="標楷體" panose="03000509000000000000" pitchFamily="65" charset="-120"/>
                <a:ea typeface="標楷體" panose="03000509000000000000" pitchFamily="65" charset="-120"/>
              </a:rPr>
              <a:t>評分方法</a:t>
            </a:r>
            <a:r>
              <a:rPr lang="en-US" altLang="zh-TW" sz="5400" dirty="0">
                <a:latin typeface="標楷體" panose="03000509000000000000" pitchFamily="65" charset="-120"/>
                <a:ea typeface="標楷體" panose="03000509000000000000" pitchFamily="65" charset="-120"/>
              </a:rPr>
              <a:t>-</a:t>
            </a:r>
            <a:r>
              <a:rPr lang="en-US" altLang="zh-TW" sz="5400" cap="none" dirty="0">
                <a:latin typeface="標楷體" panose="03000509000000000000" pitchFamily="65" charset="-120"/>
                <a:ea typeface="標楷體" panose="03000509000000000000" pitchFamily="65" charset="-120"/>
              </a:rPr>
              <a:t>Silhouette</a:t>
            </a:r>
            <a:r>
              <a:rPr lang="zh-TW" altLang="en-US" sz="5400" cap="none" dirty="0">
                <a:latin typeface="標楷體" panose="03000509000000000000" pitchFamily="65" charset="-120"/>
                <a:ea typeface="標楷體" panose="03000509000000000000" pitchFamily="65" charset="-120"/>
              </a:rPr>
              <a:t>指標</a:t>
            </a:r>
          </a:p>
        </p:txBody>
      </p:sp>
      <p:sp>
        <p:nvSpPr>
          <p:cNvPr id="4" name="文字方塊 3">
            <a:extLst>
              <a:ext uri="{FF2B5EF4-FFF2-40B4-BE49-F238E27FC236}">
                <a16:creationId xmlns:a16="http://schemas.microsoft.com/office/drawing/2014/main" id="{11F2FB4C-86BF-4A84-82ED-306F03524622}"/>
              </a:ext>
            </a:extLst>
          </p:cNvPr>
          <p:cNvSpPr txBox="1"/>
          <p:nvPr/>
        </p:nvSpPr>
        <p:spPr>
          <a:xfrm>
            <a:off x="3525495" y="1267892"/>
            <a:ext cx="877163" cy="646331"/>
          </a:xfrm>
          <a:prstGeom prst="rect">
            <a:avLst/>
          </a:prstGeom>
          <a:noFill/>
        </p:spPr>
        <p:txBody>
          <a:bodyPr wrap="none" rtlCol="0">
            <a:spAutoFit/>
          </a:bodyPr>
          <a:lstStyle/>
          <a:p>
            <a:r>
              <a:rPr lang="zh-TW" altLang="en-US" dirty="0"/>
              <a:t>公式：</a:t>
            </a:r>
            <a:endParaRPr lang="en-US" altLang="zh-TW" dirty="0"/>
          </a:p>
          <a:p>
            <a:endParaRPr lang="zh-TW" altLang="en-US" dirty="0"/>
          </a:p>
        </p:txBody>
      </p:sp>
      <p:pic>
        <p:nvPicPr>
          <p:cNvPr id="6" name="圖片 5">
            <a:extLst>
              <a:ext uri="{FF2B5EF4-FFF2-40B4-BE49-F238E27FC236}">
                <a16:creationId xmlns:a16="http://schemas.microsoft.com/office/drawing/2014/main" id="{3C735D03-8E77-4237-A476-9E27ED3CEDF8}"/>
              </a:ext>
            </a:extLst>
          </p:cNvPr>
          <p:cNvPicPr>
            <a:picLocks noChangeAspect="1"/>
          </p:cNvPicPr>
          <p:nvPr/>
        </p:nvPicPr>
        <p:blipFill>
          <a:blip r:embed="rId2"/>
          <a:stretch>
            <a:fillRect/>
          </a:stretch>
        </p:blipFill>
        <p:spPr>
          <a:xfrm>
            <a:off x="4613992" y="1224632"/>
            <a:ext cx="3298207" cy="795388"/>
          </a:xfrm>
          <a:prstGeom prst="rect">
            <a:avLst/>
          </a:prstGeom>
        </p:spPr>
      </p:pic>
      <p:sp>
        <p:nvSpPr>
          <p:cNvPr id="7" name="文字方塊 6">
            <a:extLst>
              <a:ext uri="{FF2B5EF4-FFF2-40B4-BE49-F238E27FC236}">
                <a16:creationId xmlns:a16="http://schemas.microsoft.com/office/drawing/2014/main" id="{503098BA-E558-4D41-8D05-750D3A25A6F3}"/>
              </a:ext>
            </a:extLst>
          </p:cNvPr>
          <p:cNvSpPr txBox="1"/>
          <p:nvPr/>
        </p:nvSpPr>
        <p:spPr>
          <a:xfrm>
            <a:off x="880379" y="2266133"/>
            <a:ext cx="5290231" cy="3754874"/>
          </a:xfrm>
          <a:prstGeom prst="rect">
            <a:avLst/>
          </a:prstGeom>
          <a:noFill/>
        </p:spPr>
        <p:txBody>
          <a:bodyPr wrap="none" rtlCol="0">
            <a:spAutoFit/>
          </a:bodyPr>
          <a:lstStyle/>
          <a:p>
            <a:r>
              <a:rPr lang="en-US" altLang="zh-TW" sz="1400" dirty="0">
                <a:solidFill>
                  <a:srgbClr val="FF0000"/>
                </a:solidFill>
                <a:latin typeface="微軟正黑體" panose="020B0604030504040204" pitchFamily="34" charset="-120"/>
                <a:ea typeface="微軟正黑體" panose="020B0604030504040204" pitchFamily="34" charset="-120"/>
              </a:rPr>
              <a:t>d(t, </a:t>
            </a:r>
            <a:r>
              <a:rPr lang="en-US" altLang="zh-TW" sz="1400" dirty="0" err="1">
                <a:solidFill>
                  <a:srgbClr val="FF0000"/>
                </a:solidFill>
                <a:latin typeface="微軟正黑體" panose="020B0604030504040204" pitchFamily="34" charset="-120"/>
                <a:ea typeface="微軟正黑體" panose="020B0604030504040204" pitchFamily="34" charset="-120"/>
              </a:rPr>
              <a:t>C_i</a:t>
            </a:r>
            <a:r>
              <a:rPr lang="en-US" altLang="zh-TW" sz="1400" dirty="0">
                <a:solidFill>
                  <a:srgbClr val="FF0000"/>
                </a:solidFill>
                <a:latin typeface="微軟正黑體" panose="020B0604030504040204" pitchFamily="34" charset="-120"/>
                <a:ea typeface="微軟正黑體" panose="020B0604030504040204" pitchFamily="34" charset="-120"/>
              </a:rPr>
              <a:t>) </a:t>
            </a:r>
            <a:r>
              <a:rPr lang="zh-TW" altLang="en-US" sz="1400" dirty="0">
                <a:latin typeface="微軟正黑體" panose="020B0604030504040204" pitchFamily="34" charset="-120"/>
                <a:ea typeface="微軟正黑體" panose="020B0604030504040204" pitchFamily="34" charset="-120"/>
              </a:rPr>
              <a:t>表示資料點</a:t>
            </a:r>
            <a:r>
              <a:rPr lang="en-US" altLang="zh-TW" sz="1400" dirty="0">
                <a:latin typeface="微軟正黑體" panose="020B0604030504040204" pitchFamily="34" charset="-120"/>
                <a:ea typeface="微軟正黑體" panose="020B0604030504040204" pitchFamily="34" charset="-120"/>
              </a:rPr>
              <a:t>t</a:t>
            </a:r>
            <a:r>
              <a:rPr lang="zh-TW" altLang="en-US" sz="1400" dirty="0">
                <a:latin typeface="微軟正黑體" panose="020B0604030504040204" pitchFamily="34" charset="-120"/>
                <a:ea typeface="微軟正黑體" panose="020B0604030504040204" pitchFamily="34" charset="-120"/>
              </a:rPr>
              <a:t>與</a:t>
            </a:r>
            <a:r>
              <a:rPr lang="zh-TW" altLang="en-US" sz="1400" dirty="0">
                <a:solidFill>
                  <a:srgbClr val="FF0000"/>
                </a:solidFill>
                <a:latin typeface="微軟正黑體" panose="020B0604030504040204" pitchFamily="34" charset="-120"/>
                <a:ea typeface="微軟正黑體" panose="020B0604030504040204" pitchFamily="34" charset="-120"/>
              </a:rPr>
              <a:t>非所屬聚類中心</a:t>
            </a:r>
            <a:r>
              <a:rPr lang="en-US" altLang="zh-TW" sz="1400" dirty="0" err="1">
                <a:latin typeface="微軟正黑體" panose="020B0604030504040204" pitchFamily="34" charset="-120"/>
                <a:ea typeface="微軟正黑體" panose="020B0604030504040204" pitchFamily="34" charset="-120"/>
              </a:rPr>
              <a:t>C_i</a:t>
            </a:r>
            <a:r>
              <a:rPr lang="zh-TW" altLang="en-US" sz="1400" dirty="0">
                <a:latin typeface="微軟正黑體" panose="020B0604030504040204" pitchFamily="34" charset="-120"/>
                <a:ea typeface="微軟正黑體" panose="020B0604030504040204" pitchFamily="34" charset="-120"/>
              </a:rPr>
              <a:t>中</a:t>
            </a:r>
            <a:endParaRPr lang="en-US" altLang="zh-TW"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的所有其他資料點之間的距離之和的平均值。</a:t>
            </a:r>
            <a:endParaRPr lang="en-US" altLang="zh-TW" sz="1400" dirty="0">
              <a:latin typeface="微軟正黑體" panose="020B0604030504040204" pitchFamily="34" charset="-120"/>
              <a:ea typeface="微軟正黑體" panose="020B0604030504040204" pitchFamily="34" charset="-120"/>
            </a:endParaRPr>
          </a:p>
          <a:p>
            <a:endParaRPr lang="en-US" altLang="zh-TW"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步驟：</a:t>
            </a:r>
            <a:endParaRPr lang="en-US" altLang="zh-TW" sz="1400" dirty="0">
              <a:latin typeface="微軟正黑體" panose="020B0604030504040204" pitchFamily="34" charset="-120"/>
              <a:ea typeface="微軟正黑體" panose="020B0604030504040204" pitchFamily="34" charset="-120"/>
            </a:endParaRPr>
          </a:p>
          <a:p>
            <a:r>
              <a:rPr lang="en-US" altLang="zh-TW" sz="1400" dirty="0">
                <a:latin typeface="微軟正黑體" panose="020B0604030504040204" pitchFamily="34" charset="-120"/>
                <a:ea typeface="微軟正黑體" panose="020B0604030504040204" pitchFamily="34" charset="-120"/>
              </a:rPr>
              <a:t>1.</a:t>
            </a:r>
            <a:r>
              <a:rPr lang="zh-TW" altLang="en-US" sz="1400" dirty="0">
                <a:latin typeface="微軟正黑體" panose="020B0604030504040204" pitchFamily="34" charset="-120"/>
                <a:ea typeface="微軟正黑體" panose="020B0604030504040204" pitchFamily="34" charset="-120"/>
              </a:rPr>
              <a:t>選擇一個資料點 </a:t>
            </a:r>
            <a:r>
              <a:rPr lang="en-US" altLang="zh-TW" sz="1400" dirty="0">
                <a:latin typeface="微軟正黑體" panose="020B0604030504040204" pitchFamily="34" charset="-120"/>
                <a:ea typeface="微軟正黑體" panose="020B0604030504040204" pitchFamily="34" charset="-120"/>
              </a:rPr>
              <a:t>t</a:t>
            </a:r>
            <a:r>
              <a:rPr lang="zh-TW" altLang="en-US" sz="1400" dirty="0">
                <a:latin typeface="微軟正黑體" panose="020B0604030504040204" pitchFamily="34" charset="-120"/>
                <a:ea typeface="微軟正黑體" panose="020B0604030504040204" pitchFamily="34" charset="-120"/>
              </a:rPr>
              <a:t>。</a:t>
            </a:r>
          </a:p>
          <a:p>
            <a:endParaRPr lang="zh-TW" altLang="en-US" sz="1400" dirty="0">
              <a:latin typeface="微軟正黑體" panose="020B0604030504040204" pitchFamily="34" charset="-120"/>
              <a:ea typeface="微軟正黑體" panose="020B0604030504040204" pitchFamily="34" charset="-120"/>
            </a:endParaRPr>
          </a:p>
          <a:p>
            <a:r>
              <a:rPr lang="en-US" altLang="zh-TW" sz="1400" dirty="0">
                <a:latin typeface="微軟正黑體" panose="020B0604030504040204" pitchFamily="34" charset="-120"/>
                <a:ea typeface="微軟正黑體" panose="020B0604030504040204" pitchFamily="34" charset="-120"/>
              </a:rPr>
              <a:t>2.</a:t>
            </a:r>
            <a:r>
              <a:rPr lang="zh-TW" altLang="en-US" sz="1400" dirty="0">
                <a:latin typeface="微軟正黑體" panose="020B0604030504040204" pitchFamily="34" charset="-120"/>
                <a:ea typeface="微軟正黑體" panose="020B0604030504040204" pitchFamily="34" charset="-120"/>
              </a:rPr>
              <a:t>確定資料點 </a:t>
            </a:r>
            <a:r>
              <a:rPr lang="en-US" altLang="zh-TW" sz="1400" dirty="0">
                <a:latin typeface="微軟正黑體" panose="020B0604030504040204" pitchFamily="34" charset="-120"/>
                <a:ea typeface="微軟正黑體" panose="020B0604030504040204" pitchFamily="34" charset="-120"/>
              </a:rPr>
              <a:t>t </a:t>
            </a:r>
            <a:r>
              <a:rPr lang="zh-TW" altLang="en-US" sz="1400" dirty="0">
                <a:latin typeface="微軟正黑體" panose="020B0604030504040204" pitchFamily="34" charset="-120"/>
                <a:ea typeface="微軟正黑體" panose="020B0604030504040204" pitchFamily="34" charset="-120"/>
              </a:rPr>
              <a:t>非所屬的聚類 </a:t>
            </a:r>
            <a:r>
              <a:rPr lang="en-US" altLang="zh-TW" sz="1400" dirty="0" err="1">
                <a:latin typeface="微軟正黑體" panose="020B0604030504040204" pitchFamily="34" charset="-120"/>
                <a:ea typeface="微軟正黑體" panose="020B0604030504040204" pitchFamily="34" charset="-120"/>
              </a:rPr>
              <a:t>C_i</a:t>
            </a:r>
            <a:r>
              <a:rPr lang="zh-TW" altLang="en-US" sz="1400" dirty="0">
                <a:latin typeface="微軟正黑體" panose="020B0604030504040204" pitchFamily="34" charset="-120"/>
                <a:ea typeface="微軟正黑體" panose="020B0604030504040204" pitchFamily="34" charset="-120"/>
              </a:rPr>
              <a:t>。</a:t>
            </a:r>
          </a:p>
          <a:p>
            <a:endParaRPr lang="zh-TW" altLang="en-US" sz="1400" dirty="0">
              <a:latin typeface="微軟正黑體" panose="020B0604030504040204" pitchFamily="34" charset="-120"/>
              <a:ea typeface="微軟正黑體" panose="020B0604030504040204" pitchFamily="34" charset="-120"/>
            </a:endParaRPr>
          </a:p>
          <a:p>
            <a:r>
              <a:rPr lang="en-US" altLang="zh-TW" sz="1400" dirty="0">
                <a:latin typeface="微軟正黑體" panose="020B0604030504040204" pitchFamily="34" charset="-120"/>
                <a:ea typeface="微軟正黑體" panose="020B0604030504040204" pitchFamily="34" charset="-120"/>
              </a:rPr>
              <a:t>3.</a:t>
            </a:r>
            <a:r>
              <a:rPr lang="zh-TW" altLang="en-US" sz="1400" dirty="0">
                <a:latin typeface="微軟正黑體" panose="020B0604030504040204" pitchFamily="34" charset="-120"/>
                <a:ea typeface="微軟正黑體" panose="020B0604030504040204" pitchFamily="34" charset="-120"/>
              </a:rPr>
              <a:t>計算資料點 </a:t>
            </a:r>
            <a:r>
              <a:rPr lang="en-US" altLang="zh-TW" sz="1400" dirty="0">
                <a:latin typeface="微軟正黑體" panose="020B0604030504040204" pitchFamily="34" charset="-120"/>
                <a:ea typeface="微軟正黑體" panose="020B0604030504040204" pitchFamily="34" charset="-120"/>
              </a:rPr>
              <a:t>t </a:t>
            </a:r>
            <a:r>
              <a:rPr lang="zh-TW" altLang="en-US" sz="1400" dirty="0">
                <a:latin typeface="微軟正黑體" panose="020B0604030504040204" pitchFamily="34" charset="-120"/>
                <a:ea typeface="微軟正黑體" panose="020B0604030504040204" pitchFamily="34" charset="-120"/>
              </a:rPr>
              <a:t>與 </a:t>
            </a:r>
            <a:r>
              <a:rPr lang="en-US" altLang="zh-TW" sz="1400" dirty="0" err="1">
                <a:latin typeface="微軟正黑體" panose="020B0604030504040204" pitchFamily="34" charset="-120"/>
                <a:ea typeface="微軟正黑體" panose="020B0604030504040204" pitchFamily="34" charset="-120"/>
              </a:rPr>
              <a:t>C_i</a:t>
            </a:r>
            <a:r>
              <a:rPr lang="en-US" altLang="zh-TW" sz="1400" dirty="0">
                <a:latin typeface="微軟正黑體" panose="020B0604030504040204" pitchFamily="34" charset="-120"/>
                <a:ea typeface="微軟正黑體" panose="020B0604030504040204" pitchFamily="34" charset="-120"/>
              </a:rPr>
              <a:t> </a:t>
            </a:r>
            <a:r>
              <a:rPr lang="zh-TW" altLang="en-US" sz="1400" dirty="0">
                <a:latin typeface="微軟正黑體" panose="020B0604030504040204" pitchFamily="34" charset="-120"/>
                <a:ea typeface="微軟正黑體" panose="020B0604030504040204" pitchFamily="34" charset="-120"/>
              </a:rPr>
              <a:t>中所有其他資料點之間的距離，</a:t>
            </a:r>
            <a:endParaRPr lang="en-US" altLang="zh-TW"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通常使用某種距離度量，例如歐幾里德距離。</a:t>
            </a:r>
          </a:p>
          <a:p>
            <a:endParaRPr lang="zh-TW" altLang="en-US" sz="1400" dirty="0">
              <a:latin typeface="微軟正黑體" panose="020B0604030504040204" pitchFamily="34" charset="-120"/>
              <a:ea typeface="微軟正黑體" panose="020B0604030504040204" pitchFamily="34" charset="-120"/>
            </a:endParaRPr>
          </a:p>
          <a:p>
            <a:r>
              <a:rPr lang="en-US" altLang="zh-TW" sz="1400" dirty="0">
                <a:latin typeface="微軟正黑體" panose="020B0604030504040204" pitchFamily="34" charset="-120"/>
                <a:ea typeface="微軟正黑體" panose="020B0604030504040204" pitchFamily="34" charset="-120"/>
              </a:rPr>
              <a:t>4.</a:t>
            </a:r>
            <a:r>
              <a:rPr lang="zh-TW" altLang="en-US" sz="1400" dirty="0">
                <a:latin typeface="微軟正黑體" panose="020B0604030504040204" pitchFamily="34" charset="-120"/>
                <a:ea typeface="微軟正黑體" panose="020B0604030504040204" pitchFamily="34" charset="-120"/>
              </a:rPr>
              <a:t>將所有這些距離相加，</a:t>
            </a:r>
            <a:endParaRPr lang="en-US" altLang="zh-TW"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以計算 </a:t>
            </a:r>
            <a:r>
              <a:rPr lang="en-US" altLang="zh-TW" sz="1400" dirty="0">
                <a:latin typeface="微軟正黑體" panose="020B0604030504040204" pitchFamily="34" charset="-120"/>
                <a:ea typeface="微軟正黑體" panose="020B0604030504040204" pitchFamily="34" charset="-120"/>
              </a:rPr>
              <a:t>t </a:t>
            </a:r>
            <a:r>
              <a:rPr lang="zh-TW" altLang="en-US" sz="1400" dirty="0">
                <a:latin typeface="微軟正黑體" panose="020B0604030504040204" pitchFamily="34" charset="-120"/>
                <a:ea typeface="微軟正黑體" panose="020B0604030504040204" pitchFamily="34" charset="-120"/>
              </a:rPr>
              <a:t>與聚類 </a:t>
            </a:r>
            <a:r>
              <a:rPr lang="en-US" altLang="zh-TW" sz="1400" dirty="0" err="1">
                <a:latin typeface="微軟正黑體" panose="020B0604030504040204" pitchFamily="34" charset="-120"/>
                <a:ea typeface="微軟正黑體" panose="020B0604030504040204" pitchFamily="34" charset="-120"/>
              </a:rPr>
              <a:t>C_i</a:t>
            </a:r>
            <a:r>
              <a:rPr lang="en-US" altLang="zh-TW" sz="1400" dirty="0">
                <a:latin typeface="微軟正黑體" panose="020B0604030504040204" pitchFamily="34" charset="-120"/>
                <a:ea typeface="微軟正黑體" panose="020B0604030504040204" pitchFamily="34" charset="-120"/>
              </a:rPr>
              <a:t> </a:t>
            </a:r>
            <a:r>
              <a:rPr lang="zh-TW" altLang="en-US" sz="1400" dirty="0">
                <a:latin typeface="微軟正黑體" panose="020B0604030504040204" pitchFamily="34" charset="-120"/>
                <a:ea typeface="微軟正黑體" panose="020B0604030504040204" pitchFamily="34" charset="-120"/>
              </a:rPr>
              <a:t>中所有其他資料點之間的總距離。</a:t>
            </a:r>
          </a:p>
          <a:p>
            <a:endParaRPr lang="zh-TW" altLang="en-US" sz="1400" dirty="0">
              <a:latin typeface="微軟正黑體" panose="020B0604030504040204" pitchFamily="34" charset="-120"/>
              <a:ea typeface="微軟正黑體" panose="020B0604030504040204" pitchFamily="34" charset="-120"/>
            </a:endParaRPr>
          </a:p>
          <a:p>
            <a:r>
              <a:rPr lang="en-US" altLang="zh-TW" sz="1400" dirty="0">
                <a:latin typeface="微軟正黑體" panose="020B0604030504040204" pitchFamily="34" charset="-120"/>
                <a:ea typeface="微軟正黑體" panose="020B0604030504040204" pitchFamily="34" charset="-120"/>
              </a:rPr>
              <a:t>5.</a:t>
            </a:r>
            <a:r>
              <a:rPr lang="zh-TW" altLang="en-US" sz="1400" dirty="0">
                <a:latin typeface="微軟正黑體" panose="020B0604030504040204" pitchFamily="34" charset="-120"/>
                <a:ea typeface="微軟正黑體" panose="020B0604030504040204" pitchFamily="34" charset="-120"/>
              </a:rPr>
              <a:t>將總距離除以 </a:t>
            </a:r>
            <a:r>
              <a:rPr lang="en-US" altLang="zh-TW" sz="1400" dirty="0" err="1">
                <a:latin typeface="微軟正黑體" panose="020B0604030504040204" pitchFamily="34" charset="-120"/>
                <a:ea typeface="微軟正黑體" panose="020B0604030504040204" pitchFamily="34" charset="-120"/>
              </a:rPr>
              <a:t>C_i</a:t>
            </a:r>
            <a:r>
              <a:rPr lang="en-US" altLang="zh-TW" sz="1400" dirty="0">
                <a:latin typeface="微軟正黑體" panose="020B0604030504040204" pitchFamily="34" charset="-120"/>
                <a:ea typeface="微軟正黑體" panose="020B0604030504040204" pitchFamily="34" charset="-120"/>
              </a:rPr>
              <a:t> </a:t>
            </a:r>
            <a:r>
              <a:rPr lang="zh-TW" altLang="en-US" sz="1400" dirty="0">
                <a:latin typeface="微軟正黑體" panose="020B0604030504040204" pitchFamily="34" charset="-120"/>
                <a:ea typeface="微軟正黑體" panose="020B0604030504040204" pitchFamily="34" charset="-120"/>
              </a:rPr>
              <a:t>中資料點的總數，以計算平均距離 </a:t>
            </a:r>
            <a:r>
              <a:rPr lang="en-US" altLang="zh-TW" sz="1400" dirty="0">
                <a:latin typeface="微軟正黑體" panose="020B0604030504040204" pitchFamily="34" charset="-120"/>
                <a:ea typeface="微軟正黑體" panose="020B0604030504040204" pitchFamily="34" charset="-120"/>
              </a:rPr>
              <a:t>d(t, </a:t>
            </a:r>
            <a:r>
              <a:rPr lang="en-US" altLang="zh-TW" sz="1400" dirty="0" err="1">
                <a:latin typeface="微軟正黑體" panose="020B0604030504040204" pitchFamily="34" charset="-120"/>
                <a:ea typeface="微軟正黑體" panose="020B0604030504040204" pitchFamily="34" charset="-120"/>
              </a:rPr>
              <a:t>C_i</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a:t>
            </a:r>
            <a:endParaRPr lang="en-US" altLang="zh-TW" sz="1400" dirty="0">
              <a:latin typeface="微軟正黑體" panose="020B0604030504040204" pitchFamily="34" charset="-120"/>
              <a:ea typeface="微軟正黑體" panose="020B0604030504040204" pitchFamily="34" charset="-120"/>
            </a:endParaRPr>
          </a:p>
          <a:p>
            <a:endParaRPr lang="en-US" altLang="zh-TW"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反映了資料點</a:t>
            </a:r>
            <a:r>
              <a:rPr lang="en-US" altLang="zh-TW" sz="1400" dirty="0">
                <a:latin typeface="微軟正黑體" panose="020B0604030504040204" pitchFamily="34" charset="-120"/>
                <a:ea typeface="微軟正黑體" panose="020B0604030504040204" pitchFamily="34" charset="-120"/>
              </a:rPr>
              <a:t>t</a:t>
            </a:r>
            <a:r>
              <a:rPr lang="zh-TW" altLang="en-US" sz="1400" dirty="0">
                <a:latin typeface="微軟正黑體" panose="020B0604030504040204" pitchFamily="34" charset="-120"/>
                <a:ea typeface="微軟正黑體" panose="020B0604030504040204" pitchFamily="34" charset="-120"/>
              </a:rPr>
              <a:t>與其他聚類關係是否疏遠</a:t>
            </a:r>
            <a:r>
              <a:rPr lang="en-US" altLang="zh-TW" sz="1400" dirty="0">
                <a:latin typeface="微軟正黑體" panose="020B0604030504040204" pitchFamily="34" charset="-120"/>
                <a:ea typeface="微軟正黑體" panose="020B0604030504040204" pitchFamily="34" charset="-120"/>
              </a:rPr>
              <a:t>(</a:t>
            </a:r>
            <a:r>
              <a:rPr lang="zh-TW" altLang="en-US" sz="1400" dirty="0">
                <a:solidFill>
                  <a:srgbClr val="FF0000"/>
                </a:solidFill>
                <a:latin typeface="微軟正黑體" panose="020B0604030504040204" pitchFamily="34" charset="-120"/>
                <a:ea typeface="微軟正黑體" panose="020B0604030504040204" pitchFamily="34" charset="-120"/>
              </a:rPr>
              <a:t>值越大，表示越疏遠</a:t>
            </a:r>
            <a:r>
              <a:rPr lang="en-US" altLang="zh-TW" sz="1400" dirty="0">
                <a:latin typeface="微軟正黑體" panose="020B0604030504040204" pitchFamily="34" charset="-120"/>
                <a:ea typeface="微軟正黑體" panose="020B0604030504040204" pitchFamily="34" charset="-120"/>
              </a:rPr>
              <a:t>)</a:t>
            </a:r>
            <a:endParaRPr lang="zh-TW" altLang="en-US" sz="1400" dirty="0">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603E77C2-D6AA-42CC-9194-2A25E89D18C8}"/>
              </a:ext>
            </a:extLst>
          </p:cNvPr>
          <p:cNvSpPr txBox="1"/>
          <p:nvPr/>
        </p:nvSpPr>
        <p:spPr>
          <a:xfrm>
            <a:off x="6263095" y="2266132"/>
            <a:ext cx="4940776" cy="3754874"/>
          </a:xfrm>
          <a:prstGeom prst="rect">
            <a:avLst/>
          </a:prstGeom>
          <a:noFill/>
        </p:spPr>
        <p:txBody>
          <a:bodyPr wrap="none" rtlCol="0">
            <a:spAutoFit/>
          </a:bodyPr>
          <a:lstStyle/>
          <a:p>
            <a:r>
              <a:rPr lang="en-US" altLang="zh-TW" sz="1400" dirty="0">
                <a:solidFill>
                  <a:srgbClr val="FF0000"/>
                </a:solidFill>
                <a:latin typeface="微軟正黑體" panose="020B0604030504040204" pitchFamily="34" charset="-120"/>
                <a:ea typeface="微軟正黑體" panose="020B0604030504040204" pitchFamily="34" charset="-120"/>
              </a:rPr>
              <a:t>a(t) </a:t>
            </a:r>
            <a:r>
              <a:rPr lang="zh-TW" altLang="en-US" sz="1400" dirty="0">
                <a:latin typeface="微軟正黑體" panose="020B0604030504040204" pitchFamily="34" charset="-120"/>
                <a:ea typeface="微軟正黑體" panose="020B0604030504040204" pitchFamily="34" charset="-120"/>
              </a:rPr>
              <a:t>表示資料點</a:t>
            </a:r>
            <a:r>
              <a:rPr lang="en-US" altLang="zh-TW" sz="1400" dirty="0">
                <a:latin typeface="微軟正黑體" panose="020B0604030504040204" pitchFamily="34" charset="-120"/>
                <a:ea typeface="微軟正黑體" panose="020B0604030504040204" pitchFamily="34" charset="-120"/>
              </a:rPr>
              <a:t>t</a:t>
            </a:r>
            <a:r>
              <a:rPr lang="zh-TW" altLang="en-US" sz="1400" dirty="0">
                <a:latin typeface="微軟正黑體" panose="020B0604030504040204" pitchFamily="34" charset="-120"/>
                <a:ea typeface="微軟正黑體" panose="020B0604030504040204" pitchFamily="34" charset="-120"/>
              </a:rPr>
              <a:t>與</a:t>
            </a:r>
            <a:r>
              <a:rPr lang="zh-TW" altLang="en-US" sz="1400" dirty="0">
                <a:solidFill>
                  <a:srgbClr val="FF0000"/>
                </a:solidFill>
                <a:latin typeface="微軟正黑體" panose="020B0604030504040204" pitchFamily="34" charset="-120"/>
                <a:ea typeface="微軟正黑體" panose="020B0604030504040204" pitchFamily="34" charset="-120"/>
              </a:rPr>
              <a:t>所屬聚類中心</a:t>
            </a:r>
            <a:r>
              <a:rPr lang="en-US" altLang="zh-TW" sz="1400" dirty="0" err="1">
                <a:latin typeface="微軟正黑體" panose="020B0604030504040204" pitchFamily="34" charset="-120"/>
                <a:ea typeface="微軟正黑體" panose="020B0604030504040204" pitchFamily="34" charset="-120"/>
              </a:rPr>
              <a:t>C_i</a:t>
            </a:r>
            <a:r>
              <a:rPr lang="zh-TW" altLang="en-US" sz="1400" dirty="0">
                <a:latin typeface="微軟正黑體" panose="020B0604030504040204" pitchFamily="34" charset="-120"/>
                <a:ea typeface="微軟正黑體" panose="020B0604030504040204" pitchFamily="34" charset="-120"/>
              </a:rPr>
              <a:t>中</a:t>
            </a:r>
            <a:endParaRPr lang="en-US" altLang="zh-TW"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的所有其他資料點之間的距離之和的平均值。</a:t>
            </a:r>
            <a:endParaRPr lang="en-US" altLang="zh-TW" sz="1400" dirty="0">
              <a:latin typeface="微軟正黑體" panose="020B0604030504040204" pitchFamily="34" charset="-120"/>
              <a:ea typeface="微軟正黑體" panose="020B0604030504040204" pitchFamily="34" charset="-120"/>
            </a:endParaRPr>
          </a:p>
          <a:p>
            <a:endParaRPr lang="en-US" altLang="zh-TW"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步驟：</a:t>
            </a:r>
            <a:endParaRPr lang="en-US" altLang="zh-TW" sz="1400" dirty="0">
              <a:latin typeface="微軟正黑體" panose="020B0604030504040204" pitchFamily="34" charset="-120"/>
              <a:ea typeface="微軟正黑體" panose="020B0604030504040204" pitchFamily="34" charset="-120"/>
            </a:endParaRPr>
          </a:p>
          <a:p>
            <a:r>
              <a:rPr lang="en-US" altLang="zh-TW" sz="1400" dirty="0">
                <a:latin typeface="微軟正黑體" panose="020B0604030504040204" pitchFamily="34" charset="-120"/>
                <a:ea typeface="微軟正黑體" panose="020B0604030504040204" pitchFamily="34" charset="-120"/>
              </a:rPr>
              <a:t>1.</a:t>
            </a:r>
            <a:r>
              <a:rPr lang="zh-TW" altLang="en-US" sz="1400" dirty="0">
                <a:latin typeface="微軟正黑體" panose="020B0604030504040204" pitchFamily="34" charset="-120"/>
                <a:ea typeface="微軟正黑體" panose="020B0604030504040204" pitchFamily="34" charset="-120"/>
              </a:rPr>
              <a:t>選擇一個資料點 </a:t>
            </a:r>
            <a:r>
              <a:rPr lang="en-US" altLang="zh-TW" sz="1400" dirty="0">
                <a:latin typeface="微軟正黑體" panose="020B0604030504040204" pitchFamily="34" charset="-120"/>
                <a:ea typeface="微軟正黑體" panose="020B0604030504040204" pitchFamily="34" charset="-120"/>
              </a:rPr>
              <a:t>t</a:t>
            </a:r>
            <a:r>
              <a:rPr lang="zh-TW" altLang="en-US" sz="1400" dirty="0">
                <a:latin typeface="微軟正黑體" panose="020B0604030504040204" pitchFamily="34" charset="-120"/>
                <a:ea typeface="微軟正黑體" panose="020B0604030504040204" pitchFamily="34" charset="-120"/>
              </a:rPr>
              <a:t>。</a:t>
            </a:r>
          </a:p>
          <a:p>
            <a:endParaRPr lang="zh-TW" altLang="en-US" sz="1400" dirty="0">
              <a:latin typeface="微軟正黑體" panose="020B0604030504040204" pitchFamily="34" charset="-120"/>
              <a:ea typeface="微軟正黑體" panose="020B0604030504040204" pitchFamily="34" charset="-120"/>
            </a:endParaRPr>
          </a:p>
          <a:p>
            <a:r>
              <a:rPr lang="en-US" altLang="zh-TW" sz="1400" dirty="0">
                <a:latin typeface="微軟正黑體" panose="020B0604030504040204" pitchFamily="34" charset="-120"/>
                <a:ea typeface="微軟正黑體" panose="020B0604030504040204" pitchFamily="34" charset="-120"/>
              </a:rPr>
              <a:t>2.</a:t>
            </a:r>
            <a:r>
              <a:rPr lang="zh-TW" altLang="en-US" sz="1400" dirty="0">
                <a:latin typeface="微軟正黑體" panose="020B0604030504040204" pitchFamily="34" charset="-120"/>
                <a:ea typeface="微軟正黑體" panose="020B0604030504040204" pitchFamily="34" charset="-120"/>
              </a:rPr>
              <a:t>確定資料點 </a:t>
            </a:r>
            <a:r>
              <a:rPr lang="en-US" altLang="zh-TW" sz="1400" dirty="0">
                <a:latin typeface="微軟正黑體" panose="020B0604030504040204" pitchFamily="34" charset="-120"/>
                <a:ea typeface="微軟正黑體" panose="020B0604030504040204" pitchFamily="34" charset="-120"/>
              </a:rPr>
              <a:t>t </a:t>
            </a:r>
            <a:r>
              <a:rPr lang="zh-TW" altLang="en-US" sz="1400" dirty="0">
                <a:latin typeface="微軟正黑體" panose="020B0604030504040204" pitchFamily="34" charset="-120"/>
                <a:ea typeface="微軟正黑體" panose="020B0604030504040204" pitchFamily="34" charset="-120"/>
              </a:rPr>
              <a:t>所屬的聚類 </a:t>
            </a:r>
            <a:r>
              <a:rPr lang="en-US" altLang="zh-TW" sz="1400" dirty="0" err="1">
                <a:latin typeface="微軟正黑體" panose="020B0604030504040204" pitchFamily="34" charset="-120"/>
                <a:ea typeface="微軟正黑體" panose="020B0604030504040204" pitchFamily="34" charset="-120"/>
              </a:rPr>
              <a:t>C_i</a:t>
            </a:r>
            <a:r>
              <a:rPr lang="zh-TW" altLang="en-US" sz="1400" dirty="0">
                <a:latin typeface="微軟正黑體" panose="020B0604030504040204" pitchFamily="34" charset="-120"/>
                <a:ea typeface="微軟正黑體" panose="020B0604030504040204" pitchFamily="34" charset="-120"/>
              </a:rPr>
              <a:t>。</a:t>
            </a:r>
          </a:p>
          <a:p>
            <a:endParaRPr lang="zh-TW" altLang="en-US" sz="1400" dirty="0">
              <a:latin typeface="微軟正黑體" panose="020B0604030504040204" pitchFamily="34" charset="-120"/>
              <a:ea typeface="微軟正黑體" panose="020B0604030504040204" pitchFamily="34" charset="-120"/>
            </a:endParaRPr>
          </a:p>
          <a:p>
            <a:r>
              <a:rPr lang="en-US" altLang="zh-TW" sz="1400" dirty="0">
                <a:latin typeface="微軟正黑體" panose="020B0604030504040204" pitchFamily="34" charset="-120"/>
                <a:ea typeface="微軟正黑體" panose="020B0604030504040204" pitchFamily="34" charset="-120"/>
              </a:rPr>
              <a:t>3.</a:t>
            </a:r>
            <a:r>
              <a:rPr lang="zh-TW" altLang="en-US" sz="1400" dirty="0">
                <a:latin typeface="微軟正黑體" panose="020B0604030504040204" pitchFamily="34" charset="-120"/>
                <a:ea typeface="微軟正黑體" panose="020B0604030504040204" pitchFamily="34" charset="-120"/>
              </a:rPr>
              <a:t>計算資料點 </a:t>
            </a:r>
            <a:r>
              <a:rPr lang="en-US" altLang="zh-TW" sz="1400" dirty="0">
                <a:latin typeface="微軟正黑體" panose="020B0604030504040204" pitchFamily="34" charset="-120"/>
                <a:ea typeface="微軟正黑體" panose="020B0604030504040204" pitchFamily="34" charset="-120"/>
              </a:rPr>
              <a:t>t </a:t>
            </a:r>
            <a:r>
              <a:rPr lang="zh-TW" altLang="en-US" sz="1400" dirty="0">
                <a:latin typeface="微軟正黑體" panose="020B0604030504040204" pitchFamily="34" charset="-120"/>
                <a:ea typeface="微軟正黑體" panose="020B0604030504040204" pitchFamily="34" charset="-120"/>
              </a:rPr>
              <a:t>與 </a:t>
            </a:r>
            <a:r>
              <a:rPr lang="en-US" altLang="zh-TW" sz="1400" dirty="0" err="1">
                <a:latin typeface="微軟正黑體" panose="020B0604030504040204" pitchFamily="34" charset="-120"/>
                <a:ea typeface="微軟正黑體" panose="020B0604030504040204" pitchFamily="34" charset="-120"/>
              </a:rPr>
              <a:t>C_i</a:t>
            </a:r>
            <a:r>
              <a:rPr lang="en-US" altLang="zh-TW" sz="1400" dirty="0">
                <a:latin typeface="微軟正黑體" panose="020B0604030504040204" pitchFamily="34" charset="-120"/>
                <a:ea typeface="微軟正黑體" panose="020B0604030504040204" pitchFamily="34" charset="-120"/>
              </a:rPr>
              <a:t> </a:t>
            </a:r>
            <a:r>
              <a:rPr lang="zh-TW" altLang="en-US" sz="1400" dirty="0">
                <a:latin typeface="微軟正黑體" panose="020B0604030504040204" pitchFamily="34" charset="-120"/>
                <a:ea typeface="微軟正黑體" panose="020B0604030504040204" pitchFamily="34" charset="-120"/>
              </a:rPr>
              <a:t>中所有其他資料點之間的距離，</a:t>
            </a:r>
            <a:endParaRPr lang="en-US" altLang="zh-TW"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通常使用某種距離度量，例如歐幾里德距離。</a:t>
            </a:r>
          </a:p>
          <a:p>
            <a:endParaRPr lang="zh-TW" altLang="en-US" sz="1400" dirty="0">
              <a:latin typeface="微軟正黑體" panose="020B0604030504040204" pitchFamily="34" charset="-120"/>
              <a:ea typeface="微軟正黑體" panose="020B0604030504040204" pitchFamily="34" charset="-120"/>
            </a:endParaRPr>
          </a:p>
          <a:p>
            <a:r>
              <a:rPr lang="en-US" altLang="zh-TW" sz="1400" dirty="0">
                <a:latin typeface="微軟正黑體" panose="020B0604030504040204" pitchFamily="34" charset="-120"/>
                <a:ea typeface="微軟正黑體" panose="020B0604030504040204" pitchFamily="34" charset="-120"/>
              </a:rPr>
              <a:t>4.</a:t>
            </a:r>
            <a:r>
              <a:rPr lang="zh-TW" altLang="en-US" sz="1400" dirty="0">
                <a:latin typeface="微軟正黑體" panose="020B0604030504040204" pitchFamily="34" charset="-120"/>
                <a:ea typeface="微軟正黑體" panose="020B0604030504040204" pitchFamily="34" charset="-120"/>
              </a:rPr>
              <a:t>將所有這些距離相加，</a:t>
            </a:r>
            <a:endParaRPr lang="en-US" altLang="zh-TW"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以計算 </a:t>
            </a:r>
            <a:r>
              <a:rPr lang="en-US" altLang="zh-TW" sz="1400" dirty="0">
                <a:latin typeface="微軟正黑體" panose="020B0604030504040204" pitchFamily="34" charset="-120"/>
                <a:ea typeface="微軟正黑體" panose="020B0604030504040204" pitchFamily="34" charset="-120"/>
              </a:rPr>
              <a:t>t </a:t>
            </a:r>
            <a:r>
              <a:rPr lang="zh-TW" altLang="en-US" sz="1400" dirty="0">
                <a:latin typeface="微軟正黑體" panose="020B0604030504040204" pitchFamily="34" charset="-120"/>
                <a:ea typeface="微軟正黑體" panose="020B0604030504040204" pitchFamily="34" charset="-120"/>
              </a:rPr>
              <a:t>與聚類 </a:t>
            </a:r>
            <a:r>
              <a:rPr lang="en-US" altLang="zh-TW" sz="1400" dirty="0" err="1">
                <a:latin typeface="微軟正黑體" panose="020B0604030504040204" pitchFamily="34" charset="-120"/>
                <a:ea typeface="微軟正黑體" panose="020B0604030504040204" pitchFamily="34" charset="-120"/>
              </a:rPr>
              <a:t>C_i</a:t>
            </a:r>
            <a:r>
              <a:rPr lang="en-US" altLang="zh-TW" sz="1400" dirty="0">
                <a:latin typeface="微軟正黑體" panose="020B0604030504040204" pitchFamily="34" charset="-120"/>
                <a:ea typeface="微軟正黑體" panose="020B0604030504040204" pitchFamily="34" charset="-120"/>
              </a:rPr>
              <a:t> </a:t>
            </a:r>
            <a:r>
              <a:rPr lang="zh-TW" altLang="en-US" sz="1400" dirty="0">
                <a:latin typeface="微軟正黑體" panose="020B0604030504040204" pitchFamily="34" charset="-120"/>
                <a:ea typeface="微軟正黑體" panose="020B0604030504040204" pitchFamily="34" charset="-120"/>
              </a:rPr>
              <a:t>中所有其他資料點之間的總距離。</a:t>
            </a:r>
          </a:p>
          <a:p>
            <a:endParaRPr lang="zh-TW" altLang="en-US" sz="1400" dirty="0">
              <a:latin typeface="微軟正黑體" panose="020B0604030504040204" pitchFamily="34" charset="-120"/>
              <a:ea typeface="微軟正黑體" panose="020B0604030504040204" pitchFamily="34" charset="-120"/>
            </a:endParaRPr>
          </a:p>
          <a:p>
            <a:r>
              <a:rPr lang="en-US" altLang="zh-TW" sz="1400" dirty="0">
                <a:latin typeface="微軟正黑體" panose="020B0604030504040204" pitchFamily="34" charset="-120"/>
                <a:ea typeface="微軟正黑體" panose="020B0604030504040204" pitchFamily="34" charset="-120"/>
              </a:rPr>
              <a:t>5.</a:t>
            </a:r>
            <a:r>
              <a:rPr lang="zh-TW" altLang="en-US" sz="1400" dirty="0">
                <a:latin typeface="微軟正黑體" panose="020B0604030504040204" pitchFamily="34" charset="-120"/>
                <a:ea typeface="微軟正黑體" panose="020B0604030504040204" pitchFamily="34" charset="-120"/>
              </a:rPr>
              <a:t>將總距離除以 </a:t>
            </a:r>
            <a:r>
              <a:rPr lang="en-US" altLang="zh-TW" sz="1400" dirty="0" err="1">
                <a:latin typeface="微軟正黑體" panose="020B0604030504040204" pitchFamily="34" charset="-120"/>
                <a:ea typeface="微軟正黑體" panose="020B0604030504040204" pitchFamily="34" charset="-120"/>
              </a:rPr>
              <a:t>C_i</a:t>
            </a:r>
            <a:r>
              <a:rPr lang="en-US" altLang="zh-TW" sz="1400" dirty="0">
                <a:latin typeface="微軟正黑體" panose="020B0604030504040204" pitchFamily="34" charset="-120"/>
                <a:ea typeface="微軟正黑體" panose="020B0604030504040204" pitchFamily="34" charset="-120"/>
              </a:rPr>
              <a:t> </a:t>
            </a:r>
            <a:r>
              <a:rPr lang="zh-TW" altLang="en-US" sz="1400" dirty="0">
                <a:latin typeface="微軟正黑體" panose="020B0604030504040204" pitchFamily="34" charset="-120"/>
                <a:ea typeface="微軟正黑體" panose="020B0604030504040204" pitchFamily="34" charset="-120"/>
              </a:rPr>
              <a:t>中資料點的總數，以計算平均距離 </a:t>
            </a:r>
            <a:r>
              <a:rPr lang="en-US" altLang="zh-TW" sz="1400" dirty="0">
                <a:latin typeface="微軟正黑體" panose="020B0604030504040204" pitchFamily="34" charset="-120"/>
                <a:ea typeface="微軟正黑體" panose="020B0604030504040204" pitchFamily="34" charset="-120"/>
              </a:rPr>
              <a:t>a(t)</a:t>
            </a:r>
            <a:r>
              <a:rPr lang="zh-TW" altLang="en-US" sz="1400" dirty="0">
                <a:latin typeface="微軟正黑體" panose="020B0604030504040204" pitchFamily="34" charset="-120"/>
                <a:ea typeface="微軟正黑體" panose="020B0604030504040204" pitchFamily="34" charset="-120"/>
              </a:rPr>
              <a:t>。</a:t>
            </a:r>
            <a:endParaRPr lang="en-US" altLang="zh-TW" sz="1400" dirty="0">
              <a:latin typeface="微軟正黑體" panose="020B0604030504040204" pitchFamily="34" charset="-120"/>
              <a:ea typeface="微軟正黑體" panose="020B0604030504040204" pitchFamily="34" charset="-120"/>
            </a:endParaRPr>
          </a:p>
          <a:p>
            <a:endParaRPr lang="en-US" altLang="zh-TW"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反映了資料點</a:t>
            </a:r>
            <a:r>
              <a:rPr lang="en-US" altLang="zh-TW" sz="1400" dirty="0">
                <a:latin typeface="微軟正黑體" panose="020B0604030504040204" pitchFamily="34" charset="-120"/>
                <a:ea typeface="微軟正黑體" panose="020B0604030504040204" pitchFamily="34" charset="-120"/>
              </a:rPr>
              <a:t>t</a:t>
            </a:r>
            <a:r>
              <a:rPr lang="zh-TW" altLang="en-US" sz="1400" dirty="0">
                <a:latin typeface="微軟正黑體" panose="020B0604030504040204" pitchFamily="34" charset="-120"/>
                <a:ea typeface="微軟正黑體" panose="020B0604030504040204" pitchFamily="34" charset="-120"/>
              </a:rPr>
              <a:t>當前聚類結果的優劣</a:t>
            </a:r>
            <a:r>
              <a:rPr lang="en-US" altLang="zh-TW" sz="1400" dirty="0">
                <a:latin typeface="微軟正黑體" panose="020B0604030504040204" pitchFamily="34" charset="-120"/>
                <a:ea typeface="微軟正黑體" panose="020B0604030504040204" pitchFamily="34" charset="-120"/>
              </a:rPr>
              <a:t>(</a:t>
            </a:r>
            <a:r>
              <a:rPr lang="zh-TW" altLang="en-US" sz="1400" dirty="0">
                <a:solidFill>
                  <a:srgbClr val="FF0000"/>
                </a:solidFill>
                <a:latin typeface="微軟正黑體" panose="020B0604030504040204" pitchFamily="34" charset="-120"/>
                <a:ea typeface="微軟正黑體" panose="020B0604030504040204" pitchFamily="34" charset="-120"/>
              </a:rPr>
              <a:t>值越小，聚類效果越好</a:t>
            </a:r>
            <a:r>
              <a:rPr lang="en-US" altLang="zh-TW" sz="1400" dirty="0">
                <a:latin typeface="微軟正黑體" panose="020B0604030504040204" pitchFamily="34" charset="-120"/>
                <a:ea typeface="微軟正黑體" panose="020B0604030504040204" pitchFamily="34" charset="-120"/>
              </a:rPr>
              <a:t>)</a:t>
            </a:r>
            <a:endParaRPr lang="zh-TW" altLang="en-US" sz="1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30275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cap="none" dirty="0">
                <a:latin typeface="標楷體" panose="03000509000000000000" pitchFamily="65" charset="-120"/>
                <a:ea typeface="標楷體" panose="03000509000000000000" pitchFamily="65" charset="-120"/>
              </a:rPr>
              <a:t>研究結果</a:t>
            </a:r>
            <a:r>
              <a:rPr lang="en-US" altLang="zh-TW" sz="5400" cap="none" dirty="0">
                <a:latin typeface="標楷體" panose="03000509000000000000" pitchFamily="65" charset="-120"/>
                <a:ea typeface="標楷體" panose="03000509000000000000" pitchFamily="65" charset="-120"/>
              </a:rPr>
              <a:t>or</a:t>
            </a:r>
            <a:r>
              <a:rPr lang="zh-TW" altLang="en-US" sz="5400" cap="none" dirty="0">
                <a:latin typeface="標楷體" panose="03000509000000000000" pitchFamily="65" charset="-120"/>
                <a:ea typeface="標楷體" panose="03000509000000000000" pitchFamily="65" charset="-120"/>
              </a:rPr>
              <a:t>值得注意的成果</a:t>
            </a:r>
          </a:p>
        </p:txBody>
      </p:sp>
      <p:sp>
        <p:nvSpPr>
          <p:cNvPr id="5" name="內容版面配置區 4">
            <a:extLst>
              <a:ext uri="{FF2B5EF4-FFF2-40B4-BE49-F238E27FC236}">
                <a16:creationId xmlns:a16="http://schemas.microsoft.com/office/drawing/2014/main" id="{6B8723F4-D9B8-4E26-8D06-FE9138118906}"/>
              </a:ext>
            </a:extLst>
          </p:cNvPr>
          <p:cNvSpPr>
            <a:spLocks noGrp="1"/>
          </p:cNvSpPr>
          <p:nvPr>
            <p:ph idx="1"/>
          </p:nvPr>
        </p:nvSpPr>
        <p:spPr/>
        <p:txBody>
          <a:bodyPr/>
          <a:lstStyle/>
          <a:p>
            <a:pPr marL="0" indent="0">
              <a:buNone/>
            </a:pPr>
            <a:r>
              <a:rPr lang="zh-TW" altLang="en-US" sz="2000" dirty="0">
                <a:latin typeface="標楷體" panose="03000509000000000000" pitchFamily="65" charset="-120"/>
                <a:ea typeface="標楷體" panose="03000509000000000000" pitchFamily="65" charset="-120"/>
              </a:rPr>
              <a:t>研究結果指出，利用了</a:t>
            </a:r>
            <a:r>
              <a:rPr lang="en-US" altLang="zh-TW" sz="2000" dirty="0">
                <a:latin typeface="標楷體" panose="03000509000000000000" pitchFamily="65" charset="-120"/>
                <a:ea typeface="標楷體" panose="03000509000000000000" pitchFamily="65" charset="-120"/>
              </a:rPr>
              <a:t>UCI</a:t>
            </a:r>
            <a:r>
              <a:rPr lang="zh-TW" altLang="en-US" sz="2000" dirty="0">
                <a:latin typeface="標楷體" panose="03000509000000000000" pitchFamily="65" charset="-120"/>
                <a:ea typeface="標楷體" panose="03000509000000000000" pitchFamily="65" charset="-120"/>
              </a:rPr>
              <a:t>數據集進行聚類實驗，通過實驗比較了</a:t>
            </a:r>
            <a:r>
              <a:rPr lang="zh-TW" altLang="en-US" sz="2000" dirty="0">
                <a:solidFill>
                  <a:srgbClr val="FF0000"/>
                </a:solidFill>
                <a:latin typeface="標楷體" panose="03000509000000000000" pitchFamily="65" charset="-120"/>
                <a:ea typeface="標楷體" panose="03000509000000000000" pitchFamily="65" charset="-120"/>
              </a:rPr>
              <a:t>基於歐基里德距離</a:t>
            </a:r>
            <a:r>
              <a:rPr lang="zh-TW" altLang="en-US" sz="2000" dirty="0">
                <a:latin typeface="標楷體" panose="03000509000000000000" pitchFamily="65" charset="-120"/>
                <a:ea typeface="標楷體" panose="03000509000000000000" pitchFamily="65" charset="-120"/>
              </a:rPr>
              <a:t>與</a:t>
            </a:r>
            <a:r>
              <a:rPr lang="zh-TW" altLang="en-US" sz="2000" dirty="0">
                <a:solidFill>
                  <a:srgbClr val="FF0000"/>
                </a:solidFill>
                <a:latin typeface="標楷體" panose="03000509000000000000" pitchFamily="65" charset="-120"/>
                <a:ea typeface="標楷體" panose="03000509000000000000" pitchFamily="65" charset="-120"/>
              </a:rPr>
              <a:t>馬哈拉諾比斯距離</a:t>
            </a:r>
            <a:r>
              <a:rPr lang="zh-TW" altLang="en-US" sz="2000" dirty="0">
                <a:latin typeface="標楷體" panose="03000509000000000000" pitchFamily="65" charset="-120"/>
                <a:ea typeface="標楷體" panose="03000509000000000000" pitchFamily="65" charset="-120"/>
              </a:rPr>
              <a:t>的</a:t>
            </a:r>
            <a:r>
              <a:rPr lang="en-US" altLang="zh-TW" sz="2000" dirty="0">
                <a:latin typeface="標楷體" panose="03000509000000000000" pitchFamily="65" charset="-120"/>
                <a:ea typeface="標楷體" panose="03000509000000000000" pitchFamily="65" charset="-120"/>
              </a:rPr>
              <a:t>AP</a:t>
            </a:r>
            <a:r>
              <a:rPr lang="zh-TW" altLang="en-US" sz="2000" dirty="0">
                <a:latin typeface="標楷體" panose="03000509000000000000" pitchFamily="65" charset="-120"/>
                <a:ea typeface="標楷體" panose="03000509000000000000" pitchFamily="65" charset="-120"/>
              </a:rPr>
              <a:t>演算法，驗證了</a:t>
            </a:r>
            <a:r>
              <a:rPr lang="en-US" altLang="zh-TW" sz="2000" dirty="0">
                <a:latin typeface="標楷體" panose="03000509000000000000" pitchFamily="65" charset="-120"/>
                <a:ea typeface="標楷體" panose="03000509000000000000" pitchFamily="65" charset="-120"/>
              </a:rPr>
              <a:t>AP</a:t>
            </a:r>
            <a:r>
              <a:rPr lang="zh-TW" altLang="en-US" sz="2000" dirty="0">
                <a:latin typeface="標楷體" panose="03000509000000000000" pitchFamily="65" charset="-120"/>
                <a:ea typeface="標楷體" panose="03000509000000000000" pitchFamily="65" charset="-120"/>
              </a:rPr>
              <a:t>演算法的有效性和</a:t>
            </a:r>
            <a:r>
              <a:rPr lang="en-US" altLang="zh-TW" sz="2000" dirty="0">
                <a:solidFill>
                  <a:srgbClr val="FFFF00"/>
                </a:solidFill>
                <a:latin typeface="標楷體" panose="03000509000000000000" pitchFamily="65" charset="-120"/>
                <a:ea typeface="標楷體" panose="03000509000000000000" pitchFamily="65" charset="-120"/>
              </a:rPr>
              <a:t>(</a:t>
            </a:r>
            <a:r>
              <a:rPr lang="zh-TW" altLang="en-US" sz="2000" dirty="0">
                <a:solidFill>
                  <a:srgbClr val="FFFF00"/>
                </a:solidFill>
                <a:latin typeface="標楷體" panose="03000509000000000000" pitchFamily="65" charset="-120"/>
                <a:ea typeface="標楷體" panose="03000509000000000000" pitchFamily="65" charset="-120"/>
              </a:rPr>
              <a:t>快速性</a:t>
            </a:r>
            <a:r>
              <a:rPr lang="en-US" altLang="zh-TW" sz="2000" dirty="0">
                <a:solidFill>
                  <a:srgbClr val="FFFF00"/>
                </a:solidFill>
                <a:latin typeface="標楷體" panose="03000509000000000000" pitchFamily="65" charset="-120"/>
                <a:ea typeface="標楷體" panose="03000509000000000000" pitchFamily="65" charset="-120"/>
              </a:rPr>
              <a:t>)?</a:t>
            </a:r>
          </a:p>
          <a:p>
            <a:pPr marL="0" indent="0">
              <a:buNone/>
            </a:pPr>
            <a:endParaRPr lang="en-US" altLang="zh-TW" sz="2000" b="1" dirty="0">
              <a:solidFill>
                <a:srgbClr val="FF0000"/>
              </a:solidFill>
              <a:latin typeface="標楷體" panose="03000509000000000000" pitchFamily="65" charset="-120"/>
              <a:ea typeface="標楷體" panose="03000509000000000000" pitchFamily="65" charset="-120"/>
            </a:endParaRPr>
          </a:p>
          <a:p>
            <a:pPr marL="0" indent="0">
              <a:buNone/>
            </a:pPr>
            <a:endParaRPr lang="en-US" altLang="zh-TW" sz="2000" b="1"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74921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cap="none" dirty="0">
                <a:latin typeface="標楷體" panose="03000509000000000000" pitchFamily="65" charset="-120"/>
                <a:ea typeface="標楷體" panose="03000509000000000000" pitchFamily="65" charset="-120"/>
              </a:rPr>
              <a:t>貢獻</a:t>
            </a:r>
          </a:p>
        </p:txBody>
      </p:sp>
      <p:sp>
        <p:nvSpPr>
          <p:cNvPr id="5" name="內容版面配置區 4">
            <a:extLst>
              <a:ext uri="{FF2B5EF4-FFF2-40B4-BE49-F238E27FC236}">
                <a16:creationId xmlns:a16="http://schemas.microsoft.com/office/drawing/2014/main" id="{6B8723F4-D9B8-4E26-8D06-FE9138118906}"/>
              </a:ext>
            </a:extLst>
          </p:cNvPr>
          <p:cNvSpPr>
            <a:spLocks noGrp="1"/>
          </p:cNvSpPr>
          <p:nvPr>
            <p:ph idx="1"/>
          </p:nvPr>
        </p:nvSpPr>
        <p:spPr/>
        <p:txBody>
          <a:bodyPr/>
          <a:lstStyle/>
          <a:p>
            <a:pPr marL="0" indent="0">
              <a:buNone/>
            </a:pPr>
            <a:r>
              <a:rPr lang="zh-TW" altLang="en-US" sz="2000" dirty="0">
                <a:latin typeface="標楷體" panose="03000509000000000000" pitchFamily="65" charset="-120"/>
                <a:ea typeface="標楷體" panose="03000509000000000000" pitchFamily="65" charset="-120"/>
              </a:rPr>
              <a:t>我認為沒有太大的貢獻，該會議論文只是實驗了</a:t>
            </a:r>
            <a:r>
              <a:rPr lang="en-US" altLang="zh-TW" sz="2000" dirty="0">
                <a:latin typeface="標楷體" panose="03000509000000000000" pitchFamily="65" charset="-120"/>
                <a:ea typeface="標楷體" panose="03000509000000000000" pitchFamily="65" charset="-120"/>
              </a:rPr>
              <a:t>AP</a:t>
            </a:r>
            <a:r>
              <a:rPr lang="zh-TW" altLang="en-US" sz="2000" dirty="0">
                <a:latin typeface="標楷體" panose="03000509000000000000" pitchFamily="65" charset="-120"/>
                <a:ea typeface="標楷體" panose="03000509000000000000" pitchFamily="65" charset="-120"/>
              </a:rPr>
              <a:t>演算法的可用性，因為是會議論文沒有其研究動機，無法得知作者想使用此演算法在哪種領域上做出貢獻。</a:t>
            </a:r>
            <a:endParaRPr lang="en-US" altLang="zh-TW" sz="2000" b="1" dirty="0">
              <a:solidFill>
                <a:srgbClr val="FF0000"/>
              </a:solidFill>
              <a:latin typeface="標楷體" panose="03000509000000000000" pitchFamily="65" charset="-120"/>
              <a:ea typeface="標楷體" panose="03000509000000000000" pitchFamily="65" charset="-120"/>
            </a:endParaRPr>
          </a:p>
          <a:p>
            <a:pPr marL="0" indent="0">
              <a:buNone/>
            </a:pPr>
            <a:endParaRPr lang="en-US" altLang="zh-TW" sz="2000" b="1"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866996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cap="none" dirty="0">
                <a:latin typeface="標楷體" panose="03000509000000000000" pitchFamily="65" charset="-120"/>
                <a:ea typeface="標楷體" panose="03000509000000000000" pitchFamily="65" charset="-120"/>
              </a:rPr>
              <a:t>優點與缺點</a:t>
            </a:r>
          </a:p>
        </p:txBody>
      </p:sp>
      <p:sp>
        <p:nvSpPr>
          <p:cNvPr id="5" name="內容版面配置區 4">
            <a:extLst>
              <a:ext uri="{FF2B5EF4-FFF2-40B4-BE49-F238E27FC236}">
                <a16:creationId xmlns:a16="http://schemas.microsoft.com/office/drawing/2014/main" id="{6B8723F4-D9B8-4E26-8D06-FE9138118906}"/>
              </a:ext>
            </a:extLst>
          </p:cNvPr>
          <p:cNvSpPr>
            <a:spLocks noGrp="1"/>
          </p:cNvSpPr>
          <p:nvPr>
            <p:ph idx="1"/>
          </p:nvPr>
        </p:nvSpPr>
        <p:spPr>
          <a:xfrm>
            <a:off x="1141412" y="2249486"/>
            <a:ext cx="9905999" cy="3989995"/>
          </a:xfrm>
        </p:spPr>
        <p:txBody>
          <a:bodyPr>
            <a:normAutofit/>
          </a:bodyPr>
          <a:lstStyle/>
          <a:p>
            <a:pPr marL="0" indent="0">
              <a:buNone/>
            </a:pPr>
            <a:r>
              <a:rPr lang="zh-TW" altLang="en-US" sz="2000" b="1" dirty="0">
                <a:solidFill>
                  <a:srgbClr val="C00000"/>
                </a:solidFill>
                <a:latin typeface="標楷體" panose="03000509000000000000" pitchFamily="65" charset="-120"/>
                <a:ea typeface="標楷體" panose="03000509000000000000" pitchFamily="65" charset="-120"/>
              </a:rPr>
              <a:t>優點</a:t>
            </a:r>
            <a:r>
              <a:rPr lang="zh-TW" altLang="en-US"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pPr marL="0" indent="0">
              <a:buNone/>
            </a:pP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不用預先設定中心點</a:t>
            </a:r>
            <a:endParaRPr lang="en-US" altLang="zh-TW" sz="2000" dirty="0">
              <a:latin typeface="標楷體" panose="03000509000000000000" pitchFamily="65" charset="-120"/>
              <a:ea typeface="標楷體" panose="03000509000000000000" pitchFamily="65" charset="-120"/>
            </a:endParaRPr>
          </a:p>
          <a:p>
            <a:pPr marL="0" indent="0">
              <a:buNone/>
            </a:pPr>
            <a:r>
              <a:rPr lang="en-US" altLang="zh-TW" sz="2000" dirty="0">
                <a:latin typeface="標楷體" panose="03000509000000000000" pitchFamily="65" charset="-120"/>
                <a:ea typeface="標楷體" panose="03000509000000000000" pitchFamily="65" charset="-120"/>
              </a:rPr>
              <a:t>2.</a:t>
            </a:r>
            <a:r>
              <a:rPr lang="zh-TW" altLang="en-US" sz="2000" dirty="0">
                <a:latin typeface="標楷體" panose="03000509000000000000" pitchFamily="65" charset="-120"/>
                <a:ea typeface="標楷體" panose="03000509000000000000" pitchFamily="65" charset="-120"/>
              </a:rPr>
              <a:t>在不知道數據能分幾類的情況下能自動分類</a:t>
            </a:r>
            <a:endParaRPr lang="en-US" altLang="zh-TW" sz="2000" dirty="0">
              <a:latin typeface="標楷體" panose="03000509000000000000" pitchFamily="65" charset="-120"/>
              <a:ea typeface="標楷體" panose="03000509000000000000" pitchFamily="65" charset="-120"/>
            </a:endParaRPr>
          </a:p>
          <a:p>
            <a:pPr marL="0" indent="0">
              <a:buNone/>
            </a:pPr>
            <a:endParaRPr lang="en-US" altLang="zh-TW" sz="2000" dirty="0">
              <a:latin typeface="標楷體" panose="03000509000000000000" pitchFamily="65" charset="-120"/>
              <a:ea typeface="標楷體" panose="03000509000000000000" pitchFamily="65" charset="-120"/>
            </a:endParaRPr>
          </a:p>
          <a:p>
            <a:pPr marL="0" indent="0">
              <a:buNone/>
            </a:pPr>
            <a:r>
              <a:rPr lang="zh-TW" altLang="en-US" sz="2000" b="1" dirty="0">
                <a:solidFill>
                  <a:srgbClr val="C00000"/>
                </a:solidFill>
                <a:latin typeface="標楷體" panose="03000509000000000000" pitchFamily="65" charset="-120"/>
                <a:ea typeface="標楷體" panose="03000509000000000000" pitchFamily="65" charset="-120"/>
              </a:rPr>
              <a:t>缺點</a:t>
            </a:r>
            <a:r>
              <a:rPr lang="zh-TW" altLang="en-US"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pPr marL="0" indent="0">
              <a:buNone/>
            </a:pP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複雜度過高</a:t>
            </a:r>
            <a:endParaRPr lang="en-US" altLang="zh-TW" sz="2000" dirty="0">
              <a:latin typeface="標楷體" panose="03000509000000000000" pitchFamily="65" charset="-120"/>
              <a:ea typeface="標楷體" panose="03000509000000000000" pitchFamily="65" charset="-120"/>
            </a:endParaRPr>
          </a:p>
          <a:p>
            <a:pPr marL="0" indent="0">
              <a:buNone/>
            </a:pPr>
            <a:r>
              <a:rPr lang="en-US" altLang="zh-TW" sz="2000" dirty="0">
                <a:latin typeface="標楷體" panose="03000509000000000000" pitchFamily="65" charset="-120"/>
                <a:ea typeface="標楷體" panose="03000509000000000000" pitchFamily="65" charset="-120"/>
              </a:rPr>
              <a:t>2.</a:t>
            </a:r>
            <a:r>
              <a:rPr lang="zh-TW" altLang="en-US" sz="2000" dirty="0">
                <a:latin typeface="標楷體" panose="03000509000000000000" pitchFamily="65" charset="-120"/>
                <a:ea typeface="標楷體" panose="03000509000000000000" pitchFamily="65" charset="-120"/>
              </a:rPr>
              <a:t>集群數目未知</a:t>
            </a:r>
            <a:endParaRPr lang="en-US" altLang="zh-TW" sz="2000" dirty="0">
              <a:latin typeface="標楷體" panose="03000509000000000000" pitchFamily="65" charset="-120"/>
              <a:ea typeface="標楷體" panose="03000509000000000000" pitchFamily="65" charset="-120"/>
            </a:endParaRPr>
          </a:p>
          <a:p>
            <a:pPr marL="0" indent="0">
              <a:buNone/>
            </a:pPr>
            <a:r>
              <a:rPr lang="en-US" altLang="zh-TW" sz="2000" dirty="0">
                <a:latin typeface="標楷體" panose="03000509000000000000" pitchFamily="65" charset="-120"/>
                <a:ea typeface="標楷體" panose="03000509000000000000" pitchFamily="65" charset="-120"/>
              </a:rPr>
              <a:t>3.</a:t>
            </a:r>
            <a:r>
              <a:rPr lang="zh-TW" altLang="en-US" sz="2000" dirty="0">
                <a:solidFill>
                  <a:srgbClr val="FF0000"/>
                </a:solidFill>
                <a:latin typeface="標楷體" panose="03000509000000000000" pitchFamily="65" charset="-120"/>
                <a:ea typeface="標楷體" panose="03000509000000000000" pitchFamily="65" charset="-120"/>
              </a:rPr>
              <a:t>不一定能找出中心點</a:t>
            </a:r>
            <a:endParaRPr lang="en-US" altLang="zh-TW" sz="20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08282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cap="none" dirty="0">
                <a:latin typeface="標楷體" panose="03000509000000000000" pitchFamily="65" charset="-120"/>
                <a:ea typeface="標楷體" panose="03000509000000000000" pitchFamily="65" charset="-120"/>
              </a:rPr>
              <a:t>未來發展空間</a:t>
            </a:r>
          </a:p>
        </p:txBody>
      </p:sp>
      <p:sp>
        <p:nvSpPr>
          <p:cNvPr id="5" name="內容版面配置區 4">
            <a:extLst>
              <a:ext uri="{FF2B5EF4-FFF2-40B4-BE49-F238E27FC236}">
                <a16:creationId xmlns:a16="http://schemas.microsoft.com/office/drawing/2014/main" id="{6B8723F4-D9B8-4E26-8D06-FE9138118906}"/>
              </a:ext>
            </a:extLst>
          </p:cNvPr>
          <p:cNvSpPr>
            <a:spLocks noGrp="1"/>
          </p:cNvSpPr>
          <p:nvPr>
            <p:ph idx="1"/>
          </p:nvPr>
        </p:nvSpPr>
        <p:spPr/>
        <p:txBody>
          <a:bodyPr/>
          <a:lstStyle/>
          <a:p>
            <a:pPr marL="0" indent="0" algn="ctr">
              <a:buNone/>
            </a:pPr>
            <a:r>
              <a:rPr lang="zh-TW" altLang="en-US" sz="2000" dirty="0">
                <a:latin typeface="標楷體" panose="03000509000000000000" pitchFamily="65" charset="-120"/>
                <a:ea typeface="標楷體" panose="03000509000000000000" pitchFamily="65" charset="-120"/>
              </a:rPr>
              <a:t>這方面比較沒有想法</a:t>
            </a: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249369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cap="none" dirty="0">
                <a:latin typeface="標楷體" panose="03000509000000000000" pitchFamily="65" charset="-120"/>
                <a:ea typeface="標楷體" panose="03000509000000000000" pitchFamily="65" charset="-120"/>
              </a:rPr>
              <a:t>如果是我會怎麼做這個題目</a:t>
            </a:r>
          </a:p>
        </p:txBody>
      </p:sp>
      <p:sp>
        <p:nvSpPr>
          <p:cNvPr id="5" name="內容版面配置區 4">
            <a:extLst>
              <a:ext uri="{FF2B5EF4-FFF2-40B4-BE49-F238E27FC236}">
                <a16:creationId xmlns:a16="http://schemas.microsoft.com/office/drawing/2014/main" id="{6B8723F4-D9B8-4E26-8D06-FE9138118906}"/>
              </a:ext>
            </a:extLst>
          </p:cNvPr>
          <p:cNvSpPr>
            <a:spLocks noGrp="1"/>
          </p:cNvSpPr>
          <p:nvPr>
            <p:ph idx="1"/>
          </p:nvPr>
        </p:nvSpPr>
        <p:spPr/>
        <p:txBody>
          <a:bodyPr/>
          <a:lstStyle/>
          <a:p>
            <a:pPr marL="0" indent="0" algn="ctr">
              <a:buNone/>
            </a:pPr>
            <a:r>
              <a:rPr lang="zh-TW" altLang="en-US" sz="2000" dirty="0">
                <a:latin typeface="標楷體" panose="03000509000000000000" pitchFamily="65" charset="-120"/>
                <a:ea typeface="標楷體" panose="03000509000000000000" pitchFamily="65" charset="-120"/>
              </a:rPr>
              <a:t>嘗試比較更多種相似的聚類演算法</a:t>
            </a: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69511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fontScale="90000"/>
          </a:bodyPr>
          <a:lstStyle/>
          <a:p>
            <a:pPr algn="ctr"/>
            <a:r>
              <a:rPr lang="zh-TW" altLang="en-US" sz="5400" cap="none" dirty="0">
                <a:latin typeface="標楷體" panose="03000509000000000000" pitchFamily="65" charset="-120"/>
                <a:ea typeface="標楷體" panose="03000509000000000000" pitchFamily="65" charset="-120"/>
              </a:rPr>
              <a:t>本論文之方法有無其他可應用或是適用的例子</a:t>
            </a:r>
          </a:p>
        </p:txBody>
      </p:sp>
      <p:sp>
        <p:nvSpPr>
          <p:cNvPr id="5" name="內容版面配置區 4">
            <a:extLst>
              <a:ext uri="{FF2B5EF4-FFF2-40B4-BE49-F238E27FC236}">
                <a16:creationId xmlns:a16="http://schemas.microsoft.com/office/drawing/2014/main" id="{6B8723F4-D9B8-4E26-8D06-FE9138118906}"/>
              </a:ext>
            </a:extLst>
          </p:cNvPr>
          <p:cNvSpPr>
            <a:spLocks noGrp="1"/>
          </p:cNvSpPr>
          <p:nvPr>
            <p:ph idx="1"/>
          </p:nvPr>
        </p:nvSpPr>
        <p:spPr/>
        <p:txBody>
          <a:bodyPr/>
          <a:lstStyle/>
          <a:p>
            <a:pPr marL="0" indent="0" algn="ctr">
              <a:buNone/>
            </a:pPr>
            <a:r>
              <a:rPr lang="zh-TW" altLang="en-US" sz="2000" dirty="0">
                <a:latin typeface="標楷體" panose="03000509000000000000" pitchFamily="65" charset="-120"/>
                <a:ea typeface="標楷體" panose="03000509000000000000" pitchFamily="65" charset="-120"/>
              </a:rPr>
              <a:t>與未來發展空間一樣，較無想法</a:t>
            </a: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87534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假設條件</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p:txBody>
          <a:bodyPr>
            <a:normAutofit/>
          </a:bodyPr>
          <a:lstStyle/>
          <a:p>
            <a:r>
              <a:rPr lang="zh-TW" altLang="en-US" sz="3200" dirty="0">
                <a:latin typeface="標楷體" panose="03000509000000000000" pitchFamily="65" charset="-120"/>
                <a:ea typeface="標楷體" panose="03000509000000000000" pitchFamily="65" charset="-120"/>
              </a:rPr>
              <a:t>本文並無假設條件，故不贅述</a:t>
            </a:r>
          </a:p>
        </p:txBody>
      </p:sp>
    </p:spTree>
    <p:extLst>
      <p:ext uri="{BB962C8B-B14F-4D97-AF65-F5344CB8AC3E}">
        <p14:creationId xmlns:p14="http://schemas.microsoft.com/office/powerpoint/2010/main" val="2780950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cap="none" dirty="0">
                <a:latin typeface="標楷體" panose="03000509000000000000" pitchFamily="65" charset="-120"/>
                <a:ea typeface="標楷體" panose="03000509000000000000" pitchFamily="65" charset="-120"/>
              </a:rPr>
              <a:t>報告結束</a:t>
            </a:r>
          </a:p>
        </p:txBody>
      </p:sp>
      <p:sp>
        <p:nvSpPr>
          <p:cNvPr id="5" name="內容版面配置區 4">
            <a:extLst>
              <a:ext uri="{FF2B5EF4-FFF2-40B4-BE49-F238E27FC236}">
                <a16:creationId xmlns:a16="http://schemas.microsoft.com/office/drawing/2014/main" id="{6B8723F4-D9B8-4E26-8D06-FE9138118906}"/>
              </a:ext>
            </a:extLst>
          </p:cNvPr>
          <p:cNvSpPr>
            <a:spLocks noGrp="1"/>
          </p:cNvSpPr>
          <p:nvPr>
            <p:ph idx="1"/>
          </p:nvPr>
        </p:nvSpPr>
        <p:spPr/>
        <p:txBody>
          <a:bodyPr/>
          <a:lstStyle/>
          <a:p>
            <a:pPr marL="0" indent="0" algn="ctr">
              <a:buNone/>
            </a:pPr>
            <a:r>
              <a:rPr lang="zh-TW" altLang="en-US" sz="2000" dirty="0">
                <a:latin typeface="標楷體" panose="03000509000000000000" pitchFamily="65" charset="-120"/>
                <a:ea typeface="標楷體" panose="03000509000000000000" pitchFamily="65" charset="-120"/>
              </a:rPr>
              <a:t>謝謝大家</a:t>
            </a:r>
          </a:p>
          <a:p>
            <a:pPr marL="0" indent="0" algn="ctr">
              <a:buNone/>
            </a:pPr>
            <a:r>
              <a:rPr lang="zh-TW" altLang="en-US" sz="2000" dirty="0">
                <a:latin typeface="標楷體" panose="03000509000000000000" pitchFamily="65" charset="-120"/>
                <a:ea typeface="標楷體" panose="03000509000000000000" pitchFamily="65" charset="-120"/>
              </a:rPr>
              <a:t>如果內容有錯或講解有誤的地方</a:t>
            </a:r>
          </a:p>
          <a:p>
            <a:pPr marL="0" indent="0" algn="ctr">
              <a:buNone/>
            </a:pPr>
            <a:r>
              <a:rPr lang="zh-TW" altLang="en-US" sz="2000" dirty="0">
                <a:latin typeface="標楷體" panose="03000509000000000000" pitchFamily="65" charset="-120"/>
                <a:ea typeface="標楷體" panose="03000509000000000000" pitchFamily="65" charset="-120"/>
              </a:rPr>
              <a:t>非常歡迎指教</a:t>
            </a:r>
          </a:p>
        </p:txBody>
      </p:sp>
    </p:spTree>
    <p:extLst>
      <p:ext uri="{BB962C8B-B14F-4D97-AF65-F5344CB8AC3E}">
        <p14:creationId xmlns:p14="http://schemas.microsoft.com/office/powerpoint/2010/main" val="395611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資料形式與來源</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p:txBody>
          <a:bodyPr/>
          <a:lstStyle/>
          <a:p>
            <a:r>
              <a:rPr lang="en-US" altLang="zh-TW" dirty="0">
                <a:latin typeface="標楷體" panose="03000509000000000000" pitchFamily="65" charset="-120"/>
                <a:ea typeface="標楷體" panose="03000509000000000000" pitchFamily="65" charset="-120"/>
              </a:rPr>
              <a:t>UCI</a:t>
            </a:r>
            <a:r>
              <a:rPr lang="zh-TW" altLang="en-US" dirty="0">
                <a:latin typeface="標楷體" panose="03000509000000000000" pitchFamily="65" charset="-120"/>
                <a:ea typeface="標楷體" panose="03000509000000000000" pitchFamily="65" charset="-120"/>
              </a:rPr>
              <a:t>數據集，加拿大歐文分校機器學習儲存庫，其中的</a:t>
            </a:r>
            <a:r>
              <a:rPr lang="en-US" altLang="zh-TW" dirty="0" err="1">
                <a:solidFill>
                  <a:srgbClr val="FF0000"/>
                </a:solidFill>
              </a:rPr>
              <a:t>ecoli</a:t>
            </a:r>
            <a:r>
              <a:rPr lang="zh-TW" altLang="en-US" dirty="0"/>
              <a:t>、</a:t>
            </a:r>
            <a:r>
              <a:rPr lang="en-US" altLang="zh-TW" dirty="0"/>
              <a:t> </a:t>
            </a:r>
            <a:r>
              <a:rPr lang="en-US" altLang="zh-TW" dirty="0">
                <a:solidFill>
                  <a:srgbClr val="FF0000"/>
                </a:solidFill>
              </a:rPr>
              <a:t>vehicle</a:t>
            </a:r>
            <a:r>
              <a:rPr lang="zh-TW" altLang="en-US" dirty="0"/>
              <a:t>、</a:t>
            </a:r>
            <a:r>
              <a:rPr lang="en-US" altLang="zh-TW" dirty="0">
                <a:solidFill>
                  <a:srgbClr val="FF0000"/>
                </a:solidFill>
              </a:rPr>
              <a:t>ionosphere</a:t>
            </a:r>
            <a:r>
              <a:rPr lang="zh-TW" altLang="en-US" dirty="0"/>
              <a:t>、</a:t>
            </a:r>
            <a:r>
              <a:rPr lang="en-US" altLang="zh-TW" dirty="0">
                <a:solidFill>
                  <a:srgbClr val="FF0000"/>
                </a:solidFill>
              </a:rPr>
              <a:t>libras</a:t>
            </a:r>
            <a:r>
              <a:rPr lang="zh-TW" altLang="en-US" dirty="0"/>
              <a:t>與</a:t>
            </a:r>
            <a:r>
              <a:rPr lang="en-US" altLang="zh-TW" dirty="0">
                <a:solidFill>
                  <a:srgbClr val="FF0000"/>
                </a:solidFill>
              </a:rPr>
              <a:t>wine</a:t>
            </a:r>
            <a:endParaRPr lang="en-US" altLang="zh-TW" dirty="0">
              <a:solidFill>
                <a:srgbClr val="FF0000"/>
              </a:solidFill>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5AD2CADF-C5FB-4C69-9942-F0A91588AB6F}"/>
              </a:ext>
            </a:extLst>
          </p:cNvPr>
          <p:cNvPicPr>
            <a:picLocks noChangeAspect="1"/>
          </p:cNvPicPr>
          <p:nvPr/>
        </p:nvPicPr>
        <p:blipFill>
          <a:blip r:embed="rId2"/>
          <a:stretch>
            <a:fillRect/>
          </a:stretch>
        </p:blipFill>
        <p:spPr>
          <a:xfrm>
            <a:off x="3217459" y="3429000"/>
            <a:ext cx="5753903" cy="2657846"/>
          </a:xfrm>
          <a:prstGeom prst="rect">
            <a:avLst/>
          </a:prstGeom>
        </p:spPr>
      </p:pic>
      <p:sp>
        <p:nvSpPr>
          <p:cNvPr id="7" name="框架 6">
            <a:extLst>
              <a:ext uri="{FF2B5EF4-FFF2-40B4-BE49-F238E27FC236}">
                <a16:creationId xmlns:a16="http://schemas.microsoft.com/office/drawing/2014/main" id="{DD5CBCC4-908E-4EF5-A7E4-5F06531ECED1}"/>
              </a:ext>
            </a:extLst>
          </p:cNvPr>
          <p:cNvSpPr/>
          <p:nvPr/>
        </p:nvSpPr>
        <p:spPr>
          <a:xfrm>
            <a:off x="3464653" y="4278385"/>
            <a:ext cx="5343787" cy="411061"/>
          </a:xfrm>
          <a:prstGeom prst="fram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3440594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資料形式與來源</a:t>
            </a:r>
          </a:p>
        </p:txBody>
      </p:sp>
      <p:pic>
        <p:nvPicPr>
          <p:cNvPr id="6" name="圖片 5">
            <a:extLst>
              <a:ext uri="{FF2B5EF4-FFF2-40B4-BE49-F238E27FC236}">
                <a16:creationId xmlns:a16="http://schemas.microsoft.com/office/drawing/2014/main" id="{A29E6952-55B3-40C2-BA60-667F0F3785EB}"/>
              </a:ext>
            </a:extLst>
          </p:cNvPr>
          <p:cNvPicPr>
            <a:picLocks noChangeAspect="1"/>
          </p:cNvPicPr>
          <p:nvPr/>
        </p:nvPicPr>
        <p:blipFill>
          <a:blip r:embed="rId2"/>
          <a:stretch>
            <a:fillRect/>
          </a:stretch>
        </p:blipFill>
        <p:spPr>
          <a:xfrm>
            <a:off x="226913" y="1933266"/>
            <a:ext cx="5359365" cy="4751779"/>
          </a:xfrm>
          <a:prstGeom prst="rect">
            <a:avLst/>
          </a:prstGeom>
        </p:spPr>
      </p:pic>
      <p:pic>
        <p:nvPicPr>
          <p:cNvPr id="7" name="圖片 6">
            <a:extLst>
              <a:ext uri="{FF2B5EF4-FFF2-40B4-BE49-F238E27FC236}">
                <a16:creationId xmlns:a16="http://schemas.microsoft.com/office/drawing/2014/main" id="{81E2F573-F964-4EDE-B77C-2DC1CBB009D0}"/>
              </a:ext>
            </a:extLst>
          </p:cNvPr>
          <p:cNvPicPr>
            <a:picLocks noChangeAspect="1"/>
          </p:cNvPicPr>
          <p:nvPr/>
        </p:nvPicPr>
        <p:blipFill>
          <a:blip r:embed="rId3"/>
          <a:stretch>
            <a:fillRect/>
          </a:stretch>
        </p:blipFill>
        <p:spPr>
          <a:xfrm>
            <a:off x="5716264" y="1933266"/>
            <a:ext cx="6245647" cy="835448"/>
          </a:xfrm>
          <a:prstGeom prst="rect">
            <a:avLst/>
          </a:prstGeom>
        </p:spPr>
      </p:pic>
      <p:pic>
        <p:nvPicPr>
          <p:cNvPr id="8" name="圖片 7">
            <a:extLst>
              <a:ext uri="{FF2B5EF4-FFF2-40B4-BE49-F238E27FC236}">
                <a16:creationId xmlns:a16="http://schemas.microsoft.com/office/drawing/2014/main" id="{F4BF7564-88C5-483B-A56A-0EB16516D036}"/>
              </a:ext>
            </a:extLst>
          </p:cNvPr>
          <p:cNvPicPr>
            <a:picLocks noChangeAspect="1"/>
          </p:cNvPicPr>
          <p:nvPr/>
        </p:nvPicPr>
        <p:blipFill>
          <a:blip r:embed="rId4"/>
          <a:stretch>
            <a:fillRect/>
          </a:stretch>
        </p:blipFill>
        <p:spPr>
          <a:xfrm>
            <a:off x="5716264" y="3560279"/>
            <a:ext cx="6245647" cy="1903754"/>
          </a:xfrm>
          <a:prstGeom prst="rect">
            <a:avLst/>
          </a:prstGeom>
        </p:spPr>
      </p:pic>
    </p:spTree>
    <p:extLst>
      <p:ext uri="{BB962C8B-B14F-4D97-AF65-F5344CB8AC3E}">
        <p14:creationId xmlns:p14="http://schemas.microsoft.com/office/powerpoint/2010/main" val="27518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資料形式與來源</a:t>
            </a:r>
          </a:p>
        </p:txBody>
      </p:sp>
      <p:pic>
        <p:nvPicPr>
          <p:cNvPr id="4" name="圖片 3">
            <a:extLst>
              <a:ext uri="{FF2B5EF4-FFF2-40B4-BE49-F238E27FC236}">
                <a16:creationId xmlns:a16="http://schemas.microsoft.com/office/drawing/2014/main" id="{8A493267-218D-4862-92F7-FB1BC13E2532}"/>
              </a:ext>
            </a:extLst>
          </p:cNvPr>
          <p:cNvPicPr>
            <a:picLocks noChangeAspect="1"/>
          </p:cNvPicPr>
          <p:nvPr/>
        </p:nvPicPr>
        <p:blipFill>
          <a:blip r:embed="rId2"/>
          <a:stretch>
            <a:fillRect/>
          </a:stretch>
        </p:blipFill>
        <p:spPr>
          <a:xfrm>
            <a:off x="3838749" y="1883155"/>
            <a:ext cx="4514502" cy="4709653"/>
          </a:xfrm>
          <a:prstGeom prst="rect">
            <a:avLst/>
          </a:prstGeom>
        </p:spPr>
      </p:pic>
    </p:spTree>
    <p:extLst>
      <p:ext uri="{BB962C8B-B14F-4D97-AF65-F5344CB8AC3E}">
        <p14:creationId xmlns:p14="http://schemas.microsoft.com/office/powerpoint/2010/main" val="423724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p:txBody>
          <a:bodyPr/>
          <a:lstStyle/>
          <a:p>
            <a:pPr marL="0" indent="0">
              <a:buNone/>
            </a:pPr>
            <a:r>
              <a:rPr lang="zh-TW" altLang="en-US" b="1" dirty="0">
                <a:solidFill>
                  <a:srgbClr val="C00000"/>
                </a:solidFill>
                <a:latin typeface="標楷體" panose="03000509000000000000" pitchFamily="65" charset="-120"/>
                <a:ea typeface="標楷體" panose="03000509000000000000" pitchFamily="65" charset="-120"/>
              </a:rPr>
              <a:t>主要方法</a:t>
            </a:r>
            <a:r>
              <a:rPr lang="zh-TW" altLang="en-US" dirty="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基於歐基里德距離的</a:t>
            </a:r>
            <a:r>
              <a:rPr lang="en-US" altLang="zh-TW" dirty="0">
                <a:latin typeface="標楷體" panose="03000509000000000000" pitchFamily="65" charset="-120"/>
                <a:ea typeface="標楷體" panose="03000509000000000000" pitchFamily="65" charset="-120"/>
              </a:rPr>
              <a:t>AP</a:t>
            </a:r>
            <a:r>
              <a:rPr lang="zh-TW" altLang="en-US" dirty="0">
                <a:latin typeface="標楷體" panose="03000509000000000000" pitchFamily="65" charset="-120"/>
                <a:ea typeface="標楷體" panose="03000509000000000000" pitchFamily="65" charset="-120"/>
              </a:rPr>
              <a:t>聚類方法</a:t>
            </a: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基於馬哈拉諾比斯距離的</a:t>
            </a:r>
            <a:r>
              <a:rPr lang="en-US" altLang="zh-TW" dirty="0">
                <a:latin typeface="標楷體" panose="03000509000000000000" pitchFamily="65" charset="-120"/>
                <a:ea typeface="標楷體" panose="03000509000000000000" pitchFamily="65" charset="-120"/>
              </a:rPr>
              <a:t>AP</a:t>
            </a:r>
            <a:r>
              <a:rPr lang="zh-TW" altLang="en-US" dirty="0">
                <a:latin typeface="標楷體" panose="03000509000000000000" pitchFamily="65" charset="-120"/>
                <a:ea typeface="標楷體" panose="03000509000000000000" pitchFamily="65" charset="-120"/>
              </a:rPr>
              <a:t>聚類方法</a:t>
            </a:r>
            <a:endParaRPr lang="en-US" altLang="zh-TW" dirty="0">
              <a:latin typeface="標楷體" panose="03000509000000000000" pitchFamily="65" charset="-120"/>
              <a:ea typeface="標楷體" panose="03000509000000000000" pitchFamily="65" charset="-120"/>
            </a:endParaRPr>
          </a:p>
          <a:p>
            <a:pPr marL="0" indent="0">
              <a:buNone/>
            </a:pPr>
            <a:r>
              <a:rPr lang="zh-TW" altLang="en-US" b="1" dirty="0">
                <a:solidFill>
                  <a:srgbClr val="C00000"/>
                </a:solidFill>
                <a:latin typeface="標楷體" panose="03000509000000000000" pitchFamily="65" charset="-120"/>
                <a:ea typeface="標楷體" panose="03000509000000000000" pitchFamily="65" charset="-120"/>
              </a:rPr>
              <a:t>副要方法</a:t>
            </a:r>
            <a:r>
              <a:rPr lang="zh-TW" altLang="en-US" dirty="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pPr marL="0" indent="0">
              <a:buNone/>
            </a:pPr>
            <a:r>
              <a:rPr lang="en-US" altLang="zh-TW" dirty="0">
                <a:latin typeface="標楷體" panose="03000509000000000000" pitchFamily="65" charset="-120"/>
                <a:ea typeface="標楷體" panose="03000509000000000000" pitchFamily="65" charset="-120"/>
              </a:rPr>
              <a:t>1.FCM</a:t>
            </a:r>
          </a:p>
          <a:p>
            <a:pPr marL="0" indent="0">
              <a:buNone/>
            </a:pPr>
            <a:r>
              <a:rPr lang="en-US" altLang="zh-TW" dirty="0">
                <a:latin typeface="標楷體" panose="03000509000000000000" pitchFamily="65" charset="-120"/>
                <a:ea typeface="標楷體" panose="03000509000000000000" pitchFamily="65" charset="-120"/>
              </a:rPr>
              <a:t>2.K-mean</a:t>
            </a:r>
          </a:p>
        </p:txBody>
      </p:sp>
    </p:spTree>
    <p:extLst>
      <p:ext uri="{BB962C8B-B14F-4D97-AF65-F5344CB8AC3E}">
        <p14:creationId xmlns:p14="http://schemas.microsoft.com/office/powerpoint/2010/main" val="99974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D678D2-F721-411D-BE51-39D602C97085}"/>
              </a:ext>
            </a:extLst>
          </p:cNvPr>
          <p:cNvSpPr>
            <a:spLocks noGrp="1"/>
          </p:cNvSpPr>
          <p:nvPr>
            <p:ph type="title"/>
          </p:nvPr>
        </p:nvSpPr>
        <p:spPr/>
        <p:txBody>
          <a:bodyPr>
            <a:normAutofit/>
          </a:bodyPr>
          <a:lstStyle/>
          <a:p>
            <a:pPr algn="ctr"/>
            <a:r>
              <a:rPr lang="zh-TW" altLang="en-US" sz="5400" dirty="0">
                <a:latin typeface="標楷體" panose="03000509000000000000" pitchFamily="65" charset="-120"/>
                <a:ea typeface="標楷體" panose="03000509000000000000" pitchFamily="65" charset="-120"/>
              </a:rPr>
              <a:t>採用方法</a:t>
            </a:r>
            <a:r>
              <a:rPr lang="en-US" altLang="zh-TW" sz="5400" dirty="0">
                <a:latin typeface="標楷體" panose="03000509000000000000" pitchFamily="65" charset="-120"/>
                <a:ea typeface="標楷體" panose="03000509000000000000" pitchFamily="65" charset="-120"/>
              </a:rPr>
              <a:t>-</a:t>
            </a:r>
            <a:r>
              <a:rPr lang="zh-TW" altLang="en-US" sz="5400" dirty="0">
                <a:latin typeface="標楷體" panose="03000509000000000000" pitchFamily="65" charset="-120"/>
                <a:ea typeface="標楷體" panose="03000509000000000000" pitchFamily="65" charset="-120"/>
              </a:rPr>
              <a:t>歐基里德距離</a:t>
            </a:r>
          </a:p>
        </p:txBody>
      </p:sp>
      <p:sp>
        <p:nvSpPr>
          <p:cNvPr id="3" name="內容版面配置區 2">
            <a:extLst>
              <a:ext uri="{FF2B5EF4-FFF2-40B4-BE49-F238E27FC236}">
                <a16:creationId xmlns:a16="http://schemas.microsoft.com/office/drawing/2014/main" id="{05A30143-9E54-4BFC-8005-AFE868F035F0}"/>
              </a:ext>
            </a:extLst>
          </p:cNvPr>
          <p:cNvSpPr>
            <a:spLocks noGrp="1"/>
          </p:cNvSpPr>
          <p:nvPr>
            <p:ph idx="1"/>
          </p:nvPr>
        </p:nvSpPr>
        <p:spPr/>
        <p:txBody>
          <a:bodyPr/>
          <a:lstStyle/>
          <a:p>
            <a:pPr marL="0" indent="0">
              <a:buNone/>
            </a:pPr>
            <a:r>
              <a:rPr lang="zh-TW" altLang="en-US" b="1" dirty="0">
                <a:solidFill>
                  <a:srgbClr val="C00000"/>
                </a:solidFill>
                <a:latin typeface="標楷體" panose="03000509000000000000" pitchFamily="65" charset="-120"/>
                <a:ea typeface="標楷體" panose="03000509000000000000" pitchFamily="65" charset="-120"/>
              </a:rPr>
              <a:t>歐基里德距離</a:t>
            </a:r>
            <a:r>
              <a:rPr lang="zh-TW" altLang="en-US" dirty="0">
                <a:latin typeface="標楷體" panose="03000509000000000000" pitchFamily="65" charset="-120"/>
                <a:ea typeface="標楷體" panose="03000509000000000000" pitchFamily="65" charset="-120"/>
              </a:rPr>
              <a:t>：用於計算空間中兩個點的</a:t>
            </a:r>
            <a:r>
              <a:rPr lang="zh-TW" altLang="en-US" dirty="0">
                <a:solidFill>
                  <a:srgbClr val="FF0000"/>
                </a:solidFill>
                <a:latin typeface="標楷體" panose="03000509000000000000" pitchFamily="65" charset="-120"/>
                <a:ea typeface="標楷體" panose="03000509000000000000" pitchFamily="65" charset="-120"/>
              </a:rPr>
              <a:t>直線</a:t>
            </a:r>
            <a:r>
              <a:rPr lang="zh-TW" altLang="en-US" dirty="0">
                <a:latin typeface="標楷體" panose="03000509000000000000" pitchFamily="65" charset="-120"/>
                <a:ea typeface="標楷體" panose="03000509000000000000" pitchFamily="65" charset="-120"/>
              </a:rPr>
              <a:t>距離</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327FEA44-49B2-417E-9EC0-F2CC12A6CBB1}"/>
              </a:ext>
            </a:extLst>
          </p:cNvPr>
          <p:cNvSpPr txBox="1"/>
          <p:nvPr/>
        </p:nvSpPr>
        <p:spPr>
          <a:xfrm>
            <a:off x="1683059" y="3852402"/>
            <a:ext cx="2723823" cy="923330"/>
          </a:xfrm>
          <a:prstGeom prst="rect">
            <a:avLst/>
          </a:prstGeom>
          <a:noFill/>
        </p:spPr>
        <p:txBody>
          <a:bodyPr wrap="none" rtlCol="0">
            <a:spAutoFit/>
          </a:bodyPr>
          <a:lstStyle/>
          <a:p>
            <a:r>
              <a:rPr lang="zh-TW" altLang="en-US" dirty="0"/>
              <a:t>公式：</a:t>
            </a:r>
            <a:endParaRPr lang="en-US" altLang="zh-TW" dirty="0"/>
          </a:p>
          <a:p>
            <a:r>
              <a:rPr lang="en-US" altLang="zh-TW" dirty="0"/>
              <a:t>d</a:t>
            </a:r>
            <a:r>
              <a:rPr lang="zh-TW" altLang="en-US" dirty="0"/>
              <a:t>表示為</a:t>
            </a:r>
            <a:r>
              <a:rPr lang="en-US" altLang="zh-TW" dirty="0"/>
              <a:t>x</a:t>
            </a:r>
            <a:r>
              <a:rPr lang="zh-TW" altLang="en-US" dirty="0"/>
              <a:t>和</a:t>
            </a:r>
            <a:r>
              <a:rPr lang="en-US" altLang="zh-TW" dirty="0"/>
              <a:t>y</a:t>
            </a:r>
            <a:r>
              <a:rPr lang="zh-TW" altLang="en-US" dirty="0"/>
              <a:t>的距離</a:t>
            </a:r>
            <a:endParaRPr lang="en-US" altLang="zh-TW" dirty="0"/>
          </a:p>
          <a:p>
            <a:r>
              <a:rPr lang="en-US" altLang="zh-TW" dirty="0"/>
              <a:t>x</a:t>
            </a:r>
            <a:r>
              <a:rPr lang="zh-TW" altLang="en-US" dirty="0"/>
              <a:t>和</a:t>
            </a:r>
            <a:r>
              <a:rPr lang="en-US" altLang="zh-TW" dirty="0"/>
              <a:t>y</a:t>
            </a:r>
            <a:r>
              <a:rPr lang="zh-TW" altLang="en-US" dirty="0"/>
              <a:t>分別是兩個不同的點</a:t>
            </a:r>
            <a:endParaRPr lang="en-US" altLang="zh-TW" dirty="0"/>
          </a:p>
        </p:txBody>
      </p:sp>
      <p:pic>
        <p:nvPicPr>
          <p:cNvPr id="6" name="圖片 5">
            <a:extLst>
              <a:ext uri="{FF2B5EF4-FFF2-40B4-BE49-F238E27FC236}">
                <a16:creationId xmlns:a16="http://schemas.microsoft.com/office/drawing/2014/main" id="{D8CDB2CC-C7EE-46B3-B111-A15A01EA8B56}"/>
              </a:ext>
            </a:extLst>
          </p:cNvPr>
          <p:cNvPicPr>
            <a:picLocks noChangeAspect="1"/>
          </p:cNvPicPr>
          <p:nvPr/>
        </p:nvPicPr>
        <p:blipFill>
          <a:blip r:embed="rId2"/>
          <a:stretch>
            <a:fillRect/>
          </a:stretch>
        </p:blipFill>
        <p:spPr>
          <a:xfrm>
            <a:off x="4729485" y="3833527"/>
            <a:ext cx="4763165" cy="714475"/>
          </a:xfrm>
          <a:prstGeom prst="rect">
            <a:avLst/>
          </a:prstGeom>
        </p:spPr>
      </p:pic>
    </p:spTree>
    <p:extLst>
      <p:ext uri="{BB962C8B-B14F-4D97-AF65-F5344CB8AC3E}">
        <p14:creationId xmlns:p14="http://schemas.microsoft.com/office/powerpoint/2010/main" val="3200102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電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電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電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TM04033919[[fn=電路]]</Template>
  <TotalTime>18640</TotalTime>
  <Words>2732</Words>
  <Application>Microsoft Office PowerPoint</Application>
  <PresentationFormat>寬螢幕</PresentationFormat>
  <Paragraphs>280</Paragraphs>
  <Slides>40</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40</vt:i4>
      </vt:variant>
    </vt:vector>
  </HeadingPairs>
  <TitlesOfParts>
    <vt:vector size="48" baseType="lpstr">
      <vt:lpstr>微軟正黑體</vt:lpstr>
      <vt:lpstr>新細明體</vt:lpstr>
      <vt:lpstr>標楷體</vt:lpstr>
      <vt:lpstr>Arial</vt:lpstr>
      <vt:lpstr>Cambria Math</vt:lpstr>
      <vt:lpstr>Trebuchet MS</vt:lpstr>
      <vt:lpstr>Tw Cen MT</vt:lpstr>
      <vt:lpstr>電路</vt:lpstr>
      <vt:lpstr>高等演算法-論文研讀報告2</vt:lpstr>
      <vt:lpstr>論文題目</vt:lpstr>
      <vt:lpstr>研究背景</vt:lpstr>
      <vt:lpstr>假設條件</vt:lpstr>
      <vt:lpstr>資料形式與來源</vt:lpstr>
      <vt:lpstr>資料形式與來源</vt:lpstr>
      <vt:lpstr>資料形式與來源</vt:lpstr>
      <vt:lpstr>採用方法</vt:lpstr>
      <vt:lpstr>採用方法-歐基里德距離</vt:lpstr>
      <vt:lpstr>採用方法-歐基里德距離</vt:lpstr>
      <vt:lpstr>採用方法-歐基里德距離</vt:lpstr>
      <vt:lpstr>採用方法-馬哈拉諾比斯距離</vt:lpstr>
      <vt:lpstr>採用方法-馬哈拉諾比斯距離</vt:lpstr>
      <vt:lpstr>採用方法-共變異數矩陣∑</vt:lpstr>
      <vt:lpstr>採用方法-共變異數矩陣∑</vt:lpstr>
      <vt:lpstr>採用方法-共變異數矩陣∑</vt:lpstr>
      <vt:lpstr>採用方法-共變異數矩陣∑</vt:lpstr>
      <vt:lpstr>採用方法-共變異數矩陣∑</vt:lpstr>
      <vt:lpstr>採用方法-馬哈拉諾比斯距離</vt:lpstr>
      <vt:lpstr>採用方法-馬哈拉諾比斯距離</vt:lpstr>
      <vt:lpstr>採用方法-AP演算法</vt:lpstr>
      <vt:lpstr>採用方法-AP演算法</vt:lpstr>
      <vt:lpstr>採用方法-AP演算法</vt:lpstr>
      <vt:lpstr>採用方法-AP演算法</vt:lpstr>
      <vt:lpstr>採用方法-AP演算法</vt:lpstr>
      <vt:lpstr>採用方法-AP演算法</vt:lpstr>
      <vt:lpstr>採用方法-AP演算法演示</vt:lpstr>
      <vt:lpstr>採用方法- K-means</vt:lpstr>
      <vt:lpstr>採用方法- K-means</vt:lpstr>
      <vt:lpstr>採用方法-FCM演算法</vt:lpstr>
      <vt:lpstr>採用方法-FCM演算法</vt:lpstr>
      <vt:lpstr>評分方法-Silhouette指標</vt:lpstr>
      <vt:lpstr>評分方法-Silhouette指標</vt:lpstr>
      <vt:lpstr>研究結果or值得注意的成果</vt:lpstr>
      <vt:lpstr>貢獻</vt:lpstr>
      <vt:lpstr>優點與缺點</vt:lpstr>
      <vt:lpstr>未來發展空間</vt:lpstr>
      <vt:lpstr>如果是我會怎麼做這個題目</vt:lpstr>
      <vt:lpstr>本論文之方法有無其他可應用或是適用的例子</vt:lpstr>
      <vt:lpstr>報告結束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高等演算法-論文研讀報告2</dc:title>
  <dc:creator>CZS</dc:creator>
  <cp:lastModifiedBy>CZS</cp:lastModifiedBy>
  <cp:revision>100</cp:revision>
  <dcterms:created xsi:type="dcterms:W3CDTF">2023-10-24T12:47:22Z</dcterms:created>
  <dcterms:modified xsi:type="dcterms:W3CDTF">2023-11-28T15:35:13Z</dcterms:modified>
</cp:coreProperties>
</file>