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1"/>
  </p:notesMasterIdLst>
  <p:handoutMasterIdLst>
    <p:handoutMasterId r:id="rId22"/>
  </p:handoutMasterIdLst>
  <p:sldIdLst>
    <p:sldId id="256" r:id="rId5"/>
    <p:sldId id="258"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60" r:id="rId20"/>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4" d="100"/>
          <a:sy n="114" d="100"/>
        </p:scale>
        <p:origin x="414" y="108"/>
      </p:cViewPr>
      <p:guideLst/>
    </p:cSldViewPr>
  </p:slideViewPr>
  <p:notesTextViewPr>
    <p:cViewPr>
      <p:scale>
        <a:sx n="1" d="1"/>
        <a:sy n="1" d="1"/>
      </p:scale>
      <p:origin x="0" y="0"/>
    </p:cViewPr>
  </p:notesTextViewPr>
  <p:notesViewPr>
    <p:cSldViewPr snapToGrid="0">
      <p:cViewPr varScale="1">
        <p:scale>
          <a:sx n="89" d="100"/>
          <a:sy n="89" d="100"/>
        </p:scale>
        <p:origin x="37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zh-TW" altLang="en-US" noProof="0" dirty="0"/>
            <a:t>研究背景</a:t>
          </a:r>
        </a:p>
      </dgm:t>
    </dgm:pt>
    <dgm:pt modelId="{720680DC-AAA4-4434-A582-60EBCC5BA355}" type="parTrans" cxnId="{0B5DAE5F-BCDC-4BF7-A6E7-CF856886A64D}">
      <dgm:prSet/>
      <dgm:spPr/>
      <dgm:t>
        <a:bodyPr rtlCol="0"/>
        <a:lstStyle/>
        <a:p>
          <a:pPr rtl="0"/>
          <a:endParaRPr lang="en-US"/>
        </a:p>
      </dgm:t>
    </dgm:pt>
    <dgm:pt modelId="{CA077D98-8478-47EA-B6A9-99ACE60C64D4}" type="sibTrans" cxnId="{0B5DAE5F-BCDC-4BF7-A6E7-CF856886A64D}">
      <dgm:prSet/>
      <dgm:spPr/>
      <dgm:t>
        <a:bodyPr rtlCol="0"/>
        <a:lstStyle/>
        <a:p>
          <a:pPr rtl="0"/>
          <a:endParaRPr lang="zh-TW" altLang="en-US" noProof="0" dirty="0"/>
        </a:p>
      </dgm:t>
    </dgm:pt>
    <dgm:pt modelId="{0BEF68B8-1228-47BB-83B5-7B9CD1E3F84E}">
      <dgm:prSet phldrT="[Text]"/>
      <dgm:spPr/>
      <dgm:t>
        <a:bodyPr rtlCol="0"/>
        <a:lstStyle/>
        <a:p>
          <a:pPr rtl="0">
            <a:lnSpc>
              <a:spcPct val="100000"/>
            </a:lnSpc>
          </a:pPr>
          <a:r>
            <a:rPr lang="zh-TW" altLang="en-US" noProof="0" dirty="0"/>
            <a:t>結合</a:t>
          </a:r>
          <a:r>
            <a:rPr lang="en-US" altLang="zh-TW" noProof="0" dirty="0"/>
            <a:t>5G</a:t>
          </a:r>
          <a:r>
            <a:rPr lang="zh-TW" altLang="en-US" noProof="0" dirty="0"/>
            <a:t>技術策略建議</a:t>
          </a:r>
        </a:p>
      </dgm:t>
    </dgm:pt>
    <dgm:pt modelId="{ED3A4BC2-B75A-4952-A38B-A42B5995DF05}" type="parTrans" cxnId="{EDEF4F82-1237-4639-A0F7-385C1897CE66}">
      <dgm:prSet/>
      <dgm:spPr/>
      <dgm:t>
        <a:bodyPr rtlCol="0"/>
        <a:lstStyle/>
        <a:p>
          <a:pPr rtl="0"/>
          <a:endParaRPr lang="en-US"/>
        </a:p>
      </dgm:t>
    </dgm:pt>
    <dgm:pt modelId="{FD949706-EDCC-4ADC-8EDF-8EDA49C92325}" type="sibTrans" cxnId="{EDEF4F82-1237-4639-A0F7-385C1897CE66}">
      <dgm:prSet/>
      <dgm:spPr/>
      <dgm:t>
        <a:bodyPr rtlCol="0"/>
        <a:lstStyle/>
        <a:p>
          <a:pPr rtl="0"/>
          <a:endParaRPr lang="en-US"/>
        </a:p>
      </dgm:t>
    </dgm:pt>
    <dgm:pt modelId="{5605D28D-2CE6-4513-8566-952984E21E14}">
      <dgm:prSet phldrT="[Text]"/>
      <dgm:spPr/>
      <dgm:t>
        <a:bodyPr rtlCol="0"/>
        <a:lstStyle/>
        <a:p>
          <a:pPr rtl="0">
            <a:lnSpc>
              <a:spcPct val="100000"/>
            </a:lnSpc>
          </a:pPr>
          <a:r>
            <a:rPr lang="zh-TW" altLang="en-US" noProof="0" dirty="0"/>
            <a:t>結論</a:t>
          </a:r>
        </a:p>
      </dgm:t>
    </dgm:pt>
    <dgm:pt modelId="{EB15AB98-362B-4E70-A3DA-995FC3E8BA79}" type="parTrans" cxnId="{FAF3F884-F0CF-440F-8CB1-B7648AB1B138}">
      <dgm:prSet/>
      <dgm:spPr/>
      <dgm:t>
        <a:bodyPr rtlCol="0"/>
        <a:lstStyle/>
        <a:p>
          <a:pPr rtl="0"/>
          <a:endParaRPr lang="en-US"/>
        </a:p>
      </dgm:t>
    </dgm:pt>
    <dgm:pt modelId="{823D1971-2C4D-4EC5-A874-2F463DE37109}" type="sibTrans" cxnId="{FAF3F884-F0CF-440F-8CB1-B7648AB1B138}">
      <dgm:prSet/>
      <dgm:spPr/>
      <dgm:t>
        <a:bodyPr rtlCol="0"/>
        <a:lstStyle/>
        <a:p>
          <a:pPr rtl="0"/>
          <a:endParaRPr lang="en-US"/>
        </a:p>
      </dgm:t>
    </dgm:pt>
    <dgm:pt modelId="{105DE4DE-52FF-4887-86C7-9E603E7368D9}">
      <dgm:prSet/>
      <dgm:spPr/>
      <dgm:t>
        <a:bodyPr/>
        <a:lstStyle/>
        <a:p>
          <a:r>
            <a:rPr lang="zh-TW" altLang="en-US" dirty="0"/>
            <a:t>國君通信骨幹系統現況</a:t>
          </a:r>
        </a:p>
      </dgm:t>
    </dgm:pt>
    <dgm:pt modelId="{51E622C4-E2FF-45BA-A5A0-3A643F1A59E0}" type="parTrans" cxnId="{EBD54D47-D9B1-4F1E-8176-8AC0E943BAC9}">
      <dgm:prSet/>
      <dgm:spPr/>
      <dgm:t>
        <a:bodyPr/>
        <a:lstStyle/>
        <a:p>
          <a:endParaRPr lang="zh-TW" altLang="en-US"/>
        </a:p>
      </dgm:t>
    </dgm:pt>
    <dgm:pt modelId="{1332B5C7-A412-49E7-A27D-D66F22294544}" type="sibTrans" cxnId="{EBD54D47-D9B1-4F1E-8176-8AC0E943BAC9}">
      <dgm:prSet/>
      <dgm:spPr/>
      <dgm:t>
        <a:bodyPr/>
        <a:lstStyle/>
        <a:p>
          <a:endParaRPr lang="zh-TW" alt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283C4EEF-4AC8-4742-81CA-8CD38473BE9C}" type="pres">
      <dgm:prSet presAssocID="{105DE4DE-52FF-4887-86C7-9E603E7368D9}" presName="text_2" presStyleLbl="node1" presStyleIdx="1" presStyleCnt="4">
        <dgm:presLayoutVars>
          <dgm:bulletEnabled val="1"/>
        </dgm:presLayoutVars>
      </dgm:prSet>
      <dgm:spPr/>
    </dgm:pt>
    <dgm:pt modelId="{269BDBA9-E3E9-4459-9BA6-C33F456D29B6}" type="pres">
      <dgm:prSet presAssocID="{105DE4DE-52FF-4887-86C7-9E603E7368D9}" presName="accent_2" presStyleCnt="0"/>
      <dgm:spPr/>
    </dgm:pt>
    <dgm:pt modelId="{519BA112-C4BC-4A26-9C97-3CC0691BCB6C}" type="pres">
      <dgm:prSet presAssocID="{105DE4DE-52FF-4887-86C7-9E603E7368D9}" presName="accentRepeatNode" presStyleLbl="solidFgAcc1" presStyleIdx="1" presStyleCnt="4"/>
      <dgm:spPr/>
    </dgm:pt>
    <dgm:pt modelId="{411986EF-E18A-4049-A61B-621B0507CF57}" type="pres">
      <dgm:prSet presAssocID="{0BEF68B8-1228-47BB-83B5-7B9CD1E3F84E}" presName="text_3" presStyleLbl="node1" presStyleIdx="2" presStyleCnt="4">
        <dgm:presLayoutVars>
          <dgm:bulletEnabled val="1"/>
        </dgm:presLayoutVars>
      </dgm:prSet>
      <dgm:spPr/>
    </dgm:pt>
    <dgm:pt modelId="{81817E38-A2FC-4B52-A2B6-CD2F9F8B54E7}" type="pres">
      <dgm:prSet presAssocID="{0BEF68B8-1228-47BB-83B5-7B9CD1E3F84E}" presName="accent_3" presStyleCnt="0"/>
      <dgm:spPr/>
    </dgm:pt>
    <dgm:pt modelId="{3F8116AC-FAC3-4E95-9865-93CCFEB191B9}" type="pres">
      <dgm:prSet presAssocID="{0BEF68B8-1228-47BB-83B5-7B9CD1E3F84E}" presName="accentRepeatNode" presStyleLbl="solidFgAcc1" presStyleIdx="2" presStyleCnt="4"/>
      <dgm:spPr/>
    </dgm:pt>
    <dgm:pt modelId="{75D92980-006E-431F-9EE7-0B2696B90CFE}" type="pres">
      <dgm:prSet presAssocID="{5605D28D-2CE6-4513-8566-952984E21E14}" presName="text_4" presStyleLbl="node1" presStyleIdx="3" presStyleCnt="4">
        <dgm:presLayoutVars>
          <dgm:bulletEnabled val="1"/>
        </dgm:presLayoutVars>
      </dgm:prSet>
      <dgm:spPr/>
    </dgm:pt>
    <dgm:pt modelId="{C45B5C96-9437-46AA-8056-512B0DA0A326}" type="pres">
      <dgm:prSet presAssocID="{5605D28D-2CE6-4513-8566-952984E21E14}" presName="accent_4" presStyleCnt="0"/>
      <dgm:spPr/>
    </dgm:pt>
    <dgm:pt modelId="{A965097E-32F1-4AB8-8C4E-2814A7596B2F}" type="pres">
      <dgm:prSet presAssocID="{5605D28D-2CE6-4513-8566-952984E21E14}" presName="accentRepeatNode" presStyleLbl="solidFgAcc1" presStyleIdx="3" presStyleCnt="4"/>
      <dgm:spPr/>
    </dgm:pt>
  </dgm:ptLst>
  <dgm:cxnLst>
    <dgm:cxn modelId="{AED0CF07-FAB1-445C-829C-14D64BB00E24}" type="presOf" srcId="{5605D28D-2CE6-4513-8566-952984E21E14}" destId="{75D92980-006E-431F-9EE7-0B2696B90CFE}"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5C1FC742-101C-4168-B836-58CA35734ADB}" type="presOf" srcId="{CA077D98-8478-47EA-B6A9-99ACE60C64D4}" destId="{D79B43FC-100B-4A0D-A4D5-0D2D04B99064}" srcOrd="0" destOrd="0" presId="urn:microsoft.com/office/officeart/2008/layout/VerticalCurvedList"/>
    <dgm:cxn modelId="{EBD54D47-D9B1-4F1E-8176-8AC0E943BAC9}" srcId="{7E5AA53B-3EEE-4DE4-BB81-9044890C2946}" destId="{105DE4DE-52FF-4887-86C7-9E603E7368D9}" srcOrd="1" destOrd="0" parTransId="{51E622C4-E2FF-45BA-A5A0-3A643F1A59E0}" sibTransId="{1332B5C7-A412-49E7-A27D-D66F22294544}"/>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2" destOrd="0" parTransId="{ED3A4BC2-B75A-4952-A38B-A42B5995DF05}" sibTransId="{FD949706-EDCC-4ADC-8EDF-8EDA49C92325}"/>
    <dgm:cxn modelId="{FAF3F884-F0CF-440F-8CB1-B7648AB1B138}" srcId="{7E5AA53B-3EEE-4DE4-BB81-9044890C2946}" destId="{5605D28D-2CE6-4513-8566-952984E21E14}" srcOrd="3"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502335D2-DA71-4A02-9159-34D9861E5421}" type="presOf" srcId="{105DE4DE-52FF-4887-86C7-9E603E7368D9}" destId="{283C4EEF-4AC8-4742-81CA-8CD38473BE9C}" srcOrd="0" destOrd="0" presId="urn:microsoft.com/office/officeart/2008/layout/VerticalCurvedList"/>
    <dgm:cxn modelId="{5978B9E9-7F0A-41FE-819A-4D74E876AC6A}" type="presOf" srcId="{0BEF68B8-1228-47BB-83B5-7B9CD1E3F84E}" destId="{411986EF-E18A-4049-A61B-621B0507CF57}"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3152CC31-B7CE-4939-99EA-4AC79EEE2428}" type="presParOf" srcId="{90561C55-3C6E-4D53-85E1-2C50BCDDA392}" destId="{283C4EEF-4AC8-4742-81CA-8CD38473BE9C}" srcOrd="3" destOrd="0" presId="urn:microsoft.com/office/officeart/2008/layout/VerticalCurvedList"/>
    <dgm:cxn modelId="{CF1E7AA7-2CA0-4A40-8CFD-E96E549BEC42}" type="presParOf" srcId="{90561C55-3C6E-4D53-85E1-2C50BCDDA392}" destId="{269BDBA9-E3E9-4459-9BA6-C33F456D29B6}" srcOrd="4" destOrd="0" presId="urn:microsoft.com/office/officeart/2008/layout/VerticalCurvedList"/>
    <dgm:cxn modelId="{3E36086D-1007-4717-9292-E4BFB2574986}" type="presParOf" srcId="{269BDBA9-E3E9-4459-9BA6-C33F456D29B6}" destId="{519BA112-C4BC-4A26-9C97-3CC0691BCB6C}" srcOrd="0" destOrd="0" presId="urn:microsoft.com/office/officeart/2008/layout/VerticalCurvedList"/>
    <dgm:cxn modelId="{5A1C0DA3-7E2D-48B6-9EED-DC990CF0AB38}" type="presParOf" srcId="{90561C55-3C6E-4D53-85E1-2C50BCDDA392}" destId="{411986EF-E18A-4049-A61B-621B0507CF57}" srcOrd="5" destOrd="0" presId="urn:microsoft.com/office/officeart/2008/layout/VerticalCurvedList"/>
    <dgm:cxn modelId="{56EBE454-B26D-457A-82EA-34189AFB9BF2}" type="presParOf" srcId="{90561C55-3C6E-4D53-85E1-2C50BCDDA392}" destId="{81817E38-A2FC-4B52-A2B6-CD2F9F8B54E7}" srcOrd="6" destOrd="0" presId="urn:microsoft.com/office/officeart/2008/layout/VerticalCurvedList"/>
    <dgm:cxn modelId="{82862690-B089-4ADC-85A8-B0C612597F89}" type="presParOf" srcId="{81817E38-A2FC-4B52-A2B6-CD2F9F8B54E7}" destId="{3F8116AC-FAC3-4E95-9865-93CCFEB191B9}" srcOrd="0" destOrd="0" presId="urn:microsoft.com/office/officeart/2008/layout/VerticalCurvedList"/>
    <dgm:cxn modelId="{A6FF3E6A-550B-4213-B142-C84B06550636}" type="presParOf" srcId="{90561C55-3C6E-4D53-85E1-2C50BCDDA392}" destId="{75D92980-006E-431F-9EE7-0B2696B90CFE}" srcOrd="7" destOrd="0" presId="urn:microsoft.com/office/officeart/2008/layout/VerticalCurvedList"/>
    <dgm:cxn modelId="{D7975F0D-39A2-4DCD-AE36-845DD146259E}" type="presParOf" srcId="{90561C55-3C6E-4D53-85E1-2C50BCDDA392}" destId="{C45B5C96-9437-46AA-8056-512B0DA0A326}" srcOrd="8" destOrd="0" presId="urn:microsoft.com/office/officeart/2008/layout/VerticalCurvedList"/>
    <dgm:cxn modelId="{882C9C3B-C912-4F06-B79C-264BBBC20B96}" type="presParOf" srcId="{C45B5C96-9437-46AA-8056-512B0DA0A326}"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107600" y="-630411"/>
          <a:ext cx="4894609" cy="4894609"/>
        </a:xfrm>
        <a:prstGeom prst="blockArc">
          <a:avLst>
            <a:gd name="adj1" fmla="val 18900000"/>
            <a:gd name="adj2" fmla="val 2700000"/>
            <a:gd name="adj3" fmla="val 441"/>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12372" y="279365"/>
          <a:ext cx="10568851" cy="55902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3724" tIns="50800" rIns="50800" bIns="50800" numCol="1" spcCol="1270" rtlCol="0" anchor="ctr" anchorCtr="0">
          <a:noAutofit/>
        </a:bodyPr>
        <a:lstStyle/>
        <a:p>
          <a:pPr marL="0" lvl="0" indent="0" algn="l" defTabSz="889000" rtl="0">
            <a:lnSpc>
              <a:spcPct val="100000"/>
            </a:lnSpc>
            <a:spcBef>
              <a:spcPct val="0"/>
            </a:spcBef>
            <a:spcAft>
              <a:spcPct val="35000"/>
            </a:spcAft>
            <a:buNone/>
          </a:pPr>
          <a:r>
            <a:rPr lang="zh-TW" altLang="en-US" sz="2000" kern="1200" noProof="0" dirty="0"/>
            <a:t>研究背景</a:t>
          </a:r>
        </a:p>
      </dsp:txBody>
      <dsp:txXfrm>
        <a:off x="412372" y="279365"/>
        <a:ext cx="10568851" cy="559021"/>
      </dsp:txXfrm>
    </dsp:sp>
    <dsp:sp modelId="{07CB3071-D555-47DA-A36A-69EB91531FD8}">
      <dsp:nvSpPr>
        <dsp:cNvPr id="0" name=""/>
        <dsp:cNvSpPr/>
      </dsp:nvSpPr>
      <dsp:spPr>
        <a:xfrm>
          <a:off x="62983" y="209487"/>
          <a:ext cx="698777" cy="698777"/>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83C4EEF-4AC8-4742-81CA-8CD38473BE9C}">
      <dsp:nvSpPr>
        <dsp:cNvPr id="0" name=""/>
        <dsp:cNvSpPr/>
      </dsp:nvSpPr>
      <dsp:spPr>
        <a:xfrm>
          <a:off x="732872" y="1118043"/>
          <a:ext cx="10248351" cy="55902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3724" tIns="50800" rIns="50800" bIns="50800" numCol="1" spcCol="1270" anchor="ctr" anchorCtr="0">
          <a:noAutofit/>
        </a:bodyPr>
        <a:lstStyle/>
        <a:p>
          <a:pPr marL="0" lvl="0" indent="0" algn="l" defTabSz="889000">
            <a:lnSpc>
              <a:spcPct val="90000"/>
            </a:lnSpc>
            <a:spcBef>
              <a:spcPct val="0"/>
            </a:spcBef>
            <a:spcAft>
              <a:spcPct val="35000"/>
            </a:spcAft>
            <a:buNone/>
          </a:pPr>
          <a:r>
            <a:rPr lang="zh-TW" altLang="en-US" sz="2000" kern="1200" dirty="0"/>
            <a:t>國君通信骨幹系統現況</a:t>
          </a:r>
        </a:p>
      </dsp:txBody>
      <dsp:txXfrm>
        <a:off x="732872" y="1118043"/>
        <a:ext cx="10248351" cy="559021"/>
      </dsp:txXfrm>
    </dsp:sp>
    <dsp:sp modelId="{519BA112-C4BC-4A26-9C97-3CC0691BCB6C}">
      <dsp:nvSpPr>
        <dsp:cNvPr id="0" name=""/>
        <dsp:cNvSpPr/>
      </dsp:nvSpPr>
      <dsp:spPr>
        <a:xfrm>
          <a:off x="383483" y="1048165"/>
          <a:ext cx="698777" cy="698777"/>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11986EF-E18A-4049-A61B-621B0507CF57}">
      <dsp:nvSpPr>
        <dsp:cNvPr id="0" name=""/>
        <dsp:cNvSpPr/>
      </dsp:nvSpPr>
      <dsp:spPr>
        <a:xfrm>
          <a:off x="732872" y="1956721"/>
          <a:ext cx="10248351" cy="55902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3724" tIns="50800" rIns="50800" bIns="50800" numCol="1" spcCol="1270" rtlCol="0" anchor="ctr" anchorCtr="0">
          <a:noAutofit/>
        </a:bodyPr>
        <a:lstStyle/>
        <a:p>
          <a:pPr marL="0" lvl="0" indent="0" algn="l" defTabSz="889000" rtl="0">
            <a:lnSpc>
              <a:spcPct val="100000"/>
            </a:lnSpc>
            <a:spcBef>
              <a:spcPct val="0"/>
            </a:spcBef>
            <a:spcAft>
              <a:spcPct val="35000"/>
            </a:spcAft>
            <a:buNone/>
          </a:pPr>
          <a:r>
            <a:rPr lang="zh-TW" altLang="en-US" sz="2000" kern="1200" noProof="0" dirty="0"/>
            <a:t>結合</a:t>
          </a:r>
          <a:r>
            <a:rPr lang="en-US" altLang="zh-TW" sz="2000" kern="1200" noProof="0" dirty="0"/>
            <a:t>5G</a:t>
          </a:r>
          <a:r>
            <a:rPr lang="zh-TW" altLang="en-US" sz="2000" kern="1200" noProof="0" dirty="0"/>
            <a:t>技術策略建議</a:t>
          </a:r>
        </a:p>
      </dsp:txBody>
      <dsp:txXfrm>
        <a:off x="732872" y="1956721"/>
        <a:ext cx="10248351" cy="559021"/>
      </dsp:txXfrm>
    </dsp:sp>
    <dsp:sp modelId="{3F8116AC-FAC3-4E95-9865-93CCFEB191B9}">
      <dsp:nvSpPr>
        <dsp:cNvPr id="0" name=""/>
        <dsp:cNvSpPr/>
      </dsp:nvSpPr>
      <dsp:spPr>
        <a:xfrm>
          <a:off x="383483" y="1886843"/>
          <a:ext cx="698777" cy="698777"/>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5D92980-006E-431F-9EE7-0B2696B90CFE}">
      <dsp:nvSpPr>
        <dsp:cNvPr id="0" name=""/>
        <dsp:cNvSpPr/>
      </dsp:nvSpPr>
      <dsp:spPr>
        <a:xfrm>
          <a:off x="412372" y="2795399"/>
          <a:ext cx="10568851" cy="55902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3724" tIns="50800" rIns="50800" bIns="50800" numCol="1" spcCol="1270" rtlCol="0" anchor="ctr" anchorCtr="0">
          <a:noAutofit/>
        </a:bodyPr>
        <a:lstStyle/>
        <a:p>
          <a:pPr marL="0" lvl="0" indent="0" algn="l" defTabSz="889000" rtl="0">
            <a:lnSpc>
              <a:spcPct val="100000"/>
            </a:lnSpc>
            <a:spcBef>
              <a:spcPct val="0"/>
            </a:spcBef>
            <a:spcAft>
              <a:spcPct val="35000"/>
            </a:spcAft>
            <a:buNone/>
          </a:pPr>
          <a:r>
            <a:rPr lang="zh-TW" altLang="en-US" sz="2000" kern="1200" noProof="0" dirty="0"/>
            <a:t>結論</a:t>
          </a:r>
        </a:p>
      </dsp:txBody>
      <dsp:txXfrm>
        <a:off x="412372" y="2795399"/>
        <a:ext cx="10568851" cy="559021"/>
      </dsp:txXfrm>
    </dsp:sp>
    <dsp:sp modelId="{A965097E-32F1-4AB8-8C4E-2814A7596B2F}">
      <dsp:nvSpPr>
        <dsp:cNvPr id="0" name=""/>
        <dsp:cNvSpPr/>
      </dsp:nvSpPr>
      <dsp:spPr>
        <a:xfrm>
          <a:off x="62983" y="2725521"/>
          <a:ext cx="698777" cy="698777"/>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DEC77988-17A1-4120-9BD8-C8DEC53BFE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latin typeface="微軟正黑體" panose="020B0604030504040204" pitchFamily="34" charset="-120"/>
              <a:ea typeface="微軟正黑體" panose="020B0604030504040204" pitchFamily="34" charset="-120"/>
            </a:endParaRPr>
          </a:p>
        </p:txBody>
      </p:sp>
      <p:sp>
        <p:nvSpPr>
          <p:cNvPr id="3" name="日期版面配置區 2">
            <a:extLst>
              <a:ext uri="{FF2B5EF4-FFF2-40B4-BE49-F238E27FC236}">
                <a16:creationId xmlns:a16="http://schemas.microsoft.com/office/drawing/2014/main" id="{9BF025DD-4559-4BA2-9F55-57060EDB2A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188DE7-FF98-448A-B63A-41A6E6182390}" type="datetime1">
              <a:rPr lang="zh-TW" altLang="en-US" smtClean="0">
                <a:latin typeface="微軟正黑體" panose="020B0604030504040204" pitchFamily="34" charset="-120"/>
                <a:ea typeface="微軟正黑體" panose="020B0604030504040204" pitchFamily="34" charset="-120"/>
              </a:rPr>
              <a:t>2024/1/9</a:t>
            </a:fld>
            <a:endParaRPr lang="zh-TW" altLang="en-US">
              <a:latin typeface="微軟正黑體" panose="020B0604030504040204" pitchFamily="34" charset="-120"/>
              <a:ea typeface="微軟正黑體" panose="020B0604030504040204" pitchFamily="34" charset="-120"/>
            </a:endParaRPr>
          </a:p>
        </p:txBody>
      </p:sp>
      <p:sp>
        <p:nvSpPr>
          <p:cNvPr id="4" name="頁尾版面配置區 3">
            <a:extLst>
              <a:ext uri="{FF2B5EF4-FFF2-40B4-BE49-F238E27FC236}">
                <a16:creationId xmlns:a16="http://schemas.microsoft.com/office/drawing/2014/main" id="{89D92B17-BBF0-4DD7-AEB5-75E7E5BE60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1E9E12DF-5E8B-4473-B863-881F199622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A70DAC-94BB-44A5-A736-EB9D5AA26665}" type="slidenum">
              <a:rPr lang="en-US" altLang="zh-TW" smtClean="0">
                <a:latin typeface="微軟正黑體" panose="020B0604030504040204" pitchFamily="34" charset="-120"/>
                <a:ea typeface="微軟正黑體" panose="020B0604030504040204" pitchFamily="34" charset="-120"/>
              </a:rPr>
              <a:t>‹#›</a:t>
            </a:fld>
            <a:endParaRPr lang="zh-TW" altLang="en-US">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116040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aseline="0">
                <a:latin typeface="微軟正黑體" panose="020B0604030504040204" pitchFamily="34" charset="-120"/>
                <a:ea typeface="微軟正黑體" panose="020B0604030504040204" pitchFamily="34" charset="-120"/>
              </a:defRPr>
            </a:lvl1pPr>
          </a:lstStyle>
          <a:p>
            <a:endParaRPr lang="zh-TW" altLang="en-US" noProof="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aseline="0">
                <a:latin typeface="微軟正黑體" panose="020B0604030504040204" pitchFamily="34" charset="-120"/>
                <a:ea typeface="微軟正黑體" panose="020B0604030504040204" pitchFamily="34" charset="-120"/>
              </a:defRPr>
            </a:lvl1pPr>
          </a:lstStyle>
          <a:p>
            <a:fld id="{F2C2513D-FA62-4FF8-BB83-D07C45FB781B}" type="datetime1">
              <a:rPr lang="zh-TW" altLang="en-US" noProof="0" smtClean="0"/>
              <a:t>2024/1/9</a:t>
            </a:fld>
            <a:endParaRPr lang="zh-TW" altLang="en-US" noProof="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noProof="0"/>
              <a:t>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aseline="0">
                <a:latin typeface="微軟正黑體" panose="020B0604030504040204" pitchFamily="34" charset="-120"/>
                <a:ea typeface="微軟正黑體" panose="020B0604030504040204" pitchFamily="34" charset="-120"/>
              </a:defRPr>
            </a:lvl1pPr>
          </a:lstStyle>
          <a:p>
            <a:endParaRPr lang="zh-TW" altLang="en-US" noProof="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aseline="0">
                <a:latin typeface="微軟正黑體" panose="020B0604030504040204" pitchFamily="34" charset="-120"/>
                <a:ea typeface="微軟正黑體" panose="020B0604030504040204" pitchFamily="34" charset="-120"/>
              </a:defRPr>
            </a:lvl1pPr>
          </a:lstStyle>
          <a:p>
            <a:fld id="{4D6D4930-F054-4D7B-A036-908D2CDCE6EB}" type="slidenum">
              <a:rPr lang="en-US" altLang="zh-TW" noProof="0" smtClean="0"/>
              <a:pPr/>
              <a:t>‹#›</a:t>
            </a:fld>
            <a:endParaRPr lang="zh-TW" altLang="en-US" noProof="0"/>
          </a:p>
        </p:txBody>
      </p:sp>
    </p:spTree>
    <p:extLst>
      <p:ext uri="{BB962C8B-B14F-4D97-AF65-F5344CB8AC3E}">
        <p14:creationId xmlns:p14="http://schemas.microsoft.com/office/powerpoint/2010/main" val="10249741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baseline="0">
        <a:solidFill>
          <a:schemeClr val="tx1"/>
        </a:solidFill>
        <a:latin typeface="微軟正黑體" panose="020B0604030504040204" pitchFamily="34" charset="-120"/>
        <a:ea typeface="微軟正黑體" panose="020B0604030504040204" pitchFamily="34" charset="-120"/>
        <a:cs typeface="+mn-cs"/>
      </a:defRPr>
    </a:lvl1pPr>
    <a:lvl2pPr marL="457200" algn="l" defTabSz="914400" rtl="0" eaLnBrk="1" latinLnBrk="0" hangingPunct="1">
      <a:defRPr sz="1200" kern="1200" baseline="0">
        <a:solidFill>
          <a:schemeClr val="tx1"/>
        </a:solidFill>
        <a:latin typeface="微軟正黑體" panose="020B0604030504040204" pitchFamily="34" charset="-120"/>
        <a:ea typeface="微軟正黑體" panose="020B0604030504040204" pitchFamily="34" charset="-120"/>
        <a:cs typeface="+mn-cs"/>
      </a:defRPr>
    </a:lvl2pPr>
    <a:lvl3pPr marL="914400" algn="l" defTabSz="914400" rtl="0" eaLnBrk="1" latinLnBrk="0" hangingPunct="1">
      <a:defRPr sz="1200" kern="1200" baseline="0">
        <a:solidFill>
          <a:schemeClr val="tx1"/>
        </a:solidFill>
        <a:latin typeface="微軟正黑體" panose="020B0604030504040204" pitchFamily="34" charset="-120"/>
        <a:ea typeface="微軟正黑體" panose="020B0604030504040204" pitchFamily="34" charset="-120"/>
        <a:cs typeface="+mn-cs"/>
      </a:defRPr>
    </a:lvl3pPr>
    <a:lvl4pPr marL="1371600" algn="l" defTabSz="914400" rtl="0" eaLnBrk="1" latinLnBrk="0" hangingPunct="1">
      <a:defRPr sz="1200" kern="1200" baseline="0">
        <a:solidFill>
          <a:schemeClr val="tx1"/>
        </a:solidFill>
        <a:latin typeface="微軟正黑體" panose="020B0604030504040204" pitchFamily="34" charset="-120"/>
        <a:ea typeface="微軟正黑體" panose="020B0604030504040204" pitchFamily="34" charset="-120"/>
        <a:cs typeface="+mn-cs"/>
      </a:defRPr>
    </a:lvl4pPr>
    <a:lvl5pPr marL="1828800" algn="l" defTabSz="914400" rtl="0" eaLnBrk="1" latinLnBrk="0" hangingPunct="1">
      <a:defRPr sz="1200" kern="1200" baseline="0">
        <a:solidFill>
          <a:schemeClr val="tx1"/>
        </a:solidFill>
        <a:latin typeface="微軟正黑體" panose="020B0604030504040204" pitchFamily="34" charset="-120"/>
        <a:ea typeface="微軟正黑體"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D6D4930-F054-4D7B-A036-908D2CDCE6EB}" type="slidenum">
              <a:rPr lang="en-US" altLang="zh-TW" smtClean="0"/>
              <a:pPr/>
              <a:t>1</a:t>
            </a:fld>
            <a:endParaRPr lang="zh-TW" altLang="en-US"/>
          </a:p>
        </p:txBody>
      </p:sp>
    </p:spTree>
    <p:extLst>
      <p:ext uri="{BB962C8B-B14F-4D97-AF65-F5344CB8AC3E}">
        <p14:creationId xmlns:p14="http://schemas.microsoft.com/office/powerpoint/2010/main" val="2440634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D6D4930-F054-4D7B-A036-908D2CDCE6EB}" type="slidenum">
              <a:rPr lang="en-US" altLang="zh-TW" smtClean="0"/>
              <a:pPr/>
              <a:t>2</a:t>
            </a:fld>
            <a:endParaRPr lang="zh-TW" altLang="en-US"/>
          </a:p>
        </p:txBody>
      </p:sp>
    </p:spTree>
    <p:extLst>
      <p:ext uri="{BB962C8B-B14F-4D97-AF65-F5344CB8AC3E}">
        <p14:creationId xmlns:p14="http://schemas.microsoft.com/office/powerpoint/2010/main" val="130465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D6D4930-F054-4D7B-A036-908D2CDCE6EB}" type="slidenum">
              <a:rPr lang="en-US" altLang="zh-TW" smtClean="0"/>
              <a:pPr/>
              <a:t>16</a:t>
            </a:fld>
            <a:endParaRPr lang="zh-TW" altLang="en-US"/>
          </a:p>
        </p:txBody>
      </p:sp>
    </p:spTree>
    <p:extLst>
      <p:ext uri="{BB962C8B-B14F-4D97-AF65-F5344CB8AC3E}">
        <p14:creationId xmlns:p14="http://schemas.microsoft.com/office/powerpoint/2010/main" val="1045341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zh-TW" altLang="en-US" noProof="0"/>
              <a:t>按一下以編輯母片標題樣式</a:t>
            </a:r>
          </a:p>
        </p:txBody>
      </p:sp>
      <p:sp>
        <p:nvSpPr>
          <p:cNvPr id="3" name="副標題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noProof="0"/>
              <a:t>按一下以編輯母片副標題樣式</a:t>
            </a:r>
          </a:p>
        </p:txBody>
      </p:sp>
      <p:sp>
        <p:nvSpPr>
          <p:cNvPr id="4" name="日期預留位置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B21E76F3-7ADF-4AB8-88DD-C6D0000807CC}" type="datetime1">
              <a:rPr lang="zh-TW" altLang="en-US" noProof="0" smtClean="0"/>
              <a:t>2024/1/9</a:t>
            </a:fld>
            <a:endParaRPr lang="zh-TW" altLang="en-US" noProof="0"/>
          </a:p>
        </p:txBody>
      </p:sp>
      <p:sp>
        <p:nvSpPr>
          <p:cNvPr id="5" name="頁尾預留位置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zh-TW" altLang="en-US" noProof="0"/>
          </a:p>
        </p:txBody>
      </p:sp>
      <p:sp>
        <p:nvSpPr>
          <p:cNvPr id="6" name="投影片編號預留位置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8" name="矩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標題 1"/>
          <p:cNvSpPr>
            <a:spLocks noGrp="1"/>
          </p:cNvSpPr>
          <p:nvPr>
            <p:ph type="title"/>
          </p:nvPr>
        </p:nvSpPr>
        <p:spPr>
          <a:xfrm>
            <a:off x="581192" y="702156"/>
            <a:ext cx="11029616" cy="1013800"/>
          </a:xfrm>
        </p:spPr>
        <p:txBody>
          <a:bodyPr rtlCol="0"/>
          <a:lstStyle/>
          <a:p>
            <a:pPr rtl="0"/>
            <a:r>
              <a:rPr lang="zh-TW" altLang="en-US" noProof="0"/>
              <a:t>按一下以編輯母片標題樣式</a:t>
            </a:r>
          </a:p>
        </p:txBody>
      </p:sp>
      <p:sp>
        <p:nvSpPr>
          <p:cNvPr id="3" name="直排文字預留位置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預留位置 3"/>
          <p:cNvSpPr>
            <a:spLocks noGrp="1"/>
          </p:cNvSpPr>
          <p:nvPr>
            <p:ph type="dt" sz="half" idx="10"/>
          </p:nvPr>
        </p:nvSpPr>
        <p:spPr/>
        <p:txBody>
          <a:bodyPr rtlCol="0"/>
          <a:lstStyle/>
          <a:p>
            <a:pPr rtl="0"/>
            <a:fld id="{4E55EA6C-FA98-442B-8EA4-46E7CEC3CCC7}" type="datetime1">
              <a:rPr lang="zh-TW" altLang="en-US" noProof="0" smtClean="0"/>
              <a:t>2024/1/9</a:t>
            </a:fld>
            <a:endParaRPr lang="zh-TW" altLang="en-US" noProof="0"/>
          </a:p>
        </p:txBody>
      </p:sp>
      <p:sp>
        <p:nvSpPr>
          <p:cNvPr id="5" name="頁尾預留位置 4"/>
          <p:cNvSpPr>
            <a:spLocks noGrp="1"/>
          </p:cNvSpPr>
          <p:nvPr>
            <p:ph type="ftr" sz="quarter" idx="11"/>
          </p:nvPr>
        </p:nvSpPr>
        <p:spPr/>
        <p:txBody>
          <a:bodyPr rtlCol="0"/>
          <a:lstStyle/>
          <a:p>
            <a:pPr rtl="0"/>
            <a:endParaRPr lang="zh-TW" altLang="en-US" noProof="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直排標題 1"/>
          <p:cNvSpPr>
            <a:spLocks noGrp="1"/>
          </p:cNvSpPr>
          <p:nvPr>
            <p:ph type="title" orient="vert"/>
          </p:nvPr>
        </p:nvSpPr>
        <p:spPr>
          <a:xfrm>
            <a:off x="8839201" y="675726"/>
            <a:ext cx="2004164" cy="5183073"/>
          </a:xfrm>
        </p:spPr>
        <p:txBody>
          <a:bodyPr vert="eaVert" rtlCol="0"/>
          <a:lstStyle/>
          <a:p>
            <a:pPr rtl="0"/>
            <a:r>
              <a:rPr lang="zh-TW" altLang="en-US" noProof="0"/>
              <a:t>按一下以編輯母片標題樣式</a:t>
            </a:r>
          </a:p>
        </p:txBody>
      </p:sp>
      <p:sp>
        <p:nvSpPr>
          <p:cNvPr id="3" name="直排文字預留位置 2"/>
          <p:cNvSpPr>
            <a:spLocks noGrp="1"/>
          </p:cNvSpPr>
          <p:nvPr>
            <p:ph type="body" orient="vert" idx="1"/>
          </p:nvPr>
        </p:nvSpPr>
        <p:spPr>
          <a:xfrm>
            <a:off x="774923" y="675726"/>
            <a:ext cx="7896279" cy="5183073"/>
          </a:xfrm>
        </p:spPr>
        <p:txBody>
          <a:bodyPr vert="eaVert" rtlCol="0" anchor="t"/>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預留位置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183AAE8-CD4C-40D7-941B-3F9FC845B966}" type="datetime1">
              <a:rPr lang="zh-TW" altLang="en-US" noProof="0" smtClean="0"/>
              <a:t>2024/1/9</a:t>
            </a:fld>
            <a:endParaRPr lang="zh-TW" altLang="en-US" noProof="0"/>
          </a:p>
        </p:txBody>
      </p:sp>
      <p:sp>
        <p:nvSpPr>
          <p:cNvPr id="5" name="頁尾預留位置 4"/>
          <p:cNvSpPr>
            <a:spLocks noGrp="1"/>
          </p:cNvSpPr>
          <p:nvPr>
            <p:ph type="ftr" sz="quarter" idx="11"/>
          </p:nvPr>
        </p:nvSpPr>
        <p:spPr>
          <a:xfrm>
            <a:off x="774923" y="5951811"/>
            <a:ext cx="7896279" cy="365125"/>
          </a:xfrm>
        </p:spPr>
        <p:txBody>
          <a:bodyPr rtlCol="0"/>
          <a:lstStyle/>
          <a:p>
            <a:pPr rtl="0"/>
            <a:endParaRPr lang="zh-TW" altLang="en-US" noProof="0"/>
          </a:p>
        </p:txBody>
      </p:sp>
      <p:sp>
        <p:nvSpPr>
          <p:cNvPr id="6" name="投影片編號預留位置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702156"/>
            <a:ext cx="11029616" cy="1013800"/>
          </a:xfrm>
        </p:spPr>
        <p:txBody>
          <a:bodyPr rtlCol="0"/>
          <a:lstStyle/>
          <a:p>
            <a:pPr rtl="0"/>
            <a:r>
              <a:rPr lang="zh-TW" altLang="en-US" noProof="0"/>
              <a:t>按一下以編輯母片標題樣式</a:t>
            </a:r>
          </a:p>
        </p:txBody>
      </p:sp>
      <p:sp>
        <p:nvSpPr>
          <p:cNvPr id="3" name="內容預留位置 2"/>
          <p:cNvSpPr>
            <a:spLocks noGrp="1"/>
          </p:cNvSpPr>
          <p:nvPr>
            <p:ph idx="1"/>
          </p:nvPr>
        </p:nvSpPr>
        <p:spPr>
          <a:xfrm>
            <a:off x="581192" y="2180496"/>
            <a:ext cx="11029615" cy="3678303"/>
          </a:xfrm>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預留位置 3"/>
          <p:cNvSpPr>
            <a:spLocks noGrp="1"/>
          </p:cNvSpPr>
          <p:nvPr>
            <p:ph type="dt" sz="half" idx="10"/>
          </p:nvPr>
        </p:nvSpPr>
        <p:spPr/>
        <p:txBody>
          <a:bodyPr rtlCol="0"/>
          <a:lstStyle/>
          <a:p>
            <a:pPr rtl="0"/>
            <a:fld id="{3E4C5A14-6772-413D-B047-1021B3CB4265}" type="datetime1">
              <a:rPr lang="zh-TW" altLang="en-US" noProof="0" smtClean="0"/>
              <a:t>2024/1/9</a:t>
            </a:fld>
            <a:endParaRPr lang="zh-TW" altLang="en-US" noProof="0"/>
          </a:p>
        </p:txBody>
      </p:sp>
      <p:sp>
        <p:nvSpPr>
          <p:cNvPr id="5" name="頁尾預留位置 4"/>
          <p:cNvSpPr>
            <a:spLocks noGrp="1"/>
          </p:cNvSpPr>
          <p:nvPr>
            <p:ph type="ftr" sz="quarter" idx="11"/>
          </p:nvPr>
        </p:nvSpPr>
        <p:spPr/>
        <p:txBody>
          <a:bodyPr rtlCol="0"/>
          <a:lstStyle/>
          <a:p>
            <a:pPr rtl="0"/>
            <a:endParaRPr lang="zh-TW" altLang="en-US" noProof="0"/>
          </a:p>
        </p:txBody>
      </p:sp>
      <p:sp>
        <p:nvSpPr>
          <p:cNvPr id="6" name="投影片編號預留位置 5"/>
          <p:cNvSpPr>
            <a:spLocks noGrp="1"/>
          </p:cNvSpPr>
          <p:nvPr>
            <p:ph type="sldNum" sz="quarter" idx="12"/>
          </p:nvPr>
        </p:nvSpPr>
        <p:spPr>
          <a:xfrm>
            <a:off x="10558300" y="5956137"/>
            <a:ext cx="1052508" cy="365125"/>
          </a:xfrm>
        </p:spPr>
        <p:txBody>
          <a:bodyPr rtlCol="0"/>
          <a:lstStyle/>
          <a:p>
            <a:pPr rtl="0"/>
            <a:fld id="{D57F1E4F-1CFF-5643-939E-217C01CDF565}" type="slidenum">
              <a:rPr lang="en-US" altLang="zh-TW" noProof="0" smtClean="0"/>
              <a:pPr/>
              <a:t>‹#›</a:t>
            </a:fld>
            <a:endParaRPr lang="zh-TW" altLang="en-U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矩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zh-TW" altLang="en-US" noProof="0"/>
              <a:t>按一下以編輯母片標題樣式</a:t>
            </a:r>
          </a:p>
        </p:txBody>
      </p:sp>
      <p:sp>
        <p:nvSpPr>
          <p:cNvPr id="3" name="文字預留位置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a:t>編輯母片文字樣式</a:t>
            </a:r>
          </a:p>
        </p:txBody>
      </p:sp>
      <p:sp>
        <p:nvSpPr>
          <p:cNvPr id="4" name="日期預留位置 3"/>
          <p:cNvSpPr>
            <a:spLocks noGrp="1"/>
          </p:cNvSpPr>
          <p:nvPr>
            <p:ph type="dt" sz="half" idx="10"/>
          </p:nvPr>
        </p:nvSpPr>
        <p:spPr/>
        <p:txBody>
          <a:bodyPr rtlCol="0"/>
          <a:lstStyle>
            <a:lvl1pPr>
              <a:defRPr>
                <a:solidFill>
                  <a:schemeClr val="accent1">
                    <a:lumMod val="75000"/>
                    <a:lumOff val="25000"/>
                  </a:schemeClr>
                </a:solidFill>
              </a:defRPr>
            </a:lvl1pPr>
          </a:lstStyle>
          <a:p>
            <a:pPr rtl="0"/>
            <a:fld id="{A0193BAB-3AD5-4093-84A8-BD07B1DB6CDD}" type="datetime1">
              <a:rPr lang="zh-TW" altLang="en-US" noProof="0" smtClean="0"/>
              <a:t>2024/1/9</a:t>
            </a:fld>
            <a:endParaRPr lang="zh-TW" altLang="en-US" noProof="0"/>
          </a:p>
        </p:txBody>
      </p:sp>
      <p:sp>
        <p:nvSpPr>
          <p:cNvPr id="5" name="頁尾預留位置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a:p>
        </p:txBody>
      </p:sp>
      <p:sp>
        <p:nvSpPr>
          <p:cNvPr id="6" name="投影片編號預留位置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矩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729658"/>
            <a:ext cx="11029616" cy="988332"/>
          </a:xfrm>
        </p:spPr>
        <p:txBody>
          <a:bodyPr rtlCol="0"/>
          <a:lstStyle/>
          <a:p>
            <a:pPr rtl="0"/>
            <a:r>
              <a:rPr lang="zh-TW" altLang="en-US" noProof="0"/>
              <a:t>按一下以編輯母片標題樣式</a:t>
            </a:r>
          </a:p>
        </p:txBody>
      </p:sp>
      <p:sp>
        <p:nvSpPr>
          <p:cNvPr id="3" name="內容預留位置 2"/>
          <p:cNvSpPr>
            <a:spLocks noGrp="1"/>
          </p:cNvSpPr>
          <p:nvPr>
            <p:ph sz="half" idx="1"/>
          </p:nvPr>
        </p:nvSpPr>
        <p:spPr>
          <a:xfrm>
            <a:off x="581193" y="2228003"/>
            <a:ext cx="5422390" cy="3633047"/>
          </a:xfrm>
        </p:spPr>
        <p:txBody>
          <a:bodyPr rtlCol="0">
            <a:normAutofit/>
          </a:body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內容預留位置 3"/>
          <p:cNvSpPr>
            <a:spLocks noGrp="1"/>
          </p:cNvSpPr>
          <p:nvPr>
            <p:ph sz="half" idx="2"/>
          </p:nvPr>
        </p:nvSpPr>
        <p:spPr>
          <a:xfrm>
            <a:off x="6188417" y="2228003"/>
            <a:ext cx="5422392" cy="3633047"/>
          </a:xfrm>
        </p:spPr>
        <p:txBody>
          <a:bodyPr rtlCol="0">
            <a:normAutofit/>
          </a:body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日期預留位置 4"/>
          <p:cNvSpPr>
            <a:spLocks noGrp="1"/>
          </p:cNvSpPr>
          <p:nvPr>
            <p:ph type="dt" sz="half" idx="10"/>
          </p:nvPr>
        </p:nvSpPr>
        <p:spPr/>
        <p:txBody>
          <a:bodyPr rtlCol="0"/>
          <a:lstStyle/>
          <a:p>
            <a:pPr rtl="0"/>
            <a:fld id="{7BAF4202-3513-4326-9BCC-D34FF71B152B}" type="datetime1">
              <a:rPr lang="zh-TW" altLang="en-US" noProof="0" smtClean="0"/>
              <a:t>2024/1/9</a:t>
            </a:fld>
            <a:endParaRPr lang="zh-TW" altLang="en-US" noProof="0"/>
          </a:p>
        </p:txBody>
      </p:sp>
      <p:sp>
        <p:nvSpPr>
          <p:cNvPr id="6" name="頁尾預留位置 5"/>
          <p:cNvSpPr>
            <a:spLocks noGrp="1"/>
          </p:cNvSpPr>
          <p:nvPr>
            <p:ph type="ftr" sz="quarter" idx="11"/>
          </p:nvPr>
        </p:nvSpPr>
        <p:spPr/>
        <p:txBody>
          <a:bodyPr rtlCol="0"/>
          <a:lstStyle/>
          <a:p>
            <a:pPr rtl="0"/>
            <a:endParaRPr lang="zh-TW" altLang="en-US" noProof="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矩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標題 1"/>
          <p:cNvSpPr>
            <a:spLocks noGrp="1"/>
          </p:cNvSpPr>
          <p:nvPr>
            <p:ph type="title"/>
          </p:nvPr>
        </p:nvSpPr>
        <p:spPr>
          <a:xfrm>
            <a:off x="581193" y="729658"/>
            <a:ext cx="11029616" cy="988332"/>
          </a:xfrm>
        </p:spPr>
        <p:txBody>
          <a:bodyPr rtlCol="0"/>
          <a:lstStyle/>
          <a:p>
            <a:pPr rtl="0"/>
            <a:r>
              <a:rPr lang="zh-TW" altLang="en-US" noProof="0"/>
              <a:t>按一下以編輯母片標題樣式</a:t>
            </a:r>
          </a:p>
        </p:txBody>
      </p:sp>
      <p:sp>
        <p:nvSpPr>
          <p:cNvPr id="3" name="文字預留位置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編輯母片文字樣式</a:t>
            </a:r>
          </a:p>
        </p:txBody>
      </p:sp>
      <p:sp>
        <p:nvSpPr>
          <p:cNvPr id="4" name="內容預留位置 3"/>
          <p:cNvSpPr>
            <a:spLocks noGrp="1"/>
          </p:cNvSpPr>
          <p:nvPr>
            <p:ph sz="half" idx="2"/>
          </p:nvPr>
        </p:nvSpPr>
        <p:spPr>
          <a:xfrm>
            <a:off x="581194" y="2926052"/>
            <a:ext cx="5393100" cy="2934999"/>
          </a:xfrm>
        </p:spPr>
        <p:txBody>
          <a:bodyPr rtlCol="0" anchor="t">
            <a:normAutofit/>
          </a:body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預留位置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編輯母片文字樣式</a:t>
            </a:r>
          </a:p>
        </p:txBody>
      </p:sp>
      <p:sp>
        <p:nvSpPr>
          <p:cNvPr id="6" name="內容預留位置 5"/>
          <p:cNvSpPr>
            <a:spLocks noGrp="1"/>
          </p:cNvSpPr>
          <p:nvPr>
            <p:ph sz="quarter" idx="4"/>
          </p:nvPr>
        </p:nvSpPr>
        <p:spPr>
          <a:xfrm>
            <a:off x="6217709" y="2926052"/>
            <a:ext cx="5393100" cy="2934999"/>
          </a:xfrm>
        </p:spPr>
        <p:txBody>
          <a:bodyPr rtlCol="0" anchor="t">
            <a:normAutofit/>
          </a:body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7" name="日期預留位置 6"/>
          <p:cNvSpPr>
            <a:spLocks noGrp="1"/>
          </p:cNvSpPr>
          <p:nvPr>
            <p:ph type="dt" sz="half" idx="10"/>
          </p:nvPr>
        </p:nvSpPr>
        <p:spPr/>
        <p:txBody>
          <a:bodyPr rtlCol="0"/>
          <a:lstStyle/>
          <a:p>
            <a:pPr rtl="0"/>
            <a:fld id="{5D5D52C6-AF17-4B69-8797-062D8D7A3469}" type="datetime1">
              <a:rPr lang="zh-TW" altLang="en-US" noProof="0" smtClean="0"/>
              <a:t>2024/1/9</a:t>
            </a:fld>
            <a:endParaRPr lang="zh-TW" altLang="en-US" noProof="0"/>
          </a:p>
        </p:txBody>
      </p:sp>
      <p:sp>
        <p:nvSpPr>
          <p:cNvPr id="8" name="頁尾預留位置 7"/>
          <p:cNvSpPr>
            <a:spLocks noGrp="1"/>
          </p:cNvSpPr>
          <p:nvPr>
            <p:ph type="ftr" sz="quarter" idx="11"/>
          </p:nvPr>
        </p:nvSpPr>
        <p:spPr/>
        <p:txBody>
          <a:bodyPr rtlCol="0"/>
          <a:lstStyle/>
          <a:p>
            <a:pPr rtl="0"/>
            <a:endParaRPr lang="zh-TW" altLang="en-US" noProof="0"/>
          </a:p>
        </p:txBody>
      </p:sp>
      <p:sp>
        <p:nvSpPr>
          <p:cNvPr id="9" name="投影片編號預留位置 8"/>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3" name="日期預留位置 2"/>
          <p:cNvSpPr>
            <a:spLocks noGrp="1"/>
          </p:cNvSpPr>
          <p:nvPr>
            <p:ph type="dt" sz="half" idx="10"/>
          </p:nvPr>
        </p:nvSpPr>
        <p:spPr/>
        <p:txBody>
          <a:bodyPr rtlCol="0"/>
          <a:lstStyle/>
          <a:p>
            <a:pPr rtl="0"/>
            <a:fld id="{941A1B74-4430-499E-A5F0-00A65FE7C354}" type="datetime1">
              <a:rPr lang="zh-TW" altLang="en-US" noProof="0" smtClean="0"/>
              <a:t>2024/1/9</a:t>
            </a:fld>
            <a:endParaRPr lang="zh-TW" altLang="en-US" noProof="0"/>
          </a:p>
        </p:txBody>
      </p:sp>
      <p:sp>
        <p:nvSpPr>
          <p:cNvPr id="4" name="頁尾預留位置 3"/>
          <p:cNvSpPr>
            <a:spLocks noGrp="1"/>
          </p:cNvSpPr>
          <p:nvPr>
            <p:ph type="ftr" sz="quarter" idx="11"/>
          </p:nvPr>
        </p:nvSpPr>
        <p:spPr/>
        <p:txBody>
          <a:bodyPr rtlCol="0"/>
          <a:lstStyle/>
          <a:p>
            <a:pPr rtl="0"/>
            <a:endParaRPr lang="zh-TW" altLang="en-US" noProof="0"/>
          </a:p>
        </p:txBody>
      </p:sp>
      <p:sp>
        <p:nvSpPr>
          <p:cNvPr id="5" name="投影片編號預留位置 4"/>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a:p>
        </p:txBody>
      </p:sp>
      <p:sp>
        <p:nvSpPr>
          <p:cNvPr id="7" name="矩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標題 1"/>
          <p:cNvSpPr>
            <a:spLocks noGrp="1"/>
          </p:cNvSpPr>
          <p:nvPr>
            <p:ph type="title"/>
          </p:nvPr>
        </p:nvSpPr>
        <p:spPr>
          <a:xfrm>
            <a:off x="575894" y="729658"/>
            <a:ext cx="11029616" cy="988332"/>
          </a:xfrm>
        </p:spPr>
        <p:txBody>
          <a:bodyPr rtlCol="0"/>
          <a:lstStyle/>
          <a:p>
            <a:pPr rtl="0"/>
            <a:r>
              <a:rPr lang="zh-TW" altLang="en-US" noProof="0"/>
              <a:t>按一下以編輯母片標題樣式</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預留位置 1"/>
          <p:cNvSpPr>
            <a:spLocks noGrp="1"/>
          </p:cNvSpPr>
          <p:nvPr>
            <p:ph type="dt" sz="half" idx="10"/>
          </p:nvPr>
        </p:nvSpPr>
        <p:spPr/>
        <p:txBody>
          <a:bodyPr rtlCol="0"/>
          <a:lstStyle/>
          <a:p>
            <a:pPr rtl="0"/>
            <a:fld id="{F11B5C06-32E6-4A9C-85CF-F9D02662073F}" type="datetime1">
              <a:rPr lang="zh-TW" altLang="en-US" smtClean="0"/>
              <a:t>2024/1/9</a:t>
            </a:fld>
            <a:endParaRPr lang="en-US" dirty="0"/>
          </a:p>
        </p:txBody>
      </p:sp>
      <p:sp>
        <p:nvSpPr>
          <p:cNvPr id="3" name="頁尾預留位置 2"/>
          <p:cNvSpPr>
            <a:spLocks noGrp="1"/>
          </p:cNvSpPr>
          <p:nvPr>
            <p:ph type="ftr" sz="quarter" idx="11"/>
          </p:nvPr>
        </p:nvSpPr>
        <p:spPr/>
        <p:txBody>
          <a:bodyPr rtlCol="0"/>
          <a:lstStyle/>
          <a:p>
            <a:pPr rtl="0"/>
            <a:endParaRPr lang="en-US" dirty="0"/>
          </a:p>
        </p:txBody>
      </p:sp>
      <p:sp>
        <p:nvSpPr>
          <p:cNvPr id="4" name="投影片編號預留位置 3"/>
          <p:cNvSpPr>
            <a:spLocks noGrp="1"/>
          </p:cNvSpPr>
          <p:nvPr>
            <p:ph type="sldNum" sz="quarter" idx="12"/>
          </p:nvPr>
        </p:nvSpPr>
        <p:spPr/>
        <p:txBody>
          <a:bodyPr rtlCol="0"/>
          <a:lstStyle/>
          <a:p>
            <a:pPr rtl="0"/>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矩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zh-TW" altLang="en-US" noProof="0"/>
              <a:t>按一下以編輯母片標題樣式</a:t>
            </a:r>
          </a:p>
        </p:txBody>
      </p:sp>
      <p:sp>
        <p:nvSpPr>
          <p:cNvPr id="3" name="內容預留位置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文字預留位置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編輯母片文字樣式</a:t>
            </a:r>
          </a:p>
        </p:txBody>
      </p:sp>
      <p:sp>
        <p:nvSpPr>
          <p:cNvPr id="5" name="日期預留位置 4"/>
          <p:cNvSpPr>
            <a:spLocks noGrp="1"/>
          </p:cNvSpPr>
          <p:nvPr>
            <p:ph type="dt" sz="half" idx="10"/>
          </p:nvPr>
        </p:nvSpPr>
        <p:spPr/>
        <p:txBody>
          <a:bodyPr rtlCol="0"/>
          <a:lstStyle>
            <a:lvl1pPr>
              <a:defRPr>
                <a:solidFill>
                  <a:schemeClr val="accent1">
                    <a:lumMod val="75000"/>
                    <a:lumOff val="25000"/>
                  </a:schemeClr>
                </a:solidFill>
              </a:defRPr>
            </a:lvl1pPr>
          </a:lstStyle>
          <a:p>
            <a:pPr rtl="0"/>
            <a:fld id="{BD392D3B-C4C6-4891-B937-9A5C5955E832}" type="datetime1">
              <a:rPr lang="zh-TW" altLang="en-US" noProof="0" smtClean="0"/>
              <a:t>2024/1/9</a:t>
            </a:fld>
            <a:endParaRPr lang="zh-TW" altLang="en-US" noProof="0"/>
          </a:p>
        </p:txBody>
      </p:sp>
      <p:sp>
        <p:nvSpPr>
          <p:cNvPr id="6" name="頁尾預留位置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a:p>
        </p:txBody>
      </p:sp>
      <p:sp>
        <p:nvSpPr>
          <p:cNvPr id="7" name="投影片編號預留位置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zh-TW" altLang="en-US" noProof="0"/>
              <a:t>按一下以編輯母片標題樣式</a:t>
            </a:r>
          </a:p>
        </p:txBody>
      </p:sp>
      <p:sp>
        <p:nvSpPr>
          <p:cNvPr id="3" name="圖片預留位置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a:t>按一下圖示以新增圖片</a:t>
            </a:r>
          </a:p>
        </p:txBody>
      </p:sp>
      <p:sp>
        <p:nvSpPr>
          <p:cNvPr id="4" name="文字預留位置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編輯母片文字樣式</a:t>
            </a:r>
          </a:p>
        </p:txBody>
      </p:sp>
      <p:sp>
        <p:nvSpPr>
          <p:cNvPr id="5" name="日期預留位置 4"/>
          <p:cNvSpPr>
            <a:spLocks noGrp="1"/>
          </p:cNvSpPr>
          <p:nvPr>
            <p:ph type="dt" sz="half" idx="10"/>
          </p:nvPr>
        </p:nvSpPr>
        <p:spPr/>
        <p:txBody>
          <a:bodyPr rtlCol="0"/>
          <a:lstStyle/>
          <a:p>
            <a:pPr rtl="0"/>
            <a:fld id="{EE9CE210-0C0C-401E-A651-1EF798EB4B9B}" type="datetime1">
              <a:rPr lang="zh-TW" altLang="en-US" noProof="0" smtClean="0"/>
              <a:t>2024/1/9</a:t>
            </a:fld>
            <a:endParaRPr lang="zh-TW" altLang="en-US" noProof="0"/>
          </a:p>
        </p:txBody>
      </p:sp>
      <p:sp>
        <p:nvSpPr>
          <p:cNvPr id="6" name="頁尾預留位置 5"/>
          <p:cNvSpPr>
            <a:spLocks noGrp="1"/>
          </p:cNvSpPr>
          <p:nvPr>
            <p:ph type="ftr" sz="quarter" idx="11"/>
          </p:nvPr>
        </p:nvSpPr>
        <p:spPr/>
        <p:txBody>
          <a:bodyPr rtlCol="0"/>
          <a:lstStyle/>
          <a:p>
            <a:pPr rtl="0"/>
            <a:endParaRPr lang="zh-TW" altLang="en-US" noProof="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TW" altLang="en-US" noProof="0"/>
              <a:t>按一下以編輯母片標題樣式</a:t>
            </a:r>
          </a:p>
        </p:txBody>
      </p:sp>
      <p:sp>
        <p:nvSpPr>
          <p:cNvPr id="3" name="文字預留位置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預留位置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j-ea"/>
                <a:ea typeface="+mj-ea"/>
              </a:defRPr>
            </a:lvl1pPr>
          </a:lstStyle>
          <a:p>
            <a:fld id="{FD08433E-55C0-4752-8774-97316AF38C88}" type="datetime1">
              <a:rPr lang="zh-TW" altLang="en-US" noProof="0" smtClean="0"/>
              <a:t>2024/1/9</a:t>
            </a:fld>
            <a:endParaRPr lang="zh-TW" altLang="en-US" noProof="0"/>
          </a:p>
        </p:txBody>
      </p:sp>
      <p:sp>
        <p:nvSpPr>
          <p:cNvPr id="5" name="頁尾預留位置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j-ea"/>
                <a:ea typeface="+mj-ea"/>
              </a:defRPr>
            </a:lvl1pPr>
          </a:lstStyle>
          <a:p>
            <a:endParaRPr lang="zh-TW" altLang="en-US" noProof="0"/>
          </a:p>
        </p:txBody>
      </p:sp>
      <p:sp>
        <p:nvSpPr>
          <p:cNvPr id="6" name="投影片編號預留位置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j-ea"/>
                <a:ea typeface="+mj-ea"/>
              </a:defRPr>
            </a:lvl1pPr>
          </a:lstStyle>
          <a:p>
            <a:fld id="{D57F1E4F-1CFF-5643-939E-217C01CDF565}" type="slidenum">
              <a:rPr lang="en-US" altLang="zh-TW" noProof="0" smtClean="0"/>
              <a:pPr/>
              <a:t>‹#›</a:t>
            </a:fld>
            <a:endParaRPr lang="zh-TW" altLang="en-US" noProof="0"/>
          </a:p>
        </p:txBody>
      </p:sp>
      <p:sp>
        <p:nvSpPr>
          <p:cNvPr id="9" name="矩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ea"/>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j-ea"/>
          <a:ea typeface="+mj-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j-ea"/>
          <a:ea typeface="+mj-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j-ea"/>
          <a:ea typeface="+mj-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j-ea"/>
          <a:ea typeface="+mj-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j-ea"/>
          <a:ea typeface="+mj-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矩形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a:latin typeface="+mj-ea"/>
              <a:ea typeface="+mj-ea"/>
            </a:endParaRPr>
          </a:p>
        </p:txBody>
      </p:sp>
      <p:pic>
        <p:nvPicPr>
          <p:cNvPr id="7" name="圖片 6" descr="數位連線">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0" y="0"/>
            <a:ext cx="12191980" cy="6857990"/>
          </a:xfrm>
          <a:prstGeom prst="rect">
            <a:avLst/>
          </a:prstGeom>
        </p:spPr>
      </p:pic>
      <p:grpSp>
        <p:nvGrpSpPr>
          <p:cNvPr id="17" name="群組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矩形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矩形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矩形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矩形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C02C5318-1A1E-49D0-B2E2-A4B0FA9E8A40}"/>
              </a:ext>
            </a:extLst>
          </p:cNvPr>
          <p:cNvSpPr>
            <a:spLocks noGrp="1"/>
          </p:cNvSpPr>
          <p:nvPr>
            <p:ph type="ctrTitle"/>
          </p:nvPr>
        </p:nvSpPr>
        <p:spPr>
          <a:xfrm>
            <a:off x="582290" y="5119184"/>
            <a:ext cx="10993549" cy="580262"/>
          </a:xfrm>
        </p:spPr>
        <p:txBody>
          <a:bodyPr rtlCol="0">
            <a:noAutofit/>
          </a:bodyPr>
          <a:lstStyle/>
          <a:p>
            <a:r>
              <a:rPr lang="zh-TW" altLang="en-US" sz="2800" dirty="0">
                <a:solidFill>
                  <a:schemeClr val="bg1"/>
                </a:solidFill>
              </a:rPr>
              <a:t>運用 </a:t>
            </a:r>
            <a:r>
              <a:rPr lang="en-US" altLang="zh-TW" sz="2800" dirty="0">
                <a:solidFill>
                  <a:schemeClr val="bg1"/>
                </a:solidFill>
              </a:rPr>
              <a:t>5G </a:t>
            </a:r>
            <a:r>
              <a:rPr lang="zh-TW" altLang="en-US" sz="2800" dirty="0">
                <a:solidFill>
                  <a:schemeClr val="bg1"/>
                </a:solidFill>
              </a:rPr>
              <a:t>行動網路以強化國軍通信骨幹系統效能之研究</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8CE84-3600-40F1-B5FA-03010F53E597}"/>
              </a:ext>
            </a:extLst>
          </p:cNvPr>
          <p:cNvSpPr>
            <a:spLocks noGrp="1"/>
          </p:cNvSpPr>
          <p:nvPr>
            <p:ph type="title"/>
          </p:nvPr>
        </p:nvSpPr>
        <p:spPr/>
        <p:txBody>
          <a:bodyPr/>
          <a:lstStyle/>
          <a:p>
            <a:r>
              <a:rPr lang="zh-TW" altLang="en-US" dirty="0"/>
              <a:t>結合</a:t>
            </a:r>
            <a:r>
              <a:rPr lang="en-US" altLang="zh-TW" dirty="0"/>
              <a:t>5G</a:t>
            </a:r>
            <a:r>
              <a:rPr lang="zh-TW" altLang="en-US" dirty="0"/>
              <a:t>技術策略建議</a:t>
            </a:r>
            <a:r>
              <a:rPr lang="en-US" altLang="zh-TW" dirty="0"/>
              <a:t>-</a:t>
            </a:r>
            <a:r>
              <a:rPr lang="zh-TW" altLang="en-US" dirty="0"/>
              <a:t>效能提升方案</a:t>
            </a:r>
          </a:p>
        </p:txBody>
      </p:sp>
      <p:sp>
        <p:nvSpPr>
          <p:cNvPr id="3" name="內容版面配置區 2">
            <a:extLst>
              <a:ext uri="{FF2B5EF4-FFF2-40B4-BE49-F238E27FC236}">
                <a16:creationId xmlns:a16="http://schemas.microsoft.com/office/drawing/2014/main" id="{202D34AD-67B2-4F20-8071-EC9D90516768}"/>
              </a:ext>
            </a:extLst>
          </p:cNvPr>
          <p:cNvSpPr>
            <a:spLocks noGrp="1"/>
          </p:cNvSpPr>
          <p:nvPr>
            <p:ph idx="1"/>
          </p:nvPr>
        </p:nvSpPr>
        <p:spPr/>
        <p:txBody>
          <a:bodyPr anchor="ctr"/>
          <a:lstStyle/>
          <a:p>
            <a:r>
              <a:rPr lang="zh-TW" altLang="en-US" dirty="0"/>
              <a:t>方案</a:t>
            </a:r>
            <a:r>
              <a:rPr lang="en-US" altLang="zh-TW" dirty="0"/>
              <a:t>1</a:t>
            </a:r>
            <a:r>
              <a:rPr lang="zh-TW" altLang="en-US" dirty="0"/>
              <a:t>：核心網路共享，運用網路切片技術</a:t>
            </a:r>
            <a:endParaRPr lang="en-US" altLang="zh-TW" dirty="0"/>
          </a:p>
          <a:p>
            <a:endParaRPr lang="en-US" altLang="zh-TW" dirty="0"/>
          </a:p>
          <a:p>
            <a:r>
              <a:rPr lang="zh-TW" altLang="en-US" dirty="0"/>
              <a:t>方案</a:t>
            </a:r>
            <a:r>
              <a:rPr lang="en-US" altLang="zh-TW" dirty="0"/>
              <a:t>2</a:t>
            </a:r>
            <a:r>
              <a:rPr lang="zh-TW" altLang="en-US" dirty="0"/>
              <a:t>：核心網路共享，用戶隔離</a:t>
            </a:r>
            <a:endParaRPr lang="en-US" altLang="zh-TW" dirty="0"/>
          </a:p>
          <a:p>
            <a:endParaRPr lang="en-US" altLang="zh-TW" dirty="0"/>
          </a:p>
          <a:p>
            <a:r>
              <a:rPr lang="zh-TW" altLang="en-US" dirty="0"/>
              <a:t>方案</a:t>
            </a:r>
            <a:r>
              <a:rPr lang="en-US" altLang="zh-TW" dirty="0"/>
              <a:t>3</a:t>
            </a:r>
            <a:r>
              <a:rPr lang="zh-TW" altLang="en-US" dirty="0"/>
              <a:t>：營內專網實體隔離建置</a:t>
            </a:r>
            <a:endParaRPr lang="en-US" altLang="zh-TW" dirty="0"/>
          </a:p>
        </p:txBody>
      </p:sp>
    </p:spTree>
    <p:extLst>
      <p:ext uri="{BB962C8B-B14F-4D97-AF65-F5344CB8AC3E}">
        <p14:creationId xmlns:p14="http://schemas.microsoft.com/office/powerpoint/2010/main" val="76340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D33437-8F6A-4058-BEA3-D95CF4B5CF5E}"/>
              </a:ext>
            </a:extLst>
          </p:cNvPr>
          <p:cNvSpPr>
            <a:spLocks noGrp="1"/>
          </p:cNvSpPr>
          <p:nvPr>
            <p:ph type="title"/>
          </p:nvPr>
        </p:nvSpPr>
        <p:spPr/>
        <p:txBody>
          <a:bodyPr/>
          <a:lstStyle/>
          <a:p>
            <a:r>
              <a:rPr lang="zh-TW" altLang="en-US" dirty="0"/>
              <a:t>方案</a:t>
            </a:r>
            <a:r>
              <a:rPr lang="en-US" altLang="zh-TW" dirty="0"/>
              <a:t>1</a:t>
            </a:r>
            <a:r>
              <a:rPr lang="zh-TW" altLang="en-US" dirty="0"/>
              <a:t>：核心網路共享，運用網路切片技術</a:t>
            </a:r>
          </a:p>
        </p:txBody>
      </p:sp>
      <p:sp>
        <p:nvSpPr>
          <p:cNvPr id="3" name="內容版面配置區 2">
            <a:extLst>
              <a:ext uri="{FF2B5EF4-FFF2-40B4-BE49-F238E27FC236}">
                <a16:creationId xmlns:a16="http://schemas.microsoft.com/office/drawing/2014/main" id="{F5F2E23A-983D-4305-A62A-B848104A729D}"/>
              </a:ext>
            </a:extLst>
          </p:cNvPr>
          <p:cNvSpPr>
            <a:spLocks noGrp="1"/>
          </p:cNvSpPr>
          <p:nvPr>
            <p:ph idx="1"/>
          </p:nvPr>
        </p:nvSpPr>
        <p:spPr/>
        <p:txBody>
          <a:bodyPr anchor="t"/>
          <a:lstStyle/>
          <a:p>
            <a:pPr marL="0" indent="0">
              <a:buNone/>
            </a:pPr>
            <a:r>
              <a:rPr lang="zh-TW" altLang="en-US" dirty="0"/>
              <a:t>利用</a:t>
            </a:r>
            <a:r>
              <a:rPr lang="zh-TW" altLang="en-US" dirty="0">
                <a:solidFill>
                  <a:srgbClr val="FF0000"/>
                </a:solidFill>
              </a:rPr>
              <a:t>網路切片</a:t>
            </a:r>
            <a:r>
              <a:rPr lang="zh-TW" altLang="en-US" dirty="0"/>
              <a:t>技術，讓國軍通信骨幹網路及民用網路的基地台共構共建，使專用及公用網路以共用方式運行，，當用戶移動至營區外，透過網路切換機制連上民用基地台，並持續提供所需之通信服務，安全性取決於網路切片的能力，</a:t>
            </a:r>
            <a:r>
              <a:rPr lang="zh-TW" altLang="en-US" dirty="0">
                <a:solidFill>
                  <a:srgbClr val="FF0000"/>
                </a:solidFill>
              </a:rPr>
              <a:t>適合部屬安全性較低且地理位置固定的地方</a:t>
            </a:r>
          </a:p>
        </p:txBody>
      </p:sp>
      <p:pic>
        <p:nvPicPr>
          <p:cNvPr id="4" name="圖片 3">
            <a:extLst>
              <a:ext uri="{FF2B5EF4-FFF2-40B4-BE49-F238E27FC236}">
                <a16:creationId xmlns:a16="http://schemas.microsoft.com/office/drawing/2014/main" id="{6FE21DDF-018B-4B9F-802C-B7AB9AAF9865}"/>
              </a:ext>
            </a:extLst>
          </p:cNvPr>
          <p:cNvPicPr>
            <a:picLocks noChangeAspect="1"/>
          </p:cNvPicPr>
          <p:nvPr/>
        </p:nvPicPr>
        <p:blipFill>
          <a:blip r:embed="rId2"/>
          <a:stretch>
            <a:fillRect/>
          </a:stretch>
        </p:blipFill>
        <p:spPr>
          <a:xfrm>
            <a:off x="6590909" y="3429000"/>
            <a:ext cx="5019898" cy="3340644"/>
          </a:xfrm>
          <a:prstGeom prst="rect">
            <a:avLst/>
          </a:prstGeom>
        </p:spPr>
      </p:pic>
      <p:sp>
        <p:nvSpPr>
          <p:cNvPr id="5" name="文字方塊 4">
            <a:extLst>
              <a:ext uri="{FF2B5EF4-FFF2-40B4-BE49-F238E27FC236}">
                <a16:creationId xmlns:a16="http://schemas.microsoft.com/office/drawing/2014/main" id="{5C472957-5FAA-4A61-8344-D2C6234D1AE1}"/>
              </a:ext>
            </a:extLst>
          </p:cNvPr>
          <p:cNvSpPr txBox="1"/>
          <p:nvPr/>
        </p:nvSpPr>
        <p:spPr>
          <a:xfrm>
            <a:off x="581192" y="3843478"/>
            <a:ext cx="5282268" cy="738664"/>
          </a:xfrm>
          <a:prstGeom prst="rect">
            <a:avLst/>
          </a:prstGeom>
          <a:noFill/>
        </p:spPr>
        <p:txBody>
          <a:bodyPr wrap="square" rtlCol="0">
            <a:spAutoFit/>
          </a:bodyPr>
          <a:lstStyle/>
          <a:p>
            <a:r>
              <a:rPr lang="zh-TW" altLang="en-US" sz="1400" dirty="0">
                <a:solidFill>
                  <a:srgbClr val="C00000"/>
                </a:solidFill>
              </a:rPr>
              <a:t>簡要說明</a:t>
            </a:r>
            <a:endParaRPr lang="en-US" altLang="zh-TW" sz="1400" dirty="0">
              <a:solidFill>
                <a:srgbClr val="C00000"/>
              </a:solidFill>
            </a:endParaRPr>
          </a:p>
          <a:p>
            <a:r>
              <a:rPr lang="zh-TW" altLang="en-US" sz="1400" dirty="0"/>
              <a:t>網路切片：在實體網路上建立多張邏輯網路，每張邏輯網路都可以有屬於自己的網路配置</a:t>
            </a:r>
            <a:endParaRPr lang="en-US" altLang="zh-TW" sz="1400" dirty="0"/>
          </a:p>
        </p:txBody>
      </p:sp>
    </p:spTree>
    <p:extLst>
      <p:ext uri="{BB962C8B-B14F-4D97-AF65-F5344CB8AC3E}">
        <p14:creationId xmlns:p14="http://schemas.microsoft.com/office/powerpoint/2010/main" val="2005530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D33437-8F6A-4058-BEA3-D95CF4B5CF5E}"/>
              </a:ext>
            </a:extLst>
          </p:cNvPr>
          <p:cNvSpPr>
            <a:spLocks noGrp="1"/>
          </p:cNvSpPr>
          <p:nvPr>
            <p:ph type="title"/>
          </p:nvPr>
        </p:nvSpPr>
        <p:spPr/>
        <p:txBody>
          <a:bodyPr/>
          <a:lstStyle/>
          <a:p>
            <a:r>
              <a:rPr lang="zh-TW" altLang="en-US" dirty="0"/>
              <a:t>方案</a:t>
            </a:r>
            <a:r>
              <a:rPr lang="en-US" altLang="zh-TW" dirty="0"/>
              <a:t>2</a:t>
            </a:r>
            <a:r>
              <a:rPr lang="zh-TW" altLang="en-US" dirty="0"/>
              <a:t>：核心網路共享，用戶隔離</a:t>
            </a:r>
          </a:p>
        </p:txBody>
      </p:sp>
      <p:sp>
        <p:nvSpPr>
          <p:cNvPr id="3" name="內容版面配置區 2">
            <a:extLst>
              <a:ext uri="{FF2B5EF4-FFF2-40B4-BE49-F238E27FC236}">
                <a16:creationId xmlns:a16="http://schemas.microsoft.com/office/drawing/2014/main" id="{F5F2E23A-983D-4305-A62A-B848104A729D}"/>
              </a:ext>
            </a:extLst>
          </p:cNvPr>
          <p:cNvSpPr>
            <a:spLocks noGrp="1"/>
          </p:cNvSpPr>
          <p:nvPr>
            <p:ph idx="1"/>
          </p:nvPr>
        </p:nvSpPr>
        <p:spPr/>
        <p:txBody>
          <a:bodyPr anchor="t"/>
          <a:lstStyle/>
          <a:p>
            <a:pPr marL="0" indent="0">
              <a:buNone/>
            </a:pPr>
            <a:r>
              <a:rPr lang="zh-TW" altLang="en-US" dirty="0"/>
              <a:t>國軍通信骨幹網路與民用公共網路共享核心網，兩類網路服務中的身分認證、行動性管理等功能均由同一套核心網路所負責，使用者用戶端則分開部署，安全性低，</a:t>
            </a:r>
            <a:r>
              <a:rPr lang="zh-TW" altLang="en-US" dirty="0">
                <a:solidFill>
                  <a:srgbClr val="FF0000"/>
                </a:solidFill>
              </a:rPr>
              <a:t>適合後勤支援服務</a:t>
            </a:r>
            <a:r>
              <a:rPr lang="zh-TW" altLang="en-US" dirty="0"/>
              <a:t>，但戰時可規畫均需物資，將其納入作戰運用，並關閉對外連線閘道。</a:t>
            </a:r>
          </a:p>
        </p:txBody>
      </p:sp>
      <p:pic>
        <p:nvPicPr>
          <p:cNvPr id="6" name="圖片 5">
            <a:extLst>
              <a:ext uri="{FF2B5EF4-FFF2-40B4-BE49-F238E27FC236}">
                <a16:creationId xmlns:a16="http://schemas.microsoft.com/office/drawing/2014/main" id="{580FED03-FE8B-4DD5-A370-EB62A259A949}"/>
              </a:ext>
            </a:extLst>
          </p:cNvPr>
          <p:cNvPicPr>
            <a:picLocks noChangeAspect="1"/>
          </p:cNvPicPr>
          <p:nvPr/>
        </p:nvPicPr>
        <p:blipFill>
          <a:blip r:embed="rId2"/>
          <a:stretch>
            <a:fillRect/>
          </a:stretch>
        </p:blipFill>
        <p:spPr>
          <a:xfrm>
            <a:off x="3375355" y="3115874"/>
            <a:ext cx="5441289" cy="3742126"/>
          </a:xfrm>
          <a:prstGeom prst="rect">
            <a:avLst/>
          </a:prstGeom>
        </p:spPr>
      </p:pic>
    </p:spTree>
    <p:extLst>
      <p:ext uri="{BB962C8B-B14F-4D97-AF65-F5344CB8AC3E}">
        <p14:creationId xmlns:p14="http://schemas.microsoft.com/office/powerpoint/2010/main" val="626914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D33437-8F6A-4058-BEA3-D95CF4B5CF5E}"/>
              </a:ext>
            </a:extLst>
          </p:cNvPr>
          <p:cNvSpPr>
            <a:spLocks noGrp="1"/>
          </p:cNvSpPr>
          <p:nvPr>
            <p:ph type="title"/>
          </p:nvPr>
        </p:nvSpPr>
        <p:spPr/>
        <p:txBody>
          <a:bodyPr/>
          <a:lstStyle/>
          <a:p>
            <a:r>
              <a:rPr lang="zh-TW" altLang="en-US" dirty="0"/>
              <a:t>方案</a:t>
            </a:r>
            <a:r>
              <a:rPr lang="en-US" altLang="zh-TW" dirty="0"/>
              <a:t>3</a:t>
            </a:r>
            <a:r>
              <a:rPr lang="zh-TW" altLang="en-US" dirty="0"/>
              <a:t>：營內專網實體隔離建置</a:t>
            </a:r>
          </a:p>
        </p:txBody>
      </p:sp>
      <p:sp>
        <p:nvSpPr>
          <p:cNvPr id="3" name="內容版面配置區 2">
            <a:extLst>
              <a:ext uri="{FF2B5EF4-FFF2-40B4-BE49-F238E27FC236}">
                <a16:creationId xmlns:a16="http://schemas.microsoft.com/office/drawing/2014/main" id="{F5F2E23A-983D-4305-A62A-B848104A729D}"/>
              </a:ext>
            </a:extLst>
          </p:cNvPr>
          <p:cNvSpPr>
            <a:spLocks noGrp="1"/>
          </p:cNvSpPr>
          <p:nvPr>
            <p:ph idx="1"/>
          </p:nvPr>
        </p:nvSpPr>
        <p:spPr/>
        <p:txBody>
          <a:bodyPr anchor="t"/>
          <a:lstStyle/>
          <a:p>
            <a:pPr marL="0" indent="0">
              <a:buNone/>
            </a:pPr>
            <a:r>
              <a:rPr lang="zh-TW" altLang="en-US" dirty="0"/>
              <a:t>將國軍通信骨幹網路及民用網路分別建立一個獨立網路，可不受民用電信業者所限制，由於這種部屬模式與民用網路完全隔離，因此軍事應用程式數據相對安全，軍網及各種電路資訊傳輸延遲低、效能更快，即使民用網路設備損壞也不影響軍用網路</a:t>
            </a:r>
          </a:p>
        </p:txBody>
      </p:sp>
      <p:pic>
        <p:nvPicPr>
          <p:cNvPr id="4" name="圖片 3">
            <a:extLst>
              <a:ext uri="{FF2B5EF4-FFF2-40B4-BE49-F238E27FC236}">
                <a16:creationId xmlns:a16="http://schemas.microsoft.com/office/drawing/2014/main" id="{1DAF4F58-4444-49C8-A511-7A33BE62594B}"/>
              </a:ext>
            </a:extLst>
          </p:cNvPr>
          <p:cNvPicPr>
            <a:picLocks noChangeAspect="1"/>
          </p:cNvPicPr>
          <p:nvPr/>
        </p:nvPicPr>
        <p:blipFill>
          <a:blip r:embed="rId2"/>
          <a:stretch>
            <a:fillRect/>
          </a:stretch>
        </p:blipFill>
        <p:spPr>
          <a:xfrm>
            <a:off x="3381683" y="3150564"/>
            <a:ext cx="5428633" cy="3604099"/>
          </a:xfrm>
          <a:prstGeom prst="rect">
            <a:avLst/>
          </a:prstGeom>
        </p:spPr>
      </p:pic>
    </p:spTree>
    <p:extLst>
      <p:ext uri="{BB962C8B-B14F-4D97-AF65-F5344CB8AC3E}">
        <p14:creationId xmlns:p14="http://schemas.microsoft.com/office/powerpoint/2010/main" val="2963900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8CE84-3600-40F1-B5FA-03010F53E597}"/>
              </a:ext>
            </a:extLst>
          </p:cNvPr>
          <p:cNvSpPr>
            <a:spLocks noGrp="1"/>
          </p:cNvSpPr>
          <p:nvPr>
            <p:ph type="title"/>
          </p:nvPr>
        </p:nvSpPr>
        <p:spPr/>
        <p:txBody>
          <a:bodyPr/>
          <a:lstStyle/>
          <a:p>
            <a:r>
              <a:rPr lang="zh-TW" altLang="en-US" dirty="0"/>
              <a:t>結合</a:t>
            </a:r>
            <a:r>
              <a:rPr lang="en-US" altLang="zh-TW" dirty="0"/>
              <a:t>5G</a:t>
            </a:r>
            <a:r>
              <a:rPr lang="zh-TW" altLang="en-US" dirty="0"/>
              <a:t>技術策略建議</a:t>
            </a:r>
            <a:r>
              <a:rPr lang="en-US" altLang="zh-TW" dirty="0"/>
              <a:t>-</a:t>
            </a:r>
            <a:r>
              <a:rPr lang="zh-TW" altLang="en-US" dirty="0"/>
              <a:t>效能提升方案</a:t>
            </a:r>
          </a:p>
        </p:txBody>
      </p:sp>
      <p:sp>
        <p:nvSpPr>
          <p:cNvPr id="3" name="內容版面配置區 2">
            <a:extLst>
              <a:ext uri="{FF2B5EF4-FFF2-40B4-BE49-F238E27FC236}">
                <a16:creationId xmlns:a16="http://schemas.microsoft.com/office/drawing/2014/main" id="{202D34AD-67B2-4F20-8071-EC9D90516768}"/>
              </a:ext>
            </a:extLst>
          </p:cNvPr>
          <p:cNvSpPr>
            <a:spLocks noGrp="1"/>
          </p:cNvSpPr>
          <p:nvPr>
            <p:ph idx="1"/>
          </p:nvPr>
        </p:nvSpPr>
        <p:spPr/>
        <p:txBody>
          <a:bodyPr anchor="t"/>
          <a:lstStyle/>
          <a:p>
            <a:pPr marL="0" indent="0">
              <a:buNone/>
            </a:pPr>
            <a:r>
              <a:rPr lang="zh-TW" altLang="en-US" dirty="0"/>
              <a:t>作者認為，</a:t>
            </a:r>
            <a:r>
              <a:rPr lang="zh-TW" altLang="en-US" dirty="0">
                <a:solidFill>
                  <a:srgbClr val="FF0000"/>
                </a:solidFill>
              </a:rPr>
              <a:t>方案</a:t>
            </a:r>
            <a:r>
              <a:rPr lang="en-US" altLang="zh-TW" dirty="0">
                <a:solidFill>
                  <a:srgbClr val="FF0000"/>
                </a:solidFill>
              </a:rPr>
              <a:t>3</a:t>
            </a:r>
            <a:r>
              <a:rPr lang="zh-TW" altLang="en-US" dirty="0">
                <a:solidFill>
                  <a:srgbClr val="FF0000"/>
                </a:solidFill>
              </a:rPr>
              <a:t>為最佳選擇也符合目前軍網配置</a:t>
            </a:r>
            <a:r>
              <a:rPr lang="zh-TW" altLang="en-US" dirty="0"/>
              <a:t>，但成本高，</a:t>
            </a:r>
            <a:r>
              <a:rPr lang="zh-TW" altLang="en-US" dirty="0">
                <a:solidFill>
                  <a:srgbClr val="00B050"/>
                </a:solidFill>
              </a:rPr>
              <a:t>考慮國家國防經費有限</a:t>
            </a:r>
            <a:r>
              <a:rPr lang="zh-TW" altLang="en-US" dirty="0"/>
              <a:t>，次佳選擇為方案</a:t>
            </a:r>
            <a:r>
              <a:rPr lang="en-US" altLang="zh-TW" dirty="0"/>
              <a:t>2</a:t>
            </a:r>
            <a:r>
              <a:rPr lang="zh-TW" altLang="en-US" dirty="0"/>
              <a:t>，因為方案</a:t>
            </a:r>
            <a:r>
              <a:rPr lang="en-US" altLang="zh-TW" dirty="0"/>
              <a:t>1</a:t>
            </a:r>
            <a:r>
              <a:rPr lang="zh-TW" altLang="en-US" dirty="0"/>
              <a:t>的安全性最低，但方案</a:t>
            </a:r>
            <a:r>
              <a:rPr lang="en-US" altLang="zh-TW" dirty="0"/>
              <a:t>1</a:t>
            </a:r>
            <a:r>
              <a:rPr lang="zh-TW" altLang="en-US" dirty="0"/>
              <a:t>的成本最低，所以最終作者認為</a:t>
            </a:r>
            <a:r>
              <a:rPr lang="en-US" altLang="zh-TW" dirty="0"/>
              <a:t>5G</a:t>
            </a:r>
            <a:r>
              <a:rPr lang="zh-TW" altLang="en-US" dirty="0"/>
              <a:t>的配置可以依順序由方案</a:t>
            </a:r>
            <a:r>
              <a:rPr lang="en-US" altLang="zh-TW" dirty="0"/>
              <a:t>1</a:t>
            </a:r>
            <a:r>
              <a:rPr lang="zh-TW" altLang="en-US" dirty="0"/>
              <a:t>慢慢建置到方案</a:t>
            </a:r>
            <a:r>
              <a:rPr lang="en-US" altLang="zh-TW" dirty="0"/>
              <a:t>3</a:t>
            </a:r>
            <a:r>
              <a:rPr lang="zh-TW" altLang="en-US" dirty="0"/>
              <a:t>以強化國軍通信骨幹系統。</a:t>
            </a:r>
            <a:endParaRPr lang="en-US" altLang="zh-TW" dirty="0"/>
          </a:p>
        </p:txBody>
      </p:sp>
    </p:spTree>
    <p:extLst>
      <p:ext uri="{BB962C8B-B14F-4D97-AF65-F5344CB8AC3E}">
        <p14:creationId xmlns:p14="http://schemas.microsoft.com/office/powerpoint/2010/main" val="3471144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DC1202-0A92-418E-9FF4-C8C41744BEF6}"/>
              </a:ext>
            </a:extLst>
          </p:cNvPr>
          <p:cNvSpPr>
            <a:spLocks noGrp="1"/>
          </p:cNvSpPr>
          <p:nvPr>
            <p:ph type="title"/>
          </p:nvPr>
        </p:nvSpPr>
        <p:spPr/>
        <p:txBody>
          <a:bodyPr/>
          <a:lstStyle/>
          <a:p>
            <a:r>
              <a:rPr lang="zh-TW" altLang="en-US" dirty="0"/>
              <a:t>結論</a:t>
            </a:r>
            <a:r>
              <a:rPr lang="en-US" altLang="zh-TW" dirty="0"/>
              <a:t>-</a:t>
            </a:r>
            <a:r>
              <a:rPr lang="zh-TW" altLang="en-US" dirty="0"/>
              <a:t>這是我的結論不是作者的結論</a:t>
            </a:r>
          </a:p>
        </p:txBody>
      </p:sp>
      <p:sp>
        <p:nvSpPr>
          <p:cNvPr id="3" name="內容版面配置區 2">
            <a:extLst>
              <a:ext uri="{FF2B5EF4-FFF2-40B4-BE49-F238E27FC236}">
                <a16:creationId xmlns:a16="http://schemas.microsoft.com/office/drawing/2014/main" id="{B0CA9919-81A6-4501-8C7B-233834F9B46D}"/>
              </a:ext>
            </a:extLst>
          </p:cNvPr>
          <p:cNvSpPr>
            <a:spLocks noGrp="1"/>
          </p:cNvSpPr>
          <p:nvPr>
            <p:ph idx="1"/>
          </p:nvPr>
        </p:nvSpPr>
        <p:spPr/>
        <p:txBody>
          <a:bodyPr/>
          <a:lstStyle/>
          <a:p>
            <a:pPr marL="0" indent="0">
              <a:buNone/>
            </a:pPr>
            <a:r>
              <a:rPr lang="zh-TW" altLang="en-US" dirty="0"/>
              <a:t>我國通信系統老舊且皆已超過使用年限，加上現今網路已發展到</a:t>
            </a:r>
            <a:r>
              <a:rPr lang="en-US" altLang="zh-TW" dirty="0"/>
              <a:t>5G</a:t>
            </a:r>
            <a:r>
              <a:rPr lang="zh-TW" altLang="en-US" dirty="0"/>
              <a:t>，作者提出了</a:t>
            </a:r>
            <a:r>
              <a:rPr lang="en-US" altLang="zh-TW" dirty="0"/>
              <a:t>3</a:t>
            </a:r>
            <a:r>
              <a:rPr lang="zh-TW" altLang="en-US" dirty="0"/>
              <a:t>種更新設備並搭配</a:t>
            </a:r>
            <a:r>
              <a:rPr lang="en-US" altLang="zh-TW" dirty="0"/>
              <a:t>5G</a:t>
            </a:r>
            <a:r>
              <a:rPr lang="zh-TW" altLang="en-US" dirty="0"/>
              <a:t>的概念方案，好對應未來數位化的戰場。</a:t>
            </a:r>
            <a:endParaRPr lang="en-US" altLang="zh-TW" dirty="0"/>
          </a:p>
          <a:p>
            <a:pPr marL="0" indent="0">
              <a:buNone/>
            </a:pPr>
            <a:endParaRPr lang="en-US" altLang="zh-TW" dirty="0"/>
          </a:p>
          <a:p>
            <a:pPr marL="0" indent="0">
              <a:buNone/>
            </a:pPr>
            <a:r>
              <a:rPr lang="zh-TW" altLang="en-US" dirty="0"/>
              <a:t>因我國目前名面上最大的敵人是中共，所以作者在文中提到了許多中共的</a:t>
            </a:r>
            <a:r>
              <a:rPr lang="en-US" altLang="zh-TW" dirty="0"/>
              <a:t>5G</a:t>
            </a:r>
            <a:r>
              <a:rPr lang="zh-TW" altLang="en-US" dirty="0"/>
              <a:t>部屬規劃及運作方式，但基於提供的資料多半來至於中國的新聞，如解放軍日報等，所以真實性受到了我的質疑所以故沒有放上來。</a:t>
            </a:r>
            <a:endParaRPr lang="en-US" altLang="zh-TW" dirty="0"/>
          </a:p>
        </p:txBody>
      </p:sp>
    </p:spTree>
    <p:extLst>
      <p:ext uri="{BB962C8B-B14F-4D97-AF65-F5344CB8AC3E}">
        <p14:creationId xmlns:p14="http://schemas.microsoft.com/office/powerpoint/2010/main" val="3952466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矩形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a:latin typeface="+mj-ea"/>
              <a:ea typeface="+mj-ea"/>
            </a:endParaRPr>
          </a:p>
        </p:txBody>
      </p:sp>
      <p:pic>
        <p:nvPicPr>
          <p:cNvPr id="5" name="圖片 4" descr="數位數字">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矩形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0F87E73C-2B1A-4602-BFBE-CFE1E55D9B38}"/>
              </a:ext>
            </a:extLst>
          </p:cNvPr>
          <p:cNvSpPr>
            <a:spLocks noGrp="1"/>
          </p:cNvSpPr>
          <p:nvPr>
            <p:ph type="ctrTitle"/>
          </p:nvPr>
        </p:nvSpPr>
        <p:spPr>
          <a:xfrm>
            <a:off x="8353019" y="2808800"/>
            <a:ext cx="3081576" cy="1240399"/>
          </a:xfrm>
        </p:spPr>
        <p:txBody>
          <a:bodyPr rtlCol="0">
            <a:normAutofit/>
          </a:bodyPr>
          <a:lstStyle/>
          <a:p>
            <a:pPr rtl="0"/>
            <a:r>
              <a:rPr lang="zh-TW" altLang="en-US" dirty="0">
                <a:solidFill>
                  <a:srgbClr val="FFFFFF"/>
                </a:solidFill>
              </a:rPr>
              <a:t>報告結束</a:t>
            </a:r>
            <a:br>
              <a:rPr lang="en-US" altLang="zh-TW" dirty="0">
                <a:solidFill>
                  <a:srgbClr val="FFFFFF"/>
                </a:solidFill>
              </a:rPr>
            </a:br>
            <a:r>
              <a:rPr lang="zh-TW" altLang="en-US" dirty="0">
                <a:solidFill>
                  <a:srgbClr val="FFFFFF"/>
                </a:solidFill>
              </a:rPr>
              <a:t>感謝您</a:t>
            </a:r>
          </a:p>
        </p:txBody>
      </p:sp>
      <p:grpSp>
        <p:nvGrpSpPr>
          <p:cNvPr id="14" name="群組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矩形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矩形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矩形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zh-TW" altLang="en-US" dirty="0"/>
              <a:t>目錄</a:t>
            </a:r>
          </a:p>
        </p:txBody>
      </p:sp>
      <p:graphicFrame>
        <p:nvGraphicFramePr>
          <p:cNvPr id="9" name="內容預留位置 5" descr="SmartArt">
            <a:extLst>
              <a:ext uri="{FF2B5EF4-FFF2-40B4-BE49-F238E27FC236}">
                <a16:creationId xmlns:a16="http://schemas.microsoft.com/office/drawing/2014/main" id="{974960DA-B2D3-418B-87A7-063AA8ED00C3}"/>
              </a:ext>
            </a:extLst>
          </p:cNvPr>
          <p:cNvGraphicFramePr>
            <a:graphicFrameLocks noGrp="1"/>
          </p:cNvGraphicFramePr>
          <p:nvPr>
            <p:ph sz="half" idx="1"/>
            <p:extLst>
              <p:ext uri="{D42A27DB-BD31-4B8C-83A1-F6EECF244321}">
                <p14:modId xmlns:p14="http://schemas.microsoft.com/office/powerpoint/2010/main" val="490412211"/>
              </p:ext>
            </p:extLst>
          </p:nvPr>
        </p:nvGraphicFramePr>
        <p:xfrm>
          <a:off x="581025" y="2227263"/>
          <a:ext cx="11029616"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823900-5FB0-4C3B-900A-C0DD344B16B7}"/>
              </a:ext>
            </a:extLst>
          </p:cNvPr>
          <p:cNvSpPr>
            <a:spLocks noGrp="1"/>
          </p:cNvSpPr>
          <p:nvPr>
            <p:ph type="title"/>
          </p:nvPr>
        </p:nvSpPr>
        <p:spPr/>
        <p:txBody>
          <a:bodyPr/>
          <a:lstStyle/>
          <a:p>
            <a:r>
              <a:rPr lang="zh-TW" altLang="en-US" dirty="0"/>
              <a:t>研究背景</a:t>
            </a:r>
          </a:p>
        </p:txBody>
      </p:sp>
      <p:sp>
        <p:nvSpPr>
          <p:cNvPr id="3" name="內容版面配置區 2">
            <a:extLst>
              <a:ext uri="{FF2B5EF4-FFF2-40B4-BE49-F238E27FC236}">
                <a16:creationId xmlns:a16="http://schemas.microsoft.com/office/drawing/2014/main" id="{98A06CE3-5D22-4C2D-99CC-E899C381F35D}"/>
              </a:ext>
            </a:extLst>
          </p:cNvPr>
          <p:cNvSpPr>
            <a:spLocks noGrp="1"/>
          </p:cNvSpPr>
          <p:nvPr>
            <p:ph idx="1"/>
          </p:nvPr>
        </p:nvSpPr>
        <p:spPr/>
        <p:txBody>
          <a:bodyPr/>
          <a:lstStyle/>
          <a:p>
            <a:r>
              <a:rPr lang="zh-TW" altLang="en-US" dirty="0"/>
              <a:t>國軍現用系統老舊，難以滿足未來數位化戰場高流量的情傳負荷</a:t>
            </a:r>
            <a:endParaRPr lang="en-US" altLang="zh-TW" dirty="0"/>
          </a:p>
          <a:p>
            <a:endParaRPr lang="en-US" altLang="zh-TW" dirty="0"/>
          </a:p>
          <a:p>
            <a:r>
              <a:rPr lang="zh-TW" altLang="en-US" dirty="0"/>
              <a:t>先進國家均紛紛投入大量資源強化</a:t>
            </a:r>
            <a:r>
              <a:rPr lang="en-US" altLang="zh-TW" dirty="0"/>
              <a:t>5G</a:t>
            </a:r>
            <a:r>
              <a:rPr lang="zh-TW" altLang="en-US" dirty="0"/>
              <a:t>行動網路在各領域的發展運用</a:t>
            </a:r>
            <a:endParaRPr lang="en-US" altLang="zh-TW" dirty="0"/>
          </a:p>
          <a:p>
            <a:endParaRPr lang="en-US" altLang="zh-TW" dirty="0"/>
          </a:p>
          <a:p>
            <a:r>
              <a:rPr lang="en-US" altLang="zh-TW" dirty="0"/>
              <a:t>5G</a:t>
            </a:r>
            <a:r>
              <a:rPr lang="zh-TW" altLang="en-US" dirty="0"/>
              <a:t>行動網路所帶來的傳輸速率與穩定效應，能獲得對戰場態勢的高度感知能力，正是國軍現</a:t>
            </a:r>
          </a:p>
        </p:txBody>
      </p:sp>
    </p:spTree>
    <p:extLst>
      <p:ext uri="{BB962C8B-B14F-4D97-AF65-F5344CB8AC3E}">
        <p14:creationId xmlns:p14="http://schemas.microsoft.com/office/powerpoint/2010/main" val="3054296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E4F3B2-813A-4172-B4D8-42C90770AB5A}"/>
              </a:ext>
            </a:extLst>
          </p:cNvPr>
          <p:cNvSpPr>
            <a:spLocks noGrp="1"/>
          </p:cNvSpPr>
          <p:nvPr>
            <p:ph type="title"/>
          </p:nvPr>
        </p:nvSpPr>
        <p:spPr/>
        <p:txBody>
          <a:bodyPr/>
          <a:lstStyle/>
          <a:p>
            <a:r>
              <a:rPr lang="zh-TW" altLang="en-US" dirty="0"/>
              <a:t>國軍通信骨幹系統現況</a:t>
            </a:r>
          </a:p>
        </p:txBody>
      </p:sp>
      <p:sp>
        <p:nvSpPr>
          <p:cNvPr id="3" name="內容版面配置區 2">
            <a:extLst>
              <a:ext uri="{FF2B5EF4-FFF2-40B4-BE49-F238E27FC236}">
                <a16:creationId xmlns:a16="http://schemas.microsoft.com/office/drawing/2014/main" id="{1DF2544F-ED20-469E-9C05-4DE73571D7A7}"/>
              </a:ext>
            </a:extLst>
          </p:cNvPr>
          <p:cNvSpPr>
            <a:spLocks noGrp="1"/>
          </p:cNvSpPr>
          <p:nvPr>
            <p:ph idx="1"/>
          </p:nvPr>
        </p:nvSpPr>
        <p:spPr/>
        <p:txBody>
          <a:bodyPr/>
          <a:lstStyle/>
          <a:p>
            <a:r>
              <a:rPr lang="zh-TW" altLang="en-US" dirty="0"/>
              <a:t>數位微波通信系統</a:t>
            </a:r>
            <a:endParaRPr lang="en-US" altLang="zh-TW" dirty="0"/>
          </a:p>
          <a:p>
            <a:endParaRPr lang="en-US" altLang="zh-TW" dirty="0"/>
          </a:p>
          <a:p>
            <a:r>
              <a:rPr lang="zh-TW" altLang="en-US" dirty="0"/>
              <a:t>環島光纖通信系統</a:t>
            </a:r>
            <a:r>
              <a:rPr lang="en-US" altLang="zh-TW" dirty="0">
                <a:solidFill>
                  <a:srgbClr val="FF0000"/>
                </a:solidFill>
              </a:rPr>
              <a:t>(</a:t>
            </a:r>
            <a:r>
              <a:rPr lang="zh-TW" altLang="en-US" dirty="0">
                <a:solidFill>
                  <a:srgbClr val="FF0000"/>
                </a:solidFill>
              </a:rPr>
              <a:t>與數位微波通信系統合稱為</a:t>
            </a:r>
            <a:r>
              <a:rPr lang="en-US" altLang="zh-TW" dirty="0">
                <a:solidFill>
                  <a:srgbClr val="FF0000"/>
                </a:solidFill>
              </a:rPr>
              <a:t>SMOCS</a:t>
            </a:r>
            <a:r>
              <a:rPr lang="zh-TW" altLang="en-US" dirty="0">
                <a:solidFill>
                  <a:srgbClr val="FF0000"/>
                </a:solidFill>
              </a:rPr>
              <a:t>系統</a:t>
            </a:r>
            <a:r>
              <a:rPr lang="en-US" altLang="zh-TW" dirty="0">
                <a:solidFill>
                  <a:srgbClr val="FF0000"/>
                </a:solidFill>
              </a:rPr>
              <a:t>)</a:t>
            </a:r>
          </a:p>
          <a:p>
            <a:endParaRPr lang="en-US" altLang="zh-TW" dirty="0"/>
          </a:p>
          <a:p>
            <a:r>
              <a:rPr lang="zh-TW" altLang="en-US" dirty="0"/>
              <a:t>國軍資訊通信系統</a:t>
            </a:r>
            <a:endParaRPr lang="en-US" altLang="zh-TW" dirty="0"/>
          </a:p>
          <a:p>
            <a:endParaRPr lang="en-US" altLang="zh-TW" dirty="0"/>
          </a:p>
          <a:p>
            <a:r>
              <a:rPr lang="zh-TW" altLang="en-US" dirty="0"/>
              <a:t>衛星系統</a:t>
            </a:r>
          </a:p>
        </p:txBody>
      </p:sp>
    </p:spTree>
    <p:extLst>
      <p:ext uri="{BB962C8B-B14F-4D97-AF65-F5344CB8AC3E}">
        <p14:creationId xmlns:p14="http://schemas.microsoft.com/office/powerpoint/2010/main" val="215888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713D39-F8F3-49BF-B1FB-60928C4C16E8}"/>
              </a:ext>
            </a:extLst>
          </p:cNvPr>
          <p:cNvSpPr>
            <a:spLocks noGrp="1"/>
          </p:cNvSpPr>
          <p:nvPr>
            <p:ph type="title"/>
          </p:nvPr>
        </p:nvSpPr>
        <p:spPr/>
        <p:txBody>
          <a:bodyPr/>
          <a:lstStyle/>
          <a:p>
            <a:r>
              <a:rPr lang="en-US" altLang="zh-TW" dirty="0"/>
              <a:t>SMOCS</a:t>
            </a:r>
            <a:r>
              <a:rPr lang="zh-TW" altLang="en-US" dirty="0"/>
              <a:t>系統</a:t>
            </a:r>
          </a:p>
        </p:txBody>
      </p:sp>
      <p:sp>
        <p:nvSpPr>
          <p:cNvPr id="3" name="內容版面配置區 2">
            <a:extLst>
              <a:ext uri="{FF2B5EF4-FFF2-40B4-BE49-F238E27FC236}">
                <a16:creationId xmlns:a16="http://schemas.microsoft.com/office/drawing/2014/main" id="{5B844079-9BCC-4540-9A91-2776A2597521}"/>
              </a:ext>
            </a:extLst>
          </p:cNvPr>
          <p:cNvSpPr>
            <a:spLocks noGrp="1"/>
          </p:cNvSpPr>
          <p:nvPr>
            <p:ph idx="1"/>
          </p:nvPr>
        </p:nvSpPr>
        <p:spPr/>
        <p:txBody>
          <a:bodyPr anchor="t"/>
          <a:lstStyle/>
          <a:p>
            <a:pPr marL="0" indent="0">
              <a:buNone/>
            </a:pPr>
            <a:r>
              <a:rPr lang="en-US" altLang="zh-TW" dirty="0"/>
              <a:t>1991</a:t>
            </a:r>
            <a:r>
              <a:rPr lang="zh-TW" altLang="en-US" dirty="0"/>
              <a:t>至</a:t>
            </a:r>
            <a:r>
              <a:rPr lang="en-US" altLang="zh-TW" dirty="0"/>
              <a:t>2000</a:t>
            </a:r>
            <a:r>
              <a:rPr lang="zh-TW" altLang="en-US" dirty="0"/>
              <a:t>年間逐步完成</a:t>
            </a:r>
            <a:r>
              <a:rPr lang="zh-TW" altLang="en-US" dirty="0">
                <a:solidFill>
                  <a:srgbClr val="FF0000"/>
                </a:solidFill>
              </a:rPr>
              <a:t>數位微波通信系統</a:t>
            </a:r>
            <a:r>
              <a:rPr lang="zh-TW" altLang="en-US" dirty="0"/>
              <a:t>與</a:t>
            </a:r>
            <a:r>
              <a:rPr lang="zh-TW" altLang="en-US" dirty="0">
                <a:solidFill>
                  <a:srgbClr val="FF0000"/>
                </a:solidFill>
              </a:rPr>
              <a:t>環島光纖通信系統</a:t>
            </a:r>
            <a:r>
              <a:rPr lang="zh-TW" altLang="en-US" dirty="0"/>
              <a:t>合體成</a:t>
            </a:r>
            <a:r>
              <a:rPr lang="en-US" altLang="zh-TW" dirty="0"/>
              <a:t>SMOCS</a:t>
            </a:r>
            <a:r>
              <a:rPr lang="zh-TW" altLang="en-US" dirty="0"/>
              <a:t>系統，主要以</a:t>
            </a:r>
            <a:r>
              <a:rPr lang="zh-TW" altLang="en-US" dirty="0">
                <a:solidFill>
                  <a:srgbClr val="FF0000"/>
                </a:solidFill>
              </a:rPr>
              <a:t>同步光纖</a:t>
            </a:r>
            <a:r>
              <a:rPr lang="zh-TW" altLang="en-US" dirty="0"/>
              <a:t>實體網路作為傳輸骨幹，建構環島光纖徑路，運用</a:t>
            </a:r>
            <a:r>
              <a:rPr lang="zh-TW" altLang="en-US" dirty="0">
                <a:solidFill>
                  <a:srgbClr val="FF0000"/>
                </a:solidFill>
              </a:rPr>
              <a:t>光塞取多工</a:t>
            </a:r>
            <a:r>
              <a:rPr lang="zh-TW" altLang="en-US" dirty="0"/>
              <a:t>結合</a:t>
            </a:r>
            <a:r>
              <a:rPr lang="zh-TW" altLang="en-US" dirty="0">
                <a:solidFill>
                  <a:srgbClr val="FF0000"/>
                </a:solidFill>
              </a:rPr>
              <a:t>非同步傳輸模式</a:t>
            </a:r>
            <a:r>
              <a:rPr lang="zh-TW" altLang="en-US" dirty="0"/>
              <a:t>交換技術，建構具有單向路徑交換環的徑路保護機制，由非同步傳輸模式執行語音、數據與視訊等電路交換，確保支援各用戶電路暢通</a:t>
            </a:r>
            <a:endParaRPr lang="en-US" altLang="zh-TW" dirty="0"/>
          </a:p>
          <a:p>
            <a:pPr marL="0" indent="0">
              <a:buNone/>
            </a:pPr>
            <a:endParaRPr lang="en-US" altLang="zh-TW" dirty="0"/>
          </a:p>
        </p:txBody>
      </p:sp>
      <p:sp>
        <p:nvSpPr>
          <p:cNvPr id="4" name="文字方塊 3">
            <a:extLst>
              <a:ext uri="{FF2B5EF4-FFF2-40B4-BE49-F238E27FC236}">
                <a16:creationId xmlns:a16="http://schemas.microsoft.com/office/drawing/2014/main" id="{DF24DF3C-11F8-413F-90B1-893CD66C6F98}"/>
              </a:ext>
            </a:extLst>
          </p:cNvPr>
          <p:cNvSpPr txBox="1"/>
          <p:nvPr/>
        </p:nvSpPr>
        <p:spPr>
          <a:xfrm>
            <a:off x="581192" y="4019647"/>
            <a:ext cx="5282268" cy="2031325"/>
          </a:xfrm>
          <a:prstGeom prst="rect">
            <a:avLst/>
          </a:prstGeom>
          <a:noFill/>
        </p:spPr>
        <p:txBody>
          <a:bodyPr wrap="square" rtlCol="0">
            <a:spAutoFit/>
          </a:bodyPr>
          <a:lstStyle/>
          <a:p>
            <a:r>
              <a:rPr lang="zh-TW" altLang="en-US" sz="1400" dirty="0">
                <a:solidFill>
                  <a:srgbClr val="C00000"/>
                </a:solidFill>
              </a:rPr>
              <a:t>簡要說明</a:t>
            </a:r>
            <a:endParaRPr lang="en-US" altLang="zh-TW" sz="1400" dirty="0">
              <a:solidFill>
                <a:srgbClr val="C00000"/>
              </a:solidFill>
            </a:endParaRPr>
          </a:p>
          <a:p>
            <a:r>
              <a:rPr lang="zh-TW" altLang="en-US" sz="1400" dirty="0"/>
              <a:t>同步光纖：光信號的發射和接收元件的操作是同步的</a:t>
            </a:r>
            <a:endParaRPr lang="en-US" altLang="zh-TW" sz="1400" dirty="0"/>
          </a:p>
          <a:p>
            <a:endParaRPr lang="en-US" altLang="zh-TW" sz="1400" dirty="0"/>
          </a:p>
          <a:p>
            <a:r>
              <a:rPr lang="zh-TW" altLang="en-US" sz="1400" dirty="0"/>
              <a:t>光塞取多工：稱</a:t>
            </a:r>
            <a:r>
              <a:rPr lang="en-US" altLang="zh-TW" sz="1400" dirty="0"/>
              <a:t>OADM</a:t>
            </a:r>
            <a:r>
              <a:rPr lang="zh-TW" altLang="en-US" sz="1400" dirty="0"/>
              <a:t>，主要用於在光纖系統中添加或刪除特定波長的光信號</a:t>
            </a:r>
            <a:endParaRPr lang="en-US" altLang="zh-TW" sz="1400" dirty="0"/>
          </a:p>
          <a:p>
            <a:endParaRPr lang="en-US" altLang="zh-TW" sz="1400" dirty="0"/>
          </a:p>
          <a:p>
            <a:r>
              <a:rPr lang="zh-TW" altLang="en-US" sz="1400" dirty="0"/>
              <a:t>非同步傳輸模式：數據以固定速率進行傳輸，無論實際數據何時生成或到達</a:t>
            </a:r>
          </a:p>
          <a:p>
            <a:endParaRPr lang="zh-TW" altLang="en-US" sz="1400" dirty="0"/>
          </a:p>
        </p:txBody>
      </p:sp>
    </p:spTree>
    <p:extLst>
      <p:ext uri="{BB962C8B-B14F-4D97-AF65-F5344CB8AC3E}">
        <p14:creationId xmlns:p14="http://schemas.microsoft.com/office/powerpoint/2010/main" val="3098609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713D39-F8F3-49BF-B1FB-60928C4C16E8}"/>
              </a:ext>
            </a:extLst>
          </p:cNvPr>
          <p:cNvSpPr>
            <a:spLocks noGrp="1"/>
          </p:cNvSpPr>
          <p:nvPr>
            <p:ph type="title"/>
          </p:nvPr>
        </p:nvSpPr>
        <p:spPr/>
        <p:txBody>
          <a:bodyPr/>
          <a:lstStyle/>
          <a:p>
            <a:r>
              <a:rPr lang="zh-TW" altLang="en-US" dirty="0"/>
              <a:t>國軍資訊通信系統</a:t>
            </a:r>
          </a:p>
        </p:txBody>
      </p:sp>
      <p:sp>
        <p:nvSpPr>
          <p:cNvPr id="3" name="內容版面配置區 2">
            <a:extLst>
              <a:ext uri="{FF2B5EF4-FFF2-40B4-BE49-F238E27FC236}">
                <a16:creationId xmlns:a16="http://schemas.microsoft.com/office/drawing/2014/main" id="{5B844079-9BCC-4540-9A91-2776A2597521}"/>
              </a:ext>
            </a:extLst>
          </p:cNvPr>
          <p:cNvSpPr>
            <a:spLocks noGrp="1"/>
          </p:cNvSpPr>
          <p:nvPr>
            <p:ph idx="1"/>
          </p:nvPr>
        </p:nvSpPr>
        <p:spPr/>
        <p:txBody>
          <a:bodyPr anchor="t"/>
          <a:lstStyle/>
          <a:p>
            <a:pPr marL="0" indent="0">
              <a:buNone/>
            </a:pPr>
            <a:r>
              <a:rPr lang="en-US" altLang="zh-TW" dirty="0"/>
              <a:t>2009</a:t>
            </a:r>
            <a:r>
              <a:rPr lang="zh-TW" altLang="en-US" dirty="0"/>
              <a:t>年啟用，以光纖及</a:t>
            </a:r>
            <a:r>
              <a:rPr lang="zh-TW" altLang="en-US" dirty="0">
                <a:solidFill>
                  <a:srgbClr val="FF0000"/>
                </a:solidFill>
              </a:rPr>
              <a:t>微波</a:t>
            </a:r>
            <a:r>
              <a:rPr lang="zh-TW" altLang="en-US" dirty="0"/>
              <a:t>雙重介質組成混和網路，同時具有光纖實體傳輸及微波</a:t>
            </a:r>
            <a:r>
              <a:rPr lang="zh-TW" altLang="en-US" dirty="0">
                <a:solidFill>
                  <a:srgbClr val="FF0000"/>
                </a:solidFill>
              </a:rPr>
              <a:t>徑路</a:t>
            </a:r>
            <a:r>
              <a:rPr lang="zh-TW" altLang="en-US" dirty="0"/>
              <a:t>保護，形成多重徑路複式配置，其中一方徑路中斷時，系統可立即由另一方徑路自動替代保護，並利用非同步傳輸模式之網路自動尋徑功能提供系統傳輸徑路多重保護。</a:t>
            </a:r>
            <a:endParaRPr lang="en-US" altLang="zh-TW" dirty="0"/>
          </a:p>
          <a:p>
            <a:pPr marL="0" indent="0">
              <a:buNone/>
            </a:pPr>
            <a:endParaRPr lang="zh-TW" altLang="en-US" dirty="0"/>
          </a:p>
        </p:txBody>
      </p:sp>
      <p:sp>
        <p:nvSpPr>
          <p:cNvPr id="4" name="文字方塊 3">
            <a:extLst>
              <a:ext uri="{FF2B5EF4-FFF2-40B4-BE49-F238E27FC236}">
                <a16:creationId xmlns:a16="http://schemas.microsoft.com/office/drawing/2014/main" id="{966D02C3-7E59-4FCA-B27D-E3C65CFEB1EA}"/>
              </a:ext>
            </a:extLst>
          </p:cNvPr>
          <p:cNvSpPr txBox="1"/>
          <p:nvPr/>
        </p:nvSpPr>
        <p:spPr>
          <a:xfrm>
            <a:off x="581192" y="4019647"/>
            <a:ext cx="5282268" cy="738664"/>
          </a:xfrm>
          <a:prstGeom prst="rect">
            <a:avLst/>
          </a:prstGeom>
          <a:noFill/>
        </p:spPr>
        <p:txBody>
          <a:bodyPr wrap="square" rtlCol="0">
            <a:spAutoFit/>
          </a:bodyPr>
          <a:lstStyle/>
          <a:p>
            <a:r>
              <a:rPr lang="zh-TW" altLang="en-US" sz="1400" dirty="0">
                <a:solidFill>
                  <a:srgbClr val="C00000"/>
                </a:solidFill>
              </a:rPr>
              <a:t>簡要說明</a:t>
            </a:r>
            <a:endParaRPr lang="en-US" altLang="zh-TW" sz="1400" dirty="0">
              <a:solidFill>
                <a:srgbClr val="C00000"/>
              </a:solidFill>
            </a:endParaRPr>
          </a:p>
          <a:p>
            <a:r>
              <a:rPr lang="zh-TW" altLang="en-US" sz="1400" dirty="0"/>
              <a:t>徑路：源地點到目的地的特定路徑</a:t>
            </a:r>
            <a:endParaRPr lang="en-US" altLang="zh-TW" sz="1400" dirty="0"/>
          </a:p>
          <a:p>
            <a:endParaRPr lang="zh-TW" altLang="en-US" sz="1400" dirty="0"/>
          </a:p>
        </p:txBody>
      </p:sp>
      <p:pic>
        <p:nvPicPr>
          <p:cNvPr id="5" name="圖片 4">
            <a:extLst>
              <a:ext uri="{FF2B5EF4-FFF2-40B4-BE49-F238E27FC236}">
                <a16:creationId xmlns:a16="http://schemas.microsoft.com/office/drawing/2014/main" id="{8580AA21-2F46-4952-A83E-ACA723A3C2AE}"/>
              </a:ext>
            </a:extLst>
          </p:cNvPr>
          <p:cNvPicPr>
            <a:picLocks noChangeAspect="1"/>
          </p:cNvPicPr>
          <p:nvPr/>
        </p:nvPicPr>
        <p:blipFill>
          <a:blip r:embed="rId2"/>
          <a:stretch>
            <a:fillRect/>
          </a:stretch>
        </p:blipFill>
        <p:spPr>
          <a:xfrm>
            <a:off x="5863460" y="4019647"/>
            <a:ext cx="5566209" cy="2535184"/>
          </a:xfrm>
          <a:prstGeom prst="rect">
            <a:avLst/>
          </a:prstGeom>
        </p:spPr>
      </p:pic>
      <p:sp>
        <p:nvSpPr>
          <p:cNvPr id="7" name="文字方塊 6">
            <a:extLst>
              <a:ext uri="{FF2B5EF4-FFF2-40B4-BE49-F238E27FC236}">
                <a16:creationId xmlns:a16="http://schemas.microsoft.com/office/drawing/2014/main" id="{F7315FAC-6A87-412D-9013-9E3D5248F37A}"/>
              </a:ext>
            </a:extLst>
          </p:cNvPr>
          <p:cNvSpPr txBox="1"/>
          <p:nvPr/>
        </p:nvSpPr>
        <p:spPr>
          <a:xfrm>
            <a:off x="7855680" y="3758037"/>
            <a:ext cx="1581769" cy="523220"/>
          </a:xfrm>
          <a:prstGeom prst="rect">
            <a:avLst/>
          </a:prstGeom>
          <a:noFill/>
        </p:spPr>
        <p:txBody>
          <a:bodyPr wrap="square" rtlCol="0">
            <a:spAutoFit/>
          </a:bodyPr>
          <a:lstStyle/>
          <a:p>
            <a:r>
              <a:rPr lang="zh-TW" altLang="en-US" sz="1400" dirty="0">
                <a:solidFill>
                  <a:srgbClr val="C00000"/>
                </a:solidFill>
              </a:rPr>
              <a:t>微波如下所示</a:t>
            </a:r>
            <a:endParaRPr lang="en-US" altLang="zh-TW" sz="1400" dirty="0">
              <a:solidFill>
                <a:srgbClr val="C00000"/>
              </a:solidFill>
            </a:endParaRPr>
          </a:p>
          <a:p>
            <a:endParaRPr lang="zh-TW" altLang="en-US" sz="1400" dirty="0"/>
          </a:p>
        </p:txBody>
      </p:sp>
      <p:sp>
        <p:nvSpPr>
          <p:cNvPr id="8" name="框架 7">
            <a:extLst>
              <a:ext uri="{FF2B5EF4-FFF2-40B4-BE49-F238E27FC236}">
                <a16:creationId xmlns:a16="http://schemas.microsoft.com/office/drawing/2014/main" id="{32B0A9E6-0369-408F-8983-0A97DFB2856B}"/>
              </a:ext>
            </a:extLst>
          </p:cNvPr>
          <p:cNvSpPr/>
          <p:nvPr/>
        </p:nvSpPr>
        <p:spPr>
          <a:xfrm>
            <a:off x="8556771" y="4169328"/>
            <a:ext cx="805343" cy="1182848"/>
          </a:xfrm>
          <a:prstGeom prst="frame">
            <a:avLst>
              <a:gd name="adj1" fmla="val 729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1203975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713D39-F8F3-49BF-B1FB-60928C4C16E8}"/>
              </a:ext>
            </a:extLst>
          </p:cNvPr>
          <p:cNvSpPr>
            <a:spLocks noGrp="1"/>
          </p:cNvSpPr>
          <p:nvPr>
            <p:ph type="title"/>
          </p:nvPr>
        </p:nvSpPr>
        <p:spPr/>
        <p:txBody>
          <a:bodyPr/>
          <a:lstStyle/>
          <a:p>
            <a:r>
              <a:rPr lang="zh-TW" altLang="en-US" dirty="0"/>
              <a:t>衛星系統</a:t>
            </a:r>
          </a:p>
        </p:txBody>
      </p:sp>
      <p:sp>
        <p:nvSpPr>
          <p:cNvPr id="3" name="內容版面配置區 2">
            <a:extLst>
              <a:ext uri="{FF2B5EF4-FFF2-40B4-BE49-F238E27FC236}">
                <a16:creationId xmlns:a16="http://schemas.microsoft.com/office/drawing/2014/main" id="{5B844079-9BCC-4540-9A91-2776A2597521}"/>
              </a:ext>
            </a:extLst>
          </p:cNvPr>
          <p:cNvSpPr>
            <a:spLocks noGrp="1"/>
          </p:cNvSpPr>
          <p:nvPr>
            <p:ph idx="1"/>
          </p:nvPr>
        </p:nvSpPr>
        <p:spPr/>
        <p:txBody>
          <a:bodyPr anchor="t"/>
          <a:lstStyle/>
          <a:p>
            <a:pPr marL="0" indent="0">
              <a:buNone/>
            </a:pPr>
            <a:r>
              <a:rPr lang="zh-TW" altLang="en-US" dirty="0"/>
              <a:t>本系統包含固定及機動載台，主要結合國軍通信系統各重要節點及地區總機，擔負國軍總機、視訊系統及高優先電路之有限度備援保護，當主幹線系統中斷時，可立即接替高優先重要電路，確保指管作戰能力。</a:t>
            </a:r>
          </a:p>
          <a:p>
            <a:pPr marL="0" indent="0">
              <a:buNone/>
            </a:pPr>
            <a:endParaRPr lang="zh-TW" altLang="en-US" dirty="0"/>
          </a:p>
        </p:txBody>
      </p:sp>
      <p:pic>
        <p:nvPicPr>
          <p:cNvPr id="4" name="圖片 3">
            <a:extLst>
              <a:ext uri="{FF2B5EF4-FFF2-40B4-BE49-F238E27FC236}">
                <a16:creationId xmlns:a16="http://schemas.microsoft.com/office/drawing/2014/main" id="{90A53FFB-4B98-4DEE-A215-4E12746E58FB}"/>
              </a:ext>
            </a:extLst>
          </p:cNvPr>
          <p:cNvPicPr>
            <a:picLocks noChangeAspect="1"/>
          </p:cNvPicPr>
          <p:nvPr/>
        </p:nvPicPr>
        <p:blipFill>
          <a:blip r:embed="rId2"/>
          <a:stretch>
            <a:fillRect/>
          </a:stretch>
        </p:blipFill>
        <p:spPr>
          <a:xfrm>
            <a:off x="1328071" y="4094178"/>
            <a:ext cx="9535856" cy="2229161"/>
          </a:xfrm>
          <a:prstGeom prst="rect">
            <a:avLst/>
          </a:prstGeom>
        </p:spPr>
      </p:pic>
    </p:spTree>
    <p:extLst>
      <p:ext uri="{BB962C8B-B14F-4D97-AF65-F5344CB8AC3E}">
        <p14:creationId xmlns:p14="http://schemas.microsoft.com/office/powerpoint/2010/main" val="88519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E4F3B2-813A-4172-B4D8-42C90770AB5A}"/>
              </a:ext>
            </a:extLst>
          </p:cNvPr>
          <p:cNvSpPr>
            <a:spLocks noGrp="1"/>
          </p:cNvSpPr>
          <p:nvPr>
            <p:ph type="title"/>
          </p:nvPr>
        </p:nvSpPr>
        <p:spPr/>
        <p:txBody>
          <a:bodyPr/>
          <a:lstStyle/>
          <a:p>
            <a:r>
              <a:rPr lang="zh-TW" altLang="en-US" dirty="0"/>
              <a:t>國軍通信骨幹系統現況</a:t>
            </a:r>
          </a:p>
        </p:txBody>
      </p:sp>
      <p:pic>
        <p:nvPicPr>
          <p:cNvPr id="6" name="圖片 5">
            <a:extLst>
              <a:ext uri="{FF2B5EF4-FFF2-40B4-BE49-F238E27FC236}">
                <a16:creationId xmlns:a16="http://schemas.microsoft.com/office/drawing/2014/main" id="{BB72C03E-C522-4262-AAFD-18E7598B90D1}"/>
              </a:ext>
            </a:extLst>
          </p:cNvPr>
          <p:cNvPicPr>
            <a:picLocks noChangeAspect="1"/>
          </p:cNvPicPr>
          <p:nvPr/>
        </p:nvPicPr>
        <p:blipFill>
          <a:blip r:embed="rId2"/>
          <a:stretch>
            <a:fillRect/>
          </a:stretch>
        </p:blipFill>
        <p:spPr>
          <a:xfrm>
            <a:off x="687081" y="2023648"/>
            <a:ext cx="7814577" cy="4435511"/>
          </a:xfrm>
          <a:prstGeom prst="rect">
            <a:avLst/>
          </a:prstGeom>
        </p:spPr>
      </p:pic>
      <p:sp>
        <p:nvSpPr>
          <p:cNvPr id="7" name="文字方塊 6">
            <a:extLst>
              <a:ext uri="{FF2B5EF4-FFF2-40B4-BE49-F238E27FC236}">
                <a16:creationId xmlns:a16="http://schemas.microsoft.com/office/drawing/2014/main" id="{DD9B2BC9-6BF4-489A-94FD-1BF3B2A79353}"/>
              </a:ext>
            </a:extLst>
          </p:cNvPr>
          <p:cNvSpPr txBox="1"/>
          <p:nvPr/>
        </p:nvSpPr>
        <p:spPr>
          <a:xfrm>
            <a:off x="8501658" y="2207625"/>
            <a:ext cx="3464370" cy="2246769"/>
          </a:xfrm>
          <a:prstGeom prst="rect">
            <a:avLst/>
          </a:prstGeom>
          <a:noFill/>
        </p:spPr>
        <p:txBody>
          <a:bodyPr wrap="square" rtlCol="0">
            <a:spAutoFit/>
          </a:bodyPr>
          <a:lstStyle/>
          <a:p>
            <a:r>
              <a:rPr lang="zh-TW" altLang="en-US" sz="1400" dirty="0">
                <a:solidFill>
                  <a:srgbClr val="C00000"/>
                </a:solidFill>
                <a:latin typeface="+mn-ea"/>
              </a:rPr>
              <a:t>傳輸速率</a:t>
            </a:r>
            <a:endParaRPr lang="en-US" altLang="zh-TW" sz="1400" dirty="0">
              <a:solidFill>
                <a:srgbClr val="C00000"/>
              </a:solidFill>
              <a:latin typeface="+mn-ea"/>
            </a:endParaRPr>
          </a:p>
          <a:p>
            <a:r>
              <a:rPr lang="en-US" altLang="zh-TW" sz="1400" dirty="0">
                <a:latin typeface="+mn-ea"/>
              </a:rPr>
              <a:t>OC-3</a:t>
            </a:r>
            <a:r>
              <a:rPr lang="zh-TW" altLang="en-US" sz="1400" dirty="0">
                <a:latin typeface="+mn-ea"/>
              </a:rPr>
              <a:t>：</a:t>
            </a:r>
            <a:r>
              <a:rPr lang="en-US" altLang="zh-TW" sz="1400" dirty="0">
                <a:latin typeface="+mn-ea"/>
              </a:rPr>
              <a:t>155.52Mbps</a:t>
            </a:r>
          </a:p>
          <a:p>
            <a:endParaRPr lang="en-US" altLang="zh-TW" sz="1400" dirty="0">
              <a:latin typeface="+mn-ea"/>
            </a:endParaRPr>
          </a:p>
          <a:p>
            <a:r>
              <a:rPr lang="en-US" altLang="zh-TW" sz="1400" dirty="0">
                <a:latin typeface="+mn-ea"/>
              </a:rPr>
              <a:t>OC-12</a:t>
            </a:r>
            <a:r>
              <a:rPr lang="zh-TW" altLang="en-US" sz="1400" dirty="0">
                <a:latin typeface="+mn-ea"/>
              </a:rPr>
              <a:t>：</a:t>
            </a:r>
            <a:r>
              <a:rPr lang="en-US" altLang="zh-TW" sz="1400" dirty="0">
                <a:latin typeface="+mn-ea"/>
              </a:rPr>
              <a:t>622.08Mbps</a:t>
            </a:r>
          </a:p>
          <a:p>
            <a:endParaRPr lang="en-US" altLang="zh-TW" sz="1400" dirty="0">
              <a:latin typeface="+mn-ea"/>
            </a:endParaRPr>
          </a:p>
          <a:p>
            <a:r>
              <a:rPr lang="en-US" altLang="zh-TW" sz="1400" dirty="0">
                <a:latin typeface="+mn-ea"/>
              </a:rPr>
              <a:t>OC-48</a:t>
            </a:r>
            <a:r>
              <a:rPr lang="zh-TW" altLang="en-US" sz="1400" dirty="0">
                <a:latin typeface="+mn-ea"/>
              </a:rPr>
              <a:t>：</a:t>
            </a:r>
            <a:r>
              <a:rPr lang="en-US" altLang="zh-TW" sz="1400" dirty="0">
                <a:latin typeface="+mn-ea"/>
              </a:rPr>
              <a:t>2.488Gbps</a:t>
            </a:r>
          </a:p>
          <a:p>
            <a:endParaRPr lang="en-US" altLang="zh-TW" sz="1400" dirty="0">
              <a:latin typeface="+mn-ea"/>
            </a:endParaRPr>
          </a:p>
          <a:p>
            <a:r>
              <a:rPr lang="en-US" altLang="zh-TW" sz="1400" dirty="0">
                <a:latin typeface="+mn-ea"/>
              </a:rPr>
              <a:t>OC-192</a:t>
            </a:r>
            <a:r>
              <a:rPr lang="zh-TW" altLang="en-US" sz="1400" dirty="0">
                <a:latin typeface="+mn-ea"/>
              </a:rPr>
              <a:t>：</a:t>
            </a:r>
            <a:r>
              <a:rPr lang="en-US" altLang="zh-TW" sz="1400" dirty="0">
                <a:latin typeface="+mn-ea"/>
              </a:rPr>
              <a:t>10Gbps</a:t>
            </a:r>
          </a:p>
          <a:p>
            <a:endParaRPr lang="en-US" altLang="zh-TW" sz="1400" dirty="0">
              <a:latin typeface="+mn-ea"/>
            </a:endParaRPr>
          </a:p>
          <a:p>
            <a:r>
              <a:rPr lang="en-US" altLang="zh-TW" sz="1400" dirty="0">
                <a:latin typeface="+mn-ea"/>
              </a:rPr>
              <a:t>20M</a:t>
            </a:r>
            <a:r>
              <a:rPr lang="zh-TW" altLang="en-US" sz="1400" dirty="0">
                <a:latin typeface="+mn-ea"/>
              </a:rPr>
              <a:t>：</a:t>
            </a:r>
            <a:r>
              <a:rPr lang="en-US" altLang="zh-TW" sz="1400" dirty="0">
                <a:latin typeface="+mn-ea"/>
              </a:rPr>
              <a:t>80Mbps</a:t>
            </a:r>
            <a:endParaRPr lang="zh-TW" altLang="en-US" sz="1400" dirty="0">
              <a:latin typeface="+mn-ea"/>
            </a:endParaRPr>
          </a:p>
        </p:txBody>
      </p:sp>
    </p:spTree>
    <p:extLst>
      <p:ext uri="{BB962C8B-B14F-4D97-AF65-F5344CB8AC3E}">
        <p14:creationId xmlns:p14="http://schemas.microsoft.com/office/powerpoint/2010/main" val="2444987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8CE84-3600-40F1-B5FA-03010F53E597}"/>
              </a:ext>
            </a:extLst>
          </p:cNvPr>
          <p:cNvSpPr>
            <a:spLocks noGrp="1"/>
          </p:cNvSpPr>
          <p:nvPr>
            <p:ph type="title"/>
          </p:nvPr>
        </p:nvSpPr>
        <p:spPr/>
        <p:txBody>
          <a:bodyPr/>
          <a:lstStyle/>
          <a:p>
            <a:r>
              <a:rPr lang="zh-TW" altLang="en-US" dirty="0"/>
              <a:t>結合</a:t>
            </a:r>
            <a:r>
              <a:rPr lang="en-US" altLang="zh-TW" dirty="0"/>
              <a:t>5G</a:t>
            </a:r>
            <a:r>
              <a:rPr lang="zh-TW" altLang="en-US" dirty="0"/>
              <a:t>技術策略建議</a:t>
            </a:r>
            <a:r>
              <a:rPr lang="en-US" altLang="zh-TW" dirty="0"/>
              <a:t>-</a:t>
            </a:r>
            <a:r>
              <a:rPr lang="zh-TW" altLang="en-US" dirty="0"/>
              <a:t>應用策略</a:t>
            </a:r>
          </a:p>
        </p:txBody>
      </p:sp>
      <p:sp>
        <p:nvSpPr>
          <p:cNvPr id="3" name="內容版面配置區 2">
            <a:extLst>
              <a:ext uri="{FF2B5EF4-FFF2-40B4-BE49-F238E27FC236}">
                <a16:creationId xmlns:a16="http://schemas.microsoft.com/office/drawing/2014/main" id="{202D34AD-67B2-4F20-8071-EC9D90516768}"/>
              </a:ext>
            </a:extLst>
          </p:cNvPr>
          <p:cNvSpPr>
            <a:spLocks noGrp="1"/>
          </p:cNvSpPr>
          <p:nvPr>
            <p:ph idx="1"/>
          </p:nvPr>
        </p:nvSpPr>
        <p:spPr/>
        <p:txBody>
          <a:bodyPr anchor="t"/>
          <a:lstStyle/>
          <a:p>
            <a:r>
              <a:rPr lang="zh-TW" altLang="en-US" dirty="0"/>
              <a:t>入網認證規劃：採用國際行動網路標準組織所定義之</a:t>
            </a:r>
            <a:r>
              <a:rPr lang="en-US" altLang="zh-TW" dirty="0"/>
              <a:t>5G</a:t>
            </a:r>
            <a:r>
              <a:rPr lang="zh-TW" altLang="en-US" dirty="0"/>
              <a:t>行動通信標準，搭配專用</a:t>
            </a:r>
            <a:r>
              <a:rPr lang="en-US" altLang="zh-TW" dirty="0"/>
              <a:t>SIM</a:t>
            </a:r>
            <a:r>
              <a:rPr lang="zh-TW" altLang="en-US" dirty="0"/>
              <a:t>卡進行入網認證</a:t>
            </a:r>
            <a:endParaRPr lang="en-US" altLang="zh-TW" dirty="0"/>
          </a:p>
          <a:p>
            <a:endParaRPr lang="en-US" altLang="zh-TW" dirty="0"/>
          </a:p>
          <a:p>
            <a:r>
              <a:rPr lang="zh-TW" altLang="en-US" dirty="0"/>
              <a:t>身分驗證：用戶連接</a:t>
            </a:r>
            <a:r>
              <a:rPr lang="en-US" altLang="zh-TW" dirty="0"/>
              <a:t>5G</a:t>
            </a:r>
            <a:r>
              <a:rPr lang="zh-TW" altLang="en-US" dirty="0"/>
              <a:t>行動專網後，欲進入國軍通信骨幹專屬應用系統，需再進行個別系統使用者身分驗證，確保使用者使用權限</a:t>
            </a:r>
            <a:endParaRPr lang="en-US" altLang="zh-TW" dirty="0"/>
          </a:p>
          <a:p>
            <a:endParaRPr lang="en-US" altLang="zh-TW" dirty="0"/>
          </a:p>
          <a:p>
            <a:r>
              <a:rPr lang="zh-TW" altLang="en-US" dirty="0"/>
              <a:t>提供國軍行動專網與民間電信網路雙系統切換機制，若國軍專網核心網路用戶離開國軍專網基地台涵蓋範圍時，應能切換至民間電信網路，以繼續提供服務</a:t>
            </a:r>
            <a:endParaRPr lang="en-US" altLang="zh-TW" dirty="0"/>
          </a:p>
          <a:p>
            <a:endParaRPr lang="en-US" altLang="zh-TW" dirty="0"/>
          </a:p>
          <a:p>
            <a:r>
              <a:rPr lang="zh-TW" altLang="en-US" dirty="0"/>
              <a:t>基於</a:t>
            </a:r>
            <a:r>
              <a:rPr lang="en-US" altLang="zh-TW" dirty="0"/>
              <a:t>5G</a:t>
            </a:r>
            <a:r>
              <a:rPr lang="zh-TW" altLang="en-US" dirty="0"/>
              <a:t>行動專網架構，可於各營區與通信骨幹系統的網路出口前端建置防火牆。以強化達成基礎設施資訊安全防護的目的</a:t>
            </a:r>
            <a:endParaRPr lang="en-US" altLang="zh-TW" dirty="0"/>
          </a:p>
        </p:txBody>
      </p:sp>
    </p:spTree>
    <p:extLst>
      <p:ext uri="{BB962C8B-B14F-4D97-AF65-F5344CB8AC3E}">
        <p14:creationId xmlns:p14="http://schemas.microsoft.com/office/powerpoint/2010/main" val="25297913"/>
      </p:ext>
    </p:extLst>
  </p:cSld>
  <p:clrMapOvr>
    <a:masterClrMapping/>
  </p:clrMapOvr>
</p:sld>
</file>

<file path=ppt/theme/theme1.xml><?xml version="1.0" encoding="utf-8"?>
<a:theme xmlns:a="http://schemas.openxmlformats.org/drawingml/2006/main" name="股利">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科技股利設計</Template>
  <TotalTime>0</TotalTime>
  <Words>1083</Words>
  <Application>Microsoft Office PowerPoint</Application>
  <PresentationFormat>寬螢幕</PresentationFormat>
  <Paragraphs>78</Paragraphs>
  <Slides>16</Slides>
  <Notes>3</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16</vt:i4>
      </vt:variant>
    </vt:vector>
  </HeadingPairs>
  <TitlesOfParts>
    <vt:vector size="20" baseType="lpstr">
      <vt:lpstr>微軟正黑體</vt:lpstr>
      <vt:lpstr>Gill Sans MT</vt:lpstr>
      <vt:lpstr>Wingdings 2</vt:lpstr>
      <vt:lpstr>股利</vt:lpstr>
      <vt:lpstr>運用 5G 行動網路以強化國軍通信骨幹系統效能之研究</vt:lpstr>
      <vt:lpstr>目錄</vt:lpstr>
      <vt:lpstr>研究背景</vt:lpstr>
      <vt:lpstr>國軍通信骨幹系統現況</vt:lpstr>
      <vt:lpstr>SMOCS系統</vt:lpstr>
      <vt:lpstr>國軍資訊通信系統</vt:lpstr>
      <vt:lpstr>衛星系統</vt:lpstr>
      <vt:lpstr>國軍通信骨幹系統現況</vt:lpstr>
      <vt:lpstr>結合5G技術策略建議-應用策略</vt:lpstr>
      <vt:lpstr>結合5G技術策略建議-效能提升方案</vt:lpstr>
      <vt:lpstr>方案1：核心網路共享，運用網路切片技術</vt:lpstr>
      <vt:lpstr>方案2：核心網路共享，用戶隔離</vt:lpstr>
      <vt:lpstr>方案3：營內專網實體隔離建置</vt:lpstr>
      <vt:lpstr>結合5G技術策略建議-效能提升方案</vt:lpstr>
      <vt:lpstr>結論-這是我的結論不是作者的結論</vt:lpstr>
      <vt:lpstr>報告結束 感謝您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2024-01-09T13:54:25Z</dcterms:created>
  <dcterms:modified xsi:type="dcterms:W3CDTF">2024-01-09T17:29:35Z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