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326" r:id="rId5"/>
    <p:sldId id="260" r:id="rId6"/>
    <p:sldId id="261" r:id="rId7"/>
    <p:sldId id="264" r:id="rId8"/>
    <p:sldId id="304" r:id="rId9"/>
    <p:sldId id="305" r:id="rId10"/>
    <p:sldId id="329" r:id="rId11"/>
    <p:sldId id="328" r:id="rId12"/>
    <p:sldId id="331" r:id="rId13"/>
    <p:sldId id="330" r:id="rId14"/>
    <p:sldId id="327" r:id="rId15"/>
    <p:sldId id="332" r:id="rId16"/>
    <p:sldId id="333" r:id="rId17"/>
    <p:sldId id="334" r:id="rId18"/>
    <p:sldId id="336" r:id="rId19"/>
    <p:sldId id="337" r:id="rId20"/>
    <p:sldId id="338" r:id="rId21"/>
    <p:sldId id="339" r:id="rId22"/>
    <p:sldId id="313" r:id="rId23"/>
    <p:sldId id="340" r:id="rId24"/>
    <p:sldId id="272" r:id="rId25"/>
    <p:sldId id="341" r:id="rId26"/>
    <p:sldId id="342" r:id="rId27"/>
    <p:sldId id="343" r:id="rId28"/>
    <p:sldId id="344" r:id="rId29"/>
    <p:sldId id="273" r:id="rId30"/>
    <p:sldId id="274" r:id="rId31"/>
    <p:sldId id="275" r:id="rId32"/>
    <p:sldId id="278"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28" autoAdjust="0"/>
  </p:normalViewPr>
  <p:slideViewPr>
    <p:cSldViewPr>
      <p:cViewPr varScale="1">
        <p:scale>
          <a:sx n="107" d="100"/>
          <a:sy n="107" d="100"/>
        </p:scale>
        <p:origin x="173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7" name="Title 6"/>
          <p:cNvSpPr>
            <a:spLocks noGrp="1"/>
          </p:cNvSpPr>
          <p:nvPr>
            <p:ph type="title"/>
          </p:nvPr>
        </p:nvSpPr>
        <p:spPr/>
        <p:txBody>
          <a:bodyPr/>
          <a:lstStyle/>
          <a:p>
            <a:r>
              <a:rPr lang="zh-TW" altLang="en-US"/>
              <a:t>按一下以編輯母片標題樣式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5" name="Date Placeholder 4"/>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9" name="Content Placeholder 8"/>
          <p:cNvSpPr>
            <a:spLocks noGrp="1"/>
          </p:cNvSpPr>
          <p:nvPr>
            <p:ph sz="quarter" idx="13"/>
          </p:nvPr>
        </p:nvSpPr>
        <p:spPr>
          <a:xfrm>
            <a:off x="676655" y="2679192"/>
            <a:ext cx="3822192" cy="34472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3AC7524-2EF7-4AC2-86B6-0D1EC66F5992}"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5E2053F-AA14-4584-ABF1-411BD3224EA5}" type="datetimeFigureOut">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3AC7524-2EF7-4AC2-86B6-0D1EC66F5992}" type="slidenum">
              <a:rPr lang="zh-TW" altLang="en-US" smtClean="0"/>
              <a:t>‹#›</a:t>
            </a:fld>
            <a:endParaRPr lang="zh-TW"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5E2053F-AA14-4584-ABF1-411BD3224EA5}" type="datetimeFigureOut">
              <a:rPr lang="zh-TW" altLang="en-US" smtClean="0"/>
              <a:t>2023/12/19</a:t>
            </a:fld>
            <a:endParaRPr lang="zh-TW"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TW"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3AC7524-2EF7-4AC2-86B6-0D1EC66F5992}" type="slidenum">
              <a:rPr lang="zh-TW" altLang="en-US" smtClean="0"/>
              <a:t>‹#›</a:t>
            </a:fld>
            <a:endParaRPr lang="zh-TW"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人工智慧</a:t>
            </a:r>
            <a:r>
              <a:rPr lang="en-US" altLang="zh-TW" dirty="0"/>
              <a:t>-</a:t>
            </a:r>
            <a:r>
              <a:rPr lang="zh-TW" altLang="en-US" dirty="0"/>
              <a:t>論文報告</a:t>
            </a:r>
          </a:p>
        </p:txBody>
      </p:sp>
      <p:sp>
        <p:nvSpPr>
          <p:cNvPr id="3" name="副標題 2"/>
          <p:cNvSpPr>
            <a:spLocks noGrp="1"/>
          </p:cNvSpPr>
          <p:nvPr>
            <p:ph type="subTitle" idx="1"/>
          </p:nvPr>
        </p:nvSpPr>
        <p:spPr/>
        <p:txBody>
          <a:bodyPr>
            <a:normAutofit/>
          </a:bodyPr>
          <a:lstStyle/>
          <a:p>
            <a:endParaRPr lang="en-US" altLang="zh-TW" dirty="0"/>
          </a:p>
          <a:p>
            <a:r>
              <a:rPr lang="zh-TW" altLang="en-US" dirty="0"/>
              <a:t>學生：郭修銘</a:t>
            </a:r>
            <a:r>
              <a:rPr lang="en-US" altLang="zh-TW" dirty="0"/>
              <a:t>, </a:t>
            </a:r>
            <a:r>
              <a:rPr lang="zh-TW" altLang="en-US" dirty="0"/>
              <a:t>呂明樺</a:t>
            </a:r>
            <a:endParaRPr lang="en-US" altLang="zh-TW" dirty="0"/>
          </a:p>
          <a:p>
            <a:r>
              <a:rPr lang="zh-TW" altLang="en-US" dirty="0"/>
              <a:t>課堂教授：劉遠楨</a:t>
            </a:r>
            <a:endParaRPr lang="en-US" altLang="zh-TW" dirty="0"/>
          </a:p>
        </p:txBody>
      </p:sp>
    </p:spTree>
    <p:extLst>
      <p:ext uri="{BB962C8B-B14F-4D97-AF65-F5344CB8AC3E}">
        <p14:creationId xmlns:p14="http://schemas.microsoft.com/office/powerpoint/2010/main" val="340183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zh-TW" altLang="en-US" dirty="0">
                <a:solidFill>
                  <a:srgbClr val="C00000"/>
                </a:solidFill>
              </a:rPr>
              <a:t>監控概率</a:t>
            </a:r>
            <a:r>
              <a:rPr lang="zh-TW" altLang="en-US" dirty="0"/>
              <a:t>：</a:t>
            </a:r>
            <a:r>
              <a:rPr lang="zh-TW" altLang="zh-TW" dirty="0"/>
              <a:t>在這項工作中，選擇一個監控節點來監控一組節點</a:t>
            </a:r>
            <a:r>
              <a:rPr lang="zh-TW" altLang="en-US" dirty="0"/>
              <a:t>，考慮了感測器節點的概率分佈，</a:t>
            </a:r>
            <a:r>
              <a:rPr lang="zh-TW" altLang="zh-TW" dirty="0"/>
              <a:t>節點</a:t>
            </a:r>
            <a:r>
              <a:rPr lang="en-US" altLang="zh-TW" dirty="0"/>
              <a:t>a</a:t>
            </a:r>
            <a:r>
              <a:rPr lang="zh-TW" altLang="zh-TW" dirty="0"/>
              <a:t>在安全級別</a:t>
            </a:r>
            <a:r>
              <a:rPr lang="en-US" altLang="zh-TW" dirty="0"/>
              <a:t>l</a:t>
            </a:r>
            <a:r>
              <a:rPr lang="zh-TW" altLang="zh-TW" dirty="0"/>
              <a:t>被監控的概率由以下公式給出：</a:t>
            </a:r>
            <a:endParaRPr lang="en-US" altLang="zh-TW" dirty="0"/>
          </a:p>
        </p:txBody>
      </p:sp>
      <p:sp>
        <p:nvSpPr>
          <p:cNvPr id="3" name="標題 2"/>
          <p:cNvSpPr>
            <a:spLocks noGrp="1"/>
          </p:cNvSpPr>
          <p:nvPr>
            <p:ph type="title"/>
          </p:nvPr>
        </p:nvSpPr>
        <p:spPr/>
        <p:txBody>
          <a:bodyPr>
            <a:normAutofit/>
          </a:bodyPr>
          <a:lstStyle/>
          <a:p>
            <a:r>
              <a:rPr lang="zh-TW" altLang="en-US" dirty="0"/>
              <a:t>採用方法</a:t>
            </a:r>
            <a:r>
              <a:rPr lang="en-US" altLang="zh-TW" dirty="0"/>
              <a:t>-</a:t>
            </a:r>
            <a:r>
              <a:rPr lang="en-US" altLang="zh-TW" dirty="0" err="1"/>
              <a:t>SVMClone</a:t>
            </a:r>
            <a:endParaRPr lang="zh-TW" altLang="en-US" dirty="0"/>
          </a:p>
        </p:txBody>
      </p:sp>
      <p:pic>
        <p:nvPicPr>
          <p:cNvPr id="4" name="圖片 3">
            <a:extLst>
              <a:ext uri="{FF2B5EF4-FFF2-40B4-BE49-F238E27FC236}">
                <a16:creationId xmlns:a16="http://schemas.microsoft.com/office/drawing/2014/main" id="{3797FB88-1147-4177-A2D7-E2743D5FC75C}"/>
              </a:ext>
            </a:extLst>
          </p:cNvPr>
          <p:cNvPicPr>
            <a:picLocks noChangeAspect="1"/>
          </p:cNvPicPr>
          <p:nvPr/>
        </p:nvPicPr>
        <p:blipFill>
          <a:blip r:embed="rId2"/>
          <a:stretch>
            <a:fillRect/>
          </a:stretch>
        </p:blipFill>
        <p:spPr>
          <a:xfrm>
            <a:off x="2843808" y="4010668"/>
            <a:ext cx="5496692" cy="1428949"/>
          </a:xfrm>
          <a:prstGeom prst="rect">
            <a:avLst/>
          </a:prstGeom>
        </p:spPr>
      </p:pic>
      <p:sp>
        <p:nvSpPr>
          <p:cNvPr id="5" name="文字方塊 4">
            <a:extLst>
              <a:ext uri="{FF2B5EF4-FFF2-40B4-BE49-F238E27FC236}">
                <a16:creationId xmlns:a16="http://schemas.microsoft.com/office/drawing/2014/main" id="{ADE42E55-9C15-4389-BC5E-FC96751AA1ED}"/>
              </a:ext>
            </a:extLst>
          </p:cNvPr>
          <p:cNvSpPr txBox="1"/>
          <p:nvPr/>
        </p:nvSpPr>
        <p:spPr>
          <a:xfrm>
            <a:off x="559438" y="4293096"/>
            <a:ext cx="2192477" cy="830997"/>
          </a:xfrm>
          <a:prstGeom prst="rect">
            <a:avLst/>
          </a:prstGeom>
          <a:noFill/>
        </p:spPr>
        <p:txBody>
          <a:bodyPr wrap="square" rtlCol="0">
            <a:spAutoFit/>
          </a:bodyPr>
          <a:lstStyle/>
          <a:p>
            <a:r>
              <a:rPr lang="en-US" altLang="zh-TW" dirty="0">
                <a:solidFill>
                  <a:srgbClr val="FF0000"/>
                </a:solidFill>
              </a:rPr>
              <a:t>l</a:t>
            </a:r>
            <a:r>
              <a:rPr lang="zh-TW" altLang="en-US" dirty="0">
                <a:solidFill>
                  <a:srgbClr val="FF0000"/>
                </a:solidFill>
              </a:rPr>
              <a:t>為安全級別</a:t>
            </a:r>
            <a:endParaRPr lang="en-US" altLang="zh-TW" dirty="0">
              <a:solidFill>
                <a:srgbClr val="FF0000"/>
              </a:solidFill>
            </a:endParaRPr>
          </a:p>
          <a:p>
            <a:r>
              <a:rPr lang="en-US" altLang="zh-TW" dirty="0">
                <a:solidFill>
                  <a:srgbClr val="FF0000"/>
                </a:solidFill>
              </a:rPr>
              <a:t>k</a:t>
            </a:r>
            <a:r>
              <a:rPr lang="zh-TW" altLang="en-US" dirty="0">
                <a:solidFill>
                  <a:srgbClr val="FF0000"/>
                </a:solidFill>
              </a:rPr>
              <a:t>為節點度的最小值</a:t>
            </a:r>
            <a:endParaRPr lang="en-US" altLang="zh-TW" dirty="0">
              <a:solidFill>
                <a:srgbClr val="FF0000"/>
              </a:solidFill>
            </a:endParaRPr>
          </a:p>
          <a:p>
            <a:r>
              <a:rPr lang="zh-TW" altLang="en-US" sz="1200" dirty="0"/>
              <a:t>下一張做解釋</a:t>
            </a:r>
          </a:p>
        </p:txBody>
      </p:sp>
      <p:sp>
        <p:nvSpPr>
          <p:cNvPr id="6" name="文字方塊 5">
            <a:extLst>
              <a:ext uri="{FF2B5EF4-FFF2-40B4-BE49-F238E27FC236}">
                <a16:creationId xmlns:a16="http://schemas.microsoft.com/office/drawing/2014/main" id="{0D7B9081-1357-4FEA-A05A-A506E2B4F75C}"/>
              </a:ext>
            </a:extLst>
          </p:cNvPr>
          <p:cNvSpPr txBox="1"/>
          <p:nvPr/>
        </p:nvSpPr>
        <p:spPr>
          <a:xfrm>
            <a:off x="3287898" y="5254951"/>
            <a:ext cx="4608512" cy="369332"/>
          </a:xfrm>
          <a:prstGeom prst="rect">
            <a:avLst/>
          </a:prstGeom>
          <a:noFill/>
        </p:spPr>
        <p:txBody>
          <a:bodyPr wrap="square" rtlCol="0">
            <a:spAutoFit/>
          </a:bodyPr>
          <a:lstStyle/>
          <a:p>
            <a:r>
              <a:rPr lang="zh-TW" altLang="en-US" dirty="0">
                <a:solidFill>
                  <a:srgbClr val="FF0000"/>
                </a:solidFill>
              </a:rPr>
              <a:t>在給定最小節點度裡，安全級別發生的機率</a:t>
            </a:r>
            <a:endParaRPr lang="zh-TW" altLang="en-US" sz="1200" dirty="0">
              <a:solidFill>
                <a:srgbClr val="FF0000"/>
              </a:solidFill>
            </a:endParaRPr>
          </a:p>
        </p:txBody>
      </p:sp>
      <p:sp>
        <p:nvSpPr>
          <p:cNvPr id="7" name="文字方塊 6">
            <a:extLst>
              <a:ext uri="{FF2B5EF4-FFF2-40B4-BE49-F238E27FC236}">
                <a16:creationId xmlns:a16="http://schemas.microsoft.com/office/drawing/2014/main" id="{A1192F74-42B8-4F32-A224-121C0A692E35}"/>
              </a:ext>
            </a:extLst>
          </p:cNvPr>
          <p:cNvSpPr txBox="1"/>
          <p:nvPr/>
        </p:nvSpPr>
        <p:spPr>
          <a:xfrm>
            <a:off x="965579" y="6273225"/>
            <a:ext cx="7212842" cy="584775"/>
          </a:xfrm>
          <a:prstGeom prst="rect">
            <a:avLst/>
          </a:prstGeom>
          <a:noFill/>
        </p:spPr>
        <p:txBody>
          <a:bodyPr wrap="square" rtlCol="0">
            <a:spAutoFit/>
          </a:bodyPr>
          <a:lstStyle/>
          <a:p>
            <a:pPr algn="ctr"/>
            <a:r>
              <a:rPr lang="zh-TW" altLang="en-US" sz="1600" dirty="0">
                <a:solidFill>
                  <a:srgbClr val="C00000"/>
                </a:solidFill>
              </a:rPr>
              <a:t>此論文無敘述機率</a:t>
            </a:r>
            <a:r>
              <a:rPr lang="en-US" altLang="zh-TW" sz="1600" dirty="0">
                <a:solidFill>
                  <a:srgbClr val="C00000"/>
                </a:solidFill>
              </a:rPr>
              <a:t>(P)</a:t>
            </a:r>
            <a:r>
              <a:rPr lang="zh-TW" altLang="en-US" sz="1600" dirty="0">
                <a:solidFill>
                  <a:srgbClr val="C00000"/>
                </a:solidFill>
              </a:rPr>
              <a:t>、安全級別怎麼得出以及如何選擇監控節點</a:t>
            </a:r>
            <a:endParaRPr lang="en-US" altLang="zh-TW" sz="1600" dirty="0">
              <a:solidFill>
                <a:srgbClr val="C00000"/>
              </a:solidFill>
            </a:endParaRPr>
          </a:p>
          <a:p>
            <a:pPr algn="ctr"/>
            <a:r>
              <a:rPr lang="zh-TW" altLang="en-US" sz="1600" dirty="0">
                <a:solidFill>
                  <a:srgbClr val="C00000"/>
                </a:solidFill>
              </a:rPr>
              <a:t>，只有陳述監控概率的概念</a:t>
            </a:r>
            <a:endParaRPr lang="en-US" altLang="zh-TW" sz="1600" dirty="0">
              <a:solidFill>
                <a:srgbClr val="C00000"/>
              </a:solidFill>
            </a:endParaRPr>
          </a:p>
        </p:txBody>
      </p:sp>
    </p:spTree>
    <p:extLst>
      <p:ext uri="{BB962C8B-B14F-4D97-AF65-F5344CB8AC3E}">
        <p14:creationId xmlns:p14="http://schemas.microsoft.com/office/powerpoint/2010/main" val="2415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zh-TW" altLang="en-US" dirty="0">
                <a:solidFill>
                  <a:srgbClr val="C00000"/>
                </a:solidFill>
              </a:rPr>
              <a:t>定義</a:t>
            </a:r>
            <a:r>
              <a:rPr lang="zh-TW" altLang="en-US" dirty="0"/>
              <a:t>：</a:t>
            </a:r>
            <a:endParaRPr lang="en-US" altLang="zh-TW" dirty="0"/>
          </a:p>
        </p:txBody>
      </p:sp>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graphicFrame>
        <p:nvGraphicFramePr>
          <p:cNvPr id="6" name="表格 5">
            <a:extLst>
              <a:ext uri="{FF2B5EF4-FFF2-40B4-BE49-F238E27FC236}">
                <a16:creationId xmlns:a16="http://schemas.microsoft.com/office/drawing/2014/main" id="{F6504732-72B7-479F-89C6-6A78031D5850}"/>
              </a:ext>
            </a:extLst>
          </p:cNvPr>
          <p:cNvGraphicFramePr>
            <a:graphicFrameLocks noGrp="1"/>
          </p:cNvGraphicFramePr>
          <p:nvPr>
            <p:extLst>
              <p:ext uri="{D42A27DB-BD31-4B8C-83A1-F6EECF244321}">
                <p14:modId xmlns:p14="http://schemas.microsoft.com/office/powerpoint/2010/main" val="3901640358"/>
              </p:ext>
            </p:extLst>
          </p:nvPr>
        </p:nvGraphicFramePr>
        <p:xfrm>
          <a:off x="1691680" y="2852936"/>
          <a:ext cx="6096000" cy="2966720"/>
        </p:xfrm>
        <a:graphic>
          <a:graphicData uri="http://schemas.openxmlformats.org/drawingml/2006/table">
            <a:tbl>
              <a:tblPr firstRow="1" bandRow="1">
                <a:tableStyleId>{8799B23B-EC83-4686-B30A-512413B5E67A}</a:tableStyleId>
              </a:tblPr>
              <a:tblGrid>
                <a:gridCol w="3048000">
                  <a:extLst>
                    <a:ext uri="{9D8B030D-6E8A-4147-A177-3AD203B41FA5}">
                      <a16:colId xmlns:a16="http://schemas.microsoft.com/office/drawing/2014/main" val="1120315024"/>
                    </a:ext>
                  </a:extLst>
                </a:gridCol>
                <a:gridCol w="3048000">
                  <a:extLst>
                    <a:ext uri="{9D8B030D-6E8A-4147-A177-3AD203B41FA5}">
                      <a16:colId xmlns:a16="http://schemas.microsoft.com/office/drawing/2014/main" val="3263320080"/>
                    </a:ext>
                  </a:extLst>
                </a:gridCol>
              </a:tblGrid>
              <a:tr h="370840">
                <a:tc>
                  <a:txBody>
                    <a:bodyPr/>
                    <a:lstStyle/>
                    <a:p>
                      <a:pPr algn="ctr"/>
                      <a:r>
                        <a:rPr lang="en-US" altLang="zh-TW" b="0" dirty="0" err="1">
                          <a:latin typeface="微軟正黑體" panose="020B0604030504040204" pitchFamily="34" charset="-120"/>
                          <a:ea typeface="微軟正黑體" panose="020B0604030504040204" pitchFamily="34" charset="-120"/>
                        </a:rPr>
                        <a:t>M</a:t>
                      </a:r>
                      <a:r>
                        <a:rPr lang="en-US" altLang="zh-TW" b="0" baseline="-25000" dirty="0" err="1">
                          <a:latin typeface="微軟正黑體" panose="020B0604030504040204" pitchFamily="34" charset="-120"/>
                          <a:ea typeface="微軟正黑體" panose="020B0604030504040204" pitchFamily="34" charset="-120"/>
                        </a:rPr>
                        <a:t>j</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節點</a:t>
                      </a:r>
                      <a:r>
                        <a:rPr lang="en-US" altLang="zh-TW" b="0" dirty="0">
                          <a:latin typeface="微軟正黑體" panose="020B0604030504040204" pitchFamily="34" charset="-120"/>
                          <a:ea typeface="微軟正黑體" panose="020B0604030504040204" pitchFamily="34" charset="-120"/>
                        </a:rPr>
                        <a:t>,j = 1,2,…,n</a:t>
                      </a:r>
                      <a:endParaRPr lang="zh-TW" altLang="en-US"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45811626"/>
                  </a:ext>
                </a:extLst>
              </a:tr>
              <a:tr h="370840">
                <a:tc>
                  <a:txBody>
                    <a:bodyPr/>
                    <a:lstStyle/>
                    <a:p>
                      <a:pPr algn="ctr"/>
                      <a:r>
                        <a:rPr lang="en-US" altLang="zh-TW" b="0" dirty="0" err="1">
                          <a:latin typeface="微軟正黑體" panose="020B0604030504040204" pitchFamily="34" charset="-120"/>
                          <a:ea typeface="微軟正黑體" panose="020B0604030504040204" pitchFamily="34" charset="-120"/>
                        </a:rPr>
                        <a:t>Ne</a:t>
                      </a:r>
                      <a:r>
                        <a:rPr lang="en-US" altLang="zh-TW" b="0" baseline="-25000" dirty="0" err="1">
                          <a:latin typeface="微軟正黑體" panose="020B0604030504040204" pitchFamily="34" charset="-120"/>
                          <a:ea typeface="微軟正黑體" panose="020B0604030504040204" pitchFamily="34" charset="-120"/>
                        </a:rPr>
                        <a:t>j</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latin typeface="微軟正黑體" panose="020B0604030504040204" pitchFamily="34" charset="-120"/>
                          <a:ea typeface="微軟正黑體" panose="020B0604030504040204" pitchFamily="34" charset="-120"/>
                        </a:rPr>
                        <a:t>M</a:t>
                      </a:r>
                      <a:r>
                        <a:rPr lang="en-US" altLang="zh-TW" b="0" baseline="-25000" dirty="0" err="1">
                          <a:latin typeface="微軟正黑體" panose="020B0604030504040204" pitchFamily="34" charset="-120"/>
                          <a:ea typeface="微軟正黑體" panose="020B0604030504040204" pitchFamily="34" charset="-120"/>
                        </a:rPr>
                        <a:t>j</a:t>
                      </a:r>
                      <a:r>
                        <a:rPr lang="zh-TW" altLang="en-US" b="0" dirty="0">
                          <a:latin typeface="微軟正黑體" panose="020B0604030504040204" pitchFamily="34" charset="-120"/>
                          <a:ea typeface="微軟正黑體" panose="020B0604030504040204" pitchFamily="34" charset="-120"/>
                        </a:rPr>
                        <a:t>的鄰居</a:t>
                      </a:r>
                      <a:endParaRPr lang="zh-TW" altLang="en-US" b="0" baseline="-250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827303944"/>
                  </a:ext>
                </a:extLst>
              </a:tr>
              <a:tr h="370840">
                <a:tc>
                  <a:txBody>
                    <a:bodyPr/>
                    <a:lstStyle/>
                    <a:p>
                      <a:pPr algn="ctr"/>
                      <a:r>
                        <a:rPr lang="en-US" altLang="zh-TW" b="0" dirty="0" err="1">
                          <a:latin typeface="微軟正黑體" panose="020B0604030504040204" pitchFamily="34" charset="-120"/>
                          <a:ea typeface="微軟正黑體" panose="020B0604030504040204" pitchFamily="34" charset="-120"/>
                        </a:rPr>
                        <a:t>ND_Ne</a:t>
                      </a:r>
                      <a:r>
                        <a:rPr lang="en-US" altLang="zh-TW" b="0" baseline="-25000" dirty="0" err="1">
                          <a:latin typeface="微軟正黑體" panose="020B0604030504040204" pitchFamily="34" charset="-120"/>
                          <a:ea typeface="微軟正黑體" panose="020B0604030504040204" pitchFamily="34" charset="-120"/>
                        </a:rPr>
                        <a:t>j</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r>
                        <a:rPr lang="en-US" altLang="zh-TW" b="0" dirty="0" err="1">
                          <a:latin typeface="微軟正黑體" panose="020B0604030504040204" pitchFamily="34" charset="-120"/>
                          <a:ea typeface="微軟正黑體" panose="020B0604030504040204" pitchFamily="34" charset="-120"/>
                        </a:rPr>
                        <a:t>Ne</a:t>
                      </a:r>
                      <a:r>
                        <a:rPr lang="en-US" altLang="zh-TW" b="0" baseline="-25000" dirty="0" err="1">
                          <a:latin typeface="微軟正黑體" panose="020B0604030504040204" pitchFamily="34" charset="-120"/>
                          <a:ea typeface="微軟正黑體" panose="020B0604030504040204" pitchFamily="34" charset="-120"/>
                        </a:rPr>
                        <a:t>j</a:t>
                      </a:r>
                      <a:r>
                        <a:rPr lang="zh-TW" altLang="en-US" b="0" dirty="0">
                          <a:latin typeface="微軟正黑體" panose="020B0604030504040204" pitchFamily="34" charset="-120"/>
                          <a:ea typeface="微軟正黑體" panose="020B0604030504040204" pitchFamily="34" charset="-120"/>
                        </a:rPr>
                        <a:t>的節點度</a:t>
                      </a:r>
                    </a:p>
                  </a:txBody>
                  <a:tcPr/>
                </a:tc>
                <a:extLst>
                  <a:ext uri="{0D108BD9-81ED-4DB2-BD59-A6C34878D82A}">
                    <a16:rowId xmlns:a16="http://schemas.microsoft.com/office/drawing/2014/main" val="1070381056"/>
                  </a:ext>
                </a:extLst>
              </a:tr>
              <a:tr h="370840">
                <a:tc>
                  <a:txBody>
                    <a:bodyPr/>
                    <a:lstStyle/>
                    <a:p>
                      <a:pPr algn="ctr"/>
                      <a:r>
                        <a:rPr lang="en-US" altLang="zh-TW" b="0" dirty="0" err="1">
                          <a:latin typeface="微軟正黑體" panose="020B0604030504040204" pitchFamily="34" charset="-120"/>
                          <a:ea typeface="微軟正黑體" panose="020B0604030504040204" pitchFamily="34" charset="-120"/>
                        </a:rPr>
                        <a:t>ND</a:t>
                      </a:r>
                      <a:r>
                        <a:rPr lang="en-US" altLang="zh-TW" b="0" baseline="-25000" dirty="0" err="1">
                          <a:latin typeface="微軟正黑體" panose="020B0604030504040204" pitchFamily="34" charset="-120"/>
                          <a:ea typeface="微軟正黑體" panose="020B0604030504040204" pitchFamily="34" charset="-120"/>
                        </a:rPr>
                        <a:t>min</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最小節點度</a:t>
                      </a:r>
                    </a:p>
                  </a:txBody>
                  <a:tcPr/>
                </a:tc>
                <a:extLst>
                  <a:ext uri="{0D108BD9-81ED-4DB2-BD59-A6C34878D82A}">
                    <a16:rowId xmlns:a16="http://schemas.microsoft.com/office/drawing/2014/main" val="1112735843"/>
                  </a:ext>
                </a:extLst>
              </a:tr>
              <a:tr h="370840">
                <a:tc>
                  <a:txBody>
                    <a:bodyPr/>
                    <a:lstStyle/>
                    <a:p>
                      <a:pPr algn="ctr"/>
                      <a:r>
                        <a:rPr lang="en-US" altLang="zh-TW" b="0" dirty="0">
                          <a:latin typeface="微軟正黑體" panose="020B0604030504040204" pitchFamily="34" charset="-120"/>
                          <a:ea typeface="微軟正黑體" panose="020B0604030504040204" pitchFamily="34" charset="-120"/>
                        </a:rPr>
                        <a:t>l</a:t>
                      </a:r>
                      <a:endParaRPr lang="zh-TW" altLang="en-US" b="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鄰居所必需的安全等級</a:t>
                      </a:r>
                    </a:p>
                  </a:txBody>
                  <a:tcPr/>
                </a:tc>
                <a:extLst>
                  <a:ext uri="{0D108BD9-81ED-4DB2-BD59-A6C34878D82A}">
                    <a16:rowId xmlns:a16="http://schemas.microsoft.com/office/drawing/2014/main" val="3086424536"/>
                  </a:ext>
                </a:extLst>
              </a:tr>
              <a:tr h="370840">
                <a:tc>
                  <a:txBody>
                    <a:bodyPr/>
                    <a:lstStyle/>
                    <a:p>
                      <a:pPr algn="ctr"/>
                      <a:r>
                        <a:rPr lang="en-US" altLang="zh-TW" b="0" dirty="0" err="1">
                          <a:latin typeface="微軟正黑體" panose="020B0604030504040204" pitchFamily="34" charset="-120"/>
                          <a:ea typeface="微軟正黑體" panose="020B0604030504040204" pitchFamily="34" charset="-120"/>
                        </a:rPr>
                        <a:t>P</a:t>
                      </a:r>
                      <a:r>
                        <a:rPr lang="en-US" altLang="zh-TW" b="0" baseline="50000" dirty="0" err="1">
                          <a:latin typeface="微軟正黑體" panose="020B0604030504040204" pitchFamily="34" charset="-120"/>
                          <a:ea typeface="微軟正黑體" panose="020B0604030504040204" pitchFamily="34" charset="-120"/>
                        </a:rPr>
                        <a:t>min</a:t>
                      </a:r>
                      <a:r>
                        <a:rPr lang="en-US" altLang="zh-TW" b="0" baseline="-30000" dirty="0" err="1">
                          <a:latin typeface="微軟正黑體" panose="020B0604030504040204" pitchFamily="34" charset="-120"/>
                          <a:ea typeface="微軟正黑體" panose="020B0604030504040204" pitchFamily="34" charset="-120"/>
                        </a:rPr>
                        <a:t>M</a:t>
                      </a:r>
                      <a:endParaRPr lang="zh-TW" altLang="en-US" b="0" baseline="-3000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節點的最小監控概率</a:t>
                      </a:r>
                    </a:p>
                  </a:txBody>
                  <a:tcPr/>
                </a:tc>
                <a:extLst>
                  <a:ext uri="{0D108BD9-81ED-4DB2-BD59-A6C34878D82A}">
                    <a16:rowId xmlns:a16="http://schemas.microsoft.com/office/drawing/2014/main" val="3894319763"/>
                  </a:ext>
                </a:extLst>
              </a:tr>
              <a:tr h="370840">
                <a:tc>
                  <a:txBody>
                    <a:bodyPr/>
                    <a:lstStyle/>
                    <a:p>
                      <a:pPr algn="ctr"/>
                      <a:r>
                        <a:rPr lang="en-US" altLang="zh-TW" b="0" dirty="0" err="1">
                          <a:latin typeface="微軟正黑體" panose="020B0604030504040204" pitchFamily="34" charset="-120"/>
                          <a:ea typeface="微軟正黑體" panose="020B0604030504040204" pitchFamily="34" charset="-120"/>
                        </a:rPr>
                        <a:t>ReqDegree</a:t>
                      </a:r>
                      <a:endParaRPr lang="zh-TW" altLang="en-US" b="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請求度消息</a:t>
                      </a:r>
                    </a:p>
                  </a:txBody>
                  <a:tcPr/>
                </a:tc>
                <a:extLst>
                  <a:ext uri="{0D108BD9-81ED-4DB2-BD59-A6C34878D82A}">
                    <a16:rowId xmlns:a16="http://schemas.microsoft.com/office/drawing/2014/main" val="2574850389"/>
                  </a:ext>
                </a:extLst>
              </a:tr>
              <a:tr h="370840">
                <a:tc>
                  <a:txBody>
                    <a:bodyPr/>
                    <a:lstStyle/>
                    <a:p>
                      <a:pPr algn="ctr"/>
                      <a:r>
                        <a:rPr lang="en-US" altLang="zh-TW" b="0" dirty="0" err="1">
                          <a:latin typeface="微軟正黑體" panose="020B0604030504040204" pitchFamily="34" charset="-120"/>
                          <a:ea typeface="微軟正黑體" panose="020B0604030504040204" pitchFamily="34" charset="-120"/>
                        </a:rPr>
                        <a:t>RepDegree</a:t>
                      </a:r>
                      <a:endParaRPr lang="zh-TW" altLang="en-US" b="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回覆度消息</a:t>
                      </a:r>
                    </a:p>
                  </a:txBody>
                  <a:tcPr/>
                </a:tc>
                <a:extLst>
                  <a:ext uri="{0D108BD9-81ED-4DB2-BD59-A6C34878D82A}">
                    <a16:rowId xmlns:a16="http://schemas.microsoft.com/office/drawing/2014/main" val="3293203267"/>
                  </a:ext>
                </a:extLst>
              </a:tr>
            </a:tbl>
          </a:graphicData>
        </a:graphic>
      </p:graphicFrame>
    </p:spTree>
    <p:extLst>
      <p:ext uri="{BB962C8B-B14F-4D97-AF65-F5344CB8AC3E}">
        <p14:creationId xmlns:p14="http://schemas.microsoft.com/office/powerpoint/2010/main" val="5034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zh-TW" altLang="en-US" dirty="0">
                <a:solidFill>
                  <a:srgbClr val="C00000"/>
                </a:solidFill>
              </a:rPr>
              <a:t>流程</a:t>
            </a:r>
            <a:r>
              <a:rPr lang="zh-TW" altLang="en-US" dirty="0"/>
              <a:t>：</a:t>
            </a:r>
            <a:endParaRPr lang="en-US" altLang="zh-TW" dirty="0"/>
          </a:p>
        </p:txBody>
      </p:sp>
      <p:sp>
        <p:nvSpPr>
          <p:cNvPr id="3" name="標題 2"/>
          <p:cNvSpPr>
            <a:spLocks noGrp="1"/>
          </p:cNvSpPr>
          <p:nvPr>
            <p:ph type="title"/>
          </p:nvPr>
        </p:nvSpPr>
        <p:spPr/>
        <p:txBody>
          <a:bodyPr>
            <a:normAutofit/>
          </a:bodyPr>
          <a:lstStyle/>
          <a:p>
            <a:r>
              <a:rPr lang="zh-TW" altLang="en-US" dirty="0"/>
              <a:t>採用方法</a:t>
            </a:r>
            <a:r>
              <a:rPr lang="en-US" altLang="zh-TW" dirty="0"/>
              <a:t>-</a:t>
            </a:r>
            <a:r>
              <a:rPr lang="en-US" altLang="zh-TW" dirty="0" err="1"/>
              <a:t>SVMClone</a:t>
            </a:r>
            <a:endParaRPr lang="zh-TW" altLang="en-US" dirty="0"/>
          </a:p>
        </p:txBody>
      </p:sp>
      <p:graphicFrame>
        <p:nvGraphicFramePr>
          <p:cNvPr id="6" name="表格 5">
            <a:extLst>
              <a:ext uri="{FF2B5EF4-FFF2-40B4-BE49-F238E27FC236}">
                <a16:creationId xmlns:a16="http://schemas.microsoft.com/office/drawing/2014/main" id="{F6504732-72B7-479F-89C6-6A78031D5850}"/>
              </a:ext>
            </a:extLst>
          </p:cNvPr>
          <p:cNvGraphicFramePr>
            <a:graphicFrameLocks noGrp="1"/>
          </p:cNvGraphicFramePr>
          <p:nvPr>
            <p:extLst>
              <p:ext uri="{D42A27DB-BD31-4B8C-83A1-F6EECF244321}">
                <p14:modId xmlns:p14="http://schemas.microsoft.com/office/powerpoint/2010/main" val="3086209970"/>
              </p:ext>
            </p:extLst>
          </p:nvPr>
        </p:nvGraphicFramePr>
        <p:xfrm>
          <a:off x="1691680" y="3307720"/>
          <a:ext cx="6096000" cy="2118360"/>
        </p:xfrm>
        <a:graphic>
          <a:graphicData uri="http://schemas.openxmlformats.org/drawingml/2006/table">
            <a:tbl>
              <a:tblPr firstRow="1" bandRow="1">
                <a:tableStyleId>{8799B23B-EC83-4686-B30A-512413B5E67A}</a:tableStyleId>
              </a:tblPr>
              <a:tblGrid>
                <a:gridCol w="720080">
                  <a:extLst>
                    <a:ext uri="{9D8B030D-6E8A-4147-A177-3AD203B41FA5}">
                      <a16:colId xmlns:a16="http://schemas.microsoft.com/office/drawing/2014/main" val="1120315024"/>
                    </a:ext>
                  </a:extLst>
                </a:gridCol>
                <a:gridCol w="5375920">
                  <a:extLst>
                    <a:ext uri="{9D8B030D-6E8A-4147-A177-3AD203B41FA5}">
                      <a16:colId xmlns:a16="http://schemas.microsoft.com/office/drawing/2014/main" val="3263320080"/>
                    </a:ext>
                  </a:extLst>
                </a:gridCol>
              </a:tblGrid>
              <a:tr h="298832">
                <a:tc>
                  <a:txBody>
                    <a:bodyPr/>
                    <a:lstStyle/>
                    <a:p>
                      <a:pPr algn="ctr"/>
                      <a:r>
                        <a:rPr lang="en-US" altLang="zh-TW" b="0" baseline="0" dirty="0">
                          <a:latin typeface="微軟正黑體" panose="020B0604030504040204" pitchFamily="34" charset="-120"/>
                          <a:ea typeface="微軟正黑體" panose="020B0604030504040204" pitchFamily="34" charset="-120"/>
                        </a:rPr>
                        <a:t>1</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節點</a:t>
                      </a:r>
                      <a:r>
                        <a:rPr lang="en-US" altLang="zh-TW" b="0" dirty="0" err="1">
                          <a:latin typeface="微軟正黑體" panose="020B0604030504040204" pitchFamily="34" charset="-120"/>
                          <a:ea typeface="微軟正黑體" panose="020B0604030504040204" pitchFamily="34" charset="-120"/>
                        </a:rPr>
                        <a:t>Mj</a:t>
                      </a:r>
                      <a:r>
                        <a:rPr lang="zh-TW" altLang="en-US" b="0" dirty="0">
                          <a:latin typeface="微軟正黑體" panose="020B0604030504040204" pitchFamily="34" charset="-120"/>
                          <a:ea typeface="微軟正黑體" panose="020B0604030504040204" pitchFamily="34" charset="-120"/>
                        </a:rPr>
                        <a:t>向其鄰居</a:t>
                      </a:r>
                      <a:r>
                        <a:rPr lang="en-US" altLang="zh-TW" b="0" dirty="0" err="1">
                          <a:latin typeface="微軟正黑體" panose="020B0604030504040204" pitchFamily="34" charset="-120"/>
                          <a:ea typeface="微軟正黑體" panose="020B0604030504040204" pitchFamily="34" charset="-120"/>
                        </a:rPr>
                        <a:t>Nej</a:t>
                      </a:r>
                      <a:r>
                        <a:rPr lang="zh-TW" altLang="en-US" b="0" dirty="0">
                          <a:latin typeface="微軟正黑體" panose="020B0604030504040204" pitchFamily="34" charset="-120"/>
                          <a:ea typeface="微軟正黑體" panose="020B0604030504040204" pitchFamily="34" charset="-120"/>
                        </a:rPr>
                        <a:t>廣播</a:t>
                      </a:r>
                      <a:r>
                        <a:rPr lang="zh-TW" altLang="en-US" b="0" dirty="0">
                          <a:solidFill>
                            <a:srgbClr val="FF0000"/>
                          </a:solidFill>
                          <a:latin typeface="微軟正黑體" panose="020B0604030504040204" pitchFamily="34" charset="-120"/>
                          <a:ea typeface="微軟正黑體" panose="020B0604030504040204" pitchFamily="34" charset="-120"/>
                        </a:rPr>
                        <a:t>請求度消息</a:t>
                      </a:r>
                    </a:p>
                  </a:txBody>
                  <a:tcPr/>
                </a:tc>
                <a:extLst>
                  <a:ext uri="{0D108BD9-81ED-4DB2-BD59-A6C34878D82A}">
                    <a16:rowId xmlns:a16="http://schemas.microsoft.com/office/drawing/2014/main" val="245811626"/>
                  </a:ext>
                </a:extLst>
              </a:tr>
              <a:tr h="370840">
                <a:tc>
                  <a:txBody>
                    <a:bodyPr/>
                    <a:lstStyle/>
                    <a:p>
                      <a:pPr algn="ctr"/>
                      <a:r>
                        <a:rPr lang="en-US" altLang="zh-TW" b="0" baseline="0" dirty="0">
                          <a:latin typeface="微軟正黑體" panose="020B0604030504040204" pitchFamily="34" charset="-120"/>
                          <a:ea typeface="微軟正黑體" panose="020B0604030504040204" pitchFamily="34" charset="-120"/>
                        </a:rPr>
                        <a:t>2</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latin typeface="微軟正黑體" panose="020B0604030504040204" pitchFamily="34" charset="-120"/>
                          <a:ea typeface="微軟正黑體" panose="020B0604030504040204" pitchFamily="34" charset="-120"/>
                        </a:rPr>
                        <a:t>如果</a:t>
                      </a:r>
                      <a:r>
                        <a:rPr lang="en-US" altLang="zh-TW" b="0" dirty="0" err="1">
                          <a:latin typeface="微軟正黑體" panose="020B0604030504040204" pitchFamily="34" charset="-120"/>
                          <a:ea typeface="微軟正黑體" panose="020B0604030504040204" pitchFamily="34" charset="-120"/>
                        </a:rPr>
                        <a:t>Nej</a:t>
                      </a:r>
                      <a:r>
                        <a:rPr lang="zh-TW" altLang="en-US" b="0" dirty="0">
                          <a:latin typeface="微軟正黑體" panose="020B0604030504040204" pitchFamily="34" charset="-120"/>
                          <a:ea typeface="微軟正黑體" panose="020B0604030504040204" pitchFamily="34" charset="-120"/>
                        </a:rPr>
                        <a:t>收到廣播則向</a:t>
                      </a:r>
                      <a:r>
                        <a:rPr lang="en-US" altLang="zh-TW" b="0" dirty="0" err="1">
                          <a:latin typeface="微軟正黑體" panose="020B0604030504040204" pitchFamily="34" charset="-120"/>
                          <a:ea typeface="微軟正黑體" panose="020B0604030504040204" pitchFamily="34" charset="-120"/>
                        </a:rPr>
                        <a:t>Mj</a:t>
                      </a:r>
                      <a:r>
                        <a:rPr lang="zh-TW" altLang="en-US" b="0" dirty="0">
                          <a:solidFill>
                            <a:srgbClr val="FF0000"/>
                          </a:solidFill>
                          <a:latin typeface="微軟正黑體" panose="020B0604030504040204" pitchFamily="34" charset="-120"/>
                          <a:ea typeface="微軟正黑體" panose="020B0604030504040204" pitchFamily="34" charset="-120"/>
                        </a:rPr>
                        <a:t>回覆度消息</a:t>
                      </a:r>
                      <a:endParaRPr lang="zh-TW" altLang="en-US" b="0" baseline="-25000" dirty="0">
                        <a:solidFill>
                          <a:srgbClr val="FF0000"/>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827303944"/>
                  </a:ext>
                </a:extLst>
              </a:tr>
              <a:tr h="370840">
                <a:tc>
                  <a:txBody>
                    <a:bodyPr/>
                    <a:lstStyle/>
                    <a:p>
                      <a:pPr algn="ctr"/>
                      <a:r>
                        <a:rPr lang="en-US" altLang="zh-TW" b="0" baseline="0" dirty="0">
                          <a:latin typeface="微軟正黑體" panose="020B0604030504040204" pitchFamily="34" charset="-120"/>
                          <a:ea typeface="微軟正黑體" panose="020B0604030504040204" pitchFamily="34" charset="-120"/>
                        </a:rPr>
                        <a:t>3</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如果</a:t>
                      </a:r>
                      <a:r>
                        <a:rPr lang="en-US" altLang="zh-TW" b="0" dirty="0" err="1">
                          <a:latin typeface="微軟正黑體" panose="020B0604030504040204" pitchFamily="34" charset="-120"/>
                          <a:ea typeface="微軟正黑體" panose="020B0604030504040204" pitchFamily="34" charset="-120"/>
                        </a:rPr>
                        <a:t>Mj</a:t>
                      </a:r>
                      <a:r>
                        <a:rPr lang="zh-TW" altLang="en-US" b="0" dirty="0">
                          <a:latin typeface="微軟正黑體" panose="020B0604030504040204" pitchFamily="34" charset="-120"/>
                          <a:ea typeface="微軟正黑體" panose="020B0604030504040204" pitchFamily="34" charset="-120"/>
                        </a:rPr>
                        <a:t>收到了度消息則檢查</a:t>
                      </a:r>
                      <a:r>
                        <a:rPr lang="en-US" altLang="zh-TW" b="0" dirty="0" err="1">
                          <a:latin typeface="微軟正黑體" panose="020B0604030504040204" pitchFamily="34" charset="-120"/>
                          <a:ea typeface="微軟正黑體" panose="020B0604030504040204" pitchFamily="34" charset="-120"/>
                        </a:rPr>
                        <a:t>ND_Nej</a:t>
                      </a:r>
                      <a:r>
                        <a:rPr lang="zh-TW" altLang="en-US" b="0" dirty="0">
                          <a:latin typeface="微軟正黑體" panose="020B0604030504040204" pitchFamily="34" charset="-120"/>
                          <a:ea typeface="微軟正黑體" panose="020B0604030504040204" pitchFamily="34" charset="-120"/>
                        </a:rPr>
                        <a:t>裡最小的值</a:t>
                      </a:r>
                    </a:p>
                  </a:txBody>
                  <a:tcPr/>
                </a:tc>
                <a:extLst>
                  <a:ext uri="{0D108BD9-81ED-4DB2-BD59-A6C34878D82A}">
                    <a16:rowId xmlns:a16="http://schemas.microsoft.com/office/drawing/2014/main" val="1070381056"/>
                  </a:ext>
                </a:extLst>
              </a:tr>
              <a:tr h="370840">
                <a:tc>
                  <a:txBody>
                    <a:bodyPr/>
                    <a:lstStyle/>
                    <a:p>
                      <a:pPr algn="ctr"/>
                      <a:r>
                        <a:rPr lang="en-US" altLang="zh-TW" b="0" baseline="0" dirty="0">
                          <a:latin typeface="微軟正黑體" panose="020B0604030504040204" pitchFamily="34" charset="-120"/>
                          <a:ea typeface="微軟正黑體" panose="020B0604030504040204" pitchFamily="34" charset="-120"/>
                        </a:rPr>
                        <a:t>4</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設定 </a:t>
                      </a:r>
                      <a:r>
                        <a:rPr lang="en-US" altLang="zh-TW" b="0" dirty="0">
                          <a:latin typeface="微軟正黑體" panose="020B0604030504040204" pitchFamily="34" charset="-120"/>
                          <a:ea typeface="微軟正黑體" panose="020B0604030504040204" pitchFamily="34" charset="-120"/>
                        </a:rPr>
                        <a:t>k</a:t>
                      </a:r>
                      <a:r>
                        <a:rPr lang="zh-TW" altLang="en-US" b="0" dirty="0">
                          <a:latin typeface="微軟正黑體" panose="020B0604030504040204" pitchFamily="34" charset="-120"/>
                          <a:ea typeface="微軟正黑體" panose="020B0604030504040204" pitchFamily="34" charset="-120"/>
                        </a:rPr>
                        <a:t> </a:t>
                      </a:r>
                      <a:r>
                        <a:rPr lang="en-US" altLang="zh-TW" b="0" dirty="0">
                          <a:latin typeface="微軟正黑體" panose="020B0604030504040204" pitchFamily="34" charset="-120"/>
                          <a:ea typeface="微軟正黑體" panose="020B0604030504040204" pitchFamily="34" charset="-120"/>
                        </a:rPr>
                        <a:t>=</a:t>
                      </a:r>
                      <a:r>
                        <a:rPr lang="zh-TW" altLang="en-US" b="0" dirty="0">
                          <a:latin typeface="微軟正黑體" panose="020B0604030504040204" pitchFamily="34" charset="-120"/>
                          <a:ea typeface="微軟正黑體" panose="020B0604030504040204" pitchFamily="34" charset="-120"/>
                        </a:rPr>
                        <a:t> </a:t>
                      </a:r>
                      <a:r>
                        <a:rPr lang="en-US" altLang="zh-TW" b="0" dirty="0">
                          <a:latin typeface="微軟正黑體" panose="020B0604030504040204" pitchFamily="34" charset="-120"/>
                          <a:ea typeface="微軟正黑體" panose="020B0604030504040204" pitchFamily="34" charset="-120"/>
                        </a:rPr>
                        <a:t>min(</a:t>
                      </a:r>
                      <a:r>
                        <a:rPr lang="en-US" altLang="zh-TW" b="0" dirty="0" err="1">
                          <a:latin typeface="微軟正黑體" panose="020B0604030504040204" pitchFamily="34" charset="-120"/>
                          <a:ea typeface="微軟正黑體" panose="020B0604030504040204" pitchFamily="34" charset="-120"/>
                        </a:rPr>
                        <a:t>ND_Nej</a:t>
                      </a:r>
                      <a:r>
                        <a:rPr lang="en-US" altLang="zh-TW" b="0" dirty="0">
                          <a:latin typeface="微軟正黑體" panose="020B0604030504040204" pitchFamily="34" charset="-120"/>
                          <a:ea typeface="微軟正黑體" panose="020B0604030504040204" pitchFamily="34" charset="-120"/>
                        </a:rPr>
                        <a:t>)</a:t>
                      </a:r>
                      <a:endParaRPr lang="zh-TW" altLang="en-US"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112735843"/>
                  </a:ext>
                </a:extLst>
              </a:tr>
              <a:tr h="370840">
                <a:tc>
                  <a:txBody>
                    <a:bodyPr/>
                    <a:lstStyle/>
                    <a:p>
                      <a:pPr algn="ctr"/>
                      <a:r>
                        <a:rPr lang="en-US" altLang="zh-TW" b="0" baseline="0" dirty="0">
                          <a:latin typeface="微軟正黑體" panose="020B0604030504040204" pitchFamily="34" charset="-120"/>
                          <a:ea typeface="微軟正黑體" panose="020B0604030504040204" pitchFamily="34" charset="-120"/>
                        </a:rPr>
                        <a:t>5</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計算最小監控概率，</a:t>
                      </a:r>
                      <a:r>
                        <a:rPr lang="zh-TW" altLang="en-US" b="0" dirty="0">
                          <a:solidFill>
                            <a:srgbClr val="FF0000"/>
                          </a:solidFill>
                          <a:latin typeface="微軟正黑體" panose="020B0604030504040204" pitchFamily="34" charset="-120"/>
                          <a:ea typeface="微軟正黑體" panose="020B0604030504040204" pitchFamily="34" charset="-120"/>
                        </a:rPr>
                        <a:t>如果</a:t>
                      </a:r>
                      <a:r>
                        <a:rPr lang="en-US" altLang="zh-TW" b="0" dirty="0">
                          <a:solidFill>
                            <a:srgbClr val="FF0000"/>
                          </a:solidFill>
                          <a:latin typeface="微軟正黑體" panose="020B0604030504040204" pitchFamily="34" charset="-120"/>
                          <a:ea typeface="微軟正黑體" panose="020B0604030504040204" pitchFamily="34" charset="-120"/>
                        </a:rPr>
                        <a:t>k &lt;= 1</a:t>
                      </a:r>
                      <a:r>
                        <a:rPr lang="zh-TW" altLang="en-US" b="0" dirty="0">
                          <a:solidFill>
                            <a:srgbClr val="FF0000"/>
                          </a:solidFill>
                          <a:latin typeface="微軟正黑體" panose="020B0604030504040204" pitchFamily="34" charset="-120"/>
                          <a:ea typeface="微軟正黑體" panose="020B0604030504040204" pitchFamily="34" charset="-120"/>
                        </a:rPr>
                        <a:t>則最小監控概率</a:t>
                      </a:r>
                      <a:r>
                        <a:rPr lang="en-US" altLang="zh-TW" b="0" dirty="0">
                          <a:solidFill>
                            <a:srgbClr val="FF0000"/>
                          </a:solidFill>
                          <a:latin typeface="微軟正黑體" panose="020B0604030504040204" pitchFamily="34" charset="-120"/>
                          <a:ea typeface="微軟正黑體" panose="020B0604030504040204" pitchFamily="34" charset="-120"/>
                        </a:rPr>
                        <a:t>(</a:t>
                      </a:r>
                      <a:r>
                        <a:rPr lang="en-US" altLang="zh-TW" b="0" dirty="0" err="1">
                          <a:solidFill>
                            <a:srgbClr val="FF0000"/>
                          </a:solidFill>
                          <a:latin typeface="微軟正黑體" panose="020B0604030504040204" pitchFamily="34" charset="-120"/>
                          <a:ea typeface="微軟正黑體" panose="020B0604030504040204" pitchFamily="34" charset="-120"/>
                        </a:rPr>
                        <a:t>PminM</a:t>
                      </a:r>
                      <a:r>
                        <a:rPr lang="en-US" altLang="zh-TW" b="0" dirty="0">
                          <a:solidFill>
                            <a:srgbClr val="FF0000"/>
                          </a:solidFill>
                          <a:latin typeface="微軟正黑體" panose="020B0604030504040204" pitchFamily="34" charset="-120"/>
                          <a:ea typeface="微軟正黑體" panose="020B0604030504040204" pitchFamily="34" charset="-120"/>
                        </a:rPr>
                        <a:t>)</a:t>
                      </a:r>
                      <a:r>
                        <a:rPr lang="zh-TW" altLang="en-US" b="0" dirty="0">
                          <a:solidFill>
                            <a:srgbClr val="FF0000"/>
                          </a:solidFill>
                          <a:latin typeface="微軟正黑體" panose="020B0604030504040204" pitchFamily="34" charset="-120"/>
                          <a:ea typeface="微軟正黑體" panose="020B0604030504040204" pitchFamily="34" charset="-120"/>
                        </a:rPr>
                        <a:t>為</a:t>
                      </a:r>
                      <a:r>
                        <a:rPr lang="en-US" altLang="zh-TW" b="0" dirty="0">
                          <a:solidFill>
                            <a:srgbClr val="FF0000"/>
                          </a:solidFill>
                          <a:latin typeface="微軟正黑體" panose="020B0604030504040204" pitchFamily="34" charset="-120"/>
                          <a:ea typeface="微軟正黑體" panose="020B0604030504040204" pitchFamily="34" charset="-120"/>
                        </a:rPr>
                        <a:t>1</a:t>
                      </a:r>
                      <a:r>
                        <a:rPr lang="zh-TW" altLang="en-US" b="0" dirty="0">
                          <a:solidFill>
                            <a:srgbClr val="FF0000"/>
                          </a:solidFill>
                          <a:latin typeface="微軟正黑體" panose="020B0604030504040204" pitchFamily="34" charset="-120"/>
                          <a:ea typeface="微軟正黑體" panose="020B0604030504040204" pitchFamily="34" charset="-120"/>
                        </a:rPr>
                        <a:t>，否則帶入上述公式使得</a:t>
                      </a:r>
                      <a:r>
                        <a:rPr lang="en-US" altLang="zh-TW" b="0" dirty="0" err="1">
                          <a:solidFill>
                            <a:srgbClr val="FF0000"/>
                          </a:solidFill>
                          <a:latin typeface="微軟正黑體" panose="020B0604030504040204" pitchFamily="34" charset="-120"/>
                          <a:ea typeface="微軟正黑體" panose="020B0604030504040204" pitchFamily="34" charset="-120"/>
                        </a:rPr>
                        <a:t>PminM</a:t>
                      </a:r>
                      <a:r>
                        <a:rPr lang="zh-TW" altLang="en-US" b="0" dirty="0">
                          <a:solidFill>
                            <a:srgbClr val="FF0000"/>
                          </a:solidFill>
                          <a:latin typeface="微軟正黑體" panose="020B0604030504040204" pitchFamily="34" charset="-120"/>
                          <a:ea typeface="微軟正黑體" panose="020B0604030504040204" pitchFamily="34" charset="-120"/>
                        </a:rPr>
                        <a:t> </a:t>
                      </a:r>
                      <a:r>
                        <a:rPr lang="en-US" altLang="zh-TW" b="0" dirty="0">
                          <a:solidFill>
                            <a:srgbClr val="FF0000"/>
                          </a:solidFill>
                          <a:latin typeface="微軟正黑體" panose="020B0604030504040204" pitchFamily="34" charset="-120"/>
                          <a:ea typeface="微軟正黑體" panose="020B0604030504040204" pitchFamily="34" charset="-120"/>
                        </a:rPr>
                        <a:t>&gt;=</a:t>
                      </a:r>
                      <a:r>
                        <a:rPr lang="zh-TW" altLang="en-US" b="0" dirty="0">
                          <a:solidFill>
                            <a:srgbClr val="FF0000"/>
                          </a:solidFill>
                          <a:latin typeface="微軟正黑體" panose="020B0604030504040204" pitchFamily="34" charset="-120"/>
                          <a:ea typeface="微軟正黑體" panose="020B0604030504040204" pitchFamily="34" charset="-120"/>
                        </a:rPr>
                        <a:t> </a:t>
                      </a:r>
                      <a:r>
                        <a:rPr lang="en-US" altLang="zh-TW" b="0" dirty="0">
                          <a:solidFill>
                            <a:srgbClr val="FF0000"/>
                          </a:solidFill>
                          <a:latin typeface="微軟正黑體" panose="020B0604030504040204" pitchFamily="34" charset="-120"/>
                          <a:ea typeface="微軟正黑體" panose="020B0604030504040204" pitchFamily="34" charset="-120"/>
                        </a:rPr>
                        <a:t>1</a:t>
                      </a:r>
                      <a:r>
                        <a:rPr lang="zh-TW" altLang="en-US" b="0" dirty="0">
                          <a:latin typeface="微軟正黑體" panose="020B0604030504040204" pitchFamily="34" charset="-120"/>
                          <a:ea typeface="微軟正黑體" panose="020B0604030504040204" pitchFamily="34" charset="-120"/>
                        </a:rPr>
                        <a:t>。</a:t>
                      </a:r>
                    </a:p>
                  </a:txBody>
                  <a:tcPr/>
                </a:tc>
                <a:extLst>
                  <a:ext uri="{0D108BD9-81ED-4DB2-BD59-A6C34878D82A}">
                    <a16:rowId xmlns:a16="http://schemas.microsoft.com/office/drawing/2014/main" val="3086424536"/>
                  </a:ext>
                </a:extLst>
              </a:tr>
            </a:tbl>
          </a:graphicData>
        </a:graphic>
      </p:graphicFrame>
    </p:spTree>
    <p:extLst>
      <p:ext uri="{BB962C8B-B14F-4D97-AF65-F5344CB8AC3E}">
        <p14:creationId xmlns:p14="http://schemas.microsoft.com/office/powerpoint/2010/main" val="251621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71840" y="1934480"/>
            <a:ext cx="8208912" cy="3744415"/>
          </a:xfrm>
        </p:spPr>
        <p:txBody>
          <a:bodyPr>
            <a:normAutofit/>
          </a:bodyPr>
          <a:lstStyle/>
          <a:p>
            <a:pPr marL="0" indent="0">
              <a:buNone/>
            </a:pPr>
            <a:r>
              <a:rPr lang="zh-TW" altLang="en-US" dirty="0">
                <a:solidFill>
                  <a:srgbClr val="C00000"/>
                </a:solidFill>
              </a:rPr>
              <a:t>圖解流程</a:t>
            </a:r>
            <a:r>
              <a:rPr lang="zh-TW" altLang="en-US" dirty="0"/>
              <a:t>：</a:t>
            </a:r>
            <a:endParaRPr lang="en-US" altLang="zh-TW" dirty="0"/>
          </a:p>
        </p:txBody>
      </p:sp>
      <p:sp>
        <p:nvSpPr>
          <p:cNvPr id="3" name="標題 2"/>
          <p:cNvSpPr>
            <a:spLocks noGrp="1"/>
          </p:cNvSpPr>
          <p:nvPr>
            <p:ph type="title"/>
          </p:nvPr>
        </p:nvSpPr>
        <p:spPr/>
        <p:txBody>
          <a:bodyPr>
            <a:normAutofit/>
          </a:bodyPr>
          <a:lstStyle/>
          <a:p>
            <a:r>
              <a:rPr lang="zh-TW" altLang="en-US" dirty="0"/>
              <a:t>採用方法</a:t>
            </a:r>
            <a:r>
              <a:rPr lang="en-US" altLang="zh-TW" dirty="0"/>
              <a:t>-</a:t>
            </a:r>
            <a:r>
              <a:rPr lang="en-US" altLang="zh-TW" dirty="0" err="1"/>
              <a:t>SVMClone</a:t>
            </a:r>
            <a:endParaRPr lang="zh-TW" altLang="en-US" dirty="0"/>
          </a:p>
        </p:txBody>
      </p:sp>
      <p:sp>
        <p:nvSpPr>
          <p:cNvPr id="5" name="流程圖: 接點 4">
            <a:extLst>
              <a:ext uri="{FF2B5EF4-FFF2-40B4-BE49-F238E27FC236}">
                <a16:creationId xmlns:a16="http://schemas.microsoft.com/office/drawing/2014/main" id="{095D0E6D-62B6-424B-84D6-6D9569A66E67}"/>
              </a:ext>
            </a:extLst>
          </p:cNvPr>
          <p:cNvSpPr/>
          <p:nvPr/>
        </p:nvSpPr>
        <p:spPr>
          <a:xfrm>
            <a:off x="3398175" y="2745617"/>
            <a:ext cx="683509" cy="683383"/>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7" name="流程圖: 接點 6">
            <a:extLst>
              <a:ext uri="{FF2B5EF4-FFF2-40B4-BE49-F238E27FC236}">
                <a16:creationId xmlns:a16="http://schemas.microsoft.com/office/drawing/2014/main" id="{9139C92E-D0A1-4999-B158-A4BB64C4C1AB}"/>
              </a:ext>
            </a:extLst>
          </p:cNvPr>
          <p:cNvSpPr/>
          <p:nvPr/>
        </p:nvSpPr>
        <p:spPr>
          <a:xfrm>
            <a:off x="1471642" y="3789040"/>
            <a:ext cx="683509" cy="683383"/>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8" name="流程圖: 接點 7">
            <a:extLst>
              <a:ext uri="{FF2B5EF4-FFF2-40B4-BE49-F238E27FC236}">
                <a16:creationId xmlns:a16="http://schemas.microsoft.com/office/drawing/2014/main" id="{26E9D53D-8884-4EDF-A88C-918477FE2104}"/>
              </a:ext>
            </a:extLst>
          </p:cNvPr>
          <p:cNvSpPr/>
          <p:nvPr/>
        </p:nvSpPr>
        <p:spPr>
          <a:xfrm>
            <a:off x="2407746" y="5868594"/>
            <a:ext cx="683509" cy="683383"/>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9" name="流程圖: 接點 8">
            <a:extLst>
              <a:ext uri="{FF2B5EF4-FFF2-40B4-BE49-F238E27FC236}">
                <a16:creationId xmlns:a16="http://schemas.microsoft.com/office/drawing/2014/main" id="{FB6CB41C-1141-4E19-8BC4-3AF8F2569A64}"/>
              </a:ext>
            </a:extLst>
          </p:cNvPr>
          <p:cNvSpPr/>
          <p:nvPr/>
        </p:nvSpPr>
        <p:spPr>
          <a:xfrm>
            <a:off x="4694852" y="5836289"/>
            <a:ext cx="683509" cy="683383"/>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10" name="流程圖: 接點 9">
            <a:extLst>
              <a:ext uri="{FF2B5EF4-FFF2-40B4-BE49-F238E27FC236}">
                <a16:creationId xmlns:a16="http://schemas.microsoft.com/office/drawing/2014/main" id="{CC5B3E20-C077-4253-9378-C177CD0BD3A5}"/>
              </a:ext>
            </a:extLst>
          </p:cNvPr>
          <p:cNvSpPr/>
          <p:nvPr/>
        </p:nvSpPr>
        <p:spPr>
          <a:xfrm>
            <a:off x="5289202" y="3789040"/>
            <a:ext cx="683509" cy="683383"/>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cxnSp>
        <p:nvCxnSpPr>
          <p:cNvPr id="11" name="直線單箭頭接點 10">
            <a:extLst>
              <a:ext uri="{FF2B5EF4-FFF2-40B4-BE49-F238E27FC236}">
                <a16:creationId xmlns:a16="http://schemas.microsoft.com/office/drawing/2014/main" id="{1D3CC552-10AD-42B5-A903-A75A035C01FE}"/>
              </a:ext>
            </a:extLst>
          </p:cNvPr>
          <p:cNvCxnSpPr>
            <a:cxnSpLocks/>
            <a:stCxn id="5" idx="2"/>
            <a:endCxn id="7" idx="7"/>
          </p:cNvCxnSpPr>
          <p:nvPr/>
        </p:nvCxnSpPr>
        <p:spPr>
          <a:xfrm flipH="1">
            <a:off x="2055053" y="3087309"/>
            <a:ext cx="1343122" cy="8018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直線單箭頭接點 11">
            <a:extLst>
              <a:ext uri="{FF2B5EF4-FFF2-40B4-BE49-F238E27FC236}">
                <a16:creationId xmlns:a16="http://schemas.microsoft.com/office/drawing/2014/main" id="{EFB651B4-2896-46CF-A15B-793FB9ECDEB6}"/>
              </a:ext>
            </a:extLst>
          </p:cNvPr>
          <p:cNvCxnSpPr>
            <a:cxnSpLocks/>
            <a:stCxn id="5" idx="3"/>
            <a:endCxn id="8" idx="0"/>
          </p:cNvCxnSpPr>
          <p:nvPr/>
        </p:nvCxnSpPr>
        <p:spPr>
          <a:xfrm flipH="1">
            <a:off x="2749501" y="3328921"/>
            <a:ext cx="748772" cy="25396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直線單箭頭接點 14">
            <a:extLst>
              <a:ext uri="{FF2B5EF4-FFF2-40B4-BE49-F238E27FC236}">
                <a16:creationId xmlns:a16="http://schemas.microsoft.com/office/drawing/2014/main" id="{ADAC8E0F-86D5-4950-B90F-92588E598A99}"/>
              </a:ext>
            </a:extLst>
          </p:cNvPr>
          <p:cNvCxnSpPr>
            <a:cxnSpLocks/>
            <a:stCxn id="5" idx="5"/>
            <a:endCxn id="9" idx="0"/>
          </p:cNvCxnSpPr>
          <p:nvPr/>
        </p:nvCxnSpPr>
        <p:spPr>
          <a:xfrm>
            <a:off x="3981586" y="3328921"/>
            <a:ext cx="1055021" cy="25073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直線單箭頭接點 17">
            <a:extLst>
              <a:ext uri="{FF2B5EF4-FFF2-40B4-BE49-F238E27FC236}">
                <a16:creationId xmlns:a16="http://schemas.microsoft.com/office/drawing/2014/main" id="{C773A6D6-B556-487A-AD82-CF455160822A}"/>
              </a:ext>
            </a:extLst>
          </p:cNvPr>
          <p:cNvCxnSpPr>
            <a:cxnSpLocks/>
            <a:stCxn id="5" idx="6"/>
            <a:endCxn id="10" idx="1"/>
          </p:cNvCxnSpPr>
          <p:nvPr/>
        </p:nvCxnSpPr>
        <p:spPr>
          <a:xfrm>
            <a:off x="4081684" y="3087309"/>
            <a:ext cx="1307616" cy="8018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直線單箭頭接點 27">
            <a:extLst>
              <a:ext uri="{FF2B5EF4-FFF2-40B4-BE49-F238E27FC236}">
                <a16:creationId xmlns:a16="http://schemas.microsoft.com/office/drawing/2014/main" id="{001337AF-4CC8-409A-ACB4-618C40001F54}"/>
              </a:ext>
            </a:extLst>
          </p:cNvPr>
          <p:cNvCxnSpPr>
            <a:cxnSpLocks/>
            <a:stCxn id="7" idx="4"/>
            <a:endCxn id="8" idx="1"/>
          </p:cNvCxnSpPr>
          <p:nvPr/>
        </p:nvCxnSpPr>
        <p:spPr>
          <a:xfrm>
            <a:off x="1813397" y="4472423"/>
            <a:ext cx="694447" cy="149625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2" name="直線單箭頭接點 31">
            <a:extLst>
              <a:ext uri="{FF2B5EF4-FFF2-40B4-BE49-F238E27FC236}">
                <a16:creationId xmlns:a16="http://schemas.microsoft.com/office/drawing/2014/main" id="{53D7FE27-1945-4F1B-9EA8-CF5395D7D6FC}"/>
              </a:ext>
            </a:extLst>
          </p:cNvPr>
          <p:cNvCxnSpPr>
            <a:cxnSpLocks/>
            <a:stCxn id="7" idx="6"/>
            <a:endCxn id="10" idx="2"/>
          </p:cNvCxnSpPr>
          <p:nvPr/>
        </p:nvCxnSpPr>
        <p:spPr>
          <a:xfrm>
            <a:off x="2155151" y="4130732"/>
            <a:ext cx="3134051"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直線單箭頭接點 38">
            <a:extLst>
              <a:ext uri="{FF2B5EF4-FFF2-40B4-BE49-F238E27FC236}">
                <a16:creationId xmlns:a16="http://schemas.microsoft.com/office/drawing/2014/main" id="{962C5A85-9CE3-4CDF-B534-B2A8F0D42C43}"/>
              </a:ext>
            </a:extLst>
          </p:cNvPr>
          <p:cNvCxnSpPr>
            <a:cxnSpLocks/>
            <a:stCxn id="8" idx="6"/>
            <a:endCxn id="9" idx="2"/>
          </p:cNvCxnSpPr>
          <p:nvPr/>
        </p:nvCxnSpPr>
        <p:spPr>
          <a:xfrm flipV="1">
            <a:off x="3091255" y="6177981"/>
            <a:ext cx="1603597" cy="32305"/>
          </a:xfrm>
          <a:prstGeom prst="straightConnector1">
            <a:avLst/>
          </a:prstGeom>
          <a:ln>
            <a:solidFill>
              <a:schemeClr val="accent3">
                <a:lumMod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42" name="直線單箭頭接點 41">
            <a:extLst>
              <a:ext uri="{FF2B5EF4-FFF2-40B4-BE49-F238E27FC236}">
                <a16:creationId xmlns:a16="http://schemas.microsoft.com/office/drawing/2014/main" id="{256D6AC0-2193-4B72-88D4-1E32458DCFE7}"/>
              </a:ext>
            </a:extLst>
          </p:cNvPr>
          <p:cNvCxnSpPr>
            <a:cxnSpLocks/>
            <a:stCxn id="8" idx="7"/>
            <a:endCxn id="10" idx="3"/>
          </p:cNvCxnSpPr>
          <p:nvPr/>
        </p:nvCxnSpPr>
        <p:spPr>
          <a:xfrm flipV="1">
            <a:off x="2991157" y="4372344"/>
            <a:ext cx="2398143" cy="1596329"/>
          </a:xfrm>
          <a:prstGeom prst="straightConnector1">
            <a:avLst/>
          </a:prstGeom>
          <a:ln>
            <a:solidFill>
              <a:schemeClr val="accent3">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5" name="文字方塊 44">
            <a:extLst>
              <a:ext uri="{FF2B5EF4-FFF2-40B4-BE49-F238E27FC236}">
                <a16:creationId xmlns:a16="http://schemas.microsoft.com/office/drawing/2014/main" id="{FD4E0B81-C5F1-49A4-9B33-63579B247159}"/>
              </a:ext>
            </a:extLst>
          </p:cNvPr>
          <p:cNvSpPr txBox="1"/>
          <p:nvPr/>
        </p:nvSpPr>
        <p:spPr>
          <a:xfrm>
            <a:off x="3519600" y="2340986"/>
            <a:ext cx="497252" cy="369332"/>
          </a:xfrm>
          <a:prstGeom prst="rect">
            <a:avLst/>
          </a:prstGeom>
          <a:noFill/>
        </p:spPr>
        <p:txBody>
          <a:bodyPr wrap="none" rtlCol="0">
            <a:spAutoFit/>
          </a:bodyPr>
          <a:lstStyle/>
          <a:p>
            <a:r>
              <a:rPr lang="en-US" altLang="zh-TW" dirty="0">
                <a:solidFill>
                  <a:srgbClr val="FF0000"/>
                </a:solidFill>
                <a:latin typeface="微軟正黑體" panose="020B0604030504040204" pitchFamily="34" charset="-120"/>
                <a:ea typeface="微軟正黑體" panose="020B0604030504040204" pitchFamily="34" charset="-120"/>
              </a:rPr>
              <a:t>M</a:t>
            </a:r>
            <a:r>
              <a:rPr lang="en-US" altLang="zh-TW" baseline="-25000" dirty="0">
                <a:solidFill>
                  <a:srgbClr val="FF0000"/>
                </a:solidFill>
                <a:latin typeface="微軟正黑體" panose="020B0604030504040204" pitchFamily="34" charset="-120"/>
                <a:ea typeface="微軟正黑體" panose="020B0604030504040204" pitchFamily="34" charset="-120"/>
              </a:rPr>
              <a:t>1</a:t>
            </a:r>
            <a:endParaRPr lang="zh-TW" altLang="en-US" baseline="-25000" dirty="0">
              <a:solidFill>
                <a:srgbClr val="FF0000"/>
              </a:solidFill>
              <a:latin typeface="微軟正黑體" panose="020B0604030504040204" pitchFamily="34" charset="-120"/>
              <a:ea typeface="微軟正黑體" panose="020B0604030504040204" pitchFamily="34" charset="-120"/>
            </a:endParaRPr>
          </a:p>
        </p:txBody>
      </p:sp>
      <p:sp>
        <p:nvSpPr>
          <p:cNvPr id="46" name="文字方塊 45">
            <a:extLst>
              <a:ext uri="{FF2B5EF4-FFF2-40B4-BE49-F238E27FC236}">
                <a16:creationId xmlns:a16="http://schemas.microsoft.com/office/drawing/2014/main" id="{A2B5ADC3-88EC-43A3-AFCF-BBC087BA5064}"/>
              </a:ext>
            </a:extLst>
          </p:cNvPr>
          <p:cNvSpPr txBox="1"/>
          <p:nvPr/>
        </p:nvSpPr>
        <p:spPr>
          <a:xfrm>
            <a:off x="35496" y="3865218"/>
            <a:ext cx="1425207" cy="584775"/>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Ne</a:t>
            </a:r>
            <a:r>
              <a:rPr lang="en-US" altLang="zh-TW" sz="1600" baseline="-25000" dirty="0">
                <a:latin typeface="微軟正黑體" panose="020B0604030504040204" pitchFamily="34" charset="-120"/>
                <a:ea typeface="微軟正黑體" panose="020B0604030504040204" pitchFamily="34" charset="-120"/>
              </a:rPr>
              <a:t>1</a:t>
            </a:r>
          </a:p>
          <a:p>
            <a:r>
              <a:rPr lang="en-US" altLang="zh-TW" sz="1600" dirty="0">
                <a:solidFill>
                  <a:srgbClr val="00B0F0"/>
                </a:solidFill>
                <a:latin typeface="微軟正黑體" panose="020B0604030504040204" pitchFamily="34" charset="-120"/>
                <a:ea typeface="微軟正黑體" panose="020B0604030504040204" pitchFamily="34" charset="-120"/>
              </a:rPr>
              <a:t>ND_Ne</a:t>
            </a:r>
            <a:r>
              <a:rPr lang="en-US" altLang="zh-TW" sz="1600" baseline="-25000" dirty="0">
                <a:solidFill>
                  <a:srgbClr val="00B0F0"/>
                </a:solidFill>
                <a:latin typeface="微軟正黑體" panose="020B0604030504040204" pitchFamily="34" charset="-120"/>
                <a:ea typeface="微軟正黑體" panose="020B0604030504040204" pitchFamily="34" charset="-120"/>
              </a:rPr>
              <a:t>1</a:t>
            </a:r>
            <a:r>
              <a:rPr lang="en-US" altLang="zh-TW" sz="1600" dirty="0">
                <a:solidFill>
                  <a:srgbClr val="00B0F0"/>
                </a:solidFill>
                <a:latin typeface="微軟正黑體" panose="020B0604030504040204" pitchFamily="34" charset="-120"/>
                <a:ea typeface="微軟正黑體" panose="020B0604030504040204" pitchFamily="34" charset="-120"/>
              </a:rPr>
              <a:t>=3</a:t>
            </a:r>
          </a:p>
        </p:txBody>
      </p:sp>
      <p:sp>
        <p:nvSpPr>
          <p:cNvPr id="47" name="文字方塊 46">
            <a:extLst>
              <a:ext uri="{FF2B5EF4-FFF2-40B4-BE49-F238E27FC236}">
                <a16:creationId xmlns:a16="http://schemas.microsoft.com/office/drawing/2014/main" id="{C59DFFAF-A75F-4E61-8857-9DD35C1C3372}"/>
              </a:ext>
            </a:extLst>
          </p:cNvPr>
          <p:cNvSpPr txBox="1"/>
          <p:nvPr/>
        </p:nvSpPr>
        <p:spPr>
          <a:xfrm>
            <a:off x="1885686" y="6256874"/>
            <a:ext cx="1358064" cy="646331"/>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Ne</a:t>
            </a:r>
            <a:r>
              <a:rPr lang="en-US" altLang="zh-TW" baseline="-25000" dirty="0">
                <a:latin typeface="微軟正黑體" panose="020B0604030504040204" pitchFamily="34" charset="-120"/>
                <a:ea typeface="微軟正黑體" panose="020B0604030504040204" pitchFamily="34" charset="-120"/>
              </a:rPr>
              <a:t>2</a:t>
            </a:r>
          </a:p>
          <a:p>
            <a:r>
              <a:rPr lang="en-US" altLang="zh-TW" dirty="0">
                <a:solidFill>
                  <a:srgbClr val="00B0F0"/>
                </a:solidFill>
                <a:latin typeface="微軟正黑體" panose="020B0604030504040204" pitchFamily="34" charset="-120"/>
                <a:ea typeface="微軟正黑體" panose="020B0604030504040204" pitchFamily="34" charset="-120"/>
              </a:rPr>
              <a:t>ND_Ne</a:t>
            </a:r>
            <a:r>
              <a:rPr lang="en-US" altLang="zh-TW" baseline="-25000" dirty="0">
                <a:solidFill>
                  <a:srgbClr val="00B0F0"/>
                </a:solidFill>
                <a:latin typeface="微軟正黑體" panose="020B0604030504040204" pitchFamily="34" charset="-120"/>
                <a:ea typeface="微軟正黑體" panose="020B0604030504040204" pitchFamily="34" charset="-120"/>
              </a:rPr>
              <a:t>2</a:t>
            </a:r>
            <a:r>
              <a:rPr lang="en-US" altLang="zh-TW" dirty="0">
                <a:solidFill>
                  <a:srgbClr val="00B0F0"/>
                </a:solidFill>
                <a:latin typeface="微軟正黑體" panose="020B0604030504040204" pitchFamily="34" charset="-120"/>
                <a:ea typeface="微軟正黑體" panose="020B0604030504040204" pitchFamily="34" charset="-120"/>
              </a:rPr>
              <a:t>=4</a:t>
            </a:r>
          </a:p>
        </p:txBody>
      </p:sp>
      <p:sp>
        <p:nvSpPr>
          <p:cNvPr id="48" name="文字方塊 47">
            <a:extLst>
              <a:ext uri="{FF2B5EF4-FFF2-40B4-BE49-F238E27FC236}">
                <a16:creationId xmlns:a16="http://schemas.microsoft.com/office/drawing/2014/main" id="{89CA7DDD-5CA1-453A-8013-47FB87FF48C0}"/>
              </a:ext>
            </a:extLst>
          </p:cNvPr>
          <p:cNvSpPr txBox="1"/>
          <p:nvPr/>
        </p:nvSpPr>
        <p:spPr>
          <a:xfrm>
            <a:off x="5289202" y="6249579"/>
            <a:ext cx="1358064" cy="646331"/>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Ne</a:t>
            </a:r>
            <a:r>
              <a:rPr lang="en-US" altLang="zh-TW" baseline="-25000" dirty="0">
                <a:latin typeface="微軟正黑體" panose="020B0604030504040204" pitchFamily="34" charset="-120"/>
                <a:ea typeface="微軟正黑體" panose="020B0604030504040204" pitchFamily="34" charset="-120"/>
              </a:rPr>
              <a:t>3</a:t>
            </a:r>
          </a:p>
          <a:p>
            <a:r>
              <a:rPr lang="en-US" altLang="zh-TW" dirty="0">
                <a:solidFill>
                  <a:srgbClr val="00B0F0"/>
                </a:solidFill>
                <a:latin typeface="微軟正黑體" panose="020B0604030504040204" pitchFamily="34" charset="-120"/>
                <a:ea typeface="微軟正黑體" panose="020B0604030504040204" pitchFamily="34" charset="-120"/>
              </a:rPr>
              <a:t>ND_Ne</a:t>
            </a:r>
            <a:r>
              <a:rPr lang="en-US" altLang="zh-TW" baseline="-25000" dirty="0">
                <a:solidFill>
                  <a:srgbClr val="00B0F0"/>
                </a:solidFill>
                <a:latin typeface="微軟正黑體" panose="020B0604030504040204" pitchFamily="34" charset="-120"/>
                <a:ea typeface="微軟正黑體" panose="020B0604030504040204" pitchFamily="34" charset="-120"/>
              </a:rPr>
              <a:t>3</a:t>
            </a:r>
            <a:r>
              <a:rPr lang="en-US" altLang="zh-TW" dirty="0">
                <a:solidFill>
                  <a:srgbClr val="00B0F0"/>
                </a:solidFill>
                <a:latin typeface="微軟正黑體" panose="020B0604030504040204" pitchFamily="34" charset="-120"/>
                <a:ea typeface="微軟正黑體" panose="020B0604030504040204" pitchFamily="34" charset="-120"/>
              </a:rPr>
              <a:t>=2</a:t>
            </a:r>
          </a:p>
        </p:txBody>
      </p:sp>
      <p:sp>
        <p:nvSpPr>
          <p:cNvPr id="49" name="文字方塊 48">
            <a:extLst>
              <a:ext uri="{FF2B5EF4-FFF2-40B4-BE49-F238E27FC236}">
                <a16:creationId xmlns:a16="http://schemas.microsoft.com/office/drawing/2014/main" id="{BA098955-2CC5-4D73-91B2-D95487AD8563}"/>
              </a:ext>
            </a:extLst>
          </p:cNvPr>
          <p:cNvSpPr txBox="1"/>
          <p:nvPr/>
        </p:nvSpPr>
        <p:spPr>
          <a:xfrm>
            <a:off x="5955841" y="3889119"/>
            <a:ext cx="1358064" cy="830997"/>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Ne</a:t>
            </a:r>
            <a:r>
              <a:rPr lang="en-US" altLang="zh-TW" baseline="-25000" dirty="0">
                <a:latin typeface="微軟正黑體" panose="020B0604030504040204" pitchFamily="34" charset="-120"/>
                <a:ea typeface="微軟正黑體" panose="020B0604030504040204" pitchFamily="34" charset="-120"/>
              </a:rPr>
              <a:t>4</a:t>
            </a:r>
          </a:p>
          <a:p>
            <a:r>
              <a:rPr lang="en-US" altLang="zh-TW" dirty="0">
                <a:solidFill>
                  <a:srgbClr val="00B0F0"/>
                </a:solidFill>
                <a:latin typeface="微軟正黑體" panose="020B0604030504040204" pitchFamily="34" charset="-120"/>
                <a:ea typeface="微軟正黑體" panose="020B0604030504040204" pitchFamily="34" charset="-120"/>
              </a:rPr>
              <a:t>ND_Ne</a:t>
            </a:r>
            <a:r>
              <a:rPr lang="en-US" altLang="zh-TW" baseline="-25000" dirty="0">
                <a:solidFill>
                  <a:srgbClr val="00B0F0"/>
                </a:solidFill>
                <a:latin typeface="微軟正黑體" panose="020B0604030504040204" pitchFamily="34" charset="-120"/>
                <a:ea typeface="微軟正黑體" panose="020B0604030504040204" pitchFamily="34" charset="-120"/>
              </a:rPr>
              <a:t>4</a:t>
            </a:r>
            <a:r>
              <a:rPr lang="en-US" altLang="zh-TW" dirty="0">
                <a:solidFill>
                  <a:srgbClr val="00B0F0"/>
                </a:solidFill>
                <a:latin typeface="微軟正黑體" panose="020B0604030504040204" pitchFamily="34" charset="-120"/>
                <a:ea typeface="微軟正黑體" panose="020B0604030504040204" pitchFamily="34" charset="-120"/>
              </a:rPr>
              <a:t>=3</a:t>
            </a:r>
          </a:p>
          <a:p>
            <a:endParaRPr lang="en-US" altLang="zh-TW" baseline="-25000" dirty="0">
              <a:latin typeface="微軟正黑體" panose="020B0604030504040204" pitchFamily="34" charset="-120"/>
              <a:ea typeface="微軟正黑體" panose="020B0604030504040204" pitchFamily="34" charset="-120"/>
            </a:endParaRPr>
          </a:p>
        </p:txBody>
      </p:sp>
      <p:sp>
        <p:nvSpPr>
          <p:cNvPr id="51" name="矩形 50">
            <a:extLst>
              <a:ext uri="{FF2B5EF4-FFF2-40B4-BE49-F238E27FC236}">
                <a16:creationId xmlns:a16="http://schemas.microsoft.com/office/drawing/2014/main" id="{9FCD4CF4-EAF3-4F1E-9858-707A688CCBE4}"/>
              </a:ext>
            </a:extLst>
          </p:cNvPr>
          <p:cNvSpPr/>
          <p:nvPr/>
        </p:nvSpPr>
        <p:spPr>
          <a:xfrm>
            <a:off x="7116106" y="2745617"/>
            <a:ext cx="1948155" cy="861774"/>
          </a:xfrm>
          <a:prstGeom prst="rect">
            <a:avLst/>
          </a:prstGeom>
        </p:spPr>
        <p:txBody>
          <a:bodyPr wrap="square">
            <a:spAutoFit/>
          </a:bodyPr>
          <a:lstStyle/>
          <a:p>
            <a:r>
              <a:rPr lang="zh-TW" altLang="en-US" sz="1600" dirty="0">
                <a:latin typeface="微軟正黑體" panose="020B0604030504040204" pitchFamily="34" charset="-120"/>
                <a:ea typeface="微軟正黑體" panose="020B0604030504040204" pitchFamily="34" charset="-120"/>
              </a:rPr>
              <a:t>在這一組節點裡</a:t>
            </a:r>
            <a:endParaRPr lang="en-US" altLang="zh-TW" sz="1600" dirty="0">
              <a:latin typeface="微軟正黑體" panose="020B0604030504040204" pitchFamily="34" charset="-120"/>
              <a:ea typeface="微軟正黑體" panose="020B0604030504040204" pitchFamily="34" charset="-120"/>
            </a:endParaRPr>
          </a:p>
          <a:p>
            <a:r>
              <a:rPr lang="en-US" altLang="zh-TW" sz="1600" dirty="0" err="1">
                <a:solidFill>
                  <a:srgbClr val="FF0000"/>
                </a:solidFill>
                <a:latin typeface="微軟正黑體" panose="020B0604030504040204" pitchFamily="34" charset="-120"/>
                <a:ea typeface="微軟正黑體" panose="020B0604030504040204" pitchFamily="34" charset="-120"/>
              </a:rPr>
              <a:t>ND</a:t>
            </a:r>
            <a:r>
              <a:rPr lang="en-US" altLang="zh-TW" sz="1600" baseline="-25000" dirty="0" err="1">
                <a:solidFill>
                  <a:srgbClr val="FF0000"/>
                </a:solidFill>
                <a:latin typeface="微軟正黑體" panose="020B0604030504040204" pitchFamily="34" charset="-120"/>
                <a:ea typeface="微軟正黑體" panose="020B0604030504040204" pitchFamily="34" charset="-120"/>
              </a:rPr>
              <a:t>min</a:t>
            </a:r>
            <a:r>
              <a:rPr lang="zh-TW" altLang="en-US" sz="1600" dirty="0">
                <a:solidFill>
                  <a:srgbClr val="FF0000"/>
                </a:solidFill>
                <a:latin typeface="微軟正黑體" panose="020B0604030504040204" pitchFamily="34" charset="-120"/>
                <a:ea typeface="微軟正黑體" panose="020B0604030504040204" pitchFamily="34" charset="-120"/>
              </a:rPr>
              <a:t>就等於</a:t>
            </a:r>
            <a:r>
              <a:rPr lang="en-US" altLang="zh-TW" sz="1600" dirty="0">
                <a:solidFill>
                  <a:srgbClr val="FF0000"/>
                </a:solidFill>
                <a:latin typeface="微軟正黑體" panose="020B0604030504040204" pitchFamily="34" charset="-120"/>
                <a:ea typeface="微軟正黑體" panose="020B0604030504040204" pitchFamily="34" charset="-120"/>
              </a:rPr>
              <a:t>2</a:t>
            </a:r>
          </a:p>
          <a:p>
            <a:r>
              <a:rPr lang="zh-TW" altLang="en-US" sz="1600" dirty="0">
                <a:latin typeface="微軟正黑體" panose="020B0604030504040204" pitchFamily="34" charset="-120"/>
                <a:ea typeface="微軟正黑體" panose="020B0604030504040204" pitchFamily="34" charset="-120"/>
              </a:rPr>
              <a:t>也就是</a:t>
            </a:r>
            <a:r>
              <a:rPr lang="en-US" altLang="zh-TW" sz="1600" dirty="0">
                <a:solidFill>
                  <a:srgbClr val="00B0F0"/>
                </a:solidFill>
                <a:latin typeface="微軟正黑體" panose="020B0604030504040204" pitchFamily="34" charset="-120"/>
                <a:ea typeface="微軟正黑體" panose="020B0604030504040204" pitchFamily="34" charset="-120"/>
              </a:rPr>
              <a:t>ND_Ne</a:t>
            </a:r>
            <a:r>
              <a:rPr lang="en-US" altLang="zh-TW" sz="1600" baseline="-25000" dirty="0">
                <a:solidFill>
                  <a:srgbClr val="00B0F0"/>
                </a:solidFill>
                <a:latin typeface="微軟正黑體" panose="020B0604030504040204" pitchFamily="34" charset="-120"/>
                <a:ea typeface="微軟正黑體" panose="020B0604030504040204" pitchFamily="34" charset="-120"/>
              </a:rPr>
              <a:t>3</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32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09127" y="1844350"/>
            <a:ext cx="8208912" cy="4320479"/>
          </a:xfrm>
        </p:spPr>
        <p:txBody>
          <a:bodyPr>
            <a:normAutofit/>
          </a:bodyPr>
          <a:lstStyle/>
          <a:p>
            <a:pPr marL="0" indent="0">
              <a:buNone/>
            </a:pPr>
            <a:r>
              <a:rPr lang="zh-TW" altLang="en-US" dirty="0">
                <a:solidFill>
                  <a:srgbClr val="C00000"/>
                </a:solidFill>
              </a:rPr>
              <a:t>監控概率示意圖</a:t>
            </a:r>
            <a:r>
              <a:rPr lang="zh-TW" altLang="en-US" dirty="0"/>
              <a:t>：如下圖</a:t>
            </a:r>
            <a:endParaRPr lang="en-US" altLang="zh-TW" dirty="0"/>
          </a:p>
        </p:txBody>
      </p:sp>
      <p:sp>
        <p:nvSpPr>
          <p:cNvPr id="3" name="標題 2"/>
          <p:cNvSpPr>
            <a:spLocks noGrp="1"/>
          </p:cNvSpPr>
          <p:nvPr>
            <p:ph type="title"/>
          </p:nvPr>
        </p:nvSpPr>
        <p:spPr/>
        <p:txBody>
          <a:bodyPr/>
          <a:lstStyle/>
          <a:p>
            <a:r>
              <a:rPr lang="zh-TW" altLang="en-US" dirty="0"/>
              <a:t>採用方法</a:t>
            </a:r>
            <a:r>
              <a:rPr lang="en-US" altLang="zh-TW" dirty="0"/>
              <a:t>- </a:t>
            </a:r>
            <a:r>
              <a:rPr lang="en-US" altLang="zh-TW" dirty="0" err="1"/>
              <a:t>SVMClone</a:t>
            </a:r>
            <a:endParaRPr lang="zh-TW" altLang="en-US" dirty="0"/>
          </a:p>
        </p:txBody>
      </p:sp>
      <p:sp>
        <p:nvSpPr>
          <p:cNvPr id="61" name="文字方塊 60"/>
          <p:cNvSpPr txBox="1"/>
          <p:nvPr/>
        </p:nvSpPr>
        <p:spPr>
          <a:xfrm>
            <a:off x="6098283" y="2621967"/>
            <a:ext cx="2896379" cy="1384995"/>
          </a:xfrm>
          <a:prstGeom prst="rect">
            <a:avLst/>
          </a:prstGeom>
          <a:noFill/>
        </p:spPr>
        <p:txBody>
          <a:bodyPr wrap="square" rtlCol="0">
            <a:spAutoFit/>
          </a:bodyPr>
          <a:lstStyle/>
          <a:p>
            <a:r>
              <a:rPr lang="zh-TW" altLang="en-US" sz="1400" dirty="0">
                <a:solidFill>
                  <a:srgbClr val="FF0000"/>
                </a:solidFill>
                <a:latin typeface="微軟正黑體" panose="020B0604030504040204" pitchFamily="34" charset="-120"/>
                <a:ea typeface="微軟正黑體" panose="020B0604030504040204" pitchFamily="34" charset="-120"/>
              </a:rPr>
              <a:t>假設看成直接式</a:t>
            </a:r>
            <a:r>
              <a:rPr lang="en-US" altLang="zh-TW" sz="1400" dirty="0">
                <a:solidFill>
                  <a:srgbClr val="FF0000"/>
                </a:solidFill>
                <a:latin typeface="微軟正黑體" panose="020B0604030504040204" pitchFamily="34" charset="-120"/>
                <a:ea typeface="微軟正黑體" panose="020B0604030504040204" pitchFamily="34" charset="-120"/>
              </a:rPr>
              <a:t>P=(1/3)</a:t>
            </a:r>
            <a:r>
              <a:rPr lang="zh-TW" altLang="en-US" sz="1400" dirty="0">
                <a:latin typeface="微軟正黑體" panose="020B0604030504040204" pitchFamily="34" charset="-120"/>
                <a:ea typeface="微軟正黑體" panose="020B0604030504040204" pitchFamily="34" charset="-120"/>
              </a:rPr>
              <a:t>，那麼大概可以表示成一組節點且有</a:t>
            </a:r>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個監控節點</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青色</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與</a:t>
            </a:r>
            <a:r>
              <a:rPr lang="en-US" altLang="zh-TW" sz="1400" dirty="0">
                <a:latin typeface="微軟正黑體" panose="020B0604030504040204" pitchFamily="34" charset="-120"/>
                <a:ea typeface="微軟正黑體" panose="020B0604030504040204" pitchFamily="34" charset="-120"/>
              </a:rPr>
              <a:t>1</a:t>
            </a:r>
            <a:r>
              <a:rPr lang="zh-TW" altLang="en-US" sz="1400" dirty="0">
                <a:latin typeface="微軟正黑體" panose="020B0604030504040204" pitchFamily="34" charset="-120"/>
                <a:ea typeface="微軟正黑體" panose="020B0604030504040204" pitchFamily="34" charset="-120"/>
              </a:rPr>
              <a:t>的安全級別機率</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dirty="0">
                <a:solidFill>
                  <a:srgbClr val="FF0000"/>
                </a:solidFill>
                <a:latin typeface="微軟正黑體" panose="020B0604030504040204" pitchFamily="34" charset="-120"/>
                <a:ea typeface="微軟正黑體" panose="020B0604030504040204" pitchFamily="34" charset="-120"/>
              </a:rPr>
              <a:t>可以將式子看成至少被</a:t>
            </a:r>
            <a:r>
              <a:rPr lang="en-US" altLang="zh-TW" sz="1400" dirty="0">
                <a:solidFill>
                  <a:srgbClr val="FF0000"/>
                </a:solidFill>
                <a:latin typeface="微軟正黑體" panose="020B0604030504040204" pitchFamily="34" charset="-120"/>
                <a:ea typeface="微軟正黑體" panose="020B0604030504040204" pitchFamily="34" charset="-120"/>
              </a:rPr>
              <a:t>3</a:t>
            </a:r>
            <a:r>
              <a:rPr lang="zh-TW" altLang="en-US" sz="1400" dirty="0">
                <a:solidFill>
                  <a:srgbClr val="FF0000"/>
                </a:solidFill>
                <a:latin typeface="微軟正黑體" panose="020B0604030504040204" pitchFamily="34" charset="-120"/>
                <a:ea typeface="微軟正黑體" panose="020B0604030504040204" pitchFamily="34" charset="-120"/>
              </a:rPr>
              <a:t>個監控節點的</a:t>
            </a:r>
            <a:r>
              <a:rPr lang="en-US" altLang="zh-TW" sz="1400" dirty="0">
                <a:solidFill>
                  <a:srgbClr val="FF0000"/>
                </a:solidFill>
                <a:latin typeface="微軟正黑體" panose="020B0604030504040204" pitchFamily="34" charset="-120"/>
                <a:ea typeface="微軟正黑體" panose="020B0604030504040204" pitchFamily="34" charset="-120"/>
              </a:rPr>
              <a:t>1</a:t>
            </a:r>
            <a:r>
              <a:rPr lang="zh-TW" altLang="en-US" sz="1400" dirty="0">
                <a:solidFill>
                  <a:srgbClr val="FF0000"/>
                </a:solidFill>
                <a:latin typeface="微軟正黑體" panose="020B0604030504040204" pitchFamily="34" charset="-120"/>
                <a:ea typeface="微軟正黑體" panose="020B0604030504040204" pitchFamily="34" charset="-120"/>
              </a:rPr>
              <a:t>個測到的機率</a:t>
            </a:r>
          </a:p>
        </p:txBody>
      </p:sp>
      <p:sp>
        <p:nvSpPr>
          <p:cNvPr id="41" name="流程圖: 接點 40">
            <a:extLst>
              <a:ext uri="{FF2B5EF4-FFF2-40B4-BE49-F238E27FC236}">
                <a16:creationId xmlns:a16="http://schemas.microsoft.com/office/drawing/2014/main" id="{2F275515-2258-482A-8DD6-362C2224CDE4}"/>
              </a:ext>
            </a:extLst>
          </p:cNvPr>
          <p:cNvSpPr/>
          <p:nvPr/>
        </p:nvSpPr>
        <p:spPr>
          <a:xfrm>
            <a:off x="3533064" y="2621967"/>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43" name="流程圖: 接點 42">
            <a:extLst>
              <a:ext uri="{FF2B5EF4-FFF2-40B4-BE49-F238E27FC236}">
                <a16:creationId xmlns:a16="http://schemas.microsoft.com/office/drawing/2014/main" id="{99663BFB-A7D2-42FB-A440-F38ACFA0B933}"/>
              </a:ext>
            </a:extLst>
          </p:cNvPr>
          <p:cNvSpPr/>
          <p:nvPr/>
        </p:nvSpPr>
        <p:spPr>
          <a:xfrm>
            <a:off x="1839727" y="3885509"/>
            <a:ext cx="432048" cy="41369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1400" dirty="0"/>
          </a:p>
        </p:txBody>
      </p:sp>
      <p:sp>
        <p:nvSpPr>
          <p:cNvPr id="44" name="流程圖: 接點 43">
            <a:extLst>
              <a:ext uri="{FF2B5EF4-FFF2-40B4-BE49-F238E27FC236}">
                <a16:creationId xmlns:a16="http://schemas.microsoft.com/office/drawing/2014/main" id="{C79A2FBD-146F-4B10-882E-281C1BE23FDE}"/>
              </a:ext>
            </a:extLst>
          </p:cNvPr>
          <p:cNvSpPr/>
          <p:nvPr/>
        </p:nvSpPr>
        <p:spPr>
          <a:xfrm>
            <a:off x="2242298" y="3048620"/>
            <a:ext cx="432048" cy="413699"/>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1400" dirty="0"/>
          </a:p>
        </p:txBody>
      </p:sp>
      <p:sp>
        <p:nvSpPr>
          <p:cNvPr id="46" name="流程圖: 接點 45">
            <a:extLst>
              <a:ext uri="{FF2B5EF4-FFF2-40B4-BE49-F238E27FC236}">
                <a16:creationId xmlns:a16="http://schemas.microsoft.com/office/drawing/2014/main" id="{02197DE1-F2DA-4867-A979-9F19042C2517}"/>
              </a:ext>
            </a:extLst>
          </p:cNvPr>
          <p:cNvSpPr/>
          <p:nvPr/>
        </p:nvSpPr>
        <p:spPr>
          <a:xfrm>
            <a:off x="659378" y="3451545"/>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47" name="流程圖: 接點 46">
            <a:extLst>
              <a:ext uri="{FF2B5EF4-FFF2-40B4-BE49-F238E27FC236}">
                <a16:creationId xmlns:a16="http://schemas.microsoft.com/office/drawing/2014/main" id="{2AB9FA9D-8CF6-469F-A068-07AC74E190EC}"/>
              </a:ext>
            </a:extLst>
          </p:cNvPr>
          <p:cNvSpPr/>
          <p:nvPr/>
        </p:nvSpPr>
        <p:spPr>
          <a:xfrm>
            <a:off x="1949822" y="5996169"/>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49" name="流程圖: 接點 48">
            <a:extLst>
              <a:ext uri="{FF2B5EF4-FFF2-40B4-BE49-F238E27FC236}">
                <a16:creationId xmlns:a16="http://schemas.microsoft.com/office/drawing/2014/main" id="{CE779CFD-C464-442A-B756-894CD7F0723A}"/>
              </a:ext>
            </a:extLst>
          </p:cNvPr>
          <p:cNvSpPr/>
          <p:nvPr/>
        </p:nvSpPr>
        <p:spPr>
          <a:xfrm>
            <a:off x="2875087" y="4277047"/>
            <a:ext cx="432048" cy="413699"/>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400" dirty="0"/>
          </a:p>
        </p:txBody>
      </p:sp>
      <p:sp>
        <p:nvSpPr>
          <p:cNvPr id="50" name="流程圖: 接點 49">
            <a:extLst>
              <a:ext uri="{FF2B5EF4-FFF2-40B4-BE49-F238E27FC236}">
                <a16:creationId xmlns:a16="http://schemas.microsoft.com/office/drawing/2014/main" id="{282AF839-64D4-4612-AEE7-5ED051F5F213}"/>
              </a:ext>
            </a:extLst>
          </p:cNvPr>
          <p:cNvSpPr/>
          <p:nvPr/>
        </p:nvSpPr>
        <p:spPr>
          <a:xfrm>
            <a:off x="1511855" y="4880087"/>
            <a:ext cx="432048" cy="413699"/>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1400" dirty="0"/>
          </a:p>
        </p:txBody>
      </p:sp>
      <p:sp>
        <p:nvSpPr>
          <p:cNvPr id="51" name="流程圖: 接點 50">
            <a:extLst>
              <a:ext uri="{FF2B5EF4-FFF2-40B4-BE49-F238E27FC236}">
                <a16:creationId xmlns:a16="http://schemas.microsoft.com/office/drawing/2014/main" id="{D95739EE-22BF-4912-8587-A253710F1AA2}"/>
              </a:ext>
            </a:extLst>
          </p:cNvPr>
          <p:cNvSpPr/>
          <p:nvPr/>
        </p:nvSpPr>
        <p:spPr>
          <a:xfrm>
            <a:off x="3898108" y="5875815"/>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52" name="流程圖: 接點 51">
            <a:extLst>
              <a:ext uri="{FF2B5EF4-FFF2-40B4-BE49-F238E27FC236}">
                <a16:creationId xmlns:a16="http://schemas.microsoft.com/office/drawing/2014/main" id="{8FFD7BD4-E675-4056-A37F-A279FFD3905E}"/>
              </a:ext>
            </a:extLst>
          </p:cNvPr>
          <p:cNvSpPr/>
          <p:nvPr/>
        </p:nvSpPr>
        <p:spPr>
          <a:xfrm>
            <a:off x="2856589" y="5385737"/>
            <a:ext cx="432048" cy="41369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1400" dirty="0"/>
          </a:p>
        </p:txBody>
      </p:sp>
      <p:sp>
        <p:nvSpPr>
          <p:cNvPr id="53" name="流程圖: 接點 52">
            <a:extLst>
              <a:ext uri="{FF2B5EF4-FFF2-40B4-BE49-F238E27FC236}">
                <a16:creationId xmlns:a16="http://schemas.microsoft.com/office/drawing/2014/main" id="{E6903719-D5A2-4F62-8D52-22C24570A241}"/>
              </a:ext>
            </a:extLst>
          </p:cNvPr>
          <p:cNvSpPr/>
          <p:nvPr/>
        </p:nvSpPr>
        <p:spPr>
          <a:xfrm>
            <a:off x="3840764" y="4710678"/>
            <a:ext cx="432048" cy="413699"/>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1400" dirty="0"/>
          </a:p>
        </p:txBody>
      </p:sp>
      <p:sp>
        <p:nvSpPr>
          <p:cNvPr id="54" name="流程圖: 接點 53">
            <a:extLst>
              <a:ext uri="{FF2B5EF4-FFF2-40B4-BE49-F238E27FC236}">
                <a16:creationId xmlns:a16="http://schemas.microsoft.com/office/drawing/2014/main" id="{BFF5568D-C96E-400D-9448-67CCAB654935}"/>
              </a:ext>
            </a:extLst>
          </p:cNvPr>
          <p:cNvSpPr/>
          <p:nvPr/>
        </p:nvSpPr>
        <p:spPr>
          <a:xfrm>
            <a:off x="4973177" y="3952469"/>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55" name="流程圖: 接點 54">
            <a:extLst>
              <a:ext uri="{FF2B5EF4-FFF2-40B4-BE49-F238E27FC236}">
                <a16:creationId xmlns:a16="http://schemas.microsoft.com/office/drawing/2014/main" id="{8074DAD0-0D58-4139-9F4C-620CBB3297FC}"/>
              </a:ext>
            </a:extLst>
          </p:cNvPr>
          <p:cNvSpPr/>
          <p:nvPr/>
        </p:nvSpPr>
        <p:spPr>
          <a:xfrm>
            <a:off x="4502593" y="2996160"/>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56" name="流程圖: 接點 55">
            <a:extLst>
              <a:ext uri="{FF2B5EF4-FFF2-40B4-BE49-F238E27FC236}">
                <a16:creationId xmlns:a16="http://schemas.microsoft.com/office/drawing/2014/main" id="{CE8936B2-6AFE-4673-B14D-000285961607}"/>
              </a:ext>
            </a:extLst>
          </p:cNvPr>
          <p:cNvSpPr/>
          <p:nvPr/>
        </p:nvSpPr>
        <p:spPr>
          <a:xfrm>
            <a:off x="5020899" y="5462116"/>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57" name="流程圖: 接點 56">
            <a:extLst>
              <a:ext uri="{FF2B5EF4-FFF2-40B4-BE49-F238E27FC236}">
                <a16:creationId xmlns:a16="http://schemas.microsoft.com/office/drawing/2014/main" id="{2426450B-4782-4AAE-A33D-B4C44068225D}"/>
              </a:ext>
            </a:extLst>
          </p:cNvPr>
          <p:cNvSpPr/>
          <p:nvPr/>
        </p:nvSpPr>
        <p:spPr>
          <a:xfrm>
            <a:off x="4070546" y="3753024"/>
            <a:ext cx="432048" cy="41369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1400" dirty="0"/>
          </a:p>
        </p:txBody>
      </p:sp>
      <p:sp>
        <p:nvSpPr>
          <p:cNvPr id="58" name="流程圖: 接點 57">
            <a:extLst>
              <a:ext uri="{FF2B5EF4-FFF2-40B4-BE49-F238E27FC236}">
                <a16:creationId xmlns:a16="http://schemas.microsoft.com/office/drawing/2014/main" id="{72900B95-B815-4AAC-95F6-41D2DF625040}"/>
              </a:ext>
            </a:extLst>
          </p:cNvPr>
          <p:cNvSpPr/>
          <p:nvPr/>
        </p:nvSpPr>
        <p:spPr>
          <a:xfrm>
            <a:off x="427609" y="5124377"/>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59" name="流程圖: 接點 58">
            <a:extLst>
              <a:ext uri="{FF2B5EF4-FFF2-40B4-BE49-F238E27FC236}">
                <a16:creationId xmlns:a16="http://schemas.microsoft.com/office/drawing/2014/main" id="{65548C85-BF8C-4312-9177-A9FD39108514}"/>
              </a:ext>
            </a:extLst>
          </p:cNvPr>
          <p:cNvSpPr/>
          <p:nvPr/>
        </p:nvSpPr>
        <p:spPr>
          <a:xfrm>
            <a:off x="5995042" y="4972038"/>
            <a:ext cx="432048" cy="41369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cxnSp>
        <p:nvCxnSpPr>
          <p:cNvPr id="6" name="直線單箭頭接點 5">
            <a:extLst>
              <a:ext uri="{FF2B5EF4-FFF2-40B4-BE49-F238E27FC236}">
                <a16:creationId xmlns:a16="http://schemas.microsoft.com/office/drawing/2014/main" id="{B784EE1C-DD78-473B-A52B-04F26A3540A2}"/>
              </a:ext>
            </a:extLst>
          </p:cNvPr>
          <p:cNvCxnSpPr>
            <a:stCxn id="43" idx="6"/>
            <a:endCxn id="49" idx="1"/>
          </p:cNvCxnSpPr>
          <p:nvPr/>
        </p:nvCxnSpPr>
        <p:spPr>
          <a:xfrm>
            <a:off x="2271775" y="4092359"/>
            <a:ext cx="666584" cy="24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EE560E57-938D-4511-B290-7B8EA75E4714}"/>
              </a:ext>
            </a:extLst>
          </p:cNvPr>
          <p:cNvCxnSpPr>
            <a:cxnSpLocks/>
            <a:stCxn id="57" idx="3"/>
            <a:endCxn id="49" idx="7"/>
          </p:cNvCxnSpPr>
          <p:nvPr/>
        </p:nvCxnSpPr>
        <p:spPr>
          <a:xfrm flipH="1">
            <a:off x="3243863" y="4106138"/>
            <a:ext cx="889955" cy="23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3C70B21D-9294-4DE9-911B-280D239CCFEE}"/>
              </a:ext>
            </a:extLst>
          </p:cNvPr>
          <p:cNvCxnSpPr>
            <a:cxnSpLocks/>
            <a:stCxn id="52" idx="0"/>
            <a:endCxn id="49" idx="4"/>
          </p:cNvCxnSpPr>
          <p:nvPr/>
        </p:nvCxnSpPr>
        <p:spPr>
          <a:xfrm flipV="1">
            <a:off x="3072613" y="4690746"/>
            <a:ext cx="18498" cy="694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491A49FB-9326-44F4-A81B-F77EE7174529}"/>
              </a:ext>
            </a:extLst>
          </p:cNvPr>
          <p:cNvCxnSpPr>
            <a:cxnSpLocks/>
            <a:stCxn id="43" idx="0"/>
            <a:endCxn id="44" idx="3"/>
          </p:cNvCxnSpPr>
          <p:nvPr/>
        </p:nvCxnSpPr>
        <p:spPr>
          <a:xfrm flipV="1">
            <a:off x="2055751" y="3401734"/>
            <a:ext cx="249819" cy="483775"/>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68" name="直線單箭頭接點 67">
            <a:extLst>
              <a:ext uri="{FF2B5EF4-FFF2-40B4-BE49-F238E27FC236}">
                <a16:creationId xmlns:a16="http://schemas.microsoft.com/office/drawing/2014/main" id="{451097D4-5A80-440B-A17E-95A219B8DFC6}"/>
              </a:ext>
            </a:extLst>
          </p:cNvPr>
          <p:cNvCxnSpPr>
            <a:cxnSpLocks/>
            <a:stCxn id="43" idx="2"/>
            <a:endCxn id="46" idx="6"/>
          </p:cNvCxnSpPr>
          <p:nvPr/>
        </p:nvCxnSpPr>
        <p:spPr>
          <a:xfrm flipH="1" flipV="1">
            <a:off x="1091426" y="3658395"/>
            <a:ext cx="748301" cy="433964"/>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71" name="直線單箭頭接點 70">
            <a:extLst>
              <a:ext uri="{FF2B5EF4-FFF2-40B4-BE49-F238E27FC236}">
                <a16:creationId xmlns:a16="http://schemas.microsoft.com/office/drawing/2014/main" id="{DF8A9734-5ABE-4334-A4D1-580042E992D2}"/>
              </a:ext>
            </a:extLst>
          </p:cNvPr>
          <p:cNvCxnSpPr>
            <a:cxnSpLocks/>
            <a:stCxn id="43" idx="4"/>
            <a:endCxn id="50" idx="0"/>
          </p:cNvCxnSpPr>
          <p:nvPr/>
        </p:nvCxnSpPr>
        <p:spPr>
          <a:xfrm flipH="1">
            <a:off x="1727879" y="4299208"/>
            <a:ext cx="327872" cy="580879"/>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74" name="直線單箭頭接點 73">
            <a:extLst>
              <a:ext uri="{FF2B5EF4-FFF2-40B4-BE49-F238E27FC236}">
                <a16:creationId xmlns:a16="http://schemas.microsoft.com/office/drawing/2014/main" id="{626BBF63-CEE6-43DC-AEF7-AB6D1BAA1CAA}"/>
              </a:ext>
            </a:extLst>
          </p:cNvPr>
          <p:cNvCxnSpPr>
            <a:cxnSpLocks/>
            <a:stCxn id="46" idx="3"/>
            <a:endCxn id="58" idx="0"/>
          </p:cNvCxnSpPr>
          <p:nvPr/>
        </p:nvCxnSpPr>
        <p:spPr>
          <a:xfrm flipH="1">
            <a:off x="643633" y="3804659"/>
            <a:ext cx="79017" cy="1319718"/>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77" name="直線單箭頭接點 76">
            <a:extLst>
              <a:ext uri="{FF2B5EF4-FFF2-40B4-BE49-F238E27FC236}">
                <a16:creationId xmlns:a16="http://schemas.microsoft.com/office/drawing/2014/main" id="{BA74053C-D861-4DDF-AABE-5B41A9EA9455}"/>
              </a:ext>
            </a:extLst>
          </p:cNvPr>
          <p:cNvCxnSpPr>
            <a:cxnSpLocks/>
            <a:stCxn id="52" idx="3"/>
            <a:endCxn id="47" idx="7"/>
          </p:cNvCxnSpPr>
          <p:nvPr/>
        </p:nvCxnSpPr>
        <p:spPr>
          <a:xfrm flipH="1">
            <a:off x="2318598" y="5738851"/>
            <a:ext cx="601263" cy="317903"/>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81" name="直線單箭頭接點 80">
            <a:extLst>
              <a:ext uri="{FF2B5EF4-FFF2-40B4-BE49-F238E27FC236}">
                <a16:creationId xmlns:a16="http://schemas.microsoft.com/office/drawing/2014/main" id="{33100D37-06D9-45FB-816F-30FEDCA007F7}"/>
              </a:ext>
            </a:extLst>
          </p:cNvPr>
          <p:cNvCxnSpPr>
            <a:cxnSpLocks/>
            <a:stCxn id="52" idx="6"/>
            <a:endCxn id="51" idx="2"/>
          </p:cNvCxnSpPr>
          <p:nvPr/>
        </p:nvCxnSpPr>
        <p:spPr>
          <a:xfrm>
            <a:off x="3288637" y="5592587"/>
            <a:ext cx="609471" cy="490078"/>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84" name="直線單箭頭接點 83">
            <a:extLst>
              <a:ext uri="{FF2B5EF4-FFF2-40B4-BE49-F238E27FC236}">
                <a16:creationId xmlns:a16="http://schemas.microsoft.com/office/drawing/2014/main" id="{C39366E2-DC4F-4132-A06E-16BBED0EF606}"/>
              </a:ext>
            </a:extLst>
          </p:cNvPr>
          <p:cNvCxnSpPr>
            <a:cxnSpLocks/>
            <a:stCxn id="57" idx="4"/>
            <a:endCxn id="53" idx="0"/>
          </p:cNvCxnSpPr>
          <p:nvPr/>
        </p:nvCxnSpPr>
        <p:spPr>
          <a:xfrm flipH="1">
            <a:off x="4056788" y="4166723"/>
            <a:ext cx="229782" cy="543955"/>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87" name="直線單箭頭接點 86">
            <a:extLst>
              <a:ext uri="{FF2B5EF4-FFF2-40B4-BE49-F238E27FC236}">
                <a16:creationId xmlns:a16="http://schemas.microsoft.com/office/drawing/2014/main" id="{8A4F2F8D-84D4-4444-B053-9174CDA87CD0}"/>
              </a:ext>
            </a:extLst>
          </p:cNvPr>
          <p:cNvCxnSpPr>
            <a:cxnSpLocks/>
            <a:stCxn id="57" idx="1"/>
            <a:endCxn id="41" idx="5"/>
          </p:cNvCxnSpPr>
          <p:nvPr/>
        </p:nvCxnSpPr>
        <p:spPr>
          <a:xfrm flipH="1" flipV="1">
            <a:off x="3901840" y="2975081"/>
            <a:ext cx="231978" cy="838528"/>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90" name="直線單箭頭接點 89">
            <a:extLst>
              <a:ext uri="{FF2B5EF4-FFF2-40B4-BE49-F238E27FC236}">
                <a16:creationId xmlns:a16="http://schemas.microsoft.com/office/drawing/2014/main" id="{CB172A89-9D56-4A40-921F-B647AF5C6761}"/>
              </a:ext>
            </a:extLst>
          </p:cNvPr>
          <p:cNvCxnSpPr>
            <a:cxnSpLocks/>
            <a:stCxn id="57" idx="7"/>
            <a:endCxn id="55" idx="3"/>
          </p:cNvCxnSpPr>
          <p:nvPr/>
        </p:nvCxnSpPr>
        <p:spPr>
          <a:xfrm flipV="1">
            <a:off x="4439322" y="3349274"/>
            <a:ext cx="126543" cy="464335"/>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93" name="直線單箭頭接點 92">
            <a:extLst>
              <a:ext uri="{FF2B5EF4-FFF2-40B4-BE49-F238E27FC236}">
                <a16:creationId xmlns:a16="http://schemas.microsoft.com/office/drawing/2014/main" id="{937CA701-C86D-44DA-9601-7BFFD35613DF}"/>
              </a:ext>
            </a:extLst>
          </p:cNvPr>
          <p:cNvCxnSpPr>
            <a:cxnSpLocks/>
            <a:stCxn id="57" idx="6"/>
            <a:endCxn id="54" idx="2"/>
          </p:cNvCxnSpPr>
          <p:nvPr/>
        </p:nvCxnSpPr>
        <p:spPr>
          <a:xfrm>
            <a:off x="4502594" y="3959874"/>
            <a:ext cx="470583" cy="199445"/>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96" name="直線單箭頭接點 95">
            <a:extLst>
              <a:ext uri="{FF2B5EF4-FFF2-40B4-BE49-F238E27FC236}">
                <a16:creationId xmlns:a16="http://schemas.microsoft.com/office/drawing/2014/main" id="{F4FCB33E-76BF-469B-8547-AF5DC3FED68A}"/>
              </a:ext>
            </a:extLst>
          </p:cNvPr>
          <p:cNvCxnSpPr>
            <a:cxnSpLocks/>
            <a:stCxn id="54" idx="6"/>
            <a:endCxn id="59" idx="1"/>
          </p:cNvCxnSpPr>
          <p:nvPr/>
        </p:nvCxnSpPr>
        <p:spPr>
          <a:xfrm>
            <a:off x="5405225" y="4159319"/>
            <a:ext cx="653089" cy="873304"/>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99" name="直線單箭頭接點 98">
            <a:extLst>
              <a:ext uri="{FF2B5EF4-FFF2-40B4-BE49-F238E27FC236}">
                <a16:creationId xmlns:a16="http://schemas.microsoft.com/office/drawing/2014/main" id="{152D47DB-9DBC-410A-8A92-BA9EF1AB98ED}"/>
              </a:ext>
            </a:extLst>
          </p:cNvPr>
          <p:cNvCxnSpPr>
            <a:cxnSpLocks/>
            <a:stCxn id="51" idx="6"/>
            <a:endCxn id="56" idx="3"/>
          </p:cNvCxnSpPr>
          <p:nvPr/>
        </p:nvCxnSpPr>
        <p:spPr>
          <a:xfrm flipV="1">
            <a:off x="4330156" y="5815230"/>
            <a:ext cx="754015" cy="267435"/>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a:extLst>
              <a:ext uri="{FF2B5EF4-FFF2-40B4-BE49-F238E27FC236}">
                <a16:creationId xmlns:a16="http://schemas.microsoft.com/office/drawing/2014/main" id="{B8BC1A25-DD71-477F-92B6-F1804C1A0893}"/>
              </a:ext>
            </a:extLst>
          </p:cNvPr>
          <p:cNvCxnSpPr>
            <a:stCxn id="57" idx="2"/>
            <a:endCxn id="44" idx="6"/>
          </p:cNvCxnSpPr>
          <p:nvPr/>
        </p:nvCxnSpPr>
        <p:spPr>
          <a:xfrm flipH="1" flipV="1">
            <a:off x="2674346" y="3255470"/>
            <a:ext cx="1396200" cy="70440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a:extLst>
              <a:ext uri="{FF2B5EF4-FFF2-40B4-BE49-F238E27FC236}">
                <a16:creationId xmlns:a16="http://schemas.microsoft.com/office/drawing/2014/main" id="{0DAE75B1-87B1-405D-BD81-3F801782D29C}"/>
              </a:ext>
            </a:extLst>
          </p:cNvPr>
          <p:cNvCxnSpPr>
            <a:cxnSpLocks/>
            <a:stCxn id="52" idx="7"/>
            <a:endCxn id="53" idx="2"/>
          </p:cNvCxnSpPr>
          <p:nvPr/>
        </p:nvCxnSpPr>
        <p:spPr>
          <a:xfrm flipV="1">
            <a:off x="3225365" y="4917528"/>
            <a:ext cx="615399" cy="52879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A85AC6BA-BA2D-4270-92F3-386BEE4D83E6}"/>
              </a:ext>
            </a:extLst>
          </p:cNvPr>
          <p:cNvCxnSpPr>
            <a:cxnSpLocks/>
            <a:stCxn id="52" idx="2"/>
            <a:endCxn id="50" idx="6"/>
          </p:cNvCxnSpPr>
          <p:nvPr/>
        </p:nvCxnSpPr>
        <p:spPr>
          <a:xfrm flipH="1" flipV="1">
            <a:off x="1943903" y="5086937"/>
            <a:ext cx="912686" cy="50565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B0FD33A3-D4F0-4C6D-84F6-2E5646A4FC7D}"/>
              </a:ext>
            </a:extLst>
          </p:cNvPr>
          <p:cNvCxnSpPr>
            <a:cxnSpLocks/>
            <a:stCxn id="43" idx="3"/>
            <a:endCxn id="58" idx="7"/>
          </p:cNvCxnSpPr>
          <p:nvPr/>
        </p:nvCxnSpPr>
        <p:spPr>
          <a:xfrm flipH="1">
            <a:off x="796385" y="4238623"/>
            <a:ext cx="1106614" cy="946339"/>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24" name="直線單箭頭接點 123">
            <a:extLst>
              <a:ext uri="{FF2B5EF4-FFF2-40B4-BE49-F238E27FC236}">
                <a16:creationId xmlns:a16="http://schemas.microsoft.com/office/drawing/2014/main" id="{9B504612-1421-486E-A345-80EA29F21AFA}"/>
              </a:ext>
            </a:extLst>
          </p:cNvPr>
          <p:cNvCxnSpPr>
            <a:cxnSpLocks/>
            <a:stCxn id="52" idx="6"/>
            <a:endCxn id="56" idx="1"/>
          </p:cNvCxnSpPr>
          <p:nvPr/>
        </p:nvCxnSpPr>
        <p:spPr>
          <a:xfrm flipV="1">
            <a:off x="3288637" y="5522701"/>
            <a:ext cx="1795534" cy="69886"/>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31" name="直線單箭頭接點 130">
            <a:extLst>
              <a:ext uri="{FF2B5EF4-FFF2-40B4-BE49-F238E27FC236}">
                <a16:creationId xmlns:a16="http://schemas.microsoft.com/office/drawing/2014/main" id="{B39900F5-E743-42AA-848F-B74D1B759E35}"/>
              </a:ext>
            </a:extLst>
          </p:cNvPr>
          <p:cNvCxnSpPr>
            <a:cxnSpLocks/>
            <a:stCxn id="57" idx="5"/>
            <a:endCxn id="59" idx="2"/>
          </p:cNvCxnSpPr>
          <p:nvPr/>
        </p:nvCxnSpPr>
        <p:spPr>
          <a:xfrm>
            <a:off x="4439322" y="4106138"/>
            <a:ext cx="1555720" cy="1072750"/>
          </a:xfrm>
          <a:prstGeom prst="straightConnector1">
            <a:avLst/>
          </a:prstGeom>
          <a:ln>
            <a:solidFill>
              <a:schemeClr val="accent3">
                <a:lumMod val="50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132" name="文字方塊 131">
            <a:extLst>
              <a:ext uri="{FF2B5EF4-FFF2-40B4-BE49-F238E27FC236}">
                <a16:creationId xmlns:a16="http://schemas.microsoft.com/office/drawing/2014/main" id="{0DEDD805-A9AF-4138-AD2E-A711FB3DDB91}"/>
              </a:ext>
            </a:extLst>
          </p:cNvPr>
          <p:cNvSpPr txBox="1"/>
          <p:nvPr/>
        </p:nvSpPr>
        <p:spPr>
          <a:xfrm>
            <a:off x="6295980" y="5766038"/>
            <a:ext cx="2500984" cy="738664"/>
          </a:xfrm>
          <a:prstGeom prst="rect">
            <a:avLst/>
          </a:prstGeom>
          <a:noFill/>
        </p:spPr>
        <p:txBody>
          <a:bodyPr wrap="square" rtlCol="0">
            <a:spAutoFit/>
          </a:bodyPr>
          <a:lstStyle/>
          <a:p>
            <a:r>
              <a:rPr lang="zh-TW" altLang="en-US" sz="1400" dirty="0">
                <a:solidFill>
                  <a:schemeClr val="bg2">
                    <a:lumMod val="50000"/>
                  </a:schemeClr>
                </a:solidFill>
                <a:latin typeface="微軟正黑體" panose="020B0604030504040204" pitchFamily="34" charset="-120"/>
                <a:ea typeface="微軟正黑體" panose="020B0604030504040204" pitchFamily="34" charset="-120"/>
              </a:rPr>
              <a:t>綠色球為同時被</a:t>
            </a:r>
            <a:r>
              <a:rPr lang="en-US" altLang="zh-TW" sz="1400" dirty="0">
                <a:solidFill>
                  <a:schemeClr val="bg2">
                    <a:lumMod val="50000"/>
                  </a:schemeClr>
                </a:solidFill>
                <a:latin typeface="微軟正黑體" panose="020B0604030504040204" pitchFamily="34" charset="-120"/>
                <a:ea typeface="微軟正黑體" panose="020B0604030504040204" pitchFamily="34" charset="-120"/>
              </a:rPr>
              <a:t>3</a:t>
            </a:r>
            <a:r>
              <a:rPr lang="zh-TW" altLang="en-US" sz="1400" dirty="0">
                <a:solidFill>
                  <a:schemeClr val="bg2">
                    <a:lumMod val="50000"/>
                  </a:schemeClr>
                </a:solidFill>
                <a:latin typeface="微軟正黑體" panose="020B0604030504040204" pitchFamily="34" charset="-120"/>
                <a:ea typeface="微軟正黑體" panose="020B0604030504040204" pitchFamily="34" charset="-120"/>
              </a:rPr>
              <a:t>個節點監控</a:t>
            </a:r>
            <a:endParaRPr lang="en-US" altLang="zh-TW" sz="14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1400" dirty="0">
                <a:solidFill>
                  <a:schemeClr val="bg2">
                    <a:lumMod val="50000"/>
                  </a:schemeClr>
                </a:solidFill>
                <a:latin typeface="微軟正黑體" panose="020B0604030504040204" pitchFamily="34" charset="-120"/>
                <a:ea typeface="微軟正黑體" panose="020B0604030504040204" pitchFamily="34" charset="-120"/>
              </a:rPr>
              <a:t>藍色為被</a:t>
            </a:r>
            <a:r>
              <a:rPr lang="en-US" altLang="zh-TW" sz="1400" dirty="0">
                <a:solidFill>
                  <a:schemeClr val="bg2">
                    <a:lumMod val="50000"/>
                  </a:schemeClr>
                </a:solidFill>
                <a:latin typeface="微軟正黑體" panose="020B0604030504040204" pitchFamily="34" charset="-120"/>
                <a:ea typeface="微軟正黑體" panose="020B0604030504040204" pitchFamily="34" charset="-120"/>
              </a:rPr>
              <a:t>2</a:t>
            </a:r>
            <a:r>
              <a:rPr lang="zh-TW" altLang="en-US" sz="1400" dirty="0">
                <a:solidFill>
                  <a:schemeClr val="bg2">
                    <a:lumMod val="50000"/>
                  </a:schemeClr>
                </a:solidFill>
                <a:latin typeface="微軟正黑體" panose="020B0604030504040204" pitchFamily="34" charset="-120"/>
                <a:ea typeface="微軟正黑體" panose="020B0604030504040204" pitchFamily="34" charset="-120"/>
              </a:rPr>
              <a:t>個節點監控</a:t>
            </a:r>
            <a:endParaRPr lang="en-US" altLang="zh-TW" sz="14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1400" dirty="0">
                <a:solidFill>
                  <a:schemeClr val="bg2">
                    <a:lumMod val="50000"/>
                  </a:schemeClr>
                </a:solidFill>
                <a:latin typeface="微軟正黑體" panose="020B0604030504040204" pitchFamily="34" charset="-120"/>
                <a:ea typeface="微軟正黑體" panose="020B0604030504040204" pitchFamily="34" charset="-120"/>
              </a:rPr>
              <a:t>黃色為至少被</a:t>
            </a:r>
            <a:r>
              <a:rPr lang="en-US" altLang="zh-TW" sz="1400" dirty="0">
                <a:solidFill>
                  <a:schemeClr val="bg2">
                    <a:lumMod val="50000"/>
                  </a:schemeClr>
                </a:solidFill>
                <a:latin typeface="微軟正黑體" panose="020B0604030504040204" pitchFamily="34" charset="-120"/>
                <a:ea typeface="微軟正黑體" panose="020B0604030504040204" pitchFamily="34" charset="-120"/>
              </a:rPr>
              <a:t>1</a:t>
            </a:r>
            <a:r>
              <a:rPr lang="zh-TW" altLang="en-US" sz="1400" dirty="0">
                <a:solidFill>
                  <a:schemeClr val="bg2">
                    <a:lumMod val="50000"/>
                  </a:schemeClr>
                </a:solidFill>
                <a:latin typeface="微軟正黑體" panose="020B0604030504040204" pitchFamily="34" charset="-120"/>
                <a:ea typeface="微軟正黑體" panose="020B0604030504040204" pitchFamily="34" charset="-120"/>
              </a:rPr>
              <a:t>個節點監控</a:t>
            </a:r>
          </a:p>
        </p:txBody>
      </p:sp>
    </p:spTree>
    <p:extLst>
      <p:ext uri="{BB962C8B-B14F-4D97-AF65-F5344CB8AC3E}">
        <p14:creationId xmlns:p14="http://schemas.microsoft.com/office/powerpoint/2010/main" val="348322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zh-TW" altLang="en-US" dirty="0">
                <a:solidFill>
                  <a:srgbClr val="C00000"/>
                </a:solidFill>
              </a:rPr>
              <a:t>計算兩兩節點距離與定位</a:t>
            </a:r>
            <a:r>
              <a:rPr lang="zh-TW" altLang="en-US" dirty="0"/>
              <a:t>：將距離矩陣</a:t>
            </a:r>
            <a:r>
              <a:rPr lang="en-US" altLang="zh-TW" dirty="0"/>
              <a:t>DM</a:t>
            </a:r>
            <a:r>
              <a:rPr lang="zh-TW" altLang="en-US" dirty="0"/>
              <a:t>視為輸入，輸出是使用</a:t>
            </a:r>
            <a:r>
              <a:rPr lang="en-US" altLang="zh-TW" dirty="0"/>
              <a:t>DM</a:t>
            </a:r>
            <a:r>
              <a:rPr lang="zh-TW" altLang="en-US" dirty="0"/>
              <a:t>創建的一組坐標。</a:t>
            </a:r>
            <a:endParaRPr lang="en-US" altLang="zh-TW" dirty="0"/>
          </a:p>
          <a:p>
            <a:pPr marL="0" indent="0">
              <a:buNone/>
            </a:pPr>
            <a:endParaRPr lang="en-US" altLang="zh-TW" dirty="0"/>
          </a:p>
          <a:p>
            <a:pPr marL="0" indent="0">
              <a:buNone/>
            </a:pPr>
            <a:r>
              <a:rPr lang="zh-TW" altLang="en-US" dirty="0"/>
              <a:t>每個節點計算與其相鄰節點的距離並將其通知給基站</a:t>
            </a:r>
            <a:r>
              <a:rPr lang="en-US" altLang="zh-TW" dirty="0"/>
              <a:t>(BS)</a:t>
            </a:r>
            <a:r>
              <a:rPr lang="zh-TW" altLang="en-US" dirty="0"/>
              <a:t>。接著</a:t>
            </a:r>
            <a:r>
              <a:rPr lang="en-US" altLang="zh-TW" dirty="0"/>
              <a:t>BS</a:t>
            </a:r>
            <a:r>
              <a:rPr lang="zh-TW" altLang="en-US" dirty="0"/>
              <a:t>利用重建的節點位置來構建網絡地圖。</a:t>
            </a:r>
            <a:endParaRPr lang="en-US" altLang="zh-TW" dirty="0"/>
          </a:p>
          <a:p>
            <a:pPr marL="0" indent="0">
              <a:buNone/>
            </a:pPr>
            <a:endParaRPr lang="en-US" altLang="zh-TW" dirty="0"/>
          </a:p>
          <a:p>
            <a:pPr marL="0" indent="0">
              <a:buNone/>
            </a:pPr>
            <a:r>
              <a:rPr lang="en-US" altLang="zh-TW" dirty="0">
                <a:solidFill>
                  <a:srgbClr val="FF0000"/>
                </a:solidFill>
              </a:rPr>
              <a:t>BS</a:t>
            </a:r>
            <a:r>
              <a:rPr lang="zh-TW" altLang="en-US" dirty="0">
                <a:solidFill>
                  <a:srgbClr val="FF0000"/>
                </a:solidFill>
              </a:rPr>
              <a:t>通過這些步驟重複對兩兩距離進行</a:t>
            </a:r>
            <a:r>
              <a:rPr lang="en-US" altLang="zh-TW" dirty="0">
                <a:solidFill>
                  <a:srgbClr val="FF0000"/>
                </a:solidFill>
              </a:rPr>
              <a:t>DM</a:t>
            </a:r>
            <a:r>
              <a:rPr lang="zh-TW" altLang="en-US" dirty="0">
                <a:solidFill>
                  <a:srgbClr val="FF0000"/>
                </a:solidFill>
              </a:rPr>
              <a:t>的確定和執行定位</a:t>
            </a:r>
            <a:r>
              <a:rPr lang="zh-TW" altLang="en-US" dirty="0"/>
              <a:t>。</a:t>
            </a:r>
            <a:endParaRPr lang="en-US" altLang="zh-TW" dirty="0"/>
          </a:p>
        </p:txBody>
      </p:sp>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spTree>
    <p:extLst>
      <p:ext uri="{BB962C8B-B14F-4D97-AF65-F5344CB8AC3E}">
        <p14:creationId xmlns:p14="http://schemas.microsoft.com/office/powerpoint/2010/main" val="199631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en-US" altLang="zh-TW" dirty="0">
                <a:solidFill>
                  <a:srgbClr val="C00000"/>
                </a:solidFill>
              </a:rPr>
              <a:t>SVM</a:t>
            </a:r>
            <a:r>
              <a:rPr lang="zh-TW" altLang="en-US" dirty="0"/>
              <a:t>：訓練集表示如下</a:t>
            </a:r>
            <a:endParaRPr lang="en-US" altLang="zh-TW" dirty="0"/>
          </a:p>
        </p:txBody>
      </p:sp>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pic>
        <p:nvPicPr>
          <p:cNvPr id="5" name="圖片 4">
            <a:extLst>
              <a:ext uri="{FF2B5EF4-FFF2-40B4-BE49-F238E27FC236}">
                <a16:creationId xmlns:a16="http://schemas.microsoft.com/office/drawing/2014/main" id="{49453E8C-9A1E-464F-9E73-0261EBE0502D}"/>
              </a:ext>
            </a:extLst>
          </p:cNvPr>
          <p:cNvPicPr>
            <a:picLocks noChangeAspect="1"/>
          </p:cNvPicPr>
          <p:nvPr/>
        </p:nvPicPr>
        <p:blipFill>
          <a:blip r:embed="rId2"/>
          <a:stretch>
            <a:fillRect/>
          </a:stretch>
        </p:blipFill>
        <p:spPr>
          <a:xfrm>
            <a:off x="530227" y="5073660"/>
            <a:ext cx="2664296" cy="664050"/>
          </a:xfrm>
          <a:prstGeom prst="rect">
            <a:avLst/>
          </a:prstGeom>
        </p:spPr>
      </p:pic>
      <p:pic>
        <p:nvPicPr>
          <p:cNvPr id="6" name="圖片 5">
            <a:extLst>
              <a:ext uri="{FF2B5EF4-FFF2-40B4-BE49-F238E27FC236}">
                <a16:creationId xmlns:a16="http://schemas.microsoft.com/office/drawing/2014/main" id="{4A59A70C-A9ED-4A64-9EEA-B0784205CF79}"/>
              </a:ext>
            </a:extLst>
          </p:cNvPr>
          <p:cNvPicPr>
            <a:picLocks noChangeAspect="1"/>
          </p:cNvPicPr>
          <p:nvPr/>
        </p:nvPicPr>
        <p:blipFill>
          <a:blip r:embed="rId3"/>
          <a:stretch>
            <a:fillRect/>
          </a:stretch>
        </p:blipFill>
        <p:spPr>
          <a:xfrm>
            <a:off x="495191" y="3500169"/>
            <a:ext cx="7245161" cy="713850"/>
          </a:xfrm>
          <a:prstGeom prst="rect">
            <a:avLst/>
          </a:prstGeom>
        </p:spPr>
      </p:pic>
      <p:sp>
        <p:nvSpPr>
          <p:cNvPr id="7" name="文字方塊 6">
            <a:extLst>
              <a:ext uri="{FF2B5EF4-FFF2-40B4-BE49-F238E27FC236}">
                <a16:creationId xmlns:a16="http://schemas.microsoft.com/office/drawing/2014/main" id="{DE80AED8-0299-4F45-B32A-9DA6FF1FF264}"/>
              </a:ext>
            </a:extLst>
          </p:cNvPr>
          <p:cNvSpPr txBox="1"/>
          <p:nvPr/>
        </p:nvSpPr>
        <p:spPr>
          <a:xfrm>
            <a:off x="4932040" y="4990186"/>
            <a:ext cx="3546164" cy="1200329"/>
          </a:xfrm>
          <a:prstGeom prst="rect">
            <a:avLst/>
          </a:prstGeom>
          <a:noFill/>
        </p:spPr>
        <p:txBody>
          <a:bodyPr wrap="none" rtlCol="0">
            <a:spAutoFit/>
          </a:bodyPr>
          <a:lstStyle/>
          <a:p>
            <a:r>
              <a:rPr lang="en-US" altLang="zh-TW" sz="2400" dirty="0" err="1">
                <a:solidFill>
                  <a:srgbClr val="FF0000"/>
                </a:solidFill>
                <a:latin typeface="微軟正黑體" panose="020B0604030504040204" pitchFamily="34" charset="-120"/>
                <a:ea typeface="微軟正黑體" panose="020B0604030504040204" pitchFamily="34" charset="-120"/>
              </a:rPr>
              <a:t>x</a:t>
            </a:r>
            <a:r>
              <a:rPr lang="en-US" altLang="zh-TW" sz="2400" baseline="-25000" dirty="0" err="1">
                <a:solidFill>
                  <a:srgbClr val="FF0000"/>
                </a:solidFill>
                <a:latin typeface="微軟正黑體" panose="020B0604030504040204" pitchFamily="34" charset="-120"/>
                <a:ea typeface="微軟正黑體" panose="020B0604030504040204" pitchFamily="34" charset="-120"/>
              </a:rPr>
              <a:t>j</a:t>
            </a:r>
            <a:r>
              <a:rPr lang="zh-TW" altLang="en-US" sz="2400" dirty="0">
                <a:solidFill>
                  <a:srgbClr val="FF0000"/>
                </a:solidFill>
                <a:latin typeface="微軟正黑體" panose="020B0604030504040204" pitchFamily="34" charset="-120"/>
                <a:ea typeface="微軟正黑體" panose="020B0604030504040204" pitchFamily="34" charset="-120"/>
              </a:rPr>
              <a:t>：第</a:t>
            </a:r>
            <a:r>
              <a:rPr lang="en-US" altLang="zh-TW" sz="2400" dirty="0">
                <a:solidFill>
                  <a:srgbClr val="FF0000"/>
                </a:solidFill>
                <a:latin typeface="微軟正黑體" panose="020B0604030504040204" pitchFamily="34" charset="-120"/>
                <a:ea typeface="微軟正黑體" panose="020B0604030504040204" pitchFamily="34" charset="-120"/>
              </a:rPr>
              <a:t>j</a:t>
            </a:r>
            <a:r>
              <a:rPr lang="zh-TW" altLang="en-US" sz="2400" dirty="0">
                <a:solidFill>
                  <a:srgbClr val="FF0000"/>
                </a:solidFill>
                <a:latin typeface="微軟正黑體" panose="020B0604030504040204" pitchFamily="34" charset="-120"/>
                <a:ea typeface="微軟正黑體" panose="020B0604030504040204" pitchFamily="34" charset="-120"/>
              </a:rPr>
              <a:t>個樣本的輸入向量</a:t>
            </a:r>
            <a:endParaRPr lang="en-US" altLang="zh-TW" sz="2400" dirty="0">
              <a:solidFill>
                <a:srgbClr val="FF0000"/>
              </a:solidFill>
              <a:latin typeface="微軟正黑體" panose="020B0604030504040204" pitchFamily="34" charset="-120"/>
              <a:ea typeface="微軟正黑體" panose="020B0604030504040204" pitchFamily="34" charset="-120"/>
            </a:endParaRPr>
          </a:p>
          <a:p>
            <a:r>
              <a:rPr lang="en-US" altLang="zh-TW" sz="2400" dirty="0" err="1">
                <a:solidFill>
                  <a:srgbClr val="FF0000"/>
                </a:solidFill>
                <a:latin typeface="微軟正黑體" panose="020B0604030504040204" pitchFamily="34" charset="-120"/>
                <a:ea typeface="微軟正黑體" panose="020B0604030504040204" pitchFamily="34" charset="-120"/>
              </a:rPr>
              <a:t>y</a:t>
            </a:r>
            <a:r>
              <a:rPr lang="en-US" altLang="zh-TW" sz="2400" baseline="-25000" dirty="0" err="1">
                <a:solidFill>
                  <a:srgbClr val="FF0000"/>
                </a:solidFill>
                <a:latin typeface="微軟正黑體" panose="020B0604030504040204" pitchFamily="34" charset="-120"/>
                <a:ea typeface="微軟正黑體" panose="020B0604030504040204" pitchFamily="34" charset="-120"/>
              </a:rPr>
              <a:t>i</a:t>
            </a:r>
            <a:r>
              <a:rPr lang="zh-TW" altLang="en-US" sz="2400" dirty="0">
                <a:solidFill>
                  <a:srgbClr val="FF0000"/>
                </a:solidFill>
                <a:latin typeface="微軟正黑體" panose="020B0604030504040204" pitchFamily="34" charset="-120"/>
                <a:ea typeface="微軟正黑體" panose="020B0604030504040204" pitchFamily="34" charset="-120"/>
              </a:rPr>
              <a:t>：輸出向量</a:t>
            </a:r>
            <a:r>
              <a:rPr lang="en-US" altLang="zh-TW" sz="2400" dirty="0">
                <a:solidFill>
                  <a:srgbClr val="FF0000"/>
                </a:solidFill>
                <a:latin typeface="微軟正黑體" panose="020B0604030504040204" pitchFamily="34" charset="-120"/>
                <a:ea typeface="微軟正黑體" panose="020B0604030504040204" pitchFamily="34" charset="-120"/>
              </a:rPr>
              <a:t>(+1</a:t>
            </a:r>
            <a:r>
              <a:rPr lang="zh-TW" altLang="en-US" sz="2400" dirty="0">
                <a:solidFill>
                  <a:srgbClr val="FF0000"/>
                </a:solidFill>
                <a:latin typeface="微軟正黑體" panose="020B0604030504040204" pitchFamily="34" charset="-120"/>
                <a:ea typeface="微軟正黑體" panose="020B0604030504040204" pitchFamily="34" charset="-120"/>
              </a:rPr>
              <a:t>或</a:t>
            </a:r>
            <a:r>
              <a:rPr lang="en-US" altLang="zh-TW" sz="2400" dirty="0">
                <a:solidFill>
                  <a:srgbClr val="FF0000"/>
                </a:solidFill>
                <a:latin typeface="微軟正黑體" panose="020B0604030504040204" pitchFamily="34" charset="-120"/>
                <a:ea typeface="微軟正黑體" panose="020B0604030504040204" pitchFamily="34" charset="-120"/>
              </a:rPr>
              <a:t>-1)</a:t>
            </a:r>
          </a:p>
          <a:p>
            <a:r>
              <a:rPr lang="en-US" altLang="zh-TW" sz="2400" dirty="0">
                <a:solidFill>
                  <a:srgbClr val="FF0000"/>
                </a:solidFill>
                <a:latin typeface="微軟正黑體" panose="020B0604030504040204" pitchFamily="34" charset="-120"/>
                <a:ea typeface="微軟正黑體" panose="020B0604030504040204" pitchFamily="34" charset="-120"/>
              </a:rPr>
              <a:t>Rn</a:t>
            </a:r>
            <a:r>
              <a:rPr lang="zh-TW" altLang="en-US" sz="2400" dirty="0">
                <a:solidFill>
                  <a:srgbClr val="FF0000"/>
                </a:solidFill>
                <a:latin typeface="微軟正黑體" panose="020B0604030504040204" pitchFamily="34" charset="-120"/>
                <a:ea typeface="微軟正黑體" panose="020B0604030504040204" pitchFamily="34" charset="-120"/>
              </a:rPr>
              <a:t>：</a:t>
            </a:r>
            <a:r>
              <a:rPr lang="en-US" altLang="zh-TW" sz="2400" dirty="0">
                <a:solidFill>
                  <a:srgbClr val="FF0000"/>
                </a:solidFill>
                <a:latin typeface="微軟正黑體" panose="020B0604030504040204" pitchFamily="34" charset="-120"/>
                <a:ea typeface="微軟正黑體" panose="020B0604030504040204" pitchFamily="34" charset="-120"/>
              </a:rPr>
              <a:t>n</a:t>
            </a:r>
            <a:r>
              <a:rPr lang="zh-TW" altLang="en-US" sz="2400" dirty="0">
                <a:solidFill>
                  <a:srgbClr val="FF0000"/>
                </a:solidFill>
                <a:latin typeface="微軟正黑體" panose="020B0604030504040204" pitchFamily="34" charset="-120"/>
                <a:ea typeface="微軟正黑體" panose="020B0604030504040204" pitchFamily="34" charset="-120"/>
              </a:rPr>
              <a:t>維的實數空間</a:t>
            </a:r>
          </a:p>
        </p:txBody>
      </p:sp>
    </p:spTree>
    <p:extLst>
      <p:ext uri="{BB962C8B-B14F-4D97-AF65-F5344CB8AC3E}">
        <p14:creationId xmlns:p14="http://schemas.microsoft.com/office/powerpoint/2010/main" val="153664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en-US" altLang="zh-TW" dirty="0">
                <a:solidFill>
                  <a:srgbClr val="C00000"/>
                </a:solidFill>
              </a:rPr>
              <a:t>SVM</a:t>
            </a:r>
            <a:r>
              <a:rPr lang="zh-TW" altLang="en-US" dirty="0"/>
              <a:t>：使用超平面將正特徵與負特徵分割為</a:t>
            </a:r>
            <a:endParaRPr lang="en-US" altLang="zh-TW" dirty="0"/>
          </a:p>
        </p:txBody>
      </p:sp>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pic>
        <p:nvPicPr>
          <p:cNvPr id="4" name="圖片 3">
            <a:extLst>
              <a:ext uri="{FF2B5EF4-FFF2-40B4-BE49-F238E27FC236}">
                <a16:creationId xmlns:a16="http://schemas.microsoft.com/office/drawing/2014/main" id="{42787C60-19D1-44BC-94C4-489C53FAFEEF}"/>
              </a:ext>
            </a:extLst>
          </p:cNvPr>
          <p:cNvPicPr>
            <a:picLocks noChangeAspect="1"/>
          </p:cNvPicPr>
          <p:nvPr/>
        </p:nvPicPr>
        <p:blipFill>
          <a:blip r:embed="rId2"/>
          <a:stretch>
            <a:fillRect/>
          </a:stretch>
        </p:blipFill>
        <p:spPr>
          <a:xfrm>
            <a:off x="2514305" y="3342808"/>
            <a:ext cx="3744416" cy="569327"/>
          </a:xfrm>
          <a:prstGeom prst="rect">
            <a:avLst/>
          </a:prstGeom>
        </p:spPr>
      </p:pic>
      <p:sp>
        <p:nvSpPr>
          <p:cNvPr id="8" name="文字方塊 7">
            <a:extLst>
              <a:ext uri="{FF2B5EF4-FFF2-40B4-BE49-F238E27FC236}">
                <a16:creationId xmlns:a16="http://schemas.microsoft.com/office/drawing/2014/main" id="{A51E6A92-029E-48CF-998D-5BE9C5C2CA46}"/>
              </a:ext>
            </a:extLst>
          </p:cNvPr>
          <p:cNvSpPr txBox="1"/>
          <p:nvPr/>
        </p:nvSpPr>
        <p:spPr>
          <a:xfrm>
            <a:off x="2909610" y="4077072"/>
            <a:ext cx="2953806" cy="369332"/>
          </a:xfrm>
          <a:prstGeom prst="rect">
            <a:avLst/>
          </a:prstGeom>
          <a:noFill/>
        </p:spPr>
        <p:txBody>
          <a:bodyPr wrap="square" rtlCol="0">
            <a:spAutoFit/>
          </a:bodyPr>
          <a:lstStyle/>
          <a:p>
            <a:r>
              <a:rPr lang="zh-TW" altLang="en-US" dirty="0">
                <a:solidFill>
                  <a:srgbClr val="FF0000"/>
                </a:solidFill>
              </a:rPr>
              <a:t>最大化邊界須滿足下列條件</a:t>
            </a:r>
          </a:p>
        </p:txBody>
      </p:sp>
      <p:pic>
        <p:nvPicPr>
          <p:cNvPr id="9" name="圖片 8">
            <a:extLst>
              <a:ext uri="{FF2B5EF4-FFF2-40B4-BE49-F238E27FC236}">
                <a16:creationId xmlns:a16="http://schemas.microsoft.com/office/drawing/2014/main" id="{A0DFCF49-B1ED-45B5-9890-8B51D7875368}"/>
              </a:ext>
            </a:extLst>
          </p:cNvPr>
          <p:cNvPicPr>
            <a:picLocks noChangeAspect="1"/>
          </p:cNvPicPr>
          <p:nvPr/>
        </p:nvPicPr>
        <p:blipFill>
          <a:blip r:embed="rId3"/>
          <a:stretch>
            <a:fillRect/>
          </a:stretch>
        </p:blipFill>
        <p:spPr>
          <a:xfrm>
            <a:off x="1703106" y="4725143"/>
            <a:ext cx="2413007" cy="1131764"/>
          </a:xfrm>
          <a:prstGeom prst="rect">
            <a:avLst/>
          </a:prstGeom>
        </p:spPr>
      </p:pic>
      <p:sp>
        <p:nvSpPr>
          <p:cNvPr id="10" name="文字方塊 9">
            <a:extLst>
              <a:ext uri="{FF2B5EF4-FFF2-40B4-BE49-F238E27FC236}">
                <a16:creationId xmlns:a16="http://schemas.microsoft.com/office/drawing/2014/main" id="{3B389566-00A8-46B0-9696-2916FB9C20DB}"/>
              </a:ext>
            </a:extLst>
          </p:cNvPr>
          <p:cNvSpPr txBox="1"/>
          <p:nvPr/>
        </p:nvSpPr>
        <p:spPr>
          <a:xfrm>
            <a:off x="2701658" y="6159324"/>
            <a:ext cx="3740683" cy="523220"/>
          </a:xfrm>
          <a:prstGeom prst="rect">
            <a:avLst/>
          </a:prstGeom>
          <a:noFill/>
        </p:spPr>
        <p:txBody>
          <a:bodyPr wrap="square" rtlCol="0">
            <a:spAutoFit/>
          </a:bodyPr>
          <a:lstStyle/>
          <a:p>
            <a:r>
              <a:rPr lang="zh-TW" altLang="en-US" sz="1400" dirty="0"/>
              <a:t>其實上課時大家都有學過，這裡只是將論文所提公式拿出，讓大家有點印象</a:t>
            </a:r>
          </a:p>
        </p:txBody>
      </p:sp>
      <p:pic>
        <p:nvPicPr>
          <p:cNvPr id="11" name="圖片 10">
            <a:extLst>
              <a:ext uri="{FF2B5EF4-FFF2-40B4-BE49-F238E27FC236}">
                <a16:creationId xmlns:a16="http://schemas.microsoft.com/office/drawing/2014/main" id="{D262FFD4-C716-46F5-92FF-F77FBD8676E2}"/>
              </a:ext>
            </a:extLst>
          </p:cNvPr>
          <p:cNvPicPr>
            <a:picLocks noChangeAspect="1"/>
          </p:cNvPicPr>
          <p:nvPr/>
        </p:nvPicPr>
        <p:blipFill>
          <a:blip r:embed="rId4"/>
          <a:stretch>
            <a:fillRect/>
          </a:stretch>
        </p:blipFill>
        <p:spPr>
          <a:xfrm>
            <a:off x="4572000" y="4731418"/>
            <a:ext cx="3208593" cy="1007698"/>
          </a:xfrm>
          <a:prstGeom prst="rect">
            <a:avLst/>
          </a:prstGeom>
        </p:spPr>
      </p:pic>
    </p:spTree>
    <p:extLst>
      <p:ext uri="{BB962C8B-B14F-4D97-AF65-F5344CB8AC3E}">
        <p14:creationId xmlns:p14="http://schemas.microsoft.com/office/powerpoint/2010/main" val="35984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420889"/>
            <a:ext cx="8208912" cy="3744415"/>
          </a:xfrm>
        </p:spPr>
        <p:txBody>
          <a:bodyPr>
            <a:normAutofit/>
          </a:bodyPr>
          <a:lstStyle/>
          <a:p>
            <a:pPr marL="0" indent="0">
              <a:buNone/>
            </a:pPr>
            <a:r>
              <a:rPr lang="zh-TW" altLang="en-US" dirty="0">
                <a:solidFill>
                  <a:srgbClr val="C00000"/>
                </a:solidFill>
              </a:rPr>
              <a:t>攻擊檢測流程的定義</a:t>
            </a:r>
            <a:r>
              <a:rPr lang="zh-TW" altLang="en-US" dirty="0"/>
              <a:t>：</a:t>
            </a:r>
            <a:endParaRPr lang="en-US" altLang="zh-TW" dirty="0"/>
          </a:p>
        </p:txBody>
      </p:sp>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graphicFrame>
        <p:nvGraphicFramePr>
          <p:cNvPr id="6" name="表格 5">
            <a:extLst>
              <a:ext uri="{FF2B5EF4-FFF2-40B4-BE49-F238E27FC236}">
                <a16:creationId xmlns:a16="http://schemas.microsoft.com/office/drawing/2014/main" id="{F6504732-72B7-479F-89C6-6A78031D5850}"/>
              </a:ext>
            </a:extLst>
          </p:cNvPr>
          <p:cNvGraphicFramePr>
            <a:graphicFrameLocks noGrp="1"/>
          </p:cNvGraphicFramePr>
          <p:nvPr>
            <p:extLst>
              <p:ext uri="{D42A27DB-BD31-4B8C-83A1-F6EECF244321}">
                <p14:modId xmlns:p14="http://schemas.microsoft.com/office/powerpoint/2010/main" val="1344034161"/>
              </p:ext>
            </p:extLst>
          </p:nvPr>
        </p:nvGraphicFramePr>
        <p:xfrm>
          <a:off x="1259632" y="3717032"/>
          <a:ext cx="6984776" cy="2494280"/>
        </p:xfrm>
        <a:graphic>
          <a:graphicData uri="http://schemas.openxmlformats.org/drawingml/2006/table">
            <a:tbl>
              <a:tblPr firstRow="1" bandRow="1">
                <a:tableStyleId>{8799B23B-EC83-4686-B30A-512413B5E67A}</a:tableStyleId>
              </a:tblPr>
              <a:tblGrid>
                <a:gridCol w="3168353">
                  <a:extLst>
                    <a:ext uri="{9D8B030D-6E8A-4147-A177-3AD203B41FA5}">
                      <a16:colId xmlns:a16="http://schemas.microsoft.com/office/drawing/2014/main" val="1120315024"/>
                    </a:ext>
                  </a:extLst>
                </a:gridCol>
                <a:gridCol w="3816423">
                  <a:extLst>
                    <a:ext uri="{9D8B030D-6E8A-4147-A177-3AD203B41FA5}">
                      <a16:colId xmlns:a16="http://schemas.microsoft.com/office/drawing/2014/main" val="3263320080"/>
                    </a:ext>
                  </a:extLst>
                </a:gridCol>
              </a:tblGrid>
              <a:tr h="370840">
                <a:tc>
                  <a:txBody>
                    <a:bodyPr/>
                    <a:lstStyle/>
                    <a:p>
                      <a:pPr algn="ctr"/>
                      <a:r>
                        <a:rPr lang="en-US" altLang="zh-TW" b="0" dirty="0">
                          <a:latin typeface="微軟正黑體" panose="020B0604030504040204" pitchFamily="34" charset="-120"/>
                          <a:ea typeface="微軟正黑體" panose="020B0604030504040204" pitchFamily="34" charset="-120"/>
                        </a:rPr>
                        <a:t>N</a:t>
                      </a:r>
                      <a:r>
                        <a:rPr lang="en-US" altLang="zh-TW" b="0" baseline="-25000" dirty="0">
                          <a:latin typeface="微軟正黑體" panose="020B0604030504040204" pitchFamily="34" charset="-120"/>
                          <a:ea typeface="微軟正黑體" panose="020B0604030504040204" pitchFamily="34" charset="-120"/>
                        </a:rPr>
                        <a:t>i</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節點</a:t>
                      </a:r>
                      <a:r>
                        <a:rPr lang="en-US" altLang="zh-TW" b="0" dirty="0">
                          <a:latin typeface="微軟正黑體" panose="020B0604030504040204" pitchFamily="34" charset="-120"/>
                          <a:ea typeface="微軟正黑體" panose="020B0604030504040204" pitchFamily="34" charset="-120"/>
                        </a:rPr>
                        <a:t>,</a:t>
                      </a:r>
                      <a:r>
                        <a:rPr lang="en-US" altLang="zh-TW" b="0" dirty="0" err="1">
                          <a:latin typeface="微軟正黑體" panose="020B0604030504040204" pitchFamily="34" charset="-120"/>
                          <a:ea typeface="微軟正黑體" panose="020B0604030504040204" pitchFamily="34" charset="-120"/>
                        </a:rPr>
                        <a:t>i</a:t>
                      </a:r>
                      <a:r>
                        <a:rPr lang="en-US" altLang="zh-TW" b="0" dirty="0">
                          <a:latin typeface="微軟正黑體" panose="020B0604030504040204" pitchFamily="34" charset="-120"/>
                          <a:ea typeface="微軟正黑體" panose="020B0604030504040204" pitchFamily="34" charset="-120"/>
                        </a:rPr>
                        <a:t> = 1,2,…,n</a:t>
                      </a:r>
                      <a:endParaRPr lang="zh-TW" altLang="en-US" b="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45811626"/>
                  </a:ext>
                </a:extLst>
              </a:tr>
              <a:tr h="370840">
                <a:tc>
                  <a:txBody>
                    <a:bodyPr/>
                    <a:lstStyle/>
                    <a:p>
                      <a:pPr algn="ctr"/>
                      <a:r>
                        <a:rPr lang="en-US" altLang="zh-TW" b="0" dirty="0" err="1">
                          <a:latin typeface="微軟正黑體" panose="020B0604030504040204" pitchFamily="34" charset="-120"/>
                          <a:ea typeface="微軟正黑體" panose="020B0604030504040204" pitchFamily="34" charset="-120"/>
                        </a:rPr>
                        <a:t>Ne</a:t>
                      </a:r>
                      <a:r>
                        <a:rPr lang="en-US" altLang="zh-TW" b="0" baseline="-25000" dirty="0" err="1">
                          <a:latin typeface="微軟正黑體" panose="020B0604030504040204" pitchFamily="34" charset="-120"/>
                          <a:ea typeface="微軟正黑體" panose="020B0604030504040204" pitchFamily="34" charset="-120"/>
                        </a:rPr>
                        <a:t>i</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latin typeface="微軟正黑體" panose="020B0604030504040204" pitchFamily="34" charset="-120"/>
                          <a:ea typeface="微軟正黑體" panose="020B0604030504040204" pitchFamily="34" charset="-120"/>
                        </a:rPr>
                        <a:t>N</a:t>
                      </a:r>
                      <a:r>
                        <a:rPr lang="en-US" altLang="zh-TW" b="0" baseline="-25000" dirty="0">
                          <a:latin typeface="微軟正黑體" panose="020B0604030504040204" pitchFamily="34" charset="-120"/>
                          <a:ea typeface="微軟正黑體" panose="020B0604030504040204" pitchFamily="34" charset="-120"/>
                        </a:rPr>
                        <a:t>i</a:t>
                      </a:r>
                      <a:r>
                        <a:rPr lang="zh-TW" altLang="en-US" b="0" dirty="0">
                          <a:latin typeface="微軟正黑體" panose="020B0604030504040204" pitchFamily="34" charset="-120"/>
                          <a:ea typeface="微軟正黑體" panose="020B0604030504040204" pitchFamily="34" charset="-120"/>
                        </a:rPr>
                        <a:t>的鄰居</a:t>
                      </a:r>
                      <a:endParaRPr lang="zh-TW" altLang="en-US" b="0" baseline="-250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8273039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err="1">
                          <a:latin typeface="微軟正黑體" panose="020B0604030504040204" pitchFamily="34" charset="-120"/>
                          <a:ea typeface="微軟正黑體" panose="020B0604030504040204" pitchFamily="34" charset="-120"/>
                        </a:rPr>
                        <a:t>d</a:t>
                      </a:r>
                      <a:r>
                        <a:rPr lang="en-US" altLang="zh-TW" b="0" baseline="-25000" dirty="0" err="1">
                          <a:latin typeface="微軟正黑體" panose="020B0604030504040204" pitchFamily="34" charset="-120"/>
                          <a:ea typeface="微軟正黑體" panose="020B0604030504040204" pitchFamily="34" charset="-120"/>
                        </a:rPr>
                        <a:t>i,j</a:t>
                      </a:r>
                      <a:r>
                        <a:rPr lang="zh-TW" altLang="en-US" b="0" dirty="0">
                          <a:latin typeface="微軟正黑體" panose="020B0604030504040204" pitchFamily="34" charset="-120"/>
                          <a:ea typeface="微軟正黑體" panose="020B0604030504040204" pitchFamily="34" charset="-120"/>
                        </a:rPr>
                        <a:t>，</a:t>
                      </a:r>
                      <a:r>
                        <a:rPr lang="en-US" altLang="zh-TW" b="0" dirty="0">
                          <a:latin typeface="微軟正黑體" panose="020B0604030504040204" pitchFamily="34" charset="-120"/>
                          <a:ea typeface="微軟正黑體" panose="020B0604030504040204" pitchFamily="34" charset="-120"/>
                        </a:rPr>
                        <a:t>j</a:t>
                      </a:r>
                      <a:r>
                        <a:rPr lang="el-GR" altLang="zh-TW" b="0" dirty="0">
                          <a:latin typeface="微軟正黑體" panose="020B0604030504040204" pitchFamily="34" charset="-120"/>
                          <a:ea typeface="微軟正黑體" panose="020B0604030504040204" pitchFamily="34" charset="-120"/>
                        </a:rPr>
                        <a:t>ε</a:t>
                      </a:r>
                      <a:r>
                        <a:rPr lang="en-US" altLang="zh-TW" b="0" dirty="0" err="1">
                          <a:latin typeface="微軟正黑體" panose="020B0604030504040204" pitchFamily="34" charset="-120"/>
                          <a:ea typeface="微軟正黑體" panose="020B0604030504040204" pitchFamily="34" charset="-120"/>
                        </a:rPr>
                        <a:t>Ne</a:t>
                      </a:r>
                      <a:r>
                        <a:rPr lang="en-US" altLang="zh-TW" b="0" baseline="-25000" dirty="0" err="1">
                          <a:latin typeface="微軟正黑體" panose="020B0604030504040204" pitchFamily="34" charset="-120"/>
                          <a:ea typeface="微軟正黑體" panose="020B0604030504040204" pitchFamily="34" charset="-120"/>
                        </a:rPr>
                        <a:t>i</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latin typeface="微軟正黑體" panose="020B0604030504040204" pitchFamily="34" charset="-120"/>
                          <a:ea typeface="微軟正黑體" panose="020B0604030504040204" pitchFamily="34" charset="-120"/>
                        </a:rPr>
                        <a:t>N</a:t>
                      </a:r>
                      <a:r>
                        <a:rPr lang="en-US" altLang="zh-TW" b="0" baseline="-25000" dirty="0">
                          <a:latin typeface="微軟正黑體" panose="020B0604030504040204" pitchFamily="34" charset="-120"/>
                          <a:ea typeface="微軟正黑體" panose="020B0604030504040204" pitchFamily="34" charset="-120"/>
                        </a:rPr>
                        <a:t>i</a:t>
                      </a:r>
                      <a:r>
                        <a:rPr lang="zh-TW" altLang="en-US" b="0" dirty="0">
                          <a:latin typeface="微軟正黑體" panose="020B0604030504040204" pitchFamily="34" charset="-120"/>
                          <a:ea typeface="微軟正黑體" panose="020B0604030504040204" pitchFamily="34" charset="-120"/>
                        </a:rPr>
                        <a:t>與每個</a:t>
                      </a:r>
                      <a:r>
                        <a:rPr lang="en-US" altLang="zh-TW" b="0" dirty="0">
                          <a:latin typeface="微軟正黑體" panose="020B0604030504040204" pitchFamily="34" charset="-120"/>
                          <a:ea typeface="微軟正黑體" panose="020B0604030504040204" pitchFamily="34" charset="-120"/>
                        </a:rPr>
                        <a:t>Ne</a:t>
                      </a:r>
                      <a:r>
                        <a:rPr lang="zh-TW" altLang="en-US" b="0" dirty="0">
                          <a:latin typeface="微軟正黑體" panose="020B0604030504040204" pitchFamily="34" charset="-120"/>
                          <a:ea typeface="微軟正黑體" panose="020B0604030504040204" pitchFamily="34" charset="-120"/>
                        </a:rPr>
                        <a:t>的距離</a:t>
                      </a:r>
                    </a:p>
                  </a:txBody>
                  <a:tcPr/>
                </a:tc>
                <a:extLst>
                  <a:ext uri="{0D108BD9-81ED-4DB2-BD59-A6C34878D82A}">
                    <a16:rowId xmlns:a16="http://schemas.microsoft.com/office/drawing/2014/main" val="10703810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a:latin typeface="微軟正黑體" panose="020B0604030504040204" pitchFamily="34" charset="-120"/>
                          <a:ea typeface="微軟正黑體" panose="020B0604030504040204" pitchFamily="34" charset="-120"/>
                        </a:rPr>
                        <a:t>&lt;</a:t>
                      </a:r>
                      <a:r>
                        <a:rPr lang="en-US" altLang="zh-TW" b="0" dirty="0" err="1">
                          <a:latin typeface="微軟正黑體" panose="020B0604030504040204" pitchFamily="34" charset="-120"/>
                          <a:ea typeface="微軟正黑體" panose="020B0604030504040204" pitchFamily="34" charset="-120"/>
                        </a:rPr>
                        <a:t>t,I</a:t>
                      </a:r>
                      <a:r>
                        <a:rPr lang="en-US" altLang="zh-TW" b="0" dirty="0">
                          <a:latin typeface="微軟正黑體" panose="020B0604030504040204" pitchFamily="34" charset="-120"/>
                          <a:ea typeface="微軟正黑體" panose="020B0604030504040204" pitchFamily="34" charset="-120"/>
                        </a:rPr>
                        <a:t>,{(N</a:t>
                      </a:r>
                      <a:r>
                        <a:rPr lang="en-US" altLang="zh-TW" b="0" baseline="-25000" dirty="0">
                          <a:latin typeface="微軟正黑體" panose="020B0604030504040204" pitchFamily="34" charset="-120"/>
                          <a:ea typeface="微軟正黑體" panose="020B0604030504040204" pitchFamily="34" charset="-120"/>
                        </a:rPr>
                        <a:t>j</a:t>
                      </a:r>
                      <a:r>
                        <a:rPr lang="zh-TW" altLang="en-US" b="0" dirty="0">
                          <a:latin typeface="微軟正黑體" panose="020B0604030504040204" pitchFamily="34" charset="-120"/>
                          <a:ea typeface="微軟正黑體" panose="020B0604030504040204" pitchFamily="34" charset="-120"/>
                        </a:rPr>
                        <a:t>，</a:t>
                      </a:r>
                      <a:r>
                        <a:rPr lang="en-US" altLang="zh-TW" b="0" dirty="0" err="1">
                          <a:latin typeface="微軟正黑體" panose="020B0604030504040204" pitchFamily="34" charset="-120"/>
                          <a:ea typeface="微軟正黑體" panose="020B0604030504040204" pitchFamily="34" charset="-120"/>
                        </a:rPr>
                        <a:t>d</a:t>
                      </a:r>
                      <a:r>
                        <a:rPr lang="en-US" altLang="zh-TW" b="0" baseline="-25000" dirty="0" err="1">
                          <a:latin typeface="微軟正黑體" panose="020B0604030504040204" pitchFamily="34" charset="-120"/>
                          <a:ea typeface="微軟正黑體" panose="020B0604030504040204" pitchFamily="34" charset="-120"/>
                        </a:rPr>
                        <a:t>i,j</a:t>
                      </a:r>
                      <a:r>
                        <a:rPr lang="en-US" altLang="zh-TW" b="0" dirty="0">
                          <a:latin typeface="微軟正黑體" panose="020B0604030504040204" pitchFamily="34" charset="-120"/>
                          <a:ea typeface="微軟正黑體" panose="020B0604030504040204" pitchFamily="34" charset="-120"/>
                        </a:rPr>
                        <a:t>)} j</a:t>
                      </a:r>
                      <a:r>
                        <a:rPr lang="el-GR" altLang="zh-TW" b="0" dirty="0">
                          <a:latin typeface="微軟正黑體" panose="020B0604030504040204" pitchFamily="34" charset="-120"/>
                          <a:ea typeface="微軟正黑體" panose="020B0604030504040204" pitchFamily="34" charset="-120"/>
                        </a:rPr>
                        <a:t>ε</a:t>
                      </a:r>
                      <a:r>
                        <a:rPr lang="en-US" altLang="zh-TW" b="0" dirty="0" err="1">
                          <a:latin typeface="微軟正黑體" panose="020B0604030504040204" pitchFamily="34" charset="-120"/>
                          <a:ea typeface="微軟正黑體" panose="020B0604030504040204" pitchFamily="34" charset="-120"/>
                        </a:rPr>
                        <a:t>Ne</a:t>
                      </a:r>
                      <a:r>
                        <a:rPr lang="en-US" altLang="zh-TW" b="0" baseline="-25000" dirty="0" err="1">
                          <a:latin typeface="微軟正黑體" panose="020B0604030504040204" pitchFamily="34" charset="-120"/>
                          <a:ea typeface="微軟正黑體" panose="020B0604030504040204" pitchFamily="34" charset="-120"/>
                        </a:rPr>
                        <a:t>i</a:t>
                      </a:r>
                      <a:r>
                        <a:rPr lang="en-US" altLang="zh-TW" b="0" dirty="0">
                          <a:latin typeface="微軟正黑體" panose="020B0604030504040204" pitchFamily="34" charset="-120"/>
                          <a:ea typeface="微軟正黑體" panose="020B0604030504040204" pitchFamily="34" charset="-120"/>
                        </a:rPr>
                        <a:t>}&gt;</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用來取得時間、節點</a:t>
                      </a:r>
                      <a:r>
                        <a:rPr lang="en-US" altLang="zh-TW" b="0" dirty="0">
                          <a:latin typeface="微軟正黑體" panose="020B0604030504040204" pitchFamily="34" charset="-120"/>
                          <a:ea typeface="微軟正黑體" panose="020B0604030504040204" pitchFamily="34" charset="-120"/>
                        </a:rPr>
                        <a:t>ID</a:t>
                      </a:r>
                      <a:r>
                        <a:rPr lang="zh-TW" altLang="en-US" b="0" dirty="0">
                          <a:latin typeface="微軟正黑體" panose="020B0604030504040204" pitchFamily="34" charset="-120"/>
                          <a:ea typeface="微軟正黑體" panose="020B0604030504040204" pitchFamily="34" charset="-120"/>
                        </a:rPr>
                        <a:t>和相鄰節點的距離信息</a:t>
                      </a:r>
                    </a:p>
                  </a:txBody>
                  <a:tcPr/>
                </a:tc>
                <a:extLst>
                  <a:ext uri="{0D108BD9-81ED-4DB2-BD59-A6C34878D82A}">
                    <a16:rowId xmlns:a16="http://schemas.microsoft.com/office/drawing/2014/main" val="1112735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a:latin typeface="微軟正黑體" panose="020B0604030504040204" pitchFamily="34" charset="-120"/>
                          <a:ea typeface="微軟正黑體" panose="020B0604030504040204" pitchFamily="34" charset="-120"/>
                        </a:rPr>
                        <a:t>x</a:t>
                      </a:r>
                      <a:r>
                        <a:rPr lang="en-US" altLang="zh-TW" b="0" baseline="-25000" dirty="0">
                          <a:latin typeface="微軟正黑體" panose="020B0604030504040204" pitchFamily="34" charset="-120"/>
                          <a:ea typeface="微軟正黑體" panose="020B0604030504040204" pitchFamily="34" charset="-120"/>
                        </a:rPr>
                        <a:t>i</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訓練向量</a:t>
                      </a:r>
                    </a:p>
                  </a:txBody>
                  <a:tcPr/>
                </a:tc>
                <a:extLst>
                  <a:ext uri="{0D108BD9-81ED-4DB2-BD59-A6C34878D82A}">
                    <a16:rowId xmlns:a16="http://schemas.microsoft.com/office/drawing/2014/main" val="30864245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0" dirty="0" err="1">
                          <a:latin typeface="微軟正黑體" panose="020B0604030504040204" pitchFamily="34" charset="-120"/>
                          <a:ea typeface="微軟正黑體" panose="020B0604030504040204" pitchFamily="34" charset="-120"/>
                        </a:rPr>
                        <a:t>y</a:t>
                      </a:r>
                      <a:r>
                        <a:rPr lang="en-US" altLang="zh-TW" b="0" baseline="-25000" dirty="0" err="1">
                          <a:latin typeface="微軟正黑體" panose="020B0604030504040204" pitchFamily="34" charset="-120"/>
                          <a:ea typeface="微軟正黑體" panose="020B0604030504040204" pitchFamily="34" charset="-120"/>
                        </a:rPr>
                        <a:t>i</a:t>
                      </a:r>
                      <a:endParaRPr lang="zh-TW" altLang="en-US" b="0" baseline="-2500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標籤向量</a:t>
                      </a:r>
                    </a:p>
                  </a:txBody>
                  <a:tcPr/>
                </a:tc>
                <a:extLst>
                  <a:ext uri="{0D108BD9-81ED-4DB2-BD59-A6C34878D82A}">
                    <a16:rowId xmlns:a16="http://schemas.microsoft.com/office/drawing/2014/main" val="3894319763"/>
                  </a:ext>
                </a:extLst>
              </a:tr>
            </a:tbl>
          </a:graphicData>
        </a:graphic>
      </p:graphicFrame>
    </p:spTree>
    <p:extLst>
      <p:ext uri="{BB962C8B-B14F-4D97-AF65-F5344CB8AC3E}">
        <p14:creationId xmlns:p14="http://schemas.microsoft.com/office/powerpoint/2010/main" val="2985213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2564904"/>
            <a:ext cx="8208912" cy="3744415"/>
          </a:xfrm>
        </p:spPr>
        <p:txBody>
          <a:bodyPr>
            <a:normAutofit/>
          </a:bodyPr>
          <a:lstStyle/>
          <a:p>
            <a:pPr marL="0" indent="0">
              <a:buNone/>
            </a:pPr>
            <a:r>
              <a:rPr lang="zh-TW" altLang="en-US" dirty="0">
                <a:solidFill>
                  <a:srgbClr val="C00000"/>
                </a:solidFill>
              </a:rPr>
              <a:t>攻擊檢測流程</a:t>
            </a:r>
            <a:r>
              <a:rPr lang="zh-TW" altLang="en-US" dirty="0"/>
              <a:t>：</a:t>
            </a:r>
            <a:endParaRPr lang="en-US" altLang="zh-TW" dirty="0"/>
          </a:p>
        </p:txBody>
      </p:sp>
      <p:sp>
        <p:nvSpPr>
          <p:cNvPr id="3" name="標題 2"/>
          <p:cNvSpPr>
            <a:spLocks noGrp="1"/>
          </p:cNvSpPr>
          <p:nvPr>
            <p:ph type="title"/>
          </p:nvPr>
        </p:nvSpPr>
        <p:spPr/>
        <p:txBody>
          <a:bodyPr>
            <a:normAutofit/>
          </a:bodyPr>
          <a:lstStyle/>
          <a:p>
            <a:r>
              <a:rPr lang="zh-TW" altLang="en-US" dirty="0"/>
              <a:t>採用方法</a:t>
            </a:r>
            <a:r>
              <a:rPr lang="en-US" altLang="zh-TW" dirty="0"/>
              <a:t>-</a:t>
            </a:r>
            <a:r>
              <a:rPr lang="en-US" altLang="zh-TW" dirty="0" err="1"/>
              <a:t>SVMClone</a:t>
            </a:r>
            <a:endParaRPr lang="zh-TW" altLang="en-US" dirty="0"/>
          </a:p>
        </p:txBody>
      </p:sp>
      <p:graphicFrame>
        <p:nvGraphicFramePr>
          <p:cNvPr id="6" name="表格 5">
            <a:extLst>
              <a:ext uri="{FF2B5EF4-FFF2-40B4-BE49-F238E27FC236}">
                <a16:creationId xmlns:a16="http://schemas.microsoft.com/office/drawing/2014/main" id="{F6504732-72B7-479F-89C6-6A78031D5850}"/>
              </a:ext>
            </a:extLst>
          </p:cNvPr>
          <p:cNvGraphicFramePr>
            <a:graphicFrameLocks noGrp="1"/>
          </p:cNvGraphicFramePr>
          <p:nvPr>
            <p:extLst>
              <p:ext uri="{D42A27DB-BD31-4B8C-83A1-F6EECF244321}">
                <p14:modId xmlns:p14="http://schemas.microsoft.com/office/powerpoint/2010/main" val="3837793542"/>
              </p:ext>
            </p:extLst>
          </p:nvPr>
        </p:nvGraphicFramePr>
        <p:xfrm>
          <a:off x="1835696" y="3501008"/>
          <a:ext cx="6096000" cy="2392680"/>
        </p:xfrm>
        <a:graphic>
          <a:graphicData uri="http://schemas.openxmlformats.org/drawingml/2006/table">
            <a:tbl>
              <a:tblPr firstRow="1" bandRow="1">
                <a:tableStyleId>{8799B23B-EC83-4686-B30A-512413B5E67A}</a:tableStyleId>
              </a:tblPr>
              <a:tblGrid>
                <a:gridCol w="720080">
                  <a:extLst>
                    <a:ext uri="{9D8B030D-6E8A-4147-A177-3AD203B41FA5}">
                      <a16:colId xmlns:a16="http://schemas.microsoft.com/office/drawing/2014/main" val="1120315024"/>
                    </a:ext>
                  </a:extLst>
                </a:gridCol>
                <a:gridCol w="5375920">
                  <a:extLst>
                    <a:ext uri="{9D8B030D-6E8A-4147-A177-3AD203B41FA5}">
                      <a16:colId xmlns:a16="http://schemas.microsoft.com/office/drawing/2014/main" val="3263320080"/>
                    </a:ext>
                  </a:extLst>
                </a:gridCol>
              </a:tblGrid>
              <a:tr h="298832">
                <a:tc>
                  <a:txBody>
                    <a:bodyPr/>
                    <a:lstStyle/>
                    <a:p>
                      <a:pPr algn="ctr"/>
                      <a:r>
                        <a:rPr lang="en-US" altLang="zh-TW" b="0" baseline="0" dirty="0">
                          <a:latin typeface="微軟正黑體" panose="020B0604030504040204" pitchFamily="34" charset="-120"/>
                          <a:ea typeface="微軟正黑體" panose="020B0604030504040204" pitchFamily="34" charset="-120"/>
                        </a:rPr>
                        <a:t>1</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每個節點</a:t>
                      </a:r>
                      <a:r>
                        <a:rPr lang="en-US" altLang="zh-TW" b="0" dirty="0">
                          <a:latin typeface="微軟正黑體" panose="020B0604030504040204" pitchFamily="34" charset="-120"/>
                          <a:ea typeface="微軟正黑體" panose="020B0604030504040204" pitchFamily="34" charset="-120"/>
                        </a:rPr>
                        <a:t>Ni</a:t>
                      </a:r>
                      <a:r>
                        <a:rPr lang="zh-TW" altLang="en-US" b="0" dirty="0">
                          <a:latin typeface="微軟正黑體" panose="020B0604030504040204" pitchFamily="34" charset="-120"/>
                          <a:ea typeface="微軟正黑體" panose="020B0604030504040204" pitchFamily="34" charset="-120"/>
                        </a:rPr>
                        <a:t>在時間</a:t>
                      </a:r>
                      <a:r>
                        <a:rPr lang="en-US" altLang="zh-TW" b="0" dirty="0">
                          <a:latin typeface="微軟正黑體" panose="020B0604030504040204" pitchFamily="34" charset="-120"/>
                          <a:ea typeface="微軟正黑體" panose="020B0604030504040204" pitchFamily="34" charset="-120"/>
                        </a:rPr>
                        <a:t>t</a:t>
                      </a:r>
                      <a:r>
                        <a:rPr lang="zh-TW" altLang="en-US" b="0" dirty="0">
                          <a:latin typeface="微軟正黑體" panose="020B0604030504040204" pitchFamily="34" charset="-120"/>
                          <a:ea typeface="微軟正黑體" panose="020B0604030504040204" pitchFamily="34" charset="-120"/>
                        </a:rPr>
                        <a:t>向基站（</a:t>
                      </a:r>
                      <a:r>
                        <a:rPr lang="en-US" altLang="zh-TW" b="0" dirty="0">
                          <a:latin typeface="微軟正黑體" panose="020B0604030504040204" pitchFamily="34" charset="-120"/>
                          <a:ea typeface="微軟正黑體" panose="020B0604030504040204" pitchFamily="34" charset="-120"/>
                        </a:rPr>
                        <a:t>BS</a:t>
                      </a:r>
                      <a:r>
                        <a:rPr lang="zh-TW" altLang="en-US" b="0" dirty="0">
                          <a:latin typeface="微軟正黑體" panose="020B0604030504040204" pitchFamily="34" charset="-120"/>
                          <a:ea typeface="微軟正黑體" panose="020B0604030504040204" pitchFamily="34" charset="-120"/>
                        </a:rPr>
                        <a:t>）發送一個包含時間、節點</a:t>
                      </a:r>
                      <a:r>
                        <a:rPr lang="en-US" altLang="zh-TW" b="0" dirty="0">
                          <a:latin typeface="微軟正黑體" panose="020B0604030504040204" pitchFamily="34" charset="-120"/>
                          <a:ea typeface="微軟正黑體" panose="020B0604030504040204" pitchFamily="34" charset="-120"/>
                        </a:rPr>
                        <a:t>ID</a:t>
                      </a:r>
                      <a:r>
                        <a:rPr lang="zh-TW" altLang="en-US" b="0" dirty="0">
                          <a:latin typeface="微軟正黑體" panose="020B0604030504040204" pitchFamily="34" charset="-120"/>
                          <a:ea typeface="微軟正黑體" panose="020B0604030504040204" pitchFamily="34" charset="-120"/>
                        </a:rPr>
                        <a:t>和相鄰節點的距離信息。</a:t>
                      </a:r>
                    </a:p>
                  </a:txBody>
                  <a:tcPr/>
                </a:tc>
                <a:extLst>
                  <a:ext uri="{0D108BD9-81ED-4DB2-BD59-A6C34878D82A}">
                    <a16:rowId xmlns:a16="http://schemas.microsoft.com/office/drawing/2014/main" val="245811626"/>
                  </a:ext>
                </a:extLst>
              </a:tr>
              <a:tr h="370840">
                <a:tc>
                  <a:txBody>
                    <a:bodyPr/>
                    <a:lstStyle/>
                    <a:p>
                      <a:pPr algn="ctr"/>
                      <a:r>
                        <a:rPr lang="en-US" altLang="zh-TW" b="0" baseline="0" dirty="0">
                          <a:latin typeface="微軟正黑體" panose="020B0604030504040204" pitchFamily="34" charset="-120"/>
                          <a:ea typeface="微軟正黑體" panose="020B0604030504040204" pitchFamily="34" charset="-120"/>
                        </a:rPr>
                        <a:t>2</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latin typeface="微軟正黑體" panose="020B0604030504040204" pitchFamily="34" charset="-120"/>
                          <a:ea typeface="微軟正黑體" panose="020B0604030504040204" pitchFamily="34" charset="-120"/>
                        </a:rPr>
                        <a:t>基站</a:t>
                      </a:r>
                      <a:r>
                        <a:rPr lang="en-US" altLang="zh-TW" b="0" dirty="0">
                          <a:latin typeface="微軟正黑體" panose="020B0604030504040204" pitchFamily="34" charset="-120"/>
                          <a:ea typeface="微軟正黑體" panose="020B0604030504040204" pitchFamily="34" charset="-120"/>
                        </a:rPr>
                        <a:t>BS</a:t>
                      </a:r>
                      <a:r>
                        <a:rPr lang="zh-TW" altLang="en-US" b="0" dirty="0">
                          <a:latin typeface="微軟正黑體" panose="020B0604030504040204" pitchFamily="34" charset="-120"/>
                          <a:ea typeface="微軟正黑體" panose="020B0604030504040204" pitchFamily="34" charset="-120"/>
                        </a:rPr>
                        <a:t>使用</a:t>
                      </a:r>
                      <a:r>
                        <a:rPr lang="en-US" altLang="zh-TW" b="0" dirty="0">
                          <a:latin typeface="微軟正黑體" panose="020B0604030504040204" pitchFamily="34" charset="-120"/>
                          <a:ea typeface="微軟正黑體" panose="020B0604030504040204" pitchFamily="34" charset="-120"/>
                        </a:rPr>
                        <a:t>SVM</a:t>
                      </a:r>
                      <a:r>
                        <a:rPr lang="zh-TW" altLang="en-US" b="0" dirty="0">
                          <a:latin typeface="微軟正黑體" panose="020B0604030504040204" pitchFamily="34" charset="-120"/>
                          <a:ea typeface="微軟正黑體" panose="020B0604030504040204" pitchFamily="34" charset="-120"/>
                        </a:rPr>
                        <a:t>分類器來檢測具有不正確距離信息的節點。</a:t>
                      </a:r>
                      <a:endParaRPr lang="zh-TW" altLang="en-US" b="0" baseline="-250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827303944"/>
                  </a:ext>
                </a:extLst>
              </a:tr>
              <a:tr h="370840">
                <a:tc>
                  <a:txBody>
                    <a:bodyPr/>
                    <a:lstStyle/>
                    <a:p>
                      <a:pPr algn="ctr"/>
                      <a:r>
                        <a:rPr lang="en-US" altLang="zh-TW" b="0" baseline="0" dirty="0">
                          <a:latin typeface="微軟正黑體" panose="020B0604030504040204" pitchFamily="34" charset="-120"/>
                          <a:ea typeface="微軟正黑體" panose="020B0604030504040204" pitchFamily="34" charset="-120"/>
                        </a:rPr>
                        <a:t>3</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r>
                        <a:rPr lang="en-US" altLang="zh-TW" b="0" dirty="0">
                          <a:latin typeface="微軟正黑體" panose="020B0604030504040204" pitchFamily="34" charset="-120"/>
                          <a:ea typeface="微軟正黑體" panose="020B0604030504040204" pitchFamily="34" charset="-120"/>
                        </a:rPr>
                        <a:t>SVM </a:t>
                      </a:r>
                      <a:r>
                        <a:rPr lang="zh-TW" altLang="en-US" b="0" dirty="0">
                          <a:latin typeface="微軟正黑體" panose="020B0604030504040204" pitchFamily="34" charset="-120"/>
                          <a:ea typeface="微軟正黑體" panose="020B0604030504040204" pitchFamily="34" charset="-120"/>
                        </a:rPr>
                        <a:t>透過利用邊界來確定分割兩類的最佳超平面。</a:t>
                      </a:r>
                    </a:p>
                  </a:txBody>
                  <a:tcPr/>
                </a:tc>
                <a:extLst>
                  <a:ext uri="{0D108BD9-81ED-4DB2-BD59-A6C34878D82A}">
                    <a16:rowId xmlns:a16="http://schemas.microsoft.com/office/drawing/2014/main" val="1070381056"/>
                  </a:ext>
                </a:extLst>
              </a:tr>
              <a:tr h="370840">
                <a:tc>
                  <a:txBody>
                    <a:bodyPr/>
                    <a:lstStyle/>
                    <a:p>
                      <a:pPr algn="ctr"/>
                      <a:r>
                        <a:rPr lang="en-US" altLang="zh-TW" b="0" baseline="0" dirty="0">
                          <a:latin typeface="微軟正黑體" panose="020B0604030504040204" pitchFamily="34" charset="-120"/>
                          <a:ea typeface="微軟正黑體" panose="020B0604030504040204" pitchFamily="34" charset="-120"/>
                        </a:rPr>
                        <a:t>4</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利用</a:t>
                      </a:r>
                      <a:r>
                        <a:rPr lang="zh-TW" altLang="en-US" b="0" dirty="0">
                          <a:solidFill>
                            <a:srgbClr val="FF0000"/>
                          </a:solidFill>
                          <a:latin typeface="微軟正黑體" panose="020B0604030504040204" pitchFamily="34" charset="-120"/>
                          <a:ea typeface="微軟正黑體" panose="020B0604030504040204" pitchFamily="34" charset="-120"/>
                        </a:rPr>
                        <a:t>三邊定位</a:t>
                      </a:r>
                      <a:r>
                        <a:rPr lang="zh-TW" altLang="en-US" b="0" dirty="0">
                          <a:latin typeface="微軟正黑體" panose="020B0604030504040204" pitchFamily="34" charset="-120"/>
                          <a:ea typeface="微軟正黑體" panose="020B0604030504040204" pitchFamily="34" charset="-120"/>
                        </a:rPr>
                        <a:t>找出克隆的節點</a:t>
                      </a:r>
                    </a:p>
                  </a:txBody>
                  <a:tcPr/>
                </a:tc>
                <a:extLst>
                  <a:ext uri="{0D108BD9-81ED-4DB2-BD59-A6C34878D82A}">
                    <a16:rowId xmlns:a16="http://schemas.microsoft.com/office/drawing/2014/main" val="1112735843"/>
                  </a:ext>
                </a:extLst>
              </a:tr>
              <a:tr h="370840">
                <a:tc>
                  <a:txBody>
                    <a:bodyPr/>
                    <a:lstStyle/>
                    <a:p>
                      <a:pPr algn="ctr"/>
                      <a:r>
                        <a:rPr lang="en-US" altLang="zh-TW" b="0" baseline="0" dirty="0">
                          <a:latin typeface="微軟正黑體" panose="020B0604030504040204" pitchFamily="34" charset="-120"/>
                          <a:ea typeface="微軟正黑體" panose="020B0604030504040204" pitchFamily="34" charset="-120"/>
                        </a:rPr>
                        <a:t>5</a:t>
                      </a:r>
                      <a:endParaRPr lang="zh-TW" altLang="en-US" b="0" baseline="0" dirty="0">
                        <a:latin typeface="微軟正黑體" panose="020B0604030504040204" pitchFamily="34" charset="-120"/>
                        <a:ea typeface="微軟正黑體" panose="020B0604030504040204" pitchFamily="34" charset="-120"/>
                      </a:endParaRPr>
                    </a:p>
                  </a:txBody>
                  <a:tcPr/>
                </a:tc>
                <a:tc>
                  <a:txBody>
                    <a:bodyPr/>
                    <a:lstStyle/>
                    <a:p>
                      <a:r>
                        <a:rPr lang="zh-TW" altLang="en-US" b="0" dirty="0">
                          <a:latin typeface="微軟正黑體" panose="020B0604030504040204" pitchFamily="34" charset="-120"/>
                          <a:ea typeface="微軟正黑體" panose="020B0604030504040204" pitchFamily="34" charset="-120"/>
                        </a:rPr>
                        <a:t>利用監控節點進行二次交叉驗證</a:t>
                      </a:r>
                    </a:p>
                  </a:txBody>
                  <a:tcPr/>
                </a:tc>
                <a:extLst>
                  <a:ext uri="{0D108BD9-81ED-4DB2-BD59-A6C34878D82A}">
                    <a16:rowId xmlns:a16="http://schemas.microsoft.com/office/drawing/2014/main" val="1541760415"/>
                  </a:ext>
                </a:extLst>
              </a:tr>
            </a:tbl>
          </a:graphicData>
        </a:graphic>
      </p:graphicFrame>
    </p:spTree>
    <p:extLst>
      <p:ext uri="{BB962C8B-B14F-4D97-AF65-F5344CB8AC3E}">
        <p14:creationId xmlns:p14="http://schemas.microsoft.com/office/powerpoint/2010/main" val="4010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探討的主題：</a:t>
            </a:r>
            <a:endParaRPr lang="en-US" altLang="zh-TW" dirty="0"/>
          </a:p>
          <a:p>
            <a:pPr marL="0" indent="0">
              <a:buNone/>
            </a:pPr>
            <a:r>
              <a:rPr lang="en-US" altLang="zh-TW" dirty="0">
                <a:latin typeface="微軟正黑體" panose="020B0604030504040204" pitchFamily="34" charset="-120"/>
                <a:ea typeface="微軟正黑體" panose="020B0604030504040204" pitchFamily="34" charset="-120"/>
              </a:rPr>
              <a:t>SVM-Based Cloning and Jamming</a:t>
            </a:r>
          </a:p>
          <a:p>
            <a:pPr marL="0" indent="0">
              <a:buNone/>
            </a:pPr>
            <a:r>
              <a:rPr lang="en-US" altLang="zh-TW" dirty="0">
                <a:latin typeface="微軟正黑體" panose="020B0604030504040204" pitchFamily="34" charset="-120"/>
                <a:ea typeface="微軟正黑體" panose="020B0604030504040204" pitchFamily="34" charset="-120"/>
              </a:rPr>
              <a:t>Attack Detection in IoT Sensor Networks</a:t>
            </a:r>
          </a:p>
          <a:p>
            <a:pPr marL="0" indent="0">
              <a:buNone/>
            </a:pPr>
            <a:endParaRPr lang="en-US" altLang="zh-TW" dirty="0"/>
          </a:p>
          <a:p>
            <a:pPr marL="0" indent="0">
              <a:buNone/>
            </a:pPr>
            <a:r>
              <a:rPr lang="zh-TW" altLang="en-US" dirty="0"/>
              <a:t>在物聯網感測器網路中基於</a:t>
            </a:r>
            <a:r>
              <a:rPr lang="zh-TW" altLang="en-US" dirty="0">
                <a:solidFill>
                  <a:srgbClr val="FF0000"/>
                </a:solidFill>
              </a:rPr>
              <a:t>支持向量機（</a:t>
            </a:r>
            <a:r>
              <a:rPr lang="en-US" altLang="zh-TW" dirty="0">
                <a:solidFill>
                  <a:srgbClr val="FF0000"/>
                </a:solidFill>
              </a:rPr>
              <a:t>SVM</a:t>
            </a:r>
            <a:r>
              <a:rPr lang="zh-TW" altLang="en-US" dirty="0">
                <a:solidFill>
                  <a:srgbClr val="FF0000"/>
                </a:solidFill>
              </a:rPr>
              <a:t>）</a:t>
            </a:r>
            <a:r>
              <a:rPr lang="zh-TW" altLang="en-US" dirty="0"/>
              <a:t>的克隆和干擾攻擊檢測</a:t>
            </a:r>
            <a:endParaRPr lang="en-US" altLang="zh-TW" dirty="0"/>
          </a:p>
          <a:p>
            <a:pPr marL="0" indent="0">
              <a:buNone/>
            </a:pPr>
            <a:endParaRPr lang="zh-TW" altLang="en-US" dirty="0"/>
          </a:p>
        </p:txBody>
      </p:sp>
      <p:sp>
        <p:nvSpPr>
          <p:cNvPr id="3" name="標題 2"/>
          <p:cNvSpPr>
            <a:spLocks noGrp="1"/>
          </p:cNvSpPr>
          <p:nvPr>
            <p:ph type="title"/>
          </p:nvPr>
        </p:nvSpPr>
        <p:spPr/>
        <p:txBody>
          <a:bodyPr/>
          <a:lstStyle/>
          <a:p>
            <a:r>
              <a:rPr lang="zh-TW" altLang="en-US" dirty="0"/>
              <a:t>報告論文</a:t>
            </a:r>
          </a:p>
        </p:txBody>
      </p:sp>
    </p:spTree>
    <p:extLst>
      <p:ext uri="{BB962C8B-B14F-4D97-AF65-F5344CB8AC3E}">
        <p14:creationId xmlns:p14="http://schemas.microsoft.com/office/powerpoint/2010/main" val="431525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zh-TW" altLang="en-US" dirty="0">
                <a:solidFill>
                  <a:srgbClr val="C00000"/>
                </a:solidFill>
              </a:rPr>
              <a:t>三邊定位</a:t>
            </a:r>
            <a:r>
              <a:rPr lang="zh-TW" altLang="en-US" dirty="0"/>
              <a:t>：一種基於測量物體到三個或以上測量點的距離，從而確定物體位置的定位方法。</a:t>
            </a:r>
            <a:endParaRPr lang="en-US" altLang="zh-TW" dirty="0">
              <a:solidFill>
                <a:srgbClr val="FF0000"/>
              </a:solidFill>
            </a:endParaRPr>
          </a:p>
          <a:p>
            <a:pPr marL="0" indent="0">
              <a:buNone/>
            </a:pPr>
            <a:endParaRPr lang="en-US" altLang="zh-TW" dirty="0">
              <a:solidFill>
                <a:srgbClr val="FF0000"/>
              </a:solidFill>
            </a:endParaRPr>
          </a:p>
          <a:p>
            <a:pPr marL="0" indent="0">
              <a:buNone/>
            </a:pPr>
            <a:endParaRPr lang="en-US" altLang="zh-TW" dirty="0">
              <a:solidFill>
                <a:srgbClr val="FF0000"/>
              </a:solidFill>
            </a:endParaRPr>
          </a:p>
          <a:p>
            <a:pPr marL="0" indent="0">
              <a:buNone/>
            </a:pPr>
            <a:r>
              <a:rPr lang="zh-TW" altLang="en-US" dirty="0">
                <a:solidFill>
                  <a:srgbClr val="C00000"/>
                </a:solidFill>
              </a:rPr>
              <a:t>等效節點</a:t>
            </a:r>
            <a:r>
              <a:rPr lang="zh-TW" altLang="en-US" dirty="0"/>
              <a:t>：三邊定位所計算出來的節點位子</a:t>
            </a:r>
            <a:endParaRPr lang="en-US" altLang="zh-TW" dirty="0">
              <a:solidFill>
                <a:srgbClr val="FF0000"/>
              </a:solidFill>
            </a:endParaRPr>
          </a:p>
        </p:txBody>
      </p:sp>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spTree>
    <p:extLst>
      <p:ext uri="{BB962C8B-B14F-4D97-AF65-F5344CB8AC3E}">
        <p14:creationId xmlns:p14="http://schemas.microsoft.com/office/powerpoint/2010/main" val="3301551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zh-TW" altLang="en-US" dirty="0">
                <a:solidFill>
                  <a:srgbClr val="C00000"/>
                </a:solidFill>
              </a:rPr>
              <a:t>舉個例子</a:t>
            </a:r>
            <a:r>
              <a:rPr lang="zh-TW" altLang="en-US" dirty="0"/>
              <a:t>：</a:t>
            </a:r>
            <a:endParaRPr lang="en-US" altLang="zh-TW" dirty="0">
              <a:solidFill>
                <a:srgbClr val="FF0000"/>
              </a:solidFill>
            </a:endParaRPr>
          </a:p>
        </p:txBody>
      </p:sp>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sp>
        <p:nvSpPr>
          <p:cNvPr id="4" name="流程圖: 接點 3">
            <a:extLst>
              <a:ext uri="{FF2B5EF4-FFF2-40B4-BE49-F238E27FC236}">
                <a16:creationId xmlns:a16="http://schemas.microsoft.com/office/drawing/2014/main" id="{8A90E60C-66A3-4173-87E6-31EB04334B81}"/>
              </a:ext>
            </a:extLst>
          </p:cNvPr>
          <p:cNvSpPr/>
          <p:nvPr/>
        </p:nvSpPr>
        <p:spPr>
          <a:xfrm>
            <a:off x="3250531" y="5629204"/>
            <a:ext cx="576064" cy="5760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流程圖: 接點 4">
            <a:extLst>
              <a:ext uri="{FF2B5EF4-FFF2-40B4-BE49-F238E27FC236}">
                <a16:creationId xmlns:a16="http://schemas.microsoft.com/office/drawing/2014/main" id="{DA85AC1A-C420-48A7-8538-7B070F9B9C60}"/>
              </a:ext>
            </a:extLst>
          </p:cNvPr>
          <p:cNvSpPr/>
          <p:nvPr/>
        </p:nvSpPr>
        <p:spPr>
          <a:xfrm>
            <a:off x="4850490" y="5977396"/>
            <a:ext cx="576064" cy="5760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流程圖: 接點 5">
            <a:extLst>
              <a:ext uri="{FF2B5EF4-FFF2-40B4-BE49-F238E27FC236}">
                <a16:creationId xmlns:a16="http://schemas.microsoft.com/office/drawing/2014/main" id="{B562F49F-2E25-48A1-99AF-5E6F2739BAFE}"/>
              </a:ext>
            </a:extLst>
          </p:cNvPr>
          <p:cNvSpPr/>
          <p:nvPr/>
        </p:nvSpPr>
        <p:spPr>
          <a:xfrm>
            <a:off x="4211960" y="4147581"/>
            <a:ext cx="576064" cy="5760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等腰三角形 6">
            <a:extLst>
              <a:ext uri="{FF2B5EF4-FFF2-40B4-BE49-F238E27FC236}">
                <a16:creationId xmlns:a16="http://schemas.microsoft.com/office/drawing/2014/main" id="{D18D84B5-5309-47FF-94D0-C23BCA1548F9}"/>
              </a:ext>
            </a:extLst>
          </p:cNvPr>
          <p:cNvSpPr/>
          <p:nvPr/>
        </p:nvSpPr>
        <p:spPr>
          <a:xfrm>
            <a:off x="4222639" y="5183047"/>
            <a:ext cx="576064" cy="62716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A837D514-67E6-452C-BC89-88DCF364BD7D}"/>
              </a:ext>
            </a:extLst>
          </p:cNvPr>
          <p:cNvCxnSpPr>
            <a:cxnSpLocks/>
            <a:stCxn id="7" idx="0"/>
            <a:endCxn id="6" idx="4"/>
          </p:cNvCxnSpPr>
          <p:nvPr/>
        </p:nvCxnSpPr>
        <p:spPr>
          <a:xfrm flipH="1" flipV="1">
            <a:off x="4499992" y="4723645"/>
            <a:ext cx="10679" cy="45940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 name="直線單箭頭接點 8">
            <a:extLst>
              <a:ext uri="{FF2B5EF4-FFF2-40B4-BE49-F238E27FC236}">
                <a16:creationId xmlns:a16="http://schemas.microsoft.com/office/drawing/2014/main" id="{A28335A5-489D-442D-A62A-D42F726C4397}"/>
              </a:ext>
            </a:extLst>
          </p:cNvPr>
          <p:cNvCxnSpPr>
            <a:cxnSpLocks/>
            <a:stCxn id="7" idx="2"/>
            <a:endCxn id="4" idx="6"/>
          </p:cNvCxnSpPr>
          <p:nvPr/>
        </p:nvCxnSpPr>
        <p:spPr>
          <a:xfrm flipH="1">
            <a:off x="3826595" y="5810213"/>
            <a:ext cx="396044" cy="1070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 name="直線單箭頭接點 9">
            <a:extLst>
              <a:ext uri="{FF2B5EF4-FFF2-40B4-BE49-F238E27FC236}">
                <a16:creationId xmlns:a16="http://schemas.microsoft.com/office/drawing/2014/main" id="{3CD42BA7-5611-4F6E-B564-D37FD63FEE3F}"/>
              </a:ext>
            </a:extLst>
          </p:cNvPr>
          <p:cNvCxnSpPr>
            <a:cxnSpLocks/>
            <a:stCxn id="7" idx="4"/>
            <a:endCxn id="5" idx="2"/>
          </p:cNvCxnSpPr>
          <p:nvPr/>
        </p:nvCxnSpPr>
        <p:spPr>
          <a:xfrm>
            <a:off x="4798703" y="5810213"/>
            <a:ext cx="51787" cy="4552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文字方塊 10">
            <a:extLst>
              <a:ext uri="{FF2B5EF4-FFF2-40B4-BE49-F238E27FC236}">
                <a16:creationId xmlns:a16="http://schemas.microsoft.com/office/drawing/2014/main" id="{BC48A88C-C5A5-4FF8-8F8B-063C94CDC13C}"/>
              </a:ext>
            </a:extLst>
          </p:cNvPr>
          <p:cNvSpPr txBox="1"/>
          <p:nvPr/>
        </p:nvSpPr>
        <p:spPr>
          <a:xfrm>
            <a:off x="1979712" y="2852936"/>
            <a:ext cx="6845144" cy="923330"/>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假設我有</a:t>
            </a:r>
            <a:r>
              <a:rPr lang="en-US" altLang="zh-TW" dirty="0">
                <a:solidFill>
                  <a:schemeClr val="tx2">
                    <a:lumMod val="60000"/>
                    <a:lumOff val="40000"/>
                  </a:schemeClr>
                </a:solidFill>
                <a:latin typeface="微軟正黑體" panose="020B0604030504040204" pitchFamily="34" charset="-120"/>
                <a:ea typeface="微軟正黑體" panose="020B0604030504040204" pitchFamily="34" charset="-120"/>
              </a:rPr>
              <a:t>3</a:t>
            </a:r>
            <a:r>
              <a:rPr lang="zh-TW" altLang="en-US" dirty="0">
                <a:solidFill>
                  <a:schemeClr val="tx2">
                    <a:lumMod val="60000"/>
                    <a:lumOff val="40000"/>
                  </a:schemeClr>
                </a:solidFill>
                <a:latin typeface="微軟正黑體" panose="020B0604030504040204" pitchFamily="34" charset="-120"/>
                <a:ea typeface="微軟正黑體" panose="020B0604030504040204" pitchFamily="34" charset="-120"/>
              </a:rPr>
              <a:t>個基站</a:t>
            </a:r>
            <a:r>
              <a:rPr lang="en-US" altLang="zh-TW" dirty="0">
                <a:solidFill>
                  <a:schemeClr val="tx2">
                    <a:lumMod val="60000"/>
                    <a:lumOff val="40000"/>
                  </a:schemeClr>
                </a:solidFill>
                <a:latin typeface="微軟正黑體" panose="020B0604030504040204" pitchFamily="34" charset="-120"/>
                <a:ea typeface="微軟正黑體" panose="020B0604030504040204" pitchFamily="34" charset="-120"/>
              </a:rPr>
              <a:t>(</a:t>
            </a:r>
            <a:r>
              <a:rPr lang="zh-TW" altLang="en-US" dirty="0">
                <a:solidFill>
                  <a:schemeClr val="tx2">
                    <a:lumMod val="60000"/>
                    <a:lumOff val="40000"/>
                  </a:schemeClr>
                </a:solidFill>
                <a:latin typeface="微軟正黑體" panose="020B0604030504040204" pitchFamily="34" charset="-120"/>
                <a:ea typeface="微軟正黑體" panose="020B0604030504040204" pitchFamily="34" charset="-120"/>
              </a:rPr>
              <a:t>圓形</a:t>
            </a:r>
            <a:r>
              <a:rPr lang="en-US" altLang="zh-TW" dirty="0">
                <a:solidFill>
                  <a:schemeClr val="tx2">
                    <a:lumMod val="60000"/>
                    <a:lumOff val="40000"/>
                  </a:schemeClr>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如下，現在我要測量</a:t>
            </a:r>
            <a:r>
              <a:rPr lang="zh-TW" altLang="en-US" dirty="0">
                <a:solidFill>
                  <a:schemeClr val="accent3">
                    <a:lumMod val="50000"/>
                  </a:schemeClr>
                </a:solidFill>
                <a:latin typeface="微軟正黑體" panose="020B0604030504040204" pitchFamily="34" charset="-120"/>
                <a:ea typeface="微軟正黑體" panose="020B0604030504040204" pitchFamily="34" charset="-120"/>
              </a:rPr>
              <a:t>目標物</a:t>
            </a:r>
            <a:r>
              <a:rPr lang="en-US" altLang="zh-TW" dirty="0">
                <a:solidFill>
                  <a:schemeClr val="accent3">
                    <a:lumMod val="50000"/>
                  </a:schemeClr>
                </a:solidFill>
                <a:latin typeface="微軟正黑體" panose="020B0604030504040204" pitchFamily="34" charset="-120"/>
                <a:ea typeface="微軟正黑體" panose="020B0604030504040204" pitchFamily="34" charset="-120"/>
              </a:rPr>
              <a:t>(</a:t>
            </a:r>
            <a:r>
              <a:rPr lang="zh-TW" altLang="en-US" dirty="0">
                <a:solidFill>
                  <a:schemeClr val="accent3">
                    <a:lumMod val="50000"/>
                  </a:schemeClr>
                </a:solidFill>
                <a:latin typeface="微軟正黑體" panose="020B0604030504040204" pitchFamily="34" charset="-120"/>
                <a:ea typeface="微軟正黑體" panose="020B0604030504040204" pitchFamily="34" charset="-120"/>
              </a:rPr>
              <a:t>三角形</a:t>
            </a:r>
            <a:r>
              <a:rPr lang="en-US" altLang="zh-TW" dirty="0">
                <a:solidFill>
                  <a:schemeClr val="accent3">
                    <a:lumMod val="50000"/>
                  </a:schemeClr>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的位子</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我可以透過</a:t>
            </a:r>
            <a:r>
              <a:rPr lang="zh-TW" altLang="en-US" dirty="0">
                <a:solidFill>
                  <a:schemeClr val="accent3">
                    <a:lumMod val="50000"/>
                  </a:schemeClr>
                </a:solidFill>
                <a:latin typeface="微軟正黑體" panose="020B0604030504040204" pitchFamily="34" charset="-120"/>
                <a:ea typeface="微軟正黑體" panose="020B0604030504040204" pitchFamily="34" charset="-120"/>
              </a:rPr>
              <a:t>三角形</a:t>
            </a:r>
            <a:r>
              <a:rPr lang="zh-TW" altLang="en-US" dirty="0">
                <a:latin typeface="微軟正黑體" panose="020B0604030504040204" pitchFamily="34" charset="-120"/>
                <a:ea typeface="微軟正黑體" panose="020B0604030504040204" pitchFamily="34" charset="-120"/>
              </a:rPr>
              <a:t>發送訊號給三個</a:t>
            </a:r>
            <a:r>
              <a:rPr lang="zh-TW" altLang="en-US" dirty="0">
                <a:solidFill>
                  <a:schemeClr val="tx2">
                    <a:lumMod val="60000"/>
                    <a:lumOff val="40000"/>
                  </a:schemeClr>
                </a:solidFill>
                <a:latin typeface="微軟正黑體" panose="020B0604030504040204" pitchFamily="34" charset="-120"/>
                <a:ea typeface="微軟正黑體" panose="020B0604030504040204" pitchFamily="34" charset="-120"/>
              </a:rPr>
              <a:t>基站</a:t>
            </a:r>
            <a:r>
              <a:rPr lang="zh-TW" altLang="en-US" dirty="0">
                <a:latin typeface="微軟正黑體" panose="020B0604030504040204" pitchFamily="34" charset="-120"/>
                <a:ea typeface="微軟正黑體" panose="020B0604030504040204" pitchFamily="34" charset="-120"/>
              </a:rPr>
              <a:t>，並透過</a:t>
            </a:r>
            <a:r>
              <a:rPr lang="zh-TW" altLang="en-US" dirty="0">
                <a:solidFill>
                  <a:schemeClr val="tx2">
                    <a:lumMod val="60000"/>
                    <a:lumOff val="40000"/>
                  </a:schemeClr>
                </a:solidFill>
                <a:latin typeface="微軟正黑體" panose="020B0604030504040204" pitchFamily="34" charset="-120"/>
                <a:ea typeface="微軟正黑體" panose="020B0604030504040204" pitchFamily="34" charset="-120"/>
              </a:rPr>
              <a:t>基站</a:t>
            </a:r>
            <a:r>
              <a:rPr lang="zh-TW" altLang="en-US" dirty="0">
                <a:latin typeface="微軟正黑體" panose="020B0604030504040204" pitchFamily="34" charset="-120"/>
                <a:ea typeface="微軟正黑體" panose="020B0604030504040204" pitchFamily="34" charset="-120"/>
              </a:rPr>
              <a:t>收到訊號</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的</a:t>
            </a:r>
            <a:r>
              <a:rPr lang="zh-TW" altLang="en-US" dirty="0">
                <a:solidFill>
                  <a:srgbClr val="FF0000"/>
                </a:solidFill>
                <a:latin typeface="微軟正黑體" panose="020B0604030504040204" pitchFamily="34" charset="-120"/>
                <a:ea typeface="微軟正黑體" panose="020B0604030504040204" pitchFamily="34" charset="-120"/>
              </a:rPr>
              <a:t>時間差</a:t>
            </a:r>
            <a:r>
              <a:rPr lang="zh-TW" altLang="en-US" dirty="0">
                <a:latin typeface="微軟正黑體" panose="020B0604030504040204" pitchFamily="34" charset="-120"/>
                <a:ea typeface="微軟正黑體" panose="020B0604030504040204" pitchFamily="34" charset="-120"/>
              </a:rPr>
              <a:t>，就可以判斷</a:t>
            </a:r>
            <a:r>
              <a:rPr lang="zh-TW" altLang="en-US" dirty="0">
                <a:solidFill>
                  <a:schemeClr val="accent3">
                    <a:lumMod val="50000"/>
                  </a:schemeClr>
                </a:solidFill>
                <a:latin typeface="微軟正黑體" panose="020B0604030504040204" pitchFamily="34" charset="-120"/>
                <a:ea typeface="微軟正黑體" panose="020B0604030504040204" pitchFamily="34" charset="-120"/>
              </a:rPr>
              <a:t>目標物</a:t>
            </a:r>
            <a:r>
              <a:rPr lang="zh-TW" altLang="en-US" dirty="0">
                <a:latin typeface="微軟正黑體" panose="020B0604030504040204" pitchFamily="34" charset="-120"/>
                <a:ea typeface="微軟正黑體" panose="020B0604030504040204" pitchFamily="34" charset="-120"/>
              </a:rPr>
              <a:t>目前所在的等效位子</a:t>
            </a:r>
          </a:p>
        </p:txBody>
      </p:sp>
    </p:spTree>
    <p:extLst>
      <p:ext uri="{BB962C8B-B14F-4D97-AF65-F5344CB8AC3E}">
        <p14:creationId xmlns:p14="http://schemas.microsoft.com/office/powerpoint/2010/main" val="412824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sp>
        <p:nvSpPr>
          <p:cNvPr id="2" name="內容版面配置區 1"/>
          <p:cNvSpPr>
            <a:spLocks noGrp="1"/>
          </p:cNvSpPr>
          <p:nvPr>
            <p:ph idx="1"/>
          </p:nvPr>
        </p:nvSpPr>
        <p:spPr>
          <a:xfrm>
            <a:off x="872067" y="2714608"/>
            <a:ext cx="7408333" cy="3450696"/>
          </a:xfrm>
        </p:spPr>
        <p:txBody>
          <a:bodyPr>
            <a:normAutofit/>
          </a:bodyPr>
          <a:lstStyle/>
          <a:p>
            <a:pPr marL="0" indent="0">
              <a:buNone/>
            </a:pPr>
            <a:r>
              <a:rPr lang="zh-TW" altLang="en-US" dirty="0">
                <a:solidFill>
                  <a:srgbClr val="C00000"/>
                </a:solidFill>
                <a:latin typeface="+mn-ea"/>
              </a:rPr>
              <a:t>交叉驗證</a:t>
            </a:r>
            <a:r>
              <a:rPr lang="zh-TW" altLang="en-US" dirty="0">
                <a:latin typeface="+mn-ea"/>
              </a:rPr>
              <a:t>：為了避免將克隆節點錯誤地解釋為有效節點，</a:t>
            </a:r>
            <a:r>
              <a:rPr lang="zh-TW" altLang="en-US" dirty="0">
                <a:solidFill>
                  <a:srgbClr val="FF0000"/>
                </a:solidFill>
                <a:latin typeface="+mn-ea"/>
              </a:rPr>
              <a:t>監控節點需要對最初被認為是合法的節點進行二次檢查</a:t>
            </a:r>
            <a:r>
              <a:rPr lang="zh-TW" altLang="en-US" dirty="0">
                <a:latin typeface="+mn-ea"/>
              </a:rPr>
              <a:t>。</a:t>
            </a:r>
            <a:endParaRPr lang="en-US" altLang="zh-TW" dirty="0">
              <a:latin typeface="+mn-ea"/>
            </a:endParaRPr>
          </a:p>
          <a:p>
            <a:endParaRPr lang="zh-TW" altLang="en-US" dirty="0">
              <a:latin typeface="+mn-ea"/>
            </a:endParaRPr>
          </a:p>
          <a:p>
            <a:pPr marL="0" indent="0">
              <a:buNone/>
            </a:pPr>
            <a:r>
              <a:rPr lang="zh-TW" altLang="en-US" dirty="0">
                <a:latin typeface="+mn-ea"/>
              </a:rPr>
              <a:t>在監控節點收到來自基站的驗證請求後，它們通過檢查鄰居表中的節點</a:t>
            </a:r>
            <a:r>
              <a:rPr lang="en-US" altLang="zh-TW" dirty="0">
                <a:latin typeface="+mn-ea"/>
              </a:rPr>
              <a:t>ID</a:t>
            </a:r>
            <a:r>
              <a:rPr lang="zh-TW" altLang="en-US" dirty="0">
                <a:latin typeface="+mn-ea"/>
              </a:rPr>
              <a:t>和位置來驗證位置信息。</a:t>
            </a:r>
            <a:r>
              <a:rPr lang="zh-TW" altLang="en-US" dirty="0">
                <a:solidFill>
                  <a:srgbClr val="FF0000"/>
                </a:solidFill>
                <a:latin typeface="+mn-ea"/>
              </a:rPr>
              <a:t>如果存在衝突</a:t>
            </a:r>
            <a:r>
              <a:rPr lang="zh-TW" altLang="en-US" dirty="0">
                <a:latin typeface="+mn-ea"/>
              </a:rPr>
              <a:t>，</a:t>
            </a:r>
            <a:r>
              <a:rPr lang="zh-TW" altLang="en-US" dirty="0">
                <a:solidFill>
                  <a:srgbClr val="FF0000"/>
                </a:solidFill>
                <a:latin typeface="+mn-ea"/>
              </a:rPr>
              <a:t>那麼這些節點則被確認為克隆節點</a:t>
            </a:r>
            <a:r>
              <a:rPr lang="zh-TW" altLang="en-US" dirty="0">
                <a:latin typeface="+mn-ea"/>
              </a:rPr>
              <a:t>。</a:t>
            </a:r>
          </a:p>
        </p:txBody>
      </p:sp>
    </p:spTree>
    <p:extLst>
      <p:ext uri="{BB962C8B-B14F-4D97-AF65-F5344CB8AC3E}">
        <p14:creationId xmlns:p14="http://schemas.microsoft.com/office/powerpoint/2010/main" val="4177379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MDSClone</a:t>
            </a:r>
            <a:endParaRPr lang="zh-TW" altLang="en-US" dirty="0"/>
          </a:p>
        </p:txBody>
      </p:sp>
      <p:sp>
        <p:nvSpPr>
          <p:cNvPr id="2" name="內容版面配置區 1"/>
          <p:cNvSpPr>
            <a:spLocks noGrp="1"/>
          </p:cNvSpPr>
          <p:nvPr>
            <p:ph idx="1"/>
          </p:nvPr>
        </p:nvSpPr>
        <p:spPr>
          <a:xfrm>
            <a:off x="872067" y="2714608"/>
            <a:ext cx="7408333" cy="3450696"/>
          </a:xfrm>
        </p:spPr>
        <p:txBody>
          <a:bodyPr>
            <a:normAutofit/>
          </a:bodyPr>
          <a:lstStyle/>
          <a:p>
            <a:pPr marL="0" indent="0">
              <a:buNone/>
            </a:pPr>
            <a:r>
              <a:rPr lang="en-US" altLang="zh-TW" dirty="0" err="1">
                <a:solidFill>
                  <a:srgbClr val="C00000"/>
                </a:solidFill>
                <a:latin typeface="微軟正黑體" panose="020B0604030504040204" pitchFamily="34" charset="-120"/>
                <a:ea typeface="微軟正黑體" panose="020B0604030504040204" pitchFamily="34" charset="-120"/>
              </a:rPr>
              <a:t>MDSClone</a:t>
            </a:r>
            <a:r>
              <a:rPr lang="zh-TW" altLang="en-US" dirty="0">
                <a:latin typeface="+mn-ea"/>
              </a:rPr>
              <a:t>：</a:t>
            </a:r>
            <a:r>
              <a:rPr lang="zh-TW" altLang="en-US" dirty="0">
                <a:solidFill>
                  <a:srgbClr val="FF0000"/>
                </a:solidFill>
                <a:latin typeface="微軟正黑體" panose="020B0604030504040204" pitchFamily="34" charset="-120"/>
                <a:ea typeface="微軟正黑體" panose="020B0604030504040204" pitchFamily="34" charset="-120"/>
              </a:rPr>
              <a:t>因為</a:t>
            </a:r>
            <a:r>
              <a:rPr lang="en-US" altLang="zh-TW" dirty="0" err="1">
                <a:solidFill>
                  <a:srgbClr val="FF0000"/>
                </a:solidFill>
                <a:latin typeface="微軟正黑體" panose="020B0604030504040204" pitchFamily="34" charset="-120"/>
                <a:ea typeface="微軟正黑體" panose="020B0604030504040204" pitchFamily="34" charset="-120"/>
              </a:rPr>
              <a:t>SVMClone</a:t>
            </a:r>
            <a:r>
              <a:rPr lang="zh-TW" altLang="en-US" dirty="0">
                <a:solidFill>
                  <a:srgbClr val="FF0000"/>
                </a:solidFill>
                <a:latin typeface="微軟正黑體" panose="020B0604030504040204" pitchFamily="34" charset="-120"/>
                <a:ea typeface="微軟正黑體" panose="020B0604030504040204" pitchFamily="34" charset="-120"/>
              </a:rPr>
              <a:t>是基於</a:t>
            </a:r>
            <a:r>
              <a:rPr lang="en-US" altLang="zh-TW" dirty="0" err="1">
                <a:solidFill>
                  <a:srgbClr val="FF0000"/>
                </a:solidFill>
                <a:latin typeface="微軟正黑體" panose="020B0604030504040204" pitchFamily="34" charset="-120"/>
                <a:ea typeface="微軟正黑體" panose="020B0604030504040204" pitchFamily="34" charset="-120"/>
              </a:rPr>
              <a:t>MDSClone</a:t>
            </a:r>
            <a:r>
              <a:rPr lang="zh-TW" altLang="en-US" dirty="0">
                <a:solidFill>
                  <a:srgbClr val="FF0000"/>
                </a:solidFill>
                <a:latin typeface="微軟正黑體" panose="020B0604030504040204" pitchFamily="34" charset="-120"/>
                <a:ea typeface="微軟正黑體" panose="020B0604030504040204" pitchFamily="34" charset="-120"/>
              </a:rPr>
              <a:t>的產物</a:t>
            </a:r>
            <a:r>
              <a:rPr lang="zh-TW" altLang="en-US" dirty="0">
                <a:latin typeface="微軟正黑體" panose="020B0604030504040204" pitchFamily="34" charset="-120"/>
                <a:ea typeface="微軟正黑體" panose="020B0604030504040204" pitchFamily="34" charset="-120"/>
              </a:rPr>
              <a:t>，所以</a:t>
            </a:r>
            <a:r>
              <a:rPr lang="en-US" altLang="zh-TW" dirty="0" err="1">
                <a:latin typeface="微軟正黑體" panose="020B0604030504040204" pitchFamily="34" charset="-120"/>
                <a:ea typeface="微軟正黑體" panose="020B0604030504040204" pitchFamily="34" charset="-120"/>
              </a:rPr>
              <a:t>MDSClone</a:t>
            </a:r>
            <a:r>
              <a:rPr lang="zh-TW" altLang="en-US" dirty="0">
                <a:latin typeface="微軟正黑體" panose="020B0604030504040204" pitchFamily="34" charset="-120"/>
                <a:ea typeface="微軟正黑體" panose="020B0604030504040204" pitchFamily="34" charset="-120"/>
              </a:rPr>
              <a:t>流程其實與</a:t>
            </a:r>
            <a:r>
              <a:rPr lang="en-US" altLang="zh-TW" dirty="0" err="1">
                <a:latin typeface="微軟正黑體" panose="020B0604030504040204" pitchFamily="34" charset="-120"/>
                <a:ea typeface="微軟正黑體" panose="020B0604030504040204" pitchFamily="34" charset="-120"/>
              </a:rPr>
              <a:t>SVMClone</a:t>
            </a:r>
            <a:r>
              <a:rPr lang="zh-TW" altLang="en-US" dirty="0">
                <a:solidFill>
                  <a:srgbClr val="FF0000"/>
                </a:solidFill>
                <a:latin typeface="微軟正黑體" panose="020B0604030504040204" pitchFamily="34" charset="-120"/>
                <a:ea typeface="微軟正黑體" panose="020B0604030504040204" pitchFamily="34" charset="-120"/>
              </a:rPr>
              <a:t>流程相似</a:t>
            </a:r>
            <a:r>
              <a:rPr lang="zh-TW" altLang="en-US" dirty="0">
                <a:latin typeface="微軟正黑體" panose="020B0604030504040204" pitchFamily="34" charset="-120"/>
                <a:ea typeface="微軟正黑體" panose="020B0604030504040204" pitchFamily="34" charset="-120"/>
              </a:rPr>
              <a:t>，但沒有</a:t>
            </a:r>
            <a:r>
              <a:rPr lang="en-US" altLang="zh-TW" dirty="0">
                <a:latin typeface="微軟正黑體" panose="020B0604030504040204" pitchFamily="34" charset="-120"/>
                <a:ea typeface="微軟正黑體" panose="020B0604030504040204" pitchFamily="34" charset="-120"/>
              </a:rPr>
              <a:t>SVM</a:t>
            </a:r>
            <a:r>
              <a:rPr lang="zh-TW" altLang="en-US" dirty="0">
                <a:latin typeface="微軟正黑體" panose="020B0604030504040204" pitchFamily="34" charset="-120"/>
                <a:ea typeface="微軟正黑體" panose="020B0604030504040204" pitchFamily="34" charset="-120"/>
              </a:rPr>
              <a:t>去檢測節點的一些信息。</a:t>
            </a:r>
          </a:p>
        </p:txBody>
      </p:sp>
    </p:spTree>
    <p:extLst>
      <p:ext uri="{BB962C8B-B14F-4D97-AF65-F5344CB8AC3E}">
        <p14:creationId xmlns:p14="http://schemas.microsoft.com/office/powerpoint/2010/main" val="50133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solidFill>
                  <a:srgbClr val="C00000"/>
                </a:solidFill>
                <a:latin typeface="微軟正黑體" panose="020B0604030504040204" pitchFamily="34" charset="-120"/>
                <a:ea typeface="微軟正黑體" panose="020B0604030504040204" pitchFamily="34" charset="-120"/>
              </a:rPr>
              <a:t>實驗</a:t>
            </a:r>
            <a:r>
              <a:rPr lang="zh-TW" altLang="en-US" dirty="0">
                <a:latin typeface="微軟正黑體" panose="020B0604030504040204" pitchFamily="34" charset="-120"/>
                <a:ea typeface="微軟正黑體" panose="020B0604030504040204" pitchFamily="34" charset="-120"/>
              </a:rPr>
              <a:t>：利用兩種技術在</a:t>
            </a:r>
            <a:r>
              <a:rPr lang="en-US" altLang="zh-TW" dirty="0">
                <a:solidFill>
                  <a:srgbClr val="FF0000"/>
                </a:solidFill>
                <a:latin typeface="微軟正黑體" panose="020B0604030504040204" pitchFamily="34" charset="-120"/>
                <a:ea typeface="微軟正黑體" panose="020B0604030504040204" pitchFamily="34" charset="-120"/>
              </a:rPr>
              <a:t>NS3(Network Simulator 3)</a:t>
            </a:r>
            <a:r>
              <a:rPr lang="zh-TW" altLang="en-US" dirty="0">
                <a:latin typeface="微軟正黑體" panose="020B0604030504040204" pitchFamily="34" charset="-120"/>
                <a:ea typeface="微軟正黑體" panose="020B0604030504040204" pitchFamily="34" charset="-120"/>
              </a:rPr>
              <a:t>中進行模擬並比較，實驗中使用了各種類型的感測器，如運動感測器，環境感測器，還有一些</a:t>
            </a:r>
            <a:r>
              <a:rPr lang="en-US" altLang="zh-TW" dirty="0">
                <a:latin typeface="微軟正黑體" panose="020B0604030504040204" pitchFamily="34" charset="-120"/>
                <a:ea typeface="微軟正黑體" panose="020B0604030504040204" pitchFamily="34" charset="-120"/>
              </a:rPr>
              <a:t>IoT</a:t>
            </a:r>
            <a:r>
              <a:rPr lang="zh-TW" altLang="en-US" dirty="0">
                <a:latin typeface="微軟正黑體" panose="020B0604030504040204" pitchFamily="34" charset="-120"/>
                <a:ea typeface="微軟正黑體" panose="020B0604030504040204" pitchFamily="34" charset="-120"/>
              </a:rPr>
              <a:t>設備像是智能手機、攝像機等等。</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solidFill>
                  <a:srgbClr val="C00000"/>
                </a:solidFill>
                <a:latin typeface="微軟正黑體" panose="020B0604030504040204" pitchFamily="34" charset="-120"/>
                <a:ea typeface="微軟正黑體" panose="020B0604030504040204" pitchFamily="34" charset="-120"/>
              </a:rPr>
              <a:t>實驗評估</a:t>
            </a:r>
            <a:r>
              <a:rPr lang="zh-TW" altLang="en-US" dirty="0">
                <a:latin typeface="微軟正黑體" panose="020B0604030504040204" pitchFamily="34" charset="-120"/>
                <a:ea typeface="微軟正黑體" panose="020B0604030504040204" pitchFamily="34" charset="-120"/>
              </a:rPr>
              <a:t>：攻擊間隔從</a:t>
            </a:r>
            <a:r>
              <a:rPr lang="en-US" altLang="zh-TW" dirty="0">
                <a:latin typeface="微軟正黑體" panose="020B0604030504040204" pitchFamily="34" charset="-120"/>
                <a:ea typeface="微軟正黑體" panose="020B0604030504040204" pitchFamily="34" charset="-120"/>
              </a:rPr>
              <a:t>20</a:t>
            </a:r>
            <a:r>
              <a:rPr lang="zh-TW" altLang="en-US" dirty="0">
                <a:latin typeface="微軟正黑體" panose="020B0604030504040204" pitchFamily="34" charset="-120"/>
                <a:ea typeface="微軟正黑體" panose="020B0604030504040204" pitchFamily="34" charset="-120"/>
              </a:rPr>
              <a:t>秒變化到</a:t>
            </a:r>
            <a:r>
              <a:rPr lang="en-US" altLang="zh-TW" dirty="0">
                <a:latin typeface="微軟正黑體" panose="020B0604030504040204" pitchFamily="34" charset="-120"/>
                <a:ea typeface="微軟正黑體" panose="020B0604030504040204" pitchFamily="34" charset="-120"/>
              </a:rPr>
              <a:t>100</a:t>
            </a:r>
            <a:r>
              <a:rPr lang="zh-TW" altLang="en-US" dirty="0">
                <a:latin typeface="微軟正黑體" panose="020B0604030504040204" pitchFamily="34" charset="-120"/>
                <a:ea typeface="微軟正黑體" panose="020B0604030504040204" pitchFamily="34" charset="-120"/>
              </a:rPr>
              <a:t>秒</a:t>
            </a:r>
          </a:p>
        </p:txBody>
      </p:sp>
      <p:sp>
        <p:nvSpPr>
          <p:cNvPr id="3" name="標題 2"/>
          <p:cNvSpPr>
            <a:spLocks noGrp="1"/>
          </p:cNvSpPr>
          <p:nvPr>
            <p:ph type="title"/>
          </p:nvPr>
        </p:nvSpPr>
        <p:spPr/>
        <p:txBody>
          <a:bodyPr/>
          <a:lstStyle/>
          <a:p>
            <a:r>
              <a:rPr lang="zh-TW" altLang="en-US" dirty="0"/>
              <a:t>實驗</a:t>
            </a:r>
          </a:p>
        </p:txBody>
      </p:sp>
    </p:spTree>
    <p:extLst>
      <p:ext uri="{BB962C8B-B14F-4D97-AF65-F5344CB8AC3E}">
        <p14:creationId xmlns:p14="http://schemas.microsoft.com/office/powerpoint/2010/main" val="248811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solidFill>
                  <a:srgbClr val="C00000"/>
                </a:solidFill>
                <a:latin typeface="微軟正黑體" panose="020B0604030504040204" pitchFamily="34" charset="-120"/>
                <a:ea typeface="微軟正黑體" panose="020B0604030504040204" pitchFamily="34" charset="-120"/>
              </a:rPr>
              <a:t>淺談</a:t>
            </a:r>
            <a:r>
              <a:rPr lang="en-US" altLang="zh-TW" dirty="0">
                <a:solidFill>
                  <a:srgbClr val="C00000"/>
                </a:solidFill>
                <a:latin typeface="微軟正黑體" panose="020B0604030504040204" pitchFamily="34" charset="-120"/>
                <a:ea typeface="微軟正黑體" panose="020B0604030504040204" pitchFamily="34" charset="-120"/>
              </a:rPr>
              <a:t>NS3</a:t>
            </a:r>
            <a:r>
              <a:rPr lang="zh-TW" altLang="en-US" dirty="0">
                <a:latin typeface="微軟正黑體" panose="020B0604030504040204" pitchFamily="34" charset="-120"/>
                <a:ea typeface="微軟正黑體" panose="020B0604030504040204" pitchFamily="34" charset="-120"/>
              </a:rPr>
              <a:t>：一個用於研究和模擬計算機網路的開源網路模擬器，</a:t>
            </a:r>
            <a:r>
              <a:rPr lang="zh-TW" altLang="en-US" dirty="0">
                <a:solidFill>
                  <a:srgbClr val="FF0000"/>
                </a:solidFill>
                <a:latin typeface="微軟正黑體" panose="020B0604030504040204" pitchFamily="34" charset="-120"/>
                <a:ea typeface="微軟正黑體" panose="020B0604030504040204" pitchFamily="34" charset="-120"/>
              </a:rPr>
              <a:t>主要特點是高性能以及可實際實現現實世界中使用的各種網路協議與技術</a:t>
            </a:r>
            <a:r>
              <a:rPr lang="zh-TW" altLang="en-US" dirty="0">
                <a:latin typeface="微軟正黑體" panose="020B0604030504040204" pitchFamily="34" charset="-120"/>
                <a:ea typeface="微軟正黑體" panose="020B0604030504040204" pitchFamily="34" charset="-120"/>
              </a:rPr>
              <a:t>，這使得研究人員可以進行真實的情境模擬</a:t>
            </a:r>
          </a:p>
        </p:txBody>
      </p:sp>
      <p:sp>
        <p:nvSpPr>
          <p:cNvPr id="3" name="標題 2"/>
          <p:cNvSpPr>
            <a:spLocks noGrp="1"/>
          </p:cNvSpPr>
          <p:nvPr>
            <p:ph type="title"/>
          </p:nvPr>
        </p:nvSpPr>
        <p:spPr/>
        <p:txBody>
          <a:bodyPr/>
          <a:lstStyle/>
          <a:p>
            <a:r>
              <a:rPr lang="zh-TW" altLang="en-US" dirty="0"/>
              <a:t>實驗</a:t>
            </a:r>
          </a:p>
        </p:txBody>
      </p:sp>
    </p:spTree>
    <p:extLst>
      <p:ext uri="{BB962C8B-B14F-4D97-AF65-F5344CB8AC3E}">
        <p14:creationId xmlns:p14="http://schemas.microsoft.com/office/powerpoint/2010/main" val="3755795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實驗</a:t>
            </a:r>
            <a:r>
              <a:rPr lang="en-US" altLang="zh-TW" dirty="0"/>
              <a:t>-</a:t>
            </a:r>
            <a:r>
              <a:rPr lang="zh-TW" altLang="en-US" dirty="0"/>
              <a:t>受影響之封包百分比</a:t>
            </a:r>
          </a:p>
        </p:txBody>
      </p:sp>
      <p:pic>
        <p:nvPicPr>
          <p:cNvPr id="4" name="圖片 3">
            <a:extLst>
              <a:ext uri="{FF2B5EF4-FFF2-40B4-BE49-F238E27FC236}">
                <a16:creationId xmlns:a16="http://schemas.microsoft.com/office/drawing/2014/main" id="{CD0FAEFC-EF63-49ED-9245-F99D4C990F2F}"/>
              </a:ext>
            </a:extLst>
          </p:cNvPr>
          <p:cNvPicPr/>
          <p:nvPr/>
        </p:nvPicPr>
        <p:blipFill>
          <a:blip r:embed="rId2"/>
          <a:stretch>
            <a:fillRect/>
          </a:stretch>
        </p:blipFill>
        <p:spPr>
          <a:xfrm>
            <a:off x="323528" y="1772816"/>
            <a:ext cx="5184576" cy="2131695"/>
          </a:xfrm>
          <a:prstGeom prst="rect">
            <a:avLst/>
          </a:prstGeom>
        </p:spPr>
      </p:pic>
      <p:pic>
        <p:nvPicPr>
          <p:cNvPr id="5" name="圖片 4">
            <a:extLst>
              <a:ext uri="{FF2B5EF4-FFF2-40B4-BE49-F238E27FC236}">
                <a16:creationId xmlns:a16="http://schemas.microsoft.com/office/drawing/2014/main" id="{E174DF00-69DA-41F7-AB8E-005FA8E21BDA}"/>
              </a:ext>
            </a:extLst>
          </p:cNvPr>
          <p:cNvPicPr/>
          <p:nvPr/>
        </p:nvPicPr>
        <p:blipFill>
          <a:blip r:embed="rId3"/>
          <a:stretch>
            <a:fillRect/>
          </a:stretch>
        </p:blipFill>
        <p:spPr>
          <a:xfrm>
            <a:off x="3419872" y="4327110"/>
            <a:ext cx="5562342" cy="2285453"/>
          </a:xfrm>
          <a:prstGeom prst="rect">
            <a:avLst/>
          </a:prstGeom>
        </p:spPr>
      </p:pic>
      <p:sp>
        <p:nvSpPr>
          <p:cNvPr id="8" name="文字方塊 7">
            <a:extLst>
              <a:ext uri="{FF2B5EF4-FFF2-40B4-BE49-F238E27FC236}">
                <a16:creationId xmlns:a16="http://schemas.microsoft.com/office/drawing/2014/main" id="{45C93D76-38C2-4DB6-BF42-F7BEE65A6555}"/>
              </a:ext>
            </a:extLst>
          </p:cNvPr>
          <p:cNvSpPr txBox="1"/>
          <p:nvPr/>
        </p:nvSpPr>
        <p:spPr>
          <a:xfrm>
            <a:off x="5940152" y="2720073"/>
            <a:ext cx="2376264" cy="738664"/>
          </a:xfrm>
          <a:prstGeom prst="rect">
            <a:avLst/>
          </a:prstGeom>
          <a:noFill/>
        </p:spPr>
        <p:txBody>
          <a:bodyPr wrap="square" rtlCol="0">
            <a:spAutoFit/>
          </a:bodyPr>
          <a:lstStyle/>
          <a:p>
            <a:r>
              <a:rPr lang="zh-TW" altLang="en-US" sz="1400" dirty="0">
                <a:latin typeface="微軟正黑體" panose="020B0604030504040204" pitchFamily="34" charset="-120"/>
                <a:ea typeface="微軟正黑體" panose="020B0604030504040204" pitchFamily="34" charset="-120"/>
              </a:rPr>
              <a:t>這裡有個小問題是在我的認知裡不是攻擊間隔越短越容易受到影響嗎</a:t>
            </a:r>
            <a:r>
              <a:rPr lang="en-US" altLang="zh-TW" sz="1400" dirty="0">
                <a:latin typeface="微軟正黑體" panose="020B0604030504040204" pitchFamily="34" charset="-120"/>
                <a:ea typeface="微軟正黑體" panose="020B0604030504040204" pitchFamily="34" charset="-120"/>
              </a:rPr>
              <a:t>?</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4786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實驗</a:t>
            </a:r>
            <a:r>
              <a:rPr lang="en-US" altLang="zh-TW" dirty="0"/>
              <a:t>-</a:t>
            </a:r>
            <a:r>
              <a:rPr lang="zh-TW" altLang="en-US" dirty="0"/>
              <a:t>檢測精度</a:t>
            </a:r>
          </a:p>
        </p:txBody>
      </p:sp>
      <p:pic>
        <p:nvPicPr>
          <p:cNvPr id="8" name="圖片 7">
            <a:extLst>
              <a:ext uri="{FF2B5EF4-FFF2-40B4-BE49-F238E27FC236}">
                <a16:creationId xmlns:a16="http://schemas.microsoft.com/office/drawing/2014/main" id="{8CDED649-508C-4142-9F5A-5A80D2A6F550}"/>
              </a:ext>
            </a:extLst>
          </p:cNvPr>
          <p:cNvPicPr/>
          <p:nvPr/>
        </p:nvPicPr>
        <p:blipFill>
          <a:blip r:embed="rId2"/>
          <a:stretch>
            <a:fillRect/>
          </a:stretch>
        </p:blipFill>
        <p:spPr>
          <a:xfrm>
            <a:off x="251520" y="2204864"/>
            <a:ext cx="5274310" cy="2057400"/>
          </a:xfrm>
          <a:prstGeom prst="rect">
            <a:avLst/>
          </a:prstGeom>
        </p:spPr>
      </p:pic>
      <p:pic>
        <p:nvPicPr>
          <p:cNvPr id="9" name="圖片 8">
            <a:extLst>
              <a:ext uri="{FF2B5EF4-FFF2-40B4-BE49-F238E27FC236}">
                <a16:creationId xmlns:a16="http://schemas.microsoft.com/office/drawing/2014/main" id="{F50798D2-94B1-49B4-81F9-560BA88A6E01}"/>
              </a:ext>
            </a:extLst>
          </p:cNvPr>
          <p:cNvPicPr/>
          <p:nvPr/>
        </p:nvPicPr>
        <p:blipFill>
          <a:blip r:embed="rId3"/>
          <a:stretch>
            <a:fillRect/>
          </a:stretch>
        </p:blipFill>
        <p:spPr>
          <a:xfrm>
            <a:off x="3846700" y="4437112"/>
            <a:ext cx="5274310" cy="2283460"/>
          </a:xfrm>
          <a:prstGeom prst="rect">
            <a:avLst/>
          </a:prstGeom>
        </p:spPr>
      </p:pic>
    </p:spTree>
    <p:extLst>
      <p:ext uri="{BB962C8B-B14F-4D97-AF65-F5344CB8AC3E}">
        <p14:creationId xmlns:p14="http://schemas.microsoft.com/office/powerpoint/2010/main" val="24532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實驗</a:t>
            </a:r>
            <a:r>
              <a:rPr lang="en-US" altLang="zh-TW" dirty="0"/>
              <a:t>-</a:t>
            </a:r>
            <a:r>
              <a:rPr lang="zh-TW" altLang="en-US" dirty="0"/>
              <a:t>誤報率</a:t>
            </a:r>
          </a:p>
        </p:txBody>
      </p:sp>
      <p:pic>
        <p:nvPicPr>
          <p:cNvPr id="5" name="圖片 4">
            <a:extLst>
              <a:ext uri="{FF2B5EF4-FFF2-40B4-BE49-F238E27FC236}">
                <a16:creationId xmlns:a16="http://schemas.microsoft.com/office/drawing/2014/main" id="{9B1B08FC-386E-41AB-82B8-0297D2567D1F}"/>
              </a:ext>
            </a:extLst>
          </p:cNvPr>
          <p:cNvPicPr/>
          <p:nvPr/>
        </p:nvPicPr>
        <p:blipFill>
          <a:blip r:embed="rId2"/>
          <a:stretch>
            <a:fillRect/>
          </a:stretch>
        </p:blipFill>
        <p:spPr>
          <a:xfrm>
            <a:off x="251520" y="2132856"/>
            <a:ext cx="5274310" cy="2040890"/>
          </a:xfrm>
          <a:prstGeom prst="rect">
            <a:avLst/>
          </a:prstGeom>
        </p:spPr>
      </p:pic>
      <p:pic>
        <p:nvPicPr>
          <p:cNvPr id="6" name="圖片 5">
            <a:extLst>
              <a:ext uri="{FF2B5EF4-FFF2-40B4-BE49-F238E27FC236}">
                <a16:creationId xmlns:a16="http://schemas.microsoft.com/office/drawing/2014/main" id="{040CE25D-5611-4B7D-AD6E-B64826991F05}"/>
              </a:ext>
            </a:extLst>
          </p:cNvPr>
          <p:cNvPicPr/>
          <p:nvPr/>
        </p:nvPicPr>
        <p:blipFill>
          <a:blip r:embed="rId3"/>
          <a:stretch>
            <a:fillRect/>
          </a:stretch>
        </p:blipFill>
        <p:spPr>
          <a:xfrm>
            <a:off x="3779912" y="4427514"/>
            <a:ext cx="5274310" cy="2213610"/>
          </a:xfrm>
          <a:prstGeom prst="rect">
            <a:avLst/>
          </a:prstGeom>
        </p:spPr>
      </p:pic>
    </p:spTree>
    <p:extLst>
      <p:ext uri="{BB962C8B-B14F-4D97-AF65-F5344CB8AC3E}">
        <p14:creationId xmlns:p14="http://schemas.microsoft.com/office/powerpoint/2010/main" val="304162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latin typeface="微軟正黑體" panose="020B0604030504040204" pitchFamily="34" charset="-120"/>
                <a:ea typeface="微軟正黑體" panose="020B0604030504040204" pitchFamily="34" charset="-120"/>
              </a:rPr>
              <a:t>1.</a:t>
            </a:r>
            <a:r>
              <a:rPr lang="zh-TW" altLang="en-US" dirty="0"/>
              <a:t>模型創新應用</a:t>
            </a:r>
            <a:endParaRPr lang="en-US" altLang="zh-TW" dirty="0"/>
          </a:p>
          <a:p>
            <a:pPr marL="0" indent="0">
              <a:buNone/>
            </a:pPr>
            <a:endParaRPr lang="en-US" altLang="zh-TW" dirty="0"/>
          </a:p>
          <a:p>
            <a:pPr marL="0" indent="0">
              <a:buNone/>
            </a:pPr>
            <a:r>
              <a:rPr lang="en-US" altLang="zh-TW" dirty="0">
                <a:latin typeface="微軟正黑體" panose="020B0604030504040204" pitchFamily="34" charset="-120"/>
                <a:ea typeface="微軟正黑體" panose="020B0604030504040204" pitchFamily="34" charset="-120"/>
              </a:rPr>
              <a:t>2.</a:t>
            </a:r>
            <a:r>
              <a:rPr lang="zh-TW" altLang="en-US" dirty="0"/>
              <a:t>性能提升</a:t>
            </a:r>
            <a:endParaRPr lang="en-US" altLang="zh-TW" dirty="0"/>
          </a:p>
          <a:p>
            <a:pPr marL="0" indent="0">
              <a:buNone/>
            </a:pPr>
            <a:endParaRPr lang="en-US" altLang="zh-TW" dirty="0"/>
          </a:p>
          <a:p>
            <a:pPr marL="0" indent="0">
              <a:buNone/>
            </a:pPr>
            <a:endParaRPr lang="en-US" altLang="zh-TW" dirty="0"/>
          </a:p>
          <a:p>
            <a:pPr marL="0" indent="0">
              <a:buNone/>
            </a:pPr>
            <a:endParaRPr lang="zh-TW" altLang="en-US" dirty="0"/>
          </a:p>
        </p:txBody>
      </p:sp>
      <p:sp>
        <p:nvSpPr>
          <p:cNvPr id="3" name="標題 2"/>
          <p:cNvSpPr>
            <a:spLocks noGrp="1"/>
          </p:cNvSpPr>
          <p:nvPr>
            <p:ph type="title"/>
          </p:nvPr>
        </p:nvSpPr>
        <p:spPr/>
        <p:txBody>
          <a:bodyPr/>
          <a:lstStyle/>
          <a:p>
            <a:r>
              <a:rPr lang="zh-TW" altLang="en-US" dirty="0"/>
              <a:t>貢獻與優點</a:t>
            </a:r>
          </a:p>
        </p:txBody>
      </p:sp>
    </p:spTree>
    <p:extLst>
      <p:ext uri="{BB962C8B-B14F-4D97-AF65-F5344CB8AC3E}">
        <p14:creationId xmlns:p14="http://schemas.microsoft.com/office/powerpoint/2010/main" val="421847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1.</a:t>
            </a:r>
            <a:r>
              <a:rPr lang="zh-TW" altLang="en-US" dirty="0"/>
              <a:t>在物聯網的無線感測網路</a:t>
            </a:r>
            <a:r>
              <a:rPr lang="en-US" altLang="zh-TW" dirty="0"/>
              <a:t>(WSN)</a:t>
            </a:r>
            <a:r>
              <a:rPr lang="zh-TW" altLang="en-US" dirty="0"/>
              <a:t>中，由於電力有限的設備</a:t>
            </a:r>
            <a:r>
              <a:rPr lang="en-US" altLang="zh-TW" dirty="0"/>
              <a:t>(</a:t>
            </a:r>
            <a:r>
              <a:rPr lang="zh-TW" altLang="en-US" dirty="0">
                <a:solidFill>
                  <a:srgbClr val="FF0000"/>
                </a:solidFill>
              </a:rPr>
              <a:t>節點</a:t>
            </a:r>
            <a:r>
              <a:rPr lang="en-US" altLang="zh-TW" dirty="0"/>
              <a:t>)</a:t>
            </a:r>
            <a:r>
              <a:rPr lang="zh-TW" altLang="en-US" dirty="0"/>
              <a:t>之間的無線通信通常呈</a:t>
            </a:r>
            <a:r>
              <a:rPr lang="zh-TW" altLang="en-US" dirty="0">
                <a:solidFill>
                  <a:srgbClr val="FF0000"/>
                </a:solidFill>
              </a:rPr>
              <a:t>間歇性</a:t>
            </a:r>
            <a:r>
              <a:rPr lang="zh-TW" altLang="en-US" dirty="0"/>
              <a:t>的，而這些設備</a:t>
            </a:r>
            <a:r>
              <a:rPr lang="zh-TW" altLang="en-US" dirty="0">
                <a:solidFill>
                  <a:srgbClr val="FF0000"/>
                </a:solidFill>
              </a:rPr>
              <a:t>可能在休眠期間遭到攻擊</a:t>
            </a:r>
            <a:r>
              <a:rPr lang="zh-TW" altLang="en-US" dirty="0"/>
              <a:t>，例如：節點重複攻擊（克隆攻擊）</a:t>
            </a:r>
            <a:endParaRPr lang="zh-TW" altLang="en-US" dirty="0">
              <a:solidFill>
                <a:srgbClr val="FF0000"/>
              </a:solidFill>
            </a:endParaRPr>
          </a:p>
        </p:txBody>
      </p:sp>
      <p:sp>
        <p:nvSpPr>
          <p:cNvPr id="3" name="標題 2"/>
          <p:cNvSpPr>
            <a:spLocks noGrp="1"/>
          </p:cNvSpPr>
          <p:nvPr>
            <p:ph type="title"/>
          </p:nvPr>
        </p:nvSpPr>
        <p:spPr/>
        <p:txBody>
          <a:bodyPr/>
          <a:lstStyle/>
          <a:p>
            <a:r>
              <a:rPr lang="zh-TW" altLang="en-US" dirty="0"/>
              <a:t>研究背景</a:t>
            </a:r>
          </a:p>
        </p:txBody>
      </p:sp>
    </p:spTree>
    <p:extLst>
      <p:ext uri="{BB962C8B-B14F-4D97-AF65-F5344CB8AC3E}">
        <p14:creationId xmlns:p14="http://schemas.microsoft.com/office/powerpoint/2010/main" val="153925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ctr">
              <a:buNone/>
            </a:pPr>
            <a:r>
              <a:rPr lang="zh-TW" altLang="en-US" dirty="0"/>
              <a:t>這邊其實想指出論文存在缺點</a:t>
            </a:r>
            <a:endParaRPr lang="en-US" altLang="zh-TW" dirty="0"/>
          </a:p>
        </p:txBody>
      </p:sp>
      <p:sp>
        <p:nvSpPr>
          <p:cNvPr id="3" name="標題 2"/>
          <p:cNvSpPr>
            <a:spLocks noGrp="1"/>
          </p:cNvSpPr>
          <p:nvPr>
            <p:ph type="title"/>
          </p:nvPr>
        </p:nvSpPr>
        <p:spPr/>
        <p:txBody>
          <a:bodyPr/>
          <a:lstStyle/>
          <a:p>
            <a:r>
              <a:rPr lang="zh-TW" altLang="en-US" dirty="0"/>
              <a:t>缺點</a:t>
            </a:r>
          </a:p>
        </p:txBody>
      </p:sp>
    </p:spTree>
    <p:extLst>
      <p:ext uri="{BB962C8B-B14F-4D97-AF65-F5344CB8AC3E}">
        <p14:creationId xmlns:p14="http://schemas.microsoft.com/office/powerpoint/2010/main" val="3889689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為什麼選擇這篇論文報告</a:t>
            </a:r>
          </a:p>
        </p:txBody>
      </p:sp>
      <p:sp>
        <p:nvSpPr>
          <p:cNvPr id="7" name="內容版面配置區 1">
            <a:extLst>
              <a:ext uri="{FF2B5EF4-FFF2-40B4-BE49-F238E27FC236}">
                <a16:creationId xmlns:a16="http://schemas.microsoft.com/office/drawing/2014/main" id="{D9BE5B3D-E4DC-45EA-A372-A15C86A918D1}"/>
              </a:ext>
            </a:extLst>
          </p:cNvPr>
          <p:cNvSpPr>
            <a:spLocks noGrp="1"/>
          </p:cNvSpPr>
          <p:nvPr>
            <p:ph idx="1"/>
          </p:nvPr>
        </p:nvSpPr>
        <p:spPr>
          <a:xfrm>
            <a:off x="872067" y="2675467"/>
            <a:ext cx="7408333" cy="3450696"/>
          </a:xfrm>
        </p:spPr>
        <p:txBody>
          <a:bodyPr>
            <a:normAutofit/>
          </a:bodyPr>
          <a:lstStyle/>
          <a:p>
            <a:pPr marL="0" indent="0" algn="ctr">
              <a:buNone/>
            </a:pPr>
            <a:endParaRPr lang="en-US" altLang="zh-TW" dirty="0"/>
          </a:p>
          <a:p>
            <a:pPr marL="0" indent="0" algn="ctr">
              <a:buNone/>
            </a:pPr>
            <a:endParaRPr lang="en-US" altLang="zh-TW" dirty="0"/>
          </a:p>
          <a:p>
            <a:pPr marL="0" indent="0" algn="ctr">
              <a:buNone/>
            </a:pPr>
            <a:endParaRPr lang="en-US" altLang="zh-TW" dirty="0"/>
          </a:p>
          <a:p>
            <a:pPr marL="0" indent="0" algn="ctr">
              <a:buNone/>
            </a:pPr>
            <a:r>
              <a:rPr lang="en-US" altLang="zh-TW" dirty="0"/>
              <a:t>…</a:t>
            </a:r>
          </a:p>
        </p:txBody>
      </p:sp>
    </p:spTree>
    <p:extLst>
      <p:ext uri="{BB962C8B-B14F-4D97-AF65-F5344CB8AC3E}">
        <p14:creationId xmlns:p14="http://schemas.microsoft.com/office/powerpoint/2010/main" val="4099113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lgn="ctr">
              <a:buNone/>
            </a:pPr>
            <a:endParaRPr lang="en-US" altLang="zh-TW" dirty="0"/>
          </a:p>
          <a:p>
            <a:pPr marL="0" indent="0" algn="ctr">
              <a:buNone/>
            </a:pPr>
            <a:r>
              <a:rPr lang="zh-TW" altLang="en-US" dirty="0"/>
              <a:t>謝謝大家</a:t>
            </a:r>
            <a:endParaRPr lang="en-US" altLang="zh-TW" dirty="0"/>
          </a:p>
          <a:p>
            <a:pPr marL="0" indent="0" algn="ctr">
              <a:buNone/>
            </a:pPr>
            <a:r>
              <a:rPr lang="zh-TW" altLang="en-US" dirty="0"/>
              <a:t>如果內容有錯或講解有誤的地方</a:t>
            </a:r>
            <a:endParaRPr lang="en-US" altLang="zh-TW" dirty="0"/>
          </a:p>
          <a:p>
            <a:pPr marL="0" indent="0" algn="ctr">
              <a:buNone/>
            </a:pPr>
            <a:r>
              <a:rPr lang="zh-TW" altLang="en-US" dirty="0"/>
              <a:t>非常歡迎指教</a:t>
            </a:r>
            <a:endParaRPr lang="en-US" altLang="zh-TW" dirty="0"/>
          </a:p>
        </p:txBody>
      </p:sp>
      <p:sp>
        <p:nvSpPr>
          <p:cNvPr id="3" name="標題 2"/>
          <p:cNvSpPr>
            <a:spLocks noGrp="1"/>
          </p:cNvSpPr>
          <p:nvPr>
            <p:ph type="title"/>
          </p:nvPr>
        </p:nvSpPr>
        <p:spPr/>
        <p:txBody>
          <a:bodyPr/>
          <a:lstStyle/>
          <a:p>
            <a:r>
              <a:rPr lang="zh-TW" altLang="en-US" dirty="0"/>
              <a:t>報告結束</a:t>
            </a:r>
          </a:p>
        </p:txBody>
      </p:sp>
    </p:spTree>
    <p:extLst>
      <p:ext uri="{BB962C8B-B14F-4D97-AF65-F5344CB8AC3E}">
        <p14:creationId xmlns:p14="http://schemas.microsoft.com/office/powerpoint/2010/main" val="197998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研究背景</a:t>
            </a:r>
            <a:r>
              <a:rPr lang="en-US" altLang="zh-TW" dirty="0"/>
              <a:t>-</a:t>
            </a:r>
            <a:r>
              <a:rPr lang="zh-TW" altLang="en-US" dirty="0"/>
              <a:t>淺談</a:t>
            </a:r>
            <a:r>
              <a:rPr lang="en-US" altLang="zh-TW" dirty="0"/>
              <a:t>WSN</a:t>
            </a:r>
            <a:r>
              <a:rPr lang="zh-TW" altLang="en-US" dirty="0"/>
              <a:t>與節點</a:t>
            </a:r>
          </a:p>
        </p:txBody>
      </p:sp>
      <p:pic>
        <p:nvPicPr>
          <p:cNvPr id="4" name="圖片 3">
            <a:extLst>
              <a:ext uri="{FF2B5EF4-FFF2-40B4-BE49-F238E27FC236}">
                <a16:creationId xmlns:a16="http://schemas.microsoft.com/office/drawing/2014/main" id="{A25C473B-1D91-4BD4-A93E-E39933287C30}"/>
              </a:ext>
            </a:extLst>
          </p:cNvPr>
          <p:cNvPicPr>
            <a:picLocks noChangeAspect="1"/>
          </p:cNvPicPr>
          <p:nvPr/>
        </p:nvPicPr>
        <p:blipFill>
          <a:blip r:embed="rId2"/>
          <a:stretch>
            <a:fillRect/>
          </a:stretch>
        </p:blipFill>
        <p:spPr>
          <a:xfrm>
            <a:off x="1547664" y="1988840"/>
            <a:ext cx="6408712" cy="4269262"/>
          </a:xfrm>
          <a:prstGeom prst="rect">
            <a:avLst/>
          </a:prstGeom>
        </p:spPr>
      </p:pic>
      <p:sp>
        <p:nvSpPr>
          <p:cNvPr id="5" name="框架 4">
            <a:extLst>
              <a:ext uri="{FF2B5EF4-FFF2-40B4-BE49-F238E27FC236}">
                <a16:creationId xmlns:a16="http://schemas.microsoft.com/office/drawing/2014/main" id="{F10C3912-BFC0-48A1-A632-0321D2792BD5}"/>
              </a:ext>
            </a:extLst>
          </p:cNvPr>
          <p:cNvSpPr/>
          <p:nvPr/>
        </p:nvSpPr>
        <p:spPr>
          <a:xfrm>
            <a:off x="1619672" y="3717032"/>
            <a:ext cx="792088" cy="1296144"/>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框架 7">
            <a:extLst>
              <a:ext uri="{FF2B5EF4-FFF2-40B4-BE49-F238E27FC236}">
                <a16:creationId xmlns:a16="http://schemas.microsoft.com/office/drawing/2014/main" id="{BBB0D565-0B3C-452D-9076-1667FD2CC075}"/>
              </a:ext>
            </a:extLst>
          </p:cNvPr>
          <p:cNvSpPr/>
          <p:nvPr/>
        </p:nvSpPr>
        <p:spPr>
          <a:xfrm>
            <a:off x="2446278" y="2924944"/>
            <a:ext cx="1189618" cy="1080120"/>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 name="框架 8">
            <a:extLst>
              <a:ext uri="{FF2B5EF4-FFF2-40B4-BE49-F238E27FC236}">
                <a16:creationId xmlns:a16="http://schemas.microsoft.com/office/drawing/2014/main" id="{FD2EDFB1-B8CC-4FFE-9E81-44702096D1B5}"/>
              </a:ext>
            </a:extLst>
          </p:cNvPr>
          <p:cNvSpPr/>
          <p:nvPr/>
        </p:nvSpPr>
        <p:spPr>
          <a:xfrm>
            <a:off x="3961418" y="2852935"/>
            <a:ext cx="826606" cy="885055"/>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 name="框架 9">
            <a:extLst>
              <a:ext uri="{FF2B5EF4-FFF2-40B4-BE49-F238E27FC236}">
                <a16:creationId xmlns:a16="http://schemas.microsoft.com/office/drawing/2014/main" id="{095E30F4-D7E4-4FC2-841D-95ADC25A8789}"/>
              </a:ext>
            </a:extLst>
          </p:cNvPr>
          <p:cNvSpPr/>
          <p:nvPr/>
        </p:nvSpPr>
        <p:spPr>
          <a:xfrm>
            <a:off x="5958896" y="2986472"/>
            <a:ext cx="1133383" cy="885055"/>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 name="框架 10">
            <a:extLst>
              <a:ext uri="{FF2B5EF4-FFF2-40B4-BE49-F238E27FC236}">
                <a16:creationId xmlns:a16="http://schemas.microsoft.com/office/drawing/2014/main" id="{B417A903-78FF-4F70-8A51-884B3D06C436}"/>
              </a:ext>
            </a:extLst>
          </p:cNvPr>
          <p:cNvSpPr/>
          <p:nvPr/>
        </p:nvSpPr>
        <p:spPr>
          <a:xfrm>
            <a:off x="6941869" y="3818753"/>
            <a:ext cx="870492" cy="762376"/>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2" name="框架 11">
            <a:extLst>
              <a:ext uri="{FF2B5EF4-FFF2-40B4-BE49-F238E27FC236}">
                <a16:creationId xmlns:a16="http://schemas.microsoft.com/office/drawing/2014/main" id="{73F79DC5-01D1-452F-B768-969CD29FCA68}"/>
              </a:ext>
            </a:extLst>
          </p:cNvPr>
          <p:cNvSpPr/>
          <p:nvPr/>
        </p:nvSpPr>
        <p:spPr>
          <a:xfrm>
            <a:off x="6203052" y="4382010"/>
            <a:ext cx="870492" cy="885055"/>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4" name="框架 13">
            <a:extLst>
              <a:ext uri="{FF2B5EF4-FFF2-40B4-BE49-F238E27FC236}">
                <a16:creationId xmlns:a16="http://schemas.microsoft.com/office/drawing/2014/main" id="{3BC14FBD-5410-4BA0-BDF5-4A2199ECC43A}"/>
              </a:ext>
            </a:extLst>
          </p:cNvPr>
          <p:cNvSpPr/>
          <p:nvPr/>
        </p:nvSpPr>
        <p:spPr>
          <a:xfrm>
            <a:off x="5717731" y="5301208"/>
            <a:ext cx="913887" cy="885055"/>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框架 14">
            <a:extLst>
              <a:ext uri="{FF2B5EF4-FFF2-40B4-BE49-F238E27FC236}">
                <a16:creationId xmlns:a16="http://schemas.microsoft.com/office/drawing/2014/main" id="{48B098B5-2725-4D48-856D-09173A080523}"/>
              </a:ext>
            </a:extLst>
          </p:cNvPr>
          <p:cNvSpPr/>
          <p:nvPr/>
        </p:nvSpPr>
        <p:spPr>
          <a:xfrm>
            <a:off x="4563129" y="5445224"/>
            <a:ext cx="913887" cy="885055"/>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6" name="框架 15">
            <a:extLst>
              <a:ext uri="{FF2B5EF4-FFF2-40B4-BE49-F238E27FC236}">
                <a16:creationId xmlns:a16="http://schemas.microsoft.com/office/drawing/2014/main" id="{3C663EA8-78E0-4401-A564-CD26595E0425}"/>
              </a:ext>
            </a:extLst>
          </p:cNvPr>
          <p:cNvSpPr/>
          <p:nvPr/>
        </p:nvSpPr>
        <p:spPr>
          <a:xfrm>
            <a:off x="3386839" y="5267065"/>
            <a:ext cx="870493" cy="1063214"/>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7" name="框架 16">
            <a:extLst>
              <a:ext uri="{FF2B5EF4-FFF2-40B4-BE49-F238E27FC236}">
                <a16:creationId xmlns:a16="http://schemas.microsoft.com/office/drawing/2014/main" id="{5FAC0073-2B98-4DA3-8F54-C022226BA80C}"/>
              </a:ext>
            </a:extLst>
          </p:cNvPr>
          <p:cNvSpPr/>
          <p:nvPr/>
        </p:nvSpPr>
        <p:spPr>
          <a:xfrm>
            <a:off x="2162195" y="5193111"/>
            <a:ext cx="1067777" cy="885055"/>
          </a:xfrm>
          <a:prstGeom prst="frame">
            <a:avLst>
              <a:gd name="adj1" fmla="val 37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69720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2D49662B-86D6-4E3A-B6E7-B1DCFCEC0A01}"/>
              </a:ext>
            </a:extLst>
          </p:cNvPr>
          <p:cNvPicPr>
            <a:picLocks noGrp="1" noChangeAspect="1"/>
          </p:cNvPicPr>
          <p:nvPr>
            <p:ph idx="1"/>
          </p:nvPr>
        </p:nvPicPr>
        <p:blipFill>
          <a:blip r:embed="rId2"/>
          <a:stretch>
            <a:fillRect/>
          </a:stretch>
        </p:blipFill>
        <p:spPr>
          <a:xfrm>
            <a:off x="4454573" y="4149080"/>
            <a:ext cx="4553118" cy="2355062"/>
          </a:xfrm>
          <a:prstGeom prst="rect">
            <a:avLst/>
          </a:prstGeom>
        </p:spPr>
      </p:pic>
      <p:sp>
        <p:nvSpPr>
          <p:cNvPr id="3" name="標題 2"/>
          <p:cNvSpPr>
            <a:spLocks noGrp="1"/>
          </p:cNvSpPr>
          <p:nvPr>
            <p:ph type="title"/>
          </p:nvPr>
        </p:nvSpPr>
        <p:spPr/>
        <p:txBody>
          <a:bodyPr/>
          <a:lstStyle/>
          <a:p>
            <a:r>
              <a:rPr lang="zh-TW" altLang="en-US" dirty="0"/>
              <a:t>研究背景</a:t>
            </a:r>
            <a:r>
              <a:rPr lang="en-US" altLang="zh-TW" dirty="0"/>
              <a:t>-</a:t>
            </a:r>
            <a:r>
              <a:rPr lang="zh-TW" altLang="en-US" dirty="0"/>
              <a:t>淺談節點重複攻擊</a:t>
            </a:r>
          </a:p>
        </p:txBody>
      </p:sp>
      <p:sp>
        <p:nvSpPr>
          <p:cNvPr id="5" name="文字方塊 4">
            <a:extLst>
              <a:ext uri="{FF2B5EF4-FFF2-40B4-BE49-F238E27FC236}">
                <a16:creationId xmlns:a16="http://schemas.microsoft.com/office/drawing/2014/main" id="{DBE34371-A355-43C8-8BDF-8214396E0852}"/>
              </a:ext>
            </a:extLst>
          </p:cNvPr>
          <p:cNvSpPr txBox="1"/>
          <p:nvPr/>
        </p:nvSpPr>
        <p:spPr>
          <a:xfrm>
            <a:off x="399881" y="2555026"/>
            <a:ext cx="7340471" cy="3970318"/>
          </a:xfrm>
          <a:prstGeom prst="rect">
            <a:avLst/>
          </a:prstGeom>
          <a:noFill/>
        </p:spPr>
        <p:txBody>
          <a:bodyPr wrap="none" rtlCol="0">
            <a:spAutoFit/>
          </a:bodyPr>
          <a:lstStyle/>
          <a:p>
            <a:r>
              <a:rPr lang="zh-TW" altLang="en-US" dirty="0">
                <a:solidFill>
                  <a:srgbClr val="C00000"/>
                </a:solidFill>
              </a:rPr>
              <a:t>情境設定</a:t>
            </a:r>
            <a:r>
              <a:rPr lang="zh-TW" altLang="en-US" dirty="0"/>
              <a:t>：假設有一個智能家庭，其中可能有智慧門鎖、攝像頭等設備</a:t>
            </a:r>
            <a:endParaRPr lang="en-US" altLang="zh-TW" dirty="0"/>
          </a:p>
          <a:p>
            <a:endParaRPr lang="en-US" altLang="zh-TW" dirty="0"/>
          </a:p>
          <a:p>
            <a:r>
              <a:rPr lang="zh-TW" altLang="en-US" dirty="0">
                <a:solidFill>
                  <a:srgbClr val="C00000"/>
                </a:solidFill>
              </a:rPr>
              <a:t>攻擊者的目標</a:t>
            </a:r>
            <a:r>
              <a:rPr lang="zh-TW" altLang="en-US" dirty="0"/>
              <a:t>：為了入侵房屋偷取重要資料</a:t>
            </a:r>
            <a:endParaRPr lang="en-US" altLang="zh-TW" dirty="0"/>
          </a:p>
          <a:p>
            <a:endParaRPr lang="en-US" altLang="zh-TW" dirty="0"/>
          </a:p>
          <a:p>
            <a:r>
              <a:rPr lang="zh-TW" altLang="en-US" dirty="0">
                <a:solidFill>
                  <a:srgbClr val="C00000"/>
                </a:solidFill>
              </a:rPr>
              <a:t>攻擊過程</a:t>
            </a:r>
            <a:r>
              <a:rPr lang="zh-TW" altLang="en-US" dirty="0"/>
              <a:t>：</a:t>
            </a:r>
            <a:endParaRPr lang="en-US" altLang="zh-TW" dirty="0"/>
          </a:p>
          <a:p>
            <a:r>
              <a:rPr lang="en-US" altLang="zh-TW" dirty="0">
                <a:solidFill>
                  <a:srgbClr val="7030A0"/>
                </a:solidFill>
                <a:latin typeface="微軟正黑體" panose="020B0604030504040204" pitchFamily="34" charset="-120"/>
                <a:ea typeface="微軟正黑體" panose="020B0604030504040204" pitchFamily="34" charset="-120"/>
              </a:rPr>
              <a:t>1.</a:t>
            </a:r>
            <a:r>
              <a:rPr lang="zh-TW" altLang="en-US" dirty="0"/>
              <a:t>取得合法節點的身分和通信特徵</a:t>
            </a:r>
            <a:endParaRPr lang="en-US" altLang="zh-TW" dirty="0"/>
          </a:p>
          <a:p>
            <a:r>
              <a:rPr lang="zh-TW" altLang="en-US" dirty="0"/>
              <a:t>並加以複製</a:t>
            </a:r>
            <a:endParaRPr lang="en-US" altLang="zh-TW" dirty="0"/>
          </a:p>
          <a:p>
            <a:endParaRPr lang="en-US" altLang="zh-TW" dirty="0"/>
          </a:p>
          <a:p>
            <a:r>
              <a:rPr lang="en-US" altLang="zh-TW" dirty="0">
                <a:solidFill>
                  <a:srgbClr val="7030A0"/>
                </a:solidFill>
                <a:latin typeface="微軟正黑體" panose="020B0604030504040204" pitchFamily="34" charset="-120"/>
                <a:ea typeface="微軟正黑體" panose="020B0604030504040204" pitchFamily="34" charset="-120"/>
              </a:rPr>
              <a:t>2.</a:t>
            </a:r>
            <a:r>
              <a:rPr lang="zh-TW" altLang="en-US" dirty="0"/>
              <a:t>部屬該虛擬節點</a:t>
            </a:r>
            <a:endParaRPr lang="en-US" altLang="zh-TW" dirty="0"/>
          </a:p>
          <a:p>
            <a:endParaRPr lang="en-US" altLang="zh-TW" dirty="0"/>
          </a:p>
          <a:p>
            <a:r>
              <a:rPr lang="en-US" altLang="zh-TW" dirty="0">
                <a:solidFill>
                  <a:srgbClr val="7030A0"/>
                </a:solidFill>
                <a:latin typeface="微軟正黑體" panose="020B0604030504040204" pitchFamily="34" charset="-120"/>
                <a:ea typeface="微軟正黑體" panose="020B0604030504040204" pitchFamily="34" charset="-120"/>
              </a:rPr>
              <a:t>3.</a:t>
            </a:r>
            <a:r>
              <a:rPr lang="zh-TW" altLang="en-US" dirty="0"/>
              <a:t>模擬合法節點的行為</a:t>
            </a:r>
            <a:endParaRPr lang="en-US" altLang="zh-TW" dirty="0"/>
          </a:p>
          <a:p>
            <a:endParaRPr lang="en-US" altLang="zh-TW" dirty="0"/>
          </a:p>
          <a:p>
            <a:r>
              <a:rPr lang="en-US" altLang="zh-TW" dirty="0">
                <a:solidFill>
                  <a:srgbClr val="7030A0"/>
                </a:solidFill>
                <a:latin typeface="微軟正黑體" panose="020B0604030504040204" pitchFamily="34" charset="-120"/>
                <a:ea typeface="微軟正黑體" panose="020B0604030504040204" pitchFamily="34" charset="-120"/>
              </a:rPr>
              <a:t>4.</a:t>
            </a:r>
            <a:r>
              <a:rPr lang="zh-TW" altLang="en-US" dirty="0"/>
              <a:t>攻擊操作，開啟門鎖</a:t>
            </a:r>
            <a:endParaRPr lang="en-US" altLang="zh-TW" dirty="0"/>
          </a:p>
          <a:p>
            <a:endParaRPr lang="zh-TW" altLang="en-US" dirty="0"/>
          </a:p>
        </p:txBody>
      </p:sp>
    </p:spTree>
    <p:extLst>
      <p:ext uri="{BB962C8B-B14F-4D97-AF65-F5344CB8AC3E}">
        <p14:creationId xmlns:p14="http://schemas.microsoft.com/office/powerpoint/2010/main" val="358902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latin typeface="微軟正黑體" panose="020B0604030504040204" pitchFamily="34" charset="-120"/>
                <a:ea typeface="微軟正黑體" panose="020B0604030504040204" pitchFamily="34" charset="-120"/>
              </a:rPr>
              <a:t>2.WSN</a:t>
            </a:r>
            <a:r>
              <a:rPr lang="zh-TW" altLang="en-US" dirty="0">
                <a:latin typeface="微軟正黑體" panose="020B0604030504040204" pitchFamily="34" charset="-120"/>
                <a:ea typeface="微軟正黑體" panose="020B0604030504040204" pitchFamily="34" charset="-120"/>
              </a:rPr>
              <a:t>應該具備一種有效、準確和迅速的識別機制，可以</a:t>
            </a:r>
            <a:r>
              <a:rPr lang="zh-TW" altLang="en-US" dirty="0">
                <a:solidFill>
                  <a:srgbClr val="FF0000"/>
                </a:solidFill>
                <a:latin typeface="微軟正黑體" panose="020B0604030504040204" pitchFamily="34" charset="-120"/>
                <a:ea typeface="微軟正黑體" panose="020B0604030504040204" pitchFamily="34" charset="-120"/>
              </a:rPr>
              <a:t>察覺干擾者和複製節點的存在</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基於上述背景，</a:t>
            </a:r>
            <a:r>
              <a:rPr lang="zh-TW" altLang="en-US" dirty="0">
                <a:solidFill>
                  <a:srgbClr val="FF0000"/>
                </a:solidFill>
                <a:latin typeface="微軟正黑體" panose="020B0604030504040204" pitchFamily="34" charset="-120"/>
                <a:ea typeface="微軟正黑體" panose="020B0604030504040204" pitchFamily="34" charset="-120"/>
              </a:rPr>
              <a:t>提出一種基於支持向量機</a:t>
            </a:r>
            <a:r>
              <a:rPr lang="en-US" altLang="zh-TW" dirty="0">
                <a:solidFill>
                  <a:srgbClr val="FF0000"/>
                </a:solidFill>
                <a:latin typeface="微軟正黑體" panose="020B0604030504040204" pitchFamily="34" charset="-120"/>
                <a:ea typeface="微軟正黑體" panose="020B0604030504040204" pitchFamily="34" charset="-120"/>
              </a:rPr>
              <a:t>(SVM)</a:t>
            </a:r>
            <a:r>
              <a:rPr lang="zh-TW" altLang="en-US" dirty="0">
                <a:solidFill>
                  <a:srgbClr val="FF0000"/>
                </a:solidFill>
                <a:latin typeface="微軟正黑體" panose="020B0604030504040204" pitchFamily="34" charset="-120"/>
                <a:ea typeface="微軟正黑體" panose="020B0604030504040204" pitchFamily="34" charset="-120"/>
              </a:rPr>
              <a:t>的物聯網</a:t>
            </a:r>
            <a:r>
              <a:rPr lang="en-US" altLang="zh-TW" dirty="0">
                <a:solidFill>
                  <a:srgbClr val="FF0000"/>
                </a:solidFill>
                <a:latin typeface="微軟正黑體" panose="020B0604030504040204" pitchFamily="34" charset="-120"/>
                <a:ea typeface="微軟正黑體" panose="020B0604030504040204" pitchFamily="34" charset="-120"/>
              </a:rPr>
              <a:t>WSN</a:t>
            </a:r>
            <a:r>
              <a:rPr lang="zh-TW" altLang="en-US" dirty="0">
                <a:solidFill>
                  <a:srgbClr val="FF0000"/>
                </a:solidFill>
                <a:latin typeface="微軟正黑體" panose="020B0604030504040204" pitchFamily="34" charset="-120"/>
                <a:ea typeface="微軟正黑體" panose="020B0604030504040204" pitchFamily="34" charset="-120"/>
              </a:rPr>
              <a:t>克隆和干擾攻擊檢測技術</a:t>
            </a:r>
            <a:r>
              <a:rPr lang="zh-TW" altLang="en-US" dirty="0">
                <a:latin typeface="微軟正黑體" panose="020B0604030504040204" pitchFamily="34" charset="-120"/>
                <a:ea typeface="微軟正黑體" panose="020B0604030504040204" pitchFamily="34" charset="-120"/>
              </a:rPr>
              <a:t>，並將之取名為</a:t>
            </a:r>
            <a:r>
              <a:rPr lang="en-US" altLang="zh-TW" b="1" dirty="0" err="1">
                <a:solidFill>
                  <a:srgbClr val="7030A0"/>
                </a:solidFill>
                <a:latin typeface="微軟正黑體" panose="020B0604030504040204" pitchFamily="34" charset="-120"/>
                <a:ea typeface="微軟正黑體" panose="020B0604030504040204" pitchFamily="34" charset="-120"/>
              </a:rPr>
              <a:t>SVMClone</a:t>
            </a:r>
            <a:r>
              <a:rPr lang="zh-TW" altLang="en-US" dirty="0">
                <a:latin typeface="微軟正黑體" panose="020B0604030504040204" pitchFamily="34" charset="-120"/>
                <a:ea typeface="微軟正黑體" panose="020B0604030504040204" pitchFamily="34" charset="-120"/>
              </a:rPr>
              <a:t>。</a:t>
            </a:r>
            <a:endParaRPr lang="zh-TW" altLang="en-US" dirty="0"/>
          </a:p>
        </p:txBody>
      </p:sp>
      <p:sp>
        <p:nvSpPr>
          <p:cNvPr id="3" name="標題 2"/>
          <p:cNvSpPr>
            <a:spLocks noGrp="1"/>
          </p:cNvSpPr>
          <p:nvPr>
            <p:ph type="title"/>
          </p:nvPr>
        </p:nvSpPr>
        <p:spPr/>
        <p:txBody>
          <a:bodyPr/>
          <a:lstStyle/>
          <a:p>
            <a:r>
              <a:rPr lang="zh-TW" altLang="en-US" dirty="0"/>
              <a:t>研究背景</a:t>
            </a:r>
          </a:p>
        </p:txBody>
      </p:sp>
      <p:sp>
        <p:nvSpPr>
          <p:cNvPr id="4" name="文字方塊 3">
            <a:extLst>
              <a:ext uri="{FF2B5EF4-FFF2-40B4-BE49-F238E27FC236}">
                <a16:creationId xmlns:a16="http://schemas.microsoft.com/office/drawing/2014/main" id="{8CC1C81F-3DFB-4972-ACCF-6C7944F8CCAC}"/>
              </a:ext>
            </a:extLst>
          </p:cNvPr>
          <p:cNvSpPr txBox="1"/>
          <p:nvPr/>
        </p:nvSpPr>
        <p:spPr>
          <a:xfrm>
            <a:off x="2411760" y="6150340"/>
            <a:ext cx="4570482" cy="369332"/>
          </a:xfrm>
          <a:prstGeom prst="rect">
            <a:avLst/>
          </a:prstGeom>
          <a:noFill/>
        </p:spPr>
        <p:txBody>
          <a:bodyPr wrap="none" rtlCol="0">
            <a:spAutoFit/>
          </a:bodyPr>
          <a:lstStyle/>
          <a:p>
            <a:r>
              <a:rPr lang="zh-TW" altLang="en-US" b="1" dirty="0">
                <a:solidFill>
                  <a:srgbClr val="FF0000"/>
                </a:solidFill>
              </a:rPr>
              <a:t>本文主要探討一個能夠執行克隆攻擊的對手</a:t>
            </a:r>
            <a:endParaRPr lang="en-US" altLang="zh-TW" b="1" dirty="0">
              <a:solidFill>
                <a:srgbClr val="FF0000"/>
              </a:solidFill>
            </a:endParaRPr>
          </a:p>
        </p:txBody>
      </p:sp>
    </p:spTree>
    <p:extLst>
      <p:ext uri="{BB962C8B-B14F-4D97-AF65-F5344CB8AC3E}">
        <p14:creationId xmlns:p14="http://schemas.microsoft.com/office/powerpoint/2010/main" val="205913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780928"/>
            <a:ext cx="8208912" cy="3816423"/>
          </a:xfrm>
        </p:spPr>
        <p:txBody>
          <a:bodyPr>
            <a:normAutofit/>
          </a:bodyPr>
          <a:lstStyle/>
          <a:p>
            <a:pPr marL="0" indent="0">
              <a:buNone/>
            </a:pPr>
            <a:r>
              <a:rPr lang="zh-TW" altLang="en-US" dirty="0">
                <a:solidFill>
                  <a:srgbClr val="C00000"/>
                </a:solidFill>
              </a:rPr>
              <a:t>主要方法</a:t>
            </a:r>
            <a:r>
              <a:rPr lang="zh-TW" altLang="en-US" dirty="0"/>
              <a:t>：</a:t>
            </a:r>
            <a:endParaRPr lang="en-US" altLang="zh-TW" dirty="0"/>
          </a:p>
          <a:p>
            <a:pPr marL="0" indent="0">
              <a:buNone/>
            </a:pPr>
            <a:r>
              <a:rPr lang="en-US" altLang="zh-TW" dirty="0" err="1"/>
              <a:t>SVMClone</a:t>
            </a:r>
            <a:endParaRPr lang="en-US" altLang="zh-TW" dirty="0"/>
          </a:p>
          <a:p>
            <a:pPr marL="0" indent="0">
              <a:buNone/>
            </a:pPr>
            <a:endParaRPr lang="en-US" altLang="zh-TW" dirty="0"/>
          </a:p>
          <a:p>
            <a:pPr marL="0" indent="0">
              <a:buNone/>
            </a:pPr>
            <a:endParaRPr lang="en-US" altLang="zh-TW" dirty="0"/>
          </a:p>
          <a:p>
            <a:pPr marL="0" indent="0">
              <a:buNone/>
            </a:pPr>
            <a:r>
              <a:rPr lang="zh-TW" altLang="en-US" dirty="0">
                <a:solidFill>
                  <a:srgbClr val="C00000"/>
                </a:solidFill>
              </a:rPr>
              <a:t>對比方法</a:t>
            </a:r>
            <a:r>
              <a:rPr lang="zh-TW" altLang="en-US" dirty="0">
                <a:sym typeface="Wingdings" panose="05000000000000000000" pitchFamily="2" charset="2"/>
              </a:rPr>
              <a:t>：</a:t>
            </a:r>
            <a:endParaRPr lang="en-US" altLang="zh-TW" dirty="0">
              <a:sym typeface="Wingdings" panose="05000000000000000000" pitchFamily="2" charset="2"/>
            </a:endParaRPr>
          </a:p>
          <a:p>
            <a:pPr marL="0" indent="0">
              <a:buNone/>
            </a:pPr>
            <a:r>
              <a:rPr lang="en-US" altLang="zh-TW" dirty="0" err="1">
                <a:latin typeface="微軟正黑體" panose="020B0604030504040204" pitchFamily="34" charset="-120"/>
                <a:ea typeface="微軟正黑體" panose="020B0604030504040204" pitchFamily="34" charset="-120"/>
                <a:sym typeface="Wingdings" panose="05000000000000000000" pitchFamily="2" charset="2"/>
              </a:rPr>
              <a:t>MDSClone</a:t>
            </a:r>
            <a:endParaRPr lang="en-US" altLang="zh-TW" dirty="0"/>
          </a:p>
        </p:txBody>
      </p:sp>
      <p:sp>
        <p:nvSpPr>
          <p:cNvPr id="3" name="標題 2"/>
          <p:cNvSpPr>
            <a:spLocks noGrp="1"/>
          </p:cNvSpPr>
          <p:nvPr>
            <p:ph type="title"/>
          </p:nvPr>
        </p:nvSpPr>
        <p:spPr/>
        <p:txBody>
          <a:bodyPr/>
          <a:lstStyle/>
          <a:p>
            <a:r>
              <a:rPr lang="zh-TW" altLang="en-US" dirty="0"/>
              <a:t>採用方法</a:t>
            </a:r>
          </a:p>
        </p:txBody>
      </p:sp>
    </p:spTree>
    <p:extLst>
      <p:ext uri="{BB962C8B-B14F-4D97-AF65-F5344CB8AC3E}">
        <p14:creationId xmlns:p14="http://schemas.microsoft.com/office/powerpoint/2010/main" val="120721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852936"/>
            <a:ext cx="8208912" cy="3744415"/>
          </a:xfrm>
        </p:spPr>
        <p:txBody>
          <a:bodyPr>
            <a:normAutofit/>
          </a:bodyPr>
          <a:lstStyle/>
          <a:p>
            <a:pPr marL="0" indent="0">
              <a:buNone/>
            </a:pPr>
            <a:r>
              <a:rPr lang="zh-TW" altLang="en-US" dirty="0">
                <a:solidFill>
                  <a:srgbClr val="C00000"/>
                </a:solidFill>
              </a:rPr>
              <a:t>系統模型</a:t>
            </a:r>
            <a:r>
              <a:rPr lang="zh-TW" altLang="en-US" dirty="0"/>
              <a:t>：考慮了一個基於</a:t>
            </a:r>
            <a:r>
              <a:rPr lang="en-US" altLang="zh-TW" dirty="0"/>
              <a:t>IoT</a:t>
            </a:r>
            <a:r>
              <a:rPr lang="zh-TW" altLang="en-US" dirty="0"/>
              <a:t>的</a:t>
            </a:r>
            <a:r>
              <a:rPr lang="en-US" altLang="zh-TW" dirty="0"/>
              <a:t>WSN</a:t>
            </a:r>
            <a:r>
              <a:rPr lang="zh-TW" altLang="en-US" dirty="0"/>
              <a:t>，其中包含帶有</a:t>
            </a:r>
            <a:r>
              <a:rPr lang="zh-TW" altLang="en-US" dirty="0">
                <a:solidFill>
                  <a:srgbClr val="FF0000"/>
                </a:solidFill>
              </a:rPr>
              <a:t>基站</a:t>
            </a:r>
            <a:r>
              <a:rPr lang="zh-TW" altLang="en-US" dirty="0"/>
              <a:t>的靜態和移動節點，每個感測器會在某個時間段測量與其鄰近節點的距離並將詳細信息傳輸給</a:t>
            </a:r>
            <a:r>
              <a:rPr lang="zh-TW" altLang="en-US" dirty="0">
                <a:solidFill>
                  <a:srgbClr val="FF0000"/>
                </a:solidFill>
              </a:rPr>
              <a:t>基站</a:t>
            </a:r>
            <a:r>
              <a:rPr lang="zh-TW" altLang="en-US" dirty="0"/>
              <a:t>，</a:t>
            </a:r>
            <a:r>
              <a:rPr lang="zh-TW" altLang="en-US" dirty="0">
                <a:solidFill>
                  <a:srgbClr val="FF0000"/>
                </a:solidFill>
              </a:rPr>
              <a:t>並且該</a:t>
            </a:r>
            <a:r>
              <a:rPr lang="en-US" altLang="zh-TW" dirty="0">
                <a:solidFill>
                  <a:srgbClr val="FF0000"/>
                </a:solidFill>
              </a:rPr>
              <a:t>WSN</a:t>
            </a:r>
            <a:r>
              <a:rPr lang="zh-TW" altLang="en-US" dirty="0">
                <a:solidFill>
                  <a:srgbClr val="FF0000"/>
                </a:solidFill>
              </a:rPr>
              <a:t>是已經遭到攻擊的</a:t>
            </a:r>
            <a:r>
              <a:rPr lang="zh-TW" altLang="en-US" dirty="0"/>
              <a:t>。</a:t>
            </a:r>
            <a:endParaRPr lang="en-US" altLang="zh-TW" dirty="0"/>
          </a:p>
        </p:txBody>
      </p:sp>
      <p:sp>
        <p:nvSpPr>
          <p:cNvPr id="3" name="標題 2"/>
          <p:cNvSpPr>
            <a:spLocks noGrp="1"/>
          </p:cNvSpPr>
          <p:nvPr>
            <p:ph type="title"/>
          </p:nvPr>
        </p:nvSpPr>
        <p:spPr/>
        <p:txBody>
          <a:bodyPr/>
          <a:lstStyle/>
          <a:p>
            <a:r>
              <a:rPr lang="zh-TW" altLang="en-US" dirty="0"/>
              <a:t>採用方法</a:t>
            </a:r>
            <a:r>
              <a:rPr lang="en-US" altLang="zh-TW" dirty="0"/>
              <a:t>-</a:t>
            </a:r>
            <a:r>
              <a:rPr lang="en-US" altLang="zh-TW" dirty="0" err="1"/>
              <a:t>SVMClone</a:t>
            </a:r>
            <a:endParaRPr lang="zh-TW" altLang="en-US" dirty="0"/>
          </a:p>
        </p:txBody>
      </p:sp>
    </p:spTree>
    <p:extLst>
      <p:ext uri="{BB962C8B-B14F-4D97-AF65-F5344CB8AC3E}">
        <p14:creationId xmlns:p14="http://schemas.microsoft.com/office/powerpoint/2010/main" val="30208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5" y="2492897"/>
            <a:ext cx="8208912" cy="4320479"/>
          </a:xfrm>
        </p:spPr>
        <p:txBody>
          <a:bodyPr>
            <a:normAutofit/>
          </a:bodyPr>
          <a:lstStyle/>
          <a:p>
            <a:pPr marL="0" indent="0">
              <a:buNone/>
            </a:pPr>
            <a:r>
              <a:rPr lang="zh-TW" altLang="en-US" dirty="0">
                <a:solidFill>
                  <a:srgbClr val="C00000"/>
                </a:solidFill>
              </a:rPr>
              <a:t>舉例</a:t>
            </a:r>
            <a:r>
              <a:rPr lang="zh-TW" altLang="en-US" dirty="0"/>
              <a:t>：以一個假設的智慧城市來說明，它的運作方式。</a:t>
            </a:r>
            <a:endParaRPr lang="en-US" altLang="zh-TW" dirty="0"/>
          </a:p>
        </p:txBody>
      </p:sp>
      <p:sp>
        <p:nvSpPr>
          <p:cNvPr id="3" name="標題 2"/>
          <p:cNvSpPr>
            <a:spLocks noGrp="1"/>
          </p:cNvSpPr>
          <p:nvPr>
            <p:ph type="title"/>
          </p:nvPr>
        </p:nvSpPr>
        <p:spPr/>
        <p:txBody>
          <a:bodyPr/>
          <a:lstStyle/>
          <a:p>
            <a:r>
              <a:rPr lang="zh-TW" altLang="en-US" dirty="0"/>
              <a:t>採用方法</a:t>
            </a:r>
            <a:r>
              <a:rPr lang="en-US" altLang="zh-TW" dirty="0"/>
              <a:t>- </a:t>
            </a:r>
            <a:r>
              <a:rPr lang="en-US" altLang="zh-TW" dirty="0" err="1"/>
              <a:t>SVMClone</a:t>
            </a:r>
            <a:endParaRPr lang="zh-TW" altLang="en-US" dirty="0"/>
          </a:p>
        </p:txBody>
      </p:sp>
      <p:sp>
        <p:nvSpPr>
          <p:cNvPr id="5" name="矩形 4"/>
          <p:cNvSpPr/>
          <p:nvPr/>
        </p:nvSpPr>
        <p:spPr>
          <a:xfrm>
            <a:off x="1065675" y="4399241"/>
            <a:ext cx="721205" cy="621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北市府</a:t>
            </a:r>
          </a:p>
        </p:txBody>
      </p:sp>
      <p:sp>
        <p:nvSpPr>
          <p:cNvPr id="10" name="橢圓 9"/>
          <p:cNvSpPr/>
          <p:nvPr/>
        </p:nvSpPr>
        <p:spPr>
          <a:xfrm>
            <a:off x="6228183" y="5044150"/>
            <a:ext cx="661105" cy="6567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400" dirty="0"/>
              <a:t>中山</a:t>
            </a:r>
          </a:p>
        </p:txBody>
      </p:sp>
      <p:sp>
        <p:nvSpPr>
          <p:cNvPr id="12" name="橢圓 11"/>
          <p:cNvSpPr/>
          <p:nvPr/>
        </p:nvSpPr>
        <p:spPr>
          <a:xfrm>
            <a:off x="4067943" y="3413259"/>
            <a:ext cx="661105" cy="6567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400" dirty="0"/>
              <a:t>大安</a:t>
            </a:r>
          </a:p>
        </p:txBody>
      </p:sp>
      <p:sp>
        <p:nvSpPr>
          <p:cNvPr id="13" name="橢圓 12"/>
          <p:cNvSpPr/>
          <p:nvPr/>
        </p:nvSpPr>
        <p:spPr>
          <a:xfrm>
            <a:off x="4067944" y="5366383"/>
            <a:ext cx="661105" cy="6567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sz="1400" dirty="0"/>
              <a:t>松山</a:t>
            </a:r>
          </a:p>
        </p:txBody>
      </p:sp>
      <p:sp>
        <p:nvSpPr>
          <p:cNvPr id="11" name="流程圖: 接點 10"/>
          <p:cNvSpPr/>
          <p:nvPr/>
        </p:nvSpPr>
        <p:spPr>
          <a:xfrm>
            <a:off x="2103743" y="3293616"/>
            <a:ext cx="788713" cy="75921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dirty="0"/>
              <a:t>無人機</a:t>
            </a:r>
          </a:p>
        </p:txBody>
      </p:sp>
      <p:sp>
        <p:nvSpPr>
          <p:cNvPr id="20" name="流程圖: 接點 19"/>
          <p:cNvSpPr/>
          <p:nvPr/>
        </p:nvSpPr>
        <p:spPr>
          <a:xfrm>
            <a:off x="2859261" y="3861048"/>
            <a:ext cx="788713" cy="759218"/>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dirty="0"/>
              <a:t>交通號誌</a:t>
            </a:r>
          </a:p>
        </p:txBody>
      </p:sp>
      <p:sp>
        <p:nvSpPr>
          <p:cNvPr id="21" name="流程圖: 接點 20"/>
          <p:cNvSpPr/>
          <p:nvPr/>
        </p:nvSpPr>
        <p:spPr>
          <a:xfrm>
            <a:off x="2859260" y="4729609"/>
            <a:ext cx="788713" cy="752607"/>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dirty="0"/>
              <a:t>路燈</a:t>
            </a:r>
            <a:endParaRPr lang="en-US" altLang="zh-TW" sz="1400" dirty="0"/>
          </a:p>
        </p:txBody>
      </p:sp>
      <p:sp>
        <p:nvSpPr>
          <p:cNvPr id="22" name="流程圖: 接點 21"/>
          <p:cNvSpPr/>
          <p:nvPr/>
        </p:nvSpPr>
        <p:spPr>
          <a:xfrm>
            <a:off x="2219247" y="5425367"/>
            <a:ext cx="788713" cy="734258"/>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dirty="0"/>
              <a:t>環境偵測</a:t>
            </a:r>
          </a:p>
        </p:txBody>
      </p:sp>
      <p:cxnSp>
        <p:nvCxnSpPr>
          <p:cNvPr id="40" name="直線單箭頭接點 39"/>
          <p:cNvCxnSpPr>
            <a:cxnSpLocks/>
            <a:stCxn id="5" idx="3"/>
            <a:endCxn id="11" idx="3"/>
          </p:cNvCxnSpPr>
          <p:nvPr/>
        </p:nvCxnSpPr>
        <p:spPr>
          <a:xfrm flipV="1">
            <a:off x="1786880" y="3941650"/>
            <a:ext cx="432367" cy="76833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直線單箭頭接點 41"/>
          <p:cNvCxnSpPr>
            <a:cxnSpLocks/>
            <a:stCxn id="5" idx="3"/>
            <a:endCxn id="20" idx="2"/>
          </p:cNvCxnSpPr>
          <p:nvPr/>
        </p:nvCxnSpPr>
        <p:spPr>
          <a:xfrm flipV="1">
            <a:off x="1786880" y="4240657"/>
            <a:ext cx="1072381" cy="4693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5" name="直線單箭頭接點 44"/>
          <p:cNvCxnSpPr>
            <a:cxnSpLocks/>
            <a:stCxn id="5" idx="3"/>
            <a:endCxn id="21" idx="2"/>
          </p:cNvCxnSpPr>
          <p:nvPr/>
        </p:nvCxnSpPr>
        <p:spPr>
          <a:xfrm>
            <a:off x="1786880" y="4709984"/>
            <a:ext cx="1072380" cy="3959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直線單箭頭接點 47"/>
          <p:cNvCxnSpPr>
            <a:cxnSpLocks/>
            <a:stCxn id="5" idx="3"/>
            <a:endCxn id="22" idx="1"/>
          </p:cNvCxnSpPr>
          <p:nvPr/>
        </p:nvCxnSpPr>
        <p:spPr>
          <a:xfrm>
            <a:off x="1786880" y="4709984"/>
            <a:ext cx="547871" cy="82291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1" name="文字方塊 60"/>
          <p:cNvSpPr txBox="1"/>
          <p:nvPr/>
        </p:nvSpPr>
        <p:spPr>
          <a:xfrm>
            <a:off x="6948264" y="3196171"/>
            <a:ext cx="2088233" cy="954107"/>
          </a:xfrm>
          <a:prstGeom prst="rect">
            <a:avLst/>
          </a:prstGeom>
          <a:noFill/>
        </p:spPr>
        <p:txBody>
          <a:bodyPr wrap="square" rtlCol="0">
            <a:spAutoFit/>
          </a:bodyPr>
          <a:lstStyle/>
          <a:p>
            <a:r>
              <a:rPr lang="zh-TW" altLang="en-US" sz="1400" dirty="0"/>
              <a:t>北市府：基站</a:t>
            </a:r>
            <a:endParaRPr lang="en-US" altLang="zh-TW" sz="1400" dirty="0"/>
          </a:p>
          <a:p>
            <a:r>
              <a:rPr lang="zh-TW" altLang="en-US" sz="1400" dirty="0"/>
              <a:t>無人機：移動節點</a:t>
            </a:r>
            <a:endParaRPr lang="en-US" altLang="zh-TW" sz="1400" dirty="0"/>
          </a:p>
          <a:p>
            <a:r>
              <a:rPr lang="zh-TW" altLang="en-US" sz="1400" dirty="0"/>
              <a:t>路燈：靜態節點</a:t>
            </a:r>
            <a:endParaRPr lang="en-US" altLang="zh-TW" sz="1400" dirty="0"/>
          </a:p>
          <a:p>
            <a:endParaRPr lang="zh-TW" altLang="en-US" sz="1400" dirty="0"/>
          </a:p>
        </p:txBody>
      </p:sp>
      <p:cxnSp>
        <p:nvCxnSpPr>
          <p:cNvPr id="115" name="直線單箭頭接點 114"/>
          <p:cNvCxnSpPr>
            <a:cxnSpLocks/>
            <a:stCxn id="11" idx="6"/>
            <a:endCxn id="12" idx="2"/>
          </p:cNvCxnSpPr>
          <p:nvPr/>
        </p:nvCxnSpPr>
        <p:spPr>
          <a:xfrm>
            <a:off x="2892456" y="3673226"/>
            <a:ext cx="1175487" cy="6839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0" name="直線單箭頭接點 119"/>
          <p:cNvCxnSpPr>
            <a:cxnSpLocks/>
            <a:stCxn id="22" idx="6"/>
            <a:endCxn id="13" idx="2"/>
          </p:cNvCxnSpPr>
          <p:nvPr/>
        </p:nvCxnSpPr>
        <p:spPr>
          <a:xfrm flipV="1">
            <a:off x="3007960" y="5694742"/>
            <a:ext cx="1059984" cy="9775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6" name="流程圖: 接點 125"/>
          <p:cNvSpPr/>
          <p:nvPr/>
        </p:nvSpPr>
        <p:spPr>
          <a:xfrm>
            <a:off x="4824595" y="3033649"/>
            <a:ext cx="394356" cy="379610"/>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127" name="流程圖: 接點 126"/>
          <p:cNvSpPr/>
          <p:nvPr/>
        </p:nvSpPr>
        <p:spPr>
          <a:xfrm>
            <a:off x="5334455" y="3216699"/>
            <a:ext cx="394356" cy="37960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128" name="流程圖: 接點 127"/>
          <p:cNvSpPr/>
          <p:nvPr/>
        </p:nvSpPr>
        <p:spPr>
          <a:xfrm>
            <a:off x="5334455" y="3680731"/>
            <a:ext cx="394356" cy="376304"/>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tLang="zh-TW" sz="1400" dirty="0"/>
          </a:p>
        </p:txBody>
      </p:sp>
      <p:sp>
        <p:nvSpPr>
          <p:cNvPr id="129" name="流程圖: 接點 128"/>
          <p:cNvSpPr/>
          <p:nvPr/>
        </p:nvSpPr>
        <p:spPr>
          <a:xfrm>
            <a:off x="4824595" y="3971729"/>
            <a:ext cx="394356" cy="36712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cxnSp>
        <p:nvCxnSpPr>
          <p:cNvPr id="130" name="直線單箭頭接點 129"/>
          <p:cNvCxnSpPr>
            <a:cxnSpLocks/>
            <a:stCxn id="12" idx="6"/>
            <a:endCxn id="126" idx="3"/>
          </p:cNvCxnSpPr>
          <p:nvPr/>
        </p:nvCxnSpPr>
        <p:spPr>
          <a:xfrm flipV="1">
            <a:off x="4729048" y="3357666"/>
            <a:ext cx="153299" cy="3839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4" name="直線單箭頭接點 133"/>
          <p:cNvCxnSpPr>
            <a:cxnSpLocks/>
            <a:stCxn id="12" idx="6"/>
            <a:endCxn id="127" idx="2"/>
          </p:cNvCxnSpPr>
          <p:nvPr/>
        </p:nvCxnSpPr>
        <p:spPr>
          <a:xfrm flipV="1">
            <a:off x="4729048" y="3406504"/>
            <a:ext cx="605407" cy="3351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0" name="直線單箭頭接點 139"/>
          <p:cNvCxnSpPr>
            <a:cxnSpLocks/>
            <a:stCxn id="12" idx="6"/>
            <a:endCxn id="128" idx="2"/>
          </p:cNvCxnSpPr>
          <p:nvPr/>
        </p:nvCxnSpPr>
        <p:spPr>
          <a:xfrm>
            <a:off x="4729048" y="3741618"/>
            <a:ext cx="605407" cy="12726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0" name="直線單箭頭接點 149"/>
          <p:cNvCxnSpPr>
            <a:cxnSpLocks/>
            <a:stCxn id="12" idx="6"/>
            <a:endCxn id="129" idx="1"/>
          </p:cNvCxnSpPr>
          <p:nvPr/>
        </p:nvCxnSpPr>
        <p:spPr>
          <a:xfrm>
            <a:off x="4729048" y="3741618"/>
            <a:ext cx="153299" cy="283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5" name="流程圖: 接點 154"/>
          <p:cNvSpPr/>
          <p:nvPr/>
        </p:nvSpPr>
        <p:spPr>
          <a:xfrm>
            <a:off x="4824595" y="4970238"/>
            <a:ext cx="394356" cy="379610"/>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156" name="流程圖: 接點 155"/>
          <p:cNvSpPr/>
          <p:nvPr/>
        </p:nvSpPr>
        <p:spPr>
          <a:xfrm>
            <a:off x="5334455" y="5153288"/>
            <a:ext cx="394356" cy="37960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sp>
        <p:nvSpPr>
          <p:cNvPr id="157" name="流程圖: 接點 156"/>
          <p:cNvSpPr/>
          <p:nvPr/>
        </p:nvSpPr>
        <p:spPr>
          <a:xfrm>
            <a:off x="5334455" y="5617320"/>
            <a:ext cx="394356" cy="376304"/>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tLang="zh-TW" sz="1400" dirty="0"/>
          </a:p>
        </p:txBody>
      </p:sp>
      <p:sp>
        <p:nvSpPr>
          <p:cNvPr id="158" name="流程圖: 接點 157"/>
          <p:cNvSpPr/>
          <p:nvPr/>
        </p:nvSpPr>
        <p:spPr>
          <a:xfrm>
            <a:off x="4824595" y="5908318"/>
            <a:ext cx="394356" cy="367129"/>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00" dirty="0"/>
          </a:p>
        </p:txBody>
      </p:sp>
      <p:cxnSp>
        <p:nvCxnSpPr>
          <p:cNvPr id="159" name="直線單箭頭接點 158"/>
          <p:cNvCxnSpPr>
            <a:cxnSpLocks/>
            <a:endCxn id="155" idx="3"/>
          </p:cNvCxnSpPr>
          <p:nvPr/>
        </p:nvCxnSpPr>
        <p:spPr>
          <a:xfrm flipV="1">
            <a:off x="4729048" y="5294255"/>
            <a:ext cx="153299" cy="3839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0" name="直線單箭頭接點 159"/>
          <p:cNvCxnSpPr>
            <a:cxnSpLocks/>
            <a:endCxn id="156" idx="2"/>
          </p:cNvCxnSpPr>
          <p:nvPr/>
        </p:nvCxnSpPr>
        <p:spPr>
          <a:xfrm flipV="1">
            <a:off x="4729048" y="5343093"/>
            <a:ext cx="605407" cy="3351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1" name="直線單箭頭接點 160"/>
          <p:cNvCxnSpPr>
            <a:cxnSpLocks/>
            <a:endCxn id="157" idx="2"/>
          </p:cNvCxnSpPr>
          <p:nvPr/>
        </p:nvCxnSpPr>
        <p:spPr>
          <a:xfrm>
            <a:off x="4729048" y="5678207"/>
            <a:ext cx="605407" cy="12726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2" name="直線單箭頭接點 161"/>
          <p:cNvCxnSpPr>
            <a:cxnSpLocks/>
            <a:endCxn id="158" idx="1"/>
          </p:cNvCxnSpPr>
          <p:nvPr/>
        </p:nvCxnSpPr>
        <p:spPr>
          <a:xfrm>
            <a:off x="4729048" y="5678207"/>
            <a:ext cx="153299" cy="283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3" name="直線單箭頭接點 162"/>
          <p:cNvCxnSpPr>
            <a:cxnSpLocks/>
            <a:stCxn id="157" idx="6"/>
            <a:endCxn id="10" idx="2"/>
          </p:cNvCxnSpPr>
          <p:nvPr/>
        </p:nvCxnSpPr>
        <p:spPr>
          <a:xfrm flipV="1">
            <a:off x="5728811" y="5372509"/>
            <a:ext cx="499372" cy="4329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1" name="文字方塊 170"/>
          <p:cNvSpPr txBox="1"/>
          <p:nvPr/>
        </p:nvSpPr>
        <p:spPr>
          <a:xfrm>
            <a:off x="6948264" y="5141318"/>
            <a:ext cx="415498" cy="369332"/>
          </a:xfrm>
          <a:prstGeom prst="rect">
            <a:avLst/>
          </a:prstGeom>
          <a:noFill/>
        </p:spPr>
        <p:txBody>
          <a:bodyPr wrap="none" rtlCol="0">
            <a:spAutoFit/>
          </a:bodyPr>
          <a:lstStyle/>
          <a:p>
            <a:r>
              <a:rPr lang="en-US" altLang="zh-TW" dirty="0"/>
              <a:t>…</a:t>
            </a:r>
            <a:endParaRPr lang="zh-TW" altLang="en-US" dirty="0"/>
          </a:p>
        </p:txBody>
      </p:sp>
      <p:sp>
        <p:nvSpPr>
          <p:cNvPr id="172" name="文字方塊 171"/>
          <p:cNvSpPr txBox="1"/>
          <p:nvPr/>
        </p:nvSpPr>
        <p:spPr>
          <a:xfrm>
            <a:off x="5868144" y="3422223"/>
            <a:ext cx="415498" cy="369332"/>
          </a:xfrm>
          <a:prstGeom prst="rect">
            <a:avLst/>
          </a:prstGeom>
          <a:noFill/>
        </p:spPr>
        <p:txBody>
          <a:bodyPr wrap="none" rtlCol="0">
            <a:spAutoFit/>
          </a:bodyPr>
          <a:lstStyle/>
          <a:p>
            <a:r>
              <a:rPr lang="en-US" altLang="zh-TW" dirty="0"/>
              <a:t>…</a:t>
            </a:r>
            <a:endParaRPr lang="zh-TW" altLang="en-US" dirty="0"/>
          </a:p>
        </p:txBody>
      </p:sp>
    </p:spTree>
    <p:extLst>
      <p:ext uri="{BB962C8B-B14F-4D97-AF65-F5344CB8AC3E}">
        <p14:creationId xmlns:p14="http://schemas.microsoft.com/office/powerpoint/2010/main" val="426513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9426</TotalTime>
  <Words>1469</Words>
  <Application>Microsoft Office PowerPoint</Application>
  <PresentationFormat>如螢幕大小 (4:3)</PresentationFormat>
  <Paragraphs>200</Paragraphs>
  <Slides>32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32</vt:i4>
      </vt:variant>
    </vt:vector>
  </HeadingPairs>
  <TitlesOfParts>
    <vt:vector size="38" baseType="lpstr">
      <vt:lpstr>微軟正黑體</vt:lpstr>
      <vt:lpstr>標楷體</vt:lpstr>
      <vt:lpstr>Candara</vt:lpstr>
      <vt:lpstr>Symbol</vt:lpstr>
      <vt:lpstr>Wingdings</vt:lpstr>
      <vt:lpstr>波形</vt:lpstr>
      <vt:lpstr>人工智慧-論文報告</vt:lpstr>
      <vt:lpstr>報告論文</vt:lpstr>
      <vt:lpstr>研究背景</vt:lpstr>
      <vt:lpstr>研究背景-淺談WSN與節點</vt:lpstr>
      <vt:lpstr>研究背景-淺談節點重複攻擊</vt:lpstr>
      <vt:lpstr>研究背景</vt:lpstr>
      <vt:lpstr>採用方法</vt:lpstr>
      <vt:lpstr>採用方法-SVMClone</vt:lpstr>
      <vt:lpstr>採用方法- SVMClone</vt:lpstr>
      <vt:lpstr>採用方法-SVMClone</vt:lpstr>
      <vt:lpstr>採用方法-SVMClone</vt:lpstr>
      <vt:lpstr>採用方法-SVMClone</vt:lpstr>
      <vt:lpstr>採用方法-SVMClone</vt:lpstr>
      <vt:lpstr>採用方法- SVMClone</vt:lpstr>
      <vt:lpstr>採用方法-SVMClone</vt:lpstr>
      <vt:lpstr>採用方法-SVMClone</vt:lpstr>
      <vt:lpstr>採用方法-SVMClone</vt:lpstr>
      <vt:lpstr>採用方法-SVMClone</vt:lpstr>
      <vt:lpstr>採用方法-SVMClone</vt:lpstr>
      <vt:lpstr>採用方法-SVMClone</vt:lpstr>
      <vt:lpstr>採用方法-SVMClone</vt:lpstr>
      <vt:lpstr>採用方法-SVMClone</vt:lpstr>
      <vt:lpstr>採用方法-MDSClone</vt:lpstr>
      <vt:lpstr>實驗</vt:lpstr>
      <vt:lpstr>實驗</vt:lpstr>
      <vt:lpstr>實驗-受影響之封包百分比</vt:lpstr>
      <vt:lpstr>實驗-檢測精度</vt:lpstr>
      <vt:lpstr>實驗-誤報率</vt:lpstr>
      <vt:lpstr>貢獻與優點</vt:lpstr>
      <vt:lpstr>缺點</vt:lpstr>
      <vt:lpstr>為什麼選擇這篇論文報告</vt:lpstr>
      <vt:lpstr>報告結束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高等演算法-論文研讀</dc:title>
  <dc:creator>CZS</dc:creator>
  <cp:lastModifiedBy>CZS</cp:lastModifiedBy>
  <cp:revision>179</cp:revision>
  <dcterms:created xsi:type="dcterms:W3CDTF">2023-09-26T08:09:50Z</dcterms:created>
  <dcterms:modified xsi:type="dcterms:W3CDTF">2023-12-18T20:03:06Z</dcterms:modified>
</cp:coreProperties>
</file>