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25"/>
  </p:notesMasterIdLst>
  <p:handoutMasterIdLst>
    <p:handoutMasterId r:id="rId26"/>
  </p:handoutMasterIdLst>
  <p:sldIdLst>
    <p:sldId id="264" r:id="rId5"/>
    <p:sldId id="265" r:id="rId6"/>
    <p:sldId id="268" r:id="rId7"/>
    <p:sldId id="269" r:id="rId8"/>
    <p:sldId id="271" r:id="rId9"/>
    <p:sldId id="273" r:id="rId10"/>
    <p:sldId id="286" r:id="rId11"/>
    <p:sldId id="272" r:id="rId12"/>
    <p:sldId id="280" r:id="rId13"/>
    <p:sldId id="281" r:id="rId14"/>
    <p:sldId id="274" r:id="rId15"/>
    <p:sldId id="276" r:id="rId16"/>
    <p:sldId id="282" r:id="rId17"/>
    <p:sldId id="283" r:id="rId18"/>
    <p:sldId id="275" r:id="rId19"/>
    <p:sldId id="284" r:id="rId20"/>
    <p:sldId id="285" r:id="rId21"/>
    <p:sldId id="277" r:id="rId22"/>
    <p:sldId id="278" r:id="rId23"/>
    <p:sldId id="279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CBD63E1-5F55-4415-9927-5A1CDAC1093B}" type="datetime1">
              <a:rPr lang="zh-TW" altLang="en-US" smtClean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2023/12/20</a:t>
            </a:fld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TW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8FA6F63-22AE-4B79-A78C-3107D4360843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796F01-7154-41E0-B48B-A6921757531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56" y="1300786"/>
            <a:ext cx="8687713" cy="2509213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556" y="3886201"/>
            <a:ext cx="8687713" cy="1371599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4289374"/>
            <a:ext cx="10361733" cy="81161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435" y="698261"/>
            <a:ext cx="9819974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6" y="5108728"/>
            <a:ext cx="10361753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6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6" y="609600"/>
            <a:ext cx="10361753" cy="3427245"/>
          </a:xfrm>
        </p:spPr>
        <p:txBody>
          <a:bodyPr anchor="ctr"/>
          <a:lstStyle>
            <a:lvl1pPr algn="ctr"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4204821"/>
            <a:ext cx="10361753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75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6" y="4372797"/>
            <a:ext cx="10361753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227" y="75416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4809" y="29935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8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2138722"/>
            <a:ext cx="10361753" cy="2511835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4662335"/>
            <a:ext cx="1036175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00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36" y="609600"/>
            <a:ext cx="10361753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36" y="2367093"/>
            <a:ext cx="329811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36" y="2943356"/>
            <a:ext cx="3298117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1230" y="2367093"/>
            <a:ext cx="329066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192" y="2943356"/>
            <a:ext cx="330249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367093"/>
            <a:ext cx="330406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1222" y="2943356"/>
            <a:ext cx="3304067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33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36" y="610772"/>
            <a:ext cx="10361753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36" y="4204820"/>
            <a:ext cx="329555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536" y="2367093"/>
            <a:ext cx="3295551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36" y="4781082"/>
            <a:ext cx="3295551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02" y="4204820"/>
            <a:ext cx="330096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0191" y="2367093"/>
            <a:ext cx="330249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81081"/>
            <a:ext cx="330249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4204820"/>
            <a:ext cx="32998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1222" y="2367093"/>
            <a:ext cx="3304067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097" y="4781079"/>
            <a:ext cx="3304192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7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537" y="2367094"/>
            <a:ext cx="10361753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66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2"/>
            <a:ext cx="2552661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537" y="609602"/>
            <a:ext cx="7656730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1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10361127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44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6" y="828564"/>
            <a:ext cx="10349056" cy="2736819"/>
          </a:xfrm>
        </p:spPr>
        <p:txBody>
          <a:bodyPr anchor="b">
            <a:normAutofit/>
          </a:bodyPr>
          <a:lstStyle>
            <a:lvl1pPr>
              <a:defRPr sz="39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36" y="3657458"/>
            <a:ext cx="10349056" cy="1368183"/>
          </a:xfrm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510469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0593" y="2367093"/>
            <a:ext cx="510407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2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9" y="2371018"/>
            <a:ext cx="4872205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5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537" y="3051013"/>
            <a:ext cx="510469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4757" y="2371018"/>
            <a:ext cx="488053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5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0593" y="3051013"/>
            <a:ext cx="510407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9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59D9-E437-4125-98F7-3C8ED685612C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88270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B387-C3EE-4812-B298-7E9E9C6F0F56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68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609600"/>
            <a:ext cx="3934663" cy="2023252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6740" y="609601"/>
            <a:ext cx="6198548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2632852"/>
            <a:ext cx="3934664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609600"/>
            <a:ext cx="5933423" cy="2023254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0" y="609601"/>
            <a:ext cx="3254510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632853"/>
            <a:ext cx="5933403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949F-3078-463D-8481-0E172D05CD5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3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37" y="2367094"/>
            <a:ext cx="10361753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7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25A1AD-6892-4B63-B4D5-106D835AA347}" type="datetime1">
              <a:rPr lang="zh-TW" altLang="en-US" smtClean="0"/>
              <a:pPr/>
              <a:t>2023/12/20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37" y="5883276"/>
            <a:ext cx="6671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64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74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9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7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高等演算法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_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作業三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IMCF(IBCF/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lang="en-US" altLang="zh-TW" cap="none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tem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CF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?)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演算法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學生：呂明樺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指導教授：蕭瑛東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：建立用戶對物品的興趣分數列表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9A35C9-0E83-4423-BF3A-7A21D9AC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9" y="2924944"/>
            <a:ext cx="10291745" cy="31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6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564904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：建立物品對物品的相似度分數列表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F3C65B-2B1F-4D4F-A2C1-24B9008A98B6}"/>
              </a:ext>
            </a:extLst>
          </p:cNvPr>
          <p:cNvSpPr txBox="1"/>
          <p:nvPr/>
        </p:nvSpPr>
        <p:spPr>
          <a:xfrm>
            <a:off x="4385939" y="3429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類似像這樣，分數由高到低排列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F262CF-2088-4BAF-8A18-24EE46DB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3798332"/>
            <a:ext cx="8856984" cy="23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492896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接續步驟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：預估用戶對候選物品的興趣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381BB9-2316-4C3C-82F6-69B1071563D9}"/>
              </a:ext>
            </a:extLst>
          </p:cNvPr>
          <p:cNvSpPr txBox="1"/>
          <p:nvPr/>
        </p:nvSpPr>
        <p:spPr>
          <a:xfrm>
            <a:off x="1265321" y="2996952"/>
            <a:ext cx="8662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這時候應該會問，分數怎麼來的呢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步驟：</a:t>
            </a:r>
            <a:endParaRPr lang="en-US" altLang="zh-TW" sz="1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把喜歡物品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的用戶記成集合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W1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，喜歡物品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的用戶記成集合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W2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，以此列推，標記所有物品</a:t>
            </a:r>
            <a:endParaRPr lang="en-US" altLang="zh-TW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接著定義交集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做相似度計算的話，算式如下</a:t>
            </a:r>
            <a:endParaRPr lang="en-US" altLang="zh-TW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同時喜歡物品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i1, i2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的用戶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W1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的交集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分子：同時喜歡物品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i1, i2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的用戶對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的分數乘以對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的分數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分母：喜歡物品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的所有用戶分數總合開根號乘以喜歡物品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的所有用戶分數總合開根號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12D091-AD6F-4B91-AF5F-B372CEA7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98" y="5151369"/>
            <a:ext cx="8792802" cy="14670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52051B-FCDA-4823-9290-3E24C23D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2415404"/>
            <a:ext cx="4363059" cy="75258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E216F56-F3FA-42B2-8CB6-2544834554FE}"/>
              </a:ext>
            </a:extLst>
          </p:cNvPr>
          <p:cNvCxnSpPr/>
          <p:nvPr/>
        </p:nvCxnSpPr>
        <p:spPr>
          <a:xfrm flipV="1">
            <a:off x="9766684" y="3284984"/>
            <a:ext cx="0" cy="1743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EAFAC2F-1F9C-470E-8F5C-79DD7B57E785}"/>
              </a:ext>
            </a:extLst>
          </p:cNvPr>
          <p:cNvSpPr txBox="1"/>
          <p:nvPr/>
        </p:nvSpPr>
        <p:spPr>
          <a:xfrm>
            <a:off x="9766684" y="38091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也就是餘玄相似度</a:t>
            </a:r>
          </a:p>
        </p:txBody>
      </p:sp>
    </p:spTree>
    <p:extLst>
      <p:ext uri="{BB962C8B-B14F-4D97-AF65-F5344CB8AC3E}">
        <p14:creationId xmlns:p14="http://schemas.microsoft.com/office/powerpoint/2010/main" val="3777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564904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：建立物品對物品的相似度分數列表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E022D7-3223-4554-8B05-A4E521A5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752" y="3429000"/>
            <a:ext cx="622069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3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564904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：建立物品對物品的相似度分數列表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E59BB1-E2F3-49DF-A3F8-F6950574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3140968"/>
            <a:ext cx="10414298" cy="34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1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492896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：預估用戶對候選物品的興趣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381BB9-2316-4C3C-82F6-69B1071563D9}"/>
              </a:ext>
            </a:extLst>
          </p:cNvPr>
          <p:cNvSpPr txBox="1"/>
          <p:nvPr/>
        </p:nvSpPr>
        <p:spPr>
          <a:xfrm>
            <a:off x="1265320" y="3268618"/>
            <a:ext cx="8662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公式如下：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item_j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表示用戶所有喜歡過的物品或是近期喜歡過的物品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是和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item_j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相似的物品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51C201-8DD5-4C67-B8F4-8EF0A182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936" y="4135214"/>
            <a:ext cx="633500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8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37" y="32623"/>
            <a:ext cx="10361752" cy="159617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756" y="1268760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：預估用戶對候選物品的興趣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DDEEA0-B334-4022-B2E8-7A6FF2F5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6"/>
            <a:ext cx="7266931" cy="45288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728154-702B-436C-BA77-0FCE4794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27" y="5922697"/>
            <a:ext cx="5878515" cy="6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25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492896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：預估用戶對候選物品的興趣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F2BEA2-6DAB-4FEF-8A78-1A21A6C8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996952"/>
            <a:ext cx="11536385" cy="14003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727C71D-0C3F-4FB6-825B-20033CDA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78" y="4579162"/>
            <a:ext cx="746864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5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492896"/>
            <a:ext cx="10361127" cy="34241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：演算如何將候選物品推薦給用戶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381BB9-2316-4C3C-82F6-69B1071563D9}"/>
              </a:ext>
            </a:extLst>
          </p:cNvPr>
          <p:cNvSpPr txBox="1"/>
          <p:nvPr/>
        </p:nvSpPr>
        <p:spPr>
          <a:xfrm>
            <a:off x="136067" y="4866894"/>
            <a:ext cx="4773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取得用戶近期感興趣的物品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第一步驟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取得用戶感興趣物品的相似物品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候選物品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第二步驟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計算用戶對候選物品分數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第三步驟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返回前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最高分數的物品，其中</a:t>
            </a:r>
            <a:r>
              <a:rPr lang="en-US" altLang="zh-TW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為自己設定</a:t>
            </a:r>
            <a:endParaRPr lang="en-US" altLang="zh-TW" sz="14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C4C798-A618-4DCC-BD13-CF974021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69" y="3241526"/>
            <a:ext cx="1772859" cy="1265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BE6C19-1AB2-4123-8D14-192ED4D1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242" y="3357128"/>
            <a:ext cx="6364786" cy="16951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7298BB-E180-416A-86B8-058A1D747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42" y="5052249"/>
            <a:ext cx="6364786" cy="14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3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492896"/>
            <a:ext cx="10361127" cy="410445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減少計算成本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：以用戶為基礎的協同推薦算法隨著用戶數量的增多，計算的時間就會變長。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冷啟動問題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如果一個新物品尚未被用戶評價，或者一個新用戶尚未進行評分，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IBCF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難以提供準確的推薦。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對物品流行度的敏感性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IBCF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在計算相似性時，通常根據所有用戶的評分情況，這可能導致對於流行物品的相似性計算過於激進，而忽視了冷門物品。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59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淺談協同過濾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：一種在推薦系統中廣泛使用的技術，通過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事物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之間的相似性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，來預測使用者可能感興趣的內容並將此內容推薦給使用者，該技術最早為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年被提出，主要解決資訊過載問題。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協同過濾是一種泛稱，而具體實現的方法有兩種，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以用戶為基礎的協同過濾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以項目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物品為基礎的協同過濾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339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119B7-7613-488D-A080-45BA1C41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報告完畢</a:t>
            </a:r>
          </a:p>
        </p:txBody>
      </p:sp>
    </p:spTree>
    <p:extLst>
      <p:ext uri="{BB962C8B-B14F-4D97-AF65-F5344CB8AC3E}">
        <p14:creationId xmlns:p14="http://schemas.microsoft.com/office/powerpoint/2010/main" val="371504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淺談以用戶為基礎的協同過濾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以用戶為基礎的協同過濾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：通過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之間的相似性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，並向目標用戶推薦與相似用戶喜歡的物品。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54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淺談以用戶為基礎的協同過濾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：假設我有兩個用戶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，並且他們購買了某些物品以及給出了評分，如下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61663D-C0B9-4AEC-9309-1327EBDE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3140968"/>
            <a:ext cx="3677163" cy="11336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A2E9F3-00CD-4A5C-8DC2-27D4B2D17E2F}"/>
              </a:ext>
            </a:extLst>
          </p:cNvPr>
          <p:cNvSpPr txBox="1"/>
          <p:nvPr/>
        </p:nvSpPr>
        <p:spPr>
          <a:xfrm>
            <a:off x="2998068" y="4743269"/>
            <a:ext cx="6463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在這個例子中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針對物品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和物品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的評分是相似的，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因為他們都給出了高分，現在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還沒購買過物品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那麼可以找到與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相似的使用者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對物品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的評分來生成對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的推薦。</a:t>
            </a:r>
          </a:p>
        </p:txBody>
      </p:sp>
    </p:spTree>
    <p:extLst>
      <p:ext uri="{BB962C8B-B14F-4D97-AF65-F5344CB8AC3E}">
        <p14:creationId xmlns:p14="http://schemas.microsoft.com/office/powerpoint/2010/main" val="228450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：通過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事物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之間的相似性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，向用戶推薦與其已評價物品相似的其他物品，該技術在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年被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cap="non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arwar</a:t>
            </a:r>
            <a:r>
              <a:rPr lang="zh-TW" altLang="en-US" cap="non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所提出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cap="non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主要用於解決用戶數量過於龐大的問題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，當用戶數量過於龐大，要針對所有用戶計算相似性也會變得非常複雜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8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10361127" cy="415825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：我喜歡看笑傲江湖，笑傲江湖與鹿鼎記相似，但是我沒看過鹿鼎記，那麼系統可能會向我推薦鹿鼎記。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問題來了，系統如何知道兩者相似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辦法很多種，例如作者相同或基於全體用戶的行為等等，如下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看過笑傲江湖的用戶也看過鹿鼎記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給笑傲江湖好評的用戶也給鹿鼎記好評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1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10361127" cy="415825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ml-1m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18C069-9BFB-42E2-B33C-595F6B41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08" y="3284006"/>
            <a:ext cx="8640381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8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：建立用戶對物品的興趣分數列表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1A5F6B-B77D-4C23-87F0-FDAFCEEA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0" y="3762044"/>
            <a:ext cx="8712968" cy="230505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FF3C65B-2B1F-4D4F-A2C1-24B9008A98B6}"/>
              </a:ext>
            </a:extLst>
          </p:cNvPr>
          <p:cNvSpPr txBox="1"/>
          <p:nvPr/>
        </p:nvSpPr>
        <p:spPr>
          <a:xfrm>
            <a:off x="4321570" y="33927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類似像這樣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381BB9-2316-4C3C-82F6-69B1071563D9}"/>
              </a:ext>
            </a:extLst>
          </p:cNvPr>
          <p:cNvSpPr txBox="1"/>
          <p:nvPr/>
        </p:nvSpPr>
        <p:spPr>
          <a:xfrm>
            <a:off x="9550796" y="3774209"/>
            <a:ext cx="2546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分數怎麼來的呢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把整部電影看完算</a:t>
            </a:r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按讚算</a:t>
            </a:r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按讚又評論在算</a:t>
            </a:r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轉發給其他人也算</a:t>
            </a:r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.</a:t>
            </a: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.</a:t>
            </a:r>
          </a:p>
          <a:p>
            <a:r>
              <a:rPr lang="en-US" altLang="zh-TW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.</a:t>
            </a:r>
          </a:p>
          <a:p>
            <a:r>
              <a:rPr lang="zh-TW" altLang="en-US" sz="1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依需求決定</a:t>
            </a:r>
            <a:endParaRPr lang="en-US" altLang="zh-TW" sz="1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17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B5CC4-0711-48B8-9DD4-427035B1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以物品為基礎的協同過濾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B4579-B0C4-42C1-B6E4-2F18295CD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：建立用戶對物品的興趣分數列表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5CEB5B-D2A0-4F88-8A41-D3A5D6F0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3068960"/>
            <a:ext cx="10364646" cy="88594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2B2B05E-50FF-415C-BE67-BFB038A9DF91}"/>
              </a:ext>
            </a:extLst>
          </p:cNvPr>
          <p:cNvSpPr txBox="1"/>
          <p:nvPr/>
        </p:nvSpPr>
        <p:spPr>
          <a:xfrm>
            <a:off x="3646140" y="4365104"/>
            <a:ext cx="4512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'</a:t>
            </a:r>
            <a:r>
              <a:rPr lang="en-US" altLang="zh-TW" dirty="0" err="1">
                <a:solidFill>
                  <a:srgbClr val="FF0000"/>
                </a:solidFill>
              </a:rPr>
              <a:t>userId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  <a:r>
              <a:rPr lang="en-US" altLang="zh-TW" dirty="0"/>
              <a:t> </a:t>
            </a:r>
            <a:r>
              <a:rPr lang="zh-TW" altLang="en-US" dirty="0"/>
              <a:t>列的唯一值會成為新表的行索引。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'</a:t>
            </a:r>
            <a:r>
              <a:rPr lang="en-US" altLang="zh-TW" dirty="0" err="1">
                <a:solidFill>
                  <a:srgbClr val="FF0000"/>
                </a:solidFill>
              </a:rPr>
              <a:t>movieId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  <a:r>
              <a:rPr lang="en-US" altLang="zh-TW" dirty="0"/>
              <a:t> </a:t>
            </a:r>
            <a:r>
              <a:rPr lang="zh-TW" altLang="en-US" dirty="0"/>
              <a:t>列的唯一值會成為新表的列索引。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'rating'</a:t>
            </a:r>
            <a:r>
              <a:rPr lang="en-US" altLang="zh-TW" dirty="0"/>
              <a:t> </a:t>
            </a:r>
            <a:r>
              <a:rPr lang="zh-TW" altLang="en-US" dirty="0"/>
              <a:t>列的數值會填充新表的數據值。</a:t>
            </a:r>
            <a:endParaRPr lang="en-US" altLang="zh-TW" dirty="0"/>
          </a:p>
          <a:p>
            <a:r>
              <a:rPr lang="en-US" altLang="zh-TW" dirty="0" err="1"/>
              <a:t>fillna</a:t>
            </a:r>
            <a:r>
              <a:rPr lang="en-US" altLang="zh-TW" dirty="0"/>
              <a:t>(0)</a:t>
            </a:r>
            <a:r>
              <a:rPr lang="zh-TW" altLang="en-US" dirty="0"/>
              <a:t>是用來補足數據的缺失值</a:t>
            </a:r>
          </a:p>
        </p:txBody>
      </p:sp>
    </p:spTree>
    <p:extLst>
      <p:ext uri="{BB962C8B-B14F-4D97-AF65-F5344CB8AC3E}">
        <p14:creationId xmlns:p14="http://schemas.microsoft.com/office/powerpoint/2010/main" val="3075977892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0</TotalTime>
  <Words>1117</Words>
  <Application>Microsoft Office PowerPoint</Application>
  <PresentationFormat>自訂</PresentationFormat>
  <Paragraphs>94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Microsoft JhengHei UI</vt:lpstr>
      <vt:lpstr>微軟正黑體</vt:lpstr>
      <vt:lpstr>新細明體</vt:lpstr>
      <vt:lpstr>Arial</vt:lpstr>
      <vt:lpstr>Century Gothic</vt:lpstr>
      <vt:lpstr>Tw Cen MT</vt:lpstr>
      <vt:lpstr>小水滴</vt:lpstr>
      <vt:lpstr>高等演算法_作業三 IMCF(IBCF/itemCF?)演算法</vt:lpstr>
      <vt:lpstr>背景介紹-淺談協同過濾</vt:lpstr>
      <vt:lpstr>背景介紹-淺談以用戶為基礎的協同過濾</vt:lpstr>
      <vt:lpstr>背景介紹-淺談以用戶為基礎的協同過濾</vt:lpstr>
      <vt:lpstr>背景介紹-以物品為基礎的協同過濾</vt:lpstr>
      <vt:lpstr>背景介紹-以物品為基礎的協同過濾</vt:lpstr>
      <vt:lpstr>資料來源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演算法介紹-以物品為基礎的協同過濾</vt:lpstr>
      <vt:lpstr>優缺點</vt:lpstr>
      <vt:lpstr>報告完畢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2023-11-08T22:26:24Z</dcterms:created>
  <dcterms:modified xsi:type="dcterms:W3CDTF">2023-12-20T23:21:19Z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