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18"/>
  </p:notesMasterIdLst>
  <p:handoutMasterIdLst>
    <p:handoutMasterId r:id="rId19"/>
  </p:handoutMasterIdLst>
  <p:sldIdLst>
    <p:sldId id="264" r:id="rId5"/>
    <p:sldId id="265" r:id="rId6"/>
    <p:sldId id="268" r:id="rId7"/>
    <p:sldId id="269" r:id="rId8"/>
    <p:sldId id="271" r:id="rId9"/>
    <p:sldId id="273" r:id="rId10"/>
    <p:sldId id="272" r:id="rId11"/>
    <p:sldId id="274" r:id="rId12"/>
    <p:sldId id="276" r:id="rId13"/>
    <p:sldId id="275" r:id="rId14"/>
    <p:sldId id="277" r:id="rId15"/>
    <p:sldId id="278" r:id="rId16"/>
    <p:sldId id="279" r:id="rId1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280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solidFill>
                <a:schemeClr val="tx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CBD63E1-5F55-4415-9927-5A1CDAC1093B}" type="datetime1">
              <a:rPr lang="zh-TW" altLang="en-US" smtClean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2023/12/13</a:t>
            </a:fld>
            <a:endParaRPr lang="zh-TW" altLang="en-US" dirty="0">
              <a:solidFill>
                <a:schemeClr val="tx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solidFill>
                <a:schemeClr val="tx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TW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algn="r" rtl="0"/>
              <a:t>‹#›</a:t>
            </a:fld>
            <a:endParaRPr lang="en-US" altLang="zh-TW" dirty="0">
              <a:solidFill>
                <a:schemeClr val="tx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8FA6F63-22AE-4B79-A78C-3107D4360843}" type="datetime1">
              <a:rPr lang="zh-TW" altLang="en-US" smtClean="0"/>
              <a:pPr/>
              <a:t>2023/12/13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8796F01-7154-41E0-B48B-A6921757531A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0556" y="1300786"/>
            <a:ext cx="8687713" cy="2509213"/>
          </a:xfrm>
        </p:spPr>
        <p:txBody>
          <a:bodyPr anchor="b">
            <a:normAutofit/>
          </a:bodyPr>
          <a:lstStyle>
            <a:lvl1pPr algn="ctr">
              <a:defRPr sz="479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0556" y="3886201"/>
            <a:ext cx="8687713" cy="1371599"/>
          </a:xfrm>
        </p:spPr>
        <p:txBody>
          <a:bodyPr>
            <a:normAutofit/>
          </a:bodyPr>
          <a:lstStyle>
            <a:lvl1pPr marL="0" indent="0" algn="ctr">
              <a:buNone/>
              <a:defRPr sz="2199">
                <a:solidFill>
                  <a:schemeClr val="bg1">
                    <a:lumMod val="50000"/>
                  </a:schemeClr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7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6" y="4289374"/>
            <a:ext cx="10361733" cy="81161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435" y="698261"/>
            <a:ext cx="9819974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36" y="5108728"/>
            <a:ext cx="10361753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A1AD-6892-4B63-B4D5-106D835AA347}" type="datetime1">
              <a:rPr lang="zh-TW" altLang="en-US" smtClean="0"/>
              <a:pPr/>
              <a:t>2023/12/13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365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36" y="609600"/>
            <a:ext cx="10361753" cy="3427245"/>
          </a:xfrm>
        </p:spPr>
        <p:txBody>
          <a:bodyPr anchor="ctr"/>
          <a:lstStyle>
            <a:lvl1pPr algn="ctr">
              <a:defRPr sz="319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37" y="4204821"/>
            <a:ext cx="10361753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A1AD-6892-4B63-B4D5-106D835AA347}" type="datetime1">
              <a:rPr lang="zh-TW" altLang="en-US" smtClean="0"/>
              <a:pPr/>
              <a:t>2023/12/13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6754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99290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610032"/>
            <a:ext cx="8750020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36" y="4372797"/>
            <a:ext cx="10361753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A1AD-6892-4B63-B4D5-106D835AA347}" type="datetime1">
              <a:rPr lang="zh-TW" altLang="en-US" smtClean="0"/>
              <a:pPr/>
              <a:t>2023/12/13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227" y="75416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4809" y="29935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182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37" y="2138722"/>
            <a:ext cx="10361753" cy="2511835"/>
          </a:xfrm>
        </p:spPr>
        <p:txBody>
          <a:bodyPr anchor="b"/>
          <a:lstStyle>
            <a:lvl1pPr algn="ctr">
              <a:defRPr sz="319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37" y="4662335"/>
            <a:ext cx="1036175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A1AD-6892-4B63-B4D5-106D835AA347}" type="datetime1">
              <a:rPr lang="zh-TW" altLang="en-US" smtClean="0"/>
              <a:pPr/>
              <a:t>2023/12/13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8007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536" y="609600"/>
            <a:ext cx="10361753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536" y="2367093"/>
            <a:ext cx="329811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536" y="2943356"/>
            <a:ext cx="3298117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1230" y="2367093"/>
            <a:ext cx="329066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0192" y="2943356"/>
            <a:ext cx="330249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1222" y="2367093"/>
            <a:ext cx="330406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1222" y="2943356"/>
            <a:ext cx="3304067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A1AD-6892-4B63-B4D5-106D835AA347}" type="datetime1">
              <a:rPr lang="zh-TW" altLang="en-US" smtClean="0"/>
              <a:pPr/>
              <a:t>2023/12/13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0330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536" y="610772"/>
            <a:ext cx="10361753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536" y="4204820"/>
            <a:ext cx="329555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1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536" y="2367093"/>
            <a:ext cx="3295551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536" y="4781082"/>
            <a:ext cx="3295551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1602" y="4204820"/>
            <a:ext cx="330096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1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0191" y="2367093"/>
            <a:ext cx="330249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0191" y="4781081"/>
            <a:ext cx="330249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1222" y="4204820"/>
            <a:ext cx="32998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1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1222" y="2367093"/>
            <a:ext cx="3304067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1097" y="4781079"/>
            <a:ext cx="3304192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A1AD-6892-4B63-B4D5-106D835AA347}" type="datetime1">
              <a:rPr lang="zh-TW" altLang="en-US" smtClean="0"/>
              <a:pPr/>
              <a:t>2023/12/13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473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537" y="2367094"/>
            <a:ext cx="10361753" cy="342410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A1AD-6892-4B63-B4D5-106D835AA347}" type="datetime1">
              <a:rPr lang="zh-TW" altLang="en-US" smtClean="0"/>
              <a:pPr/>
              <a:t>2023/12/13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4663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609602"/>
            <a:ext cx="2552661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537" y="609602"/>
            <a:ext cx="7656730" cy="51815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A1AD-6892-4B63-B4D5-106D835AA347}" type="datetime1">
              <a:rPr lang="zh-TW" altLang="en-US" smtClean="0"/>
              <a:pPr/>
              <a:t>2023/12/13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71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536" y="2367093"/>
            <a:ext cx="10361127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A1AD-6892-4B63-B4D5-106D835AA347}" type="datetime1">
              <a:rPr lang="zh-TW" altLang="en-US" smtClean="0"/>
              <a:pPr/>
              <a:t>2023/12/13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744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36" y="828564"/>
            <a:ext cx="10349056" cy="2736819"/>
          </a:xfrm>
        </p:spPr>
        <p:txBody>
          <a:bodyPr anchor="b">
            <a:normAutofit/>
          </a:bodyPr>
          <a:lstStyle>
            <a:lvl1pPr>
              <a:defRPr sz="399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36" y="3657458"/>
            <a:ext cx="10349056" cy="1368183"/>
          </a:xfrm>
        </p:spPr>
        <p:txBody>
          <a:bodyPr>
            <a:normAutofit/>
          </a:bodyPr>
          <a:lstStyle>
            <a:lvl1pPr marL="0" indent="0" algn="ctr">
              <a:buNone/>
              <a:defRPr sz="1999">
                <a:solidFill>
                  <a:schemeClr val="bg1">
                    <a:lumMod val="50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3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537" y="618518"/>
            <a:ext cx="10361752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536" y="2367093"/>
            <a:ext cx="510469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0593" y="2367093"/>
            <a:ext cx="5104070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A1AD-6892-4B63-B4D5-106D835AA347}" type="datetime1">
              <a:rPr lang="zh-TW" altLang="en-US" smtClean="0"/>
              <a:pPr/>
              <a:t>2023/12/13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528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537" y="618518"/>
            <a:ext cx="10361752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029" y="2371018"/>
            <a:ext cx="4872205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5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537" y="3051013"/>
            <a:ext cx="5104697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4757" y="2371018"/>
            <a:ext cx="4880533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5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0593" y="3051013"/>
            <a:ext cx="5104071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A1AD-6892-4B63-B4D5-106D835AA347}" type="datetime1">
              <a:rPr lang="zh-TW" altLang="en-US" smtClean="0"/>
              <a:pPr/>
              <a:t>2023/12/13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791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59D9-E437-4125-98F7-3C8ED685612C}" type="datetime1">
              <a:rPr lang="zh-TW" altLang="en-US" smtClean="0"/>
              <a:pPr/>
              <a:t>2023/12/13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88270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B387-C3EE-4812-B298-7E9E9C6F0F56}" type="datetime1">
              <a:rPr lang="zh-TW" altLang="en-US" smtClean="0"/>
              <a:pPr/>
              <a:t>2023/12/13</a:t>
            </a:fld>
            <a:endParaRPr lang="zh-TW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68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37" y="609600"/>
            <a:ext cx="3934663" cy="2023252"/>
          </a:xfrm>
        </p:spPr>
        <p:txBody>
          <a:bodyPr anchor="b"/>
          <a:lstStyle>
            <a:lvl1pPr algn="ctr">
              <a:defRPr sz="319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6740" y="609601"/>
            <a:ext cx="6198548" cy="518159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37" y="2632852"/>
            <a:ext cx="3934664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A1AD-6892-4B63-B4D5-106D835AA347}" type="datetime1">
              <a:rPr lang="zh-TW" altLang="en-US" smtClean="0"/>
              <a:pPr/>
              <a:t>2023/12/13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02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37" y="609600"/>
            <a:ext cx="5933423" cy="2023254"/>
          </a:xfrm>
        </p:spPr>
        <p:txBody>
          <a:bodyPr anchor="b"/>
          <a:lstStyle>
            <a:lvl1pPr algn="ctr">
              <a:defRPr sz="319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2870" y="609601"/>
            <a:ext cx="3254510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2632853"/>
            <a:ext cx="5933403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949F-3078-463D-8481-0E172D05CD57}" type="datetime1">
              <a:rPr lang="zh-TW" altLang="en-US" smtClean="0"/>
              <a:pPr/>
              <a:t>2023/12/13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4530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537" y="618518"/>
            <a:ext cx="10361752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37" y="2367094"/>
            <a:ext cx="10361753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6737" y="5883276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025A1AD-6892-4B63-B4D5-106D835AA347}" type="datetime1">
              <a:rPr lang="zh-TW" altLang="en-US" smtClean="0"/>
              <a:pPr/>
              <a:t>2023/12/13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537" y="5883276"/>
            <a:ext cx="6671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1273" y="5883276"/>
            <a:ext cx="764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B37DED6-D4C7-42EE-AB49-D2E39E64FDE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274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126" rtl="0" eaLnBrk="1" latinLnBrk="0" hangingPunct="1">
        <a:lnSpc>
          <a:spcPct val="90000"/>
        </a:lnSpc>
        <a:spcBef>
          <a:spcPct val="0"/>
        </a:spcBef>
        <a:buNone/>
        <a:defRPr sz="3599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199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79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高等演算法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_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作業三</a:t>
            </a:r>
            <a:b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IMCF(IBCF/</a:t>
            </a:r>
            <a:r>
              <a:rPr lang="en-US" altLang="zh-TW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</a:t>
            </a:r>
            <a:r>
              <a:rPr lang="en-US" altLang="zh-TW" cap="none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tem</a:t>
            </a:r>
            <a:r>
              <a:rPr lang="en-US" altLang="zh-TW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CF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?)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演算法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2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學生：呂明樺</a:t>
            </a:r>
            <a:endParaRPr lang="en-US" altLang="zh-TW" sz="2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zh-TW" altLang="en-US" sz="2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指導教授：蕭瑛東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B5CC4-0711-48B8-9DD4-427035B1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演算法介紹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以物品為基礎的協同過濾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8B4579-B0C4-42C1-B6E4-2F18295CDA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536" y="2492896"/>
            <a:ext cx="10361127" cy="3424107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：預估用戶對候選物品的興趣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381BB9-2316-4C3C-82F6-69B1071563D9}"/>
              </a:ext>
            </a:extLst>
          </p:cNvPr>
          <p:cNvSpPr txBox="1"/>
          <p:nvPr/>
        </p:nvSpPr>
        <p:spPr>
          <a:xfrm>
            <a:off x="1265320" y="3268618"/>
            <a:ext cx="86622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公式如下：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item_j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表示用戶所有喜歡過的物品或是近期喜歡過的物品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item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是和</a:t>
            </a:r>
            <a:r>
              <a:rPr lang="en-US" altLang="zh-TW" sz="14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item_j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相似的物品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151C201-8DD5-4C67-B8F4-8EF0A182E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936" y="4135214"/>
            <a:ext cx="6335009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8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B5CC4-0711-48B8-9DD4-427035B1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演算法介紹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以物品為基礎的協同過濾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8B4579-B0C4-42C1-B6E4-2F18295CDA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536" y="2492896"/>
            <a:ext cx="10361127" cy="3424107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：演算如何將候選物品推薦給用戶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381BB9-2316-4C3C-82F6-69B1071563D9}"/>
              </a:ext>
            </a:extLst>
          </p:cNvPr>
          <p:cNvSpPr txBox="1"/>
          <p:nvPr/>
        </p:nvSpPr>
        <p:spPr>
          <a:xfrm>
            <a:off x="136067" y="4866894"/>
            <a:ext cx="47738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取得用戶近期感興趣的物品</a:t>
            </a:r>
            <a:r>
              <a:rPr lang="en-US" altLang="zh-TW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第一步驟</a:t>
            </a:r>
            <a:r>
              <a:rPr lang="en-US" altLang="zh-TW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取得用戶感興趣物品的相似物品</a:t>
            </a:r>
            <a:r>
              <a:rPr lang="en-US" altLang="zh-TW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候選物品</a:t>
            </a:r>
            <a:r>
              <a:rPr lang="en-US" altLang="zh-TW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列表</a:t>
            </a:r>
            <a:r>
              <a:rPr lang="en-US" altLang="zh-TW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第二步驟</a:t>
            </a:r>
            <a:r>
              <a:rPr lang="en-US" altLang="zh-TW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計算用戶對候選物品分數</a:t>
            </a:r>
            <a:r>
              <a:rPr lang="en-US" altLang="zh-TW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第三步驟</a:t>
            </a:r>
            <a:r>
              <a:rPr lang="en-US" altLang="zh-TW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返回前</a:t>
            </a:r>
            <a:r>
              <a:rPr lang="en-US" altLang="zh-TW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最高分數的物品，其中</a:t>
            </a:r>
            <a:r>
              <a:rPr lang="en-US" altLang="zh-TW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為自己設定</a:t>
            </a:r>
            <a:endParaRPr lang="en-US" altLang="zh-TW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7C4C798-A618-4DCC-BD13-CF9740212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869" y="3241526"/>
            <a:ext cx="1772859" cy="126573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6BE6C19-1AB2-4123-8D14-192ED4D1D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242" y="3357128"/>
            <a:ext cx="6364786" cy="169512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E7298BB-E180-416A-86B8-058A1D747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242" y="5052249"/>
            <a:ext cx="6364786" cy="147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3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B5CC4-0711-48B8-9DD4-427035B1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優缺點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8B4579-B0C4-42C1-B6E4-2F18295CDA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536" y="2492896"/>
            <a:ext cx="10361127" cy="4104456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優點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減少計算成本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：以用戶為基礎的協同推薦算法隨著用戶數量的增多，計算的時間就會變長。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</a:p>
          <a:p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缺點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冷啟動問題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 如果一個新物品尚未被用戶評價，或者一個新用戶尚未進行評分，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IBCF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難以提供準確的推薦。</a:t>
            </a: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對物品流行度的敏感性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IBCF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在計算相似性時，通常根據所有用戶的評分情況，這可能導致對於流行物品的相似性計算過於激進，而忽視了冷門物品。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7596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F119B7-7613-488D-A080-45BA1C41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報告完畢</a:t>
            </a:r>
          </a:p>
        </p:txBody>
      </p:sp>
    </p:spTree>
    <p:extLst>
      <p:ext uri="{BB962C8B-B14F-4D97-AF65-F5344CB8AC3E}">
        <p14:creationId xmlns:p14="http://schemas.microsoft.com/office/powerpoint/2010/main" val="371504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B5CC4-0711-48B8-9DD4-427035B1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背景介紹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淺談協同過濾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8B4579-B0C4-42C1-B6E4-2F18295CDA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協同過濾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：一種在推薦系統中廣泛使用的技術，通過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或者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事物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之間的相似性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，來預測使用者可能感興趣的內容並將此內容推薦給使用者，該技術最早為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1992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年被提出，主要解決資訊過載問題。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協同過濾是一種泛稱，而具體實現的方法有兩種，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以用戶為基礎的協同過濾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以項目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物品為基礎的協同過濾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339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B5CC4-0711-48B8-9DD4-427035B1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背景介紹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淺談以用戶為基礎的協同過濾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8B4579-B0C4-42C1-B6E4-2F18295CDA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以用戶為基礎的協同過濾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：通過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之間的相似性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，並向目標用戶推薦與相似用戶喜歡的物品。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754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B5CC4-0711-48B8-9DD4-427035B1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背景介紹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淺談以用戶為基礎的協同過濾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8B4579-B0C4-42C1-B6E4-2F18295CDA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舉例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：假設我有兩個用戶</a:t>
            </a:r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，並且他們購買了某些物品以及給出了評分，如下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61663D-C0B9-4AEC-9309-1327EBDE3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196" y="3140968"/>
            <a:ext cx="3677163" cy="113363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EA2E9F3-00CD-4A5C-8DC2-27D4B2D17E2F}"/>
              </a:ext>
            </a:extLst>
          </p:cNvPr>
          <p:cNvSpPr txBox="1"/>
          <p:nvPr/>
        </p:nvSpPr>
        <p:spPr>
          <a:xfrm>
            <a:off x="2998068" y="4743269"/>
            <a:ext cx="64636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在這個例子中</a:t>
            </a:r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針對物品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和物品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的評分是相似的，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因為他們都給出了高分，現在</a:t>
            </a:r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還沒購買過物品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那麼可以找到與</a:t>
            </a:r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相似的使用者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zh-TW" altLang="en-US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對物品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的評分來生成對</a:t>
            </a:r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的推薦。</a:t>
            </a:r>
          </a:p>
        </p:txBody>
      </p:sp>
    </p:spTree>
    <p:extLst>
      <p:ext uri="{BB962C8B-B14F-4D97-AF65-F5344CB8AC3E}">
        <p14:creationId xmlns:p14="http://schemas.microsoft.com/office/powerpoint/2010/main" val="228450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B5CC4-0711-48B8-9DD4-427035B1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背景介紹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以物品為基礎的協同過濾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8B4579-B0C4-42C1-B6E4-2F18295CDA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以物品為基礎的協同過濾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：通過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事物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之間的相似性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，向用戶推薦與其已評價物品相似的其他物品，該技術在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2001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年被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cap="none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arwar</a:t>
            </a:r>
            <a:r>
              <a:rPr lang="zh-TW" altLang="en-US" cap="none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所提出</a:t>
            </a:r>
            <a:r>
              <a:rPr lang="zh-TW" altLang="en-US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cap="none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主要用於解決用戶數量過於龐大的問題</a:t>
            </a:r>
            <a:r>
              <a:rPr lang="zh-TW" altLang="en-US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，當用戶數量過於龐大，要針對所有用戶計算相似性也會變得非常複雜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081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B5CC4-0711-48B8-9DD4-427035B1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背景介紹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以物品為基礎的協同過濾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8B4579-B0C4-42C1-B6E4-2F18295CDA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536" y="2367093"/>
            <a:ext cx="10361127" cy="4158251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舉例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：我喜歡看笑傲江湖，笑傲江湖與鹿鼎記相似，但是我沒看過鹿鼎記，那麼系統可能會向我推薦鹿鼎記。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問題來了，系統如何知道兩者相似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辦法很多種，例如作者相同或基於全體用戶的行為等等，如下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看過笑傲江湖的用戶也看過鹿鼎記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給笑傲江湖好評的用戶也給鹿鼎記好評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011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B5CC4-0711-48B8-9DD4-427035B1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演算法介紹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以物品為基礎的協同過濾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8B4579-B0C4-42C1-B6E4-2F18295CDA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：建立用戶對物品的興趣分數列表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71A5F6B-B77D-4C23-87F0-FDAFCEEAF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00" y="3762044"/>
            <a:ext cx="8712968" cy="230505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FF3C65B-2B1F-4D4F-A2C1-24B9008A98B6}"/>
              </a:ext>
            </a:extLst>
          </p:cNvPr>
          <p:cNvSpPr txBox="1"/>
          <p:nvPr/>
        </p:nvSpPr>
        <p:spPr>
          <a:xfrm>
            <a:off x="4321570" y="33927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類似像這樣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381BB9-2316-4C3C-82F6-69B1071563D9}"/>
              </a:ext>
            </a:extLst>
          </p:cNvPr>
          <p:cNvSpPr txBox="1"/>
          <p:nvPr/>
        </p:nvSpPr>
        <p:spPr>
          <a:xfrm>
            <a:off x="9550796" y="3774209"/>
            <a:ext cx="25462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分數怎麼來的呢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把整部電影看完算</a:t>
            </a:r>
            <a:r>
              <a:rPr lang="en-US" altLang="zh-TW" sz="1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en-US" altLang="zh-TW" sz="11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按讚算</a:t>
            </a:r>
            <a:r>
              <a:rPr lang="en-US" altLang="zh-TW" sz="1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en-US" altLang="zh-TW" sz="11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按讚又評論在算</a:t>
            </a:r>
            <a:r>
              <a:rPr lang="en-US" altLang="zh-TW" sz="1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en-US" altLang="zh-TW" sz="11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1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轉發給其他人也算</a:t>
            </a:r>
            <a:r>
              <a:rPr lang="en-US" altLang="zh-TW" sz="1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en-US" altLang="zh-TW" sz="11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.</a:t>
            </a:r>
          </a:p>
          <a:p>
            <a:r>
              <a:rPr lang="en-US" altLang="zh-TW" sz="1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.</a:t>
            </a:r>
          </a:p>
          <a:p>
            <a:r>
              <a:rPr lang="en-US" altLang="zh-TW" sz="1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.</a:t>
            </a:r>
          </a:p>
          <a:p>
            <a:r>
              <a:rPr lang="zh-TW" altLang="en-US" sz="1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依需求決定</a:t>
            </a:r>
            <a:endParaRPr lang="en-US" altLang="zh-TW" sz="11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3172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B5CC4-0711-48B8-9DD4-427035B1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演算法介紹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以物品為基礎的協同過濾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8B4579-B0C4-42C1-B6E4-2F18295CDA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536" y="2564904"/>
            <a:ext cx="10361127" cy="3424107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：建立物品對物品的相似度分數列表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FF3C65B-2B1F-4D4F-A2C1-24B9008A98B6}"/>
              </a:ext>
            </a:extLst>
          </p:cNvPr>
          <p:cNvSpPr txBox="1"/>
          <p:nvPr/>
        </p:nvSpPr>
        <p:spPr>
          <a:xfrm>
            <a:off x="4385939" y="342900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類似像這樣，分數由高到低排列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FF262CF-2088-4BAF-8A18-24EE46DB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3798332"/>
            <a:ext cx="8856984" cy="233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89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B5CC4-0711-48B8-9DD4-427035B1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演算法介紹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以物品為基礎的協同過濾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8B4579-B0C4-42C1-B6E4-2F18295CDA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536" y="2492896"/>
            <a:ext cx="10361127" cy="3424107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接續步驟</a:t>
            </a:r>
            <a:r>
              <a: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：預估用戶對候選物品的興趣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381BB9-2316-4C3C-82F6-69B1071563D9}"/>
              </a:ext>
            </a:extLst>
          </p:cNvPr>
          <p:cNvSpPr txBox="1"/>
          <p:nvPr/>
        </p:nvSpPr>
        <p:spPr>
          <a:xfrm>
            <a:off x="1265321" y="2996952"/>
            <a:ext cx="8662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這時候應該會問，分數怎麼來的呢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步驟：</a:t>
            </a:r>
            <a:endParaRPr lang="en-US" altLang="zh-TW" sz="14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把喜歡物品</a:t>
            </a:r>
            <a:r>
              <a:rPr lang="en-US" altLang="zh-TW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i1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的用戶記成集合</a:t>
            </a:r>
            <a:r>
              <a:rPr lang="en-US" altLang="zh-TW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W1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，喜歡物品</a:t>
            </a:r>
            <a:r>
              <a:rPr lang="en-US" altLang="zh-TW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i2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的用戶記成集合</a:t>
            </a:r>
            <a:r>
              <a:rPr lang="en-US" altLang="zh-TW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W2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，以此列推，標記所有物品</a:t>
            </a:r>
            <a:endParaRPr lang="en-US" altLang="zh-TW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接著定義交集</a:t>
            </a:r>
            <a:r>
              <a:rPr lang="en-US" altLang="zh-TW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，以物品</a:t>
            </a:r>
            <a:r>
              <a:rPr lang="en-US" altLang="zh-TW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i1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與物品</a:t>
            </a:r>
            <a:r>
              <a:rPr lang="en-US" altLang="zh-TW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i2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做相似度計算的話，算式如下</a:t>
            </a:r>
            <a:endParaRPr lang="en-US" altLang="zh-TW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同時喜歡物品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i1, i2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的用戶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W1 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W2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的交集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分子：同時喜歡物品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i1, i2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的用戶對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i1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的分數乘以對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i2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的分數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分母：喜歡物品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i1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的所有用戶分數總合開根號乘以喜歡物品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i2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的所有用戶分數總合開根號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D12D091-AD6F-4B91-AF5F-B372CEA7C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698" y="5151369"/>
            <a:ext cx="8792802" cy="146705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952051B-FCDA-4823-9290-3E24C23D4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36" y="2415404"/>
            <a:ext cx="4363059" cy="752580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E216F56-F3FA-42B2-8CB6-2544834554FE}"/>
              </a:ext>
            </a:extLst>
          </p:cNvPr>
          <p:cNvCxnSpPr/>
          <p:nvPr/>
        </p:nvCxnSpPr>
        <p:spPr>
          <a:xfrm flipV="1">
            <a:off x="9766684" y="3284984"/>
            <a:ext cx="0" cy="1743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EAFAC2F-1F9C-470E-8F5C-79DD7B57E785}"/>
              </a:ext>
            </a:extLst>
          </p:cNvPr>
          <p:cNvSpPr txBox="1"/>
          <p:nvPr/>
        </p:nvSpPr>
        <p:spPr>
          <a:xfrm>
            <a:off x="9766684" y="380918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也就是餘玄相似度</a:t>
            </a:r>
          </a:p>
        </p:txBody>
      </p:sp>
    </p:spTree>
    <p:extLst>
      <p:ext uri="{BB962C8B-B14F-4D97-AF65-F5344CB8AC3E}">
        <p14:creationId xmlns:p14="http://schemas.microsoft.com/office/powerpoint/2010/main" val="37772855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佈景主題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0</TotalTime>
  <Words>933</Words>
  <Application>Microsoft Office PowerPoint</Application>
  <PresentationFormat>自訂</PresentationFormat>
  <Paragraphs>76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Microsoft JhengHei UI</vt:lpstr>
      <vt:lpstr>微軟正黑體</vt:lpstr>
      <vt:lpstr>新細明體</vt:lpstr>
      <vt:lpstr>Arial</vt:lpstr>
      <vt:lpstr>Century Gothic</vt:lpstr>
      <vt:lpstr>Tw Cen MT</vt:lpstr>
      <vt:lpstr>小水滴</vt:lpstr>
      <vt:lpstr>高等演算法_作業三 IMCF(IBCF/itemCF?)演算法</vt:lpstr>
      <vt:lpstr>背景介紹-淺談協同過濾</vt:lpstr>
      <vt:lpstr>背景介紹-淺談以用戶為基礎的協同過濾</vt:lpstr>
      <vt:lpstr>背景介紹-淺談以用戶為基礎的協同過濾</vt:lpstr>
      <vt:lpstr>背景介紹-以物品為基礎的協同過濾</vt:lpstr>
      <vt:lpstr>背景介紹-以物品為基礎的協同過濾</vt:lpstr>
      <vt:lpstr>演算法介紹-以物品為基礎的協同過濾</vt:lpstr>
      <vt:lpstr>演算法介紹-以物品為基礎的協同過濾</vt:lpstr>
      <vt:lpstr>演算法介紹-以物品為基礎的協同過濾</vt:lpstr>
      <vt:lpstr>演算法介紹-以物品為基礎的協同過濾</vt:lpstr>
      <vt:lpstr>演算法介紹-以物品為基礎的協同過濾</vt:lpstr>
      <vt:lpstr>優缺點</vt:lpstr>
      <vt:lpstr>報告完畢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2023-11-08T22:26:24Z</dcterms:created>
  <dcterms:modified xsi:type="dcterms:W3CDTF">2023-12-13T16:23:54Z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