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84" r:id="rId3"/>
    <p:sldId id="276" r:id="rId4"/>
    <p:sldId id="277" r:id="rId5"/>
    <p:sldId id="283" r:id="rId6"/>
    <p:sldId id="281" r:id="rId7"/>
    <p:sldId id="282" r:id="rId8"/>
    <p:sldId id="280" r:id="rId9"/>
    <p:sldId id="303" r:id="rId10"/>
    <p:sldId id="287" r:id="rId11"/>
    <p:sldId id="286" r:id="rId12"/>
    <p:sldId id="304" r:id="rId13"/>
    <p:sldId id="285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302" r:id="rId26"/>
    <p:sldId id="299" r:id="rId27"/>
    <p:sldId id="300" r:id="rId28"/>
    <p:sldId id="261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4D66-1E4B-4DD8-8618-D7CCC6FA8E96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8DA0-5127-426C-8A48-CEBF5956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1CFBEF3-D64F-4D6A-8592-35BD98956153}" type="slidenum">
              <a:rPr lang="en-US" altLang="zh-TW"/>
              <a:pPr eaLnBrk="1" hangingPunct="1"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95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9BD592F-F62B-4333-82C1-BA06A38A8F8E}" type="slidenum">
              <a:rPr lang="en-US" altLang="zh-TW"/>
              <a:pPr eaLnBrk="1" hangingPunct="1">
                <a:spcBef>
                  <a:spcPct val="0"/>
                </a:spcBef>
              </a:pPr>
              <a:t>22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B0A7D1F-CA4D-4085-BFAF-875066983154}" type="slidenum">
              <a:rPr lang="en-US" altLang="zh-TW"/>
              <a:pPr eaLnBrk="1" hangingPunct="1"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4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FC47A45-17B0-4F02-BBCF-9EF055D52D8E}" type="slidenum">
              <a:rPr lang="en-US" altLang="zh-TW"/>
              <a:pPr eaLnBrk="1" hangingPunct="1"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97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FC47A45-17B0-4F02-BBCF-9EF055D52D8E}" type="slidenum">
              <a:rPr lang="en-US" altLang="zh-TW"/>
              <a:pPr eaLnBrk="1" hangingPunct="1"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62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FC47A45-17B0-4F02-BBCF-9EF055D52D8E}" type="slidenum">
              <a:rPr lang="en-US" altLang="zh-TW"/>
              <a:pPr eaLnBrk="1" hangingPunct="1"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90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FC47A45-17B0-4F02-BBCF-9EF055D52D8E}" type="slidenum">
              <a:rPr lang="en-US" altLang="zh-TW"/>
              <a:pPr eaLnBrk="1" hangingPunct="1">
                <a:spcBef>
                  <a:spcPct val="0"/>
                </a:spcBef>
              </a:pPr>
              <a:t>27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1CFBEF3-D64F-4D6A-8592-35BD98956153}" type="slidenum">
              <a:rPr lang="en-US" altLang="zh-TW"/>
              <a:pPr eaLnBrk="1" hangingPunct="1"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3AB66B-0563-4162-9DB5-D29BA4A57535}" type="slidenum">
              <a:rPr lang="en-US" altLang="zh-TW"/>
              <a:pPr eaLnBrk="1" hangingPunct="1"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3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082D4A9-A022-48A2-91B9-8C82BBE19A1C}" type="slidenum">
              <a:rPr lang="en-US" altLang="zh-TW"/>
              <a:pPr eaLnBrk="1" hangingPunct="1"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1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35C48-7148-4119-8D2F-718C0D2789C5}" type="slidenum">
              <a:rPr lang="en-US" altLang="zh-TW"/>
              <a:pPr eaLnBrk="1" hangingPunct="1"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3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8980493-2FFA-4982-8E02-A1B42C26B02D}" type="slidenum">
              <a:rPr lang="en-US" altLang="zh-TW"/>
              <a:pPr eaLnBrk="1" hangingPunct="1"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3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8F6DDF0-C458-4FB1-A7F8-5C666FD927B5}" type="slidenum">
              <a:rPr lang="en-US" altLang="zh-TW"/>
              <a:pPr eaLnBrk="1" hangingPunct="1"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8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C2333B9-2D0B-4697-9AFC-5163B961A032}" type="slidenum">
              <a:rPr lang="en-US" altLang="zh-TW"/>
              <a:pPr eaLnBrk="1" hangingPunct="1"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1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66C9E4-0D78-487E-9762-00B147A1D99B}" type="slidenum">
              <a:rPr lang="en-US" altLang="zh-TW"/>
              <a:pPr eaLnBrk="1" hangingPunct="1"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1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531BD-7831-4D83-AA6F-3AACA902F4AE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AF90-720A-421D-9760-36EB2C510D3E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601-3C6D-4A57-8942-B788CFA40F4D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EF72-7FB4-40B4-B7FA-81F78FF7E950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65760" cy="365125"/>
          </a:xfr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pic>
        <p:nvPicPr>
          <p:cNvPr id="8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27" y="601345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2D9F-F379-4B5E-B3FB-49FD7BD34363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176E-426A-4516-A5E9-E7918B8EA889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AB74-B970-4A9A-A4CF-8F4B0F569FAF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AE31-7008-4648-B3D2-1A5E8DAF7D61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E9E1-446C-42BA-9EB9-505D5D2526DF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643DD5F-F4B8-4E0C-9A46-B0C19988DE3D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044DF0-D30D-485A-AD1F-C91BA19B957A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720E1B-F058-4046-8950-AC16BDC5FCAA}" type="datetime1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iashing@tea.ntue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QvVFZRlaPBc/UyfQbXQnxLI/AAAAAAAAEG0/w2d90FzHCPI/s1600/US-100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pPwp0vDd8Fg/Uyf3KKEo7UI/AAAAAAAAEHE/7PWHiH4K5dU/s1600/ultrasonic_bb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raspberry-gpio-python/wiki/Inpu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829761"/>
          </a:xfrm>
        </p:spPr>
        <p:txBody>
          <a:bodyPr/>
          <a:lstStyle/>
          <a:p>
            <a:r>
              <a:rPr lang="en-US" altLang="zh-TW" dirty="0"/>
              <a:t>Key and Ultrasonic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7918648" cy="2913737"/>
          </a:xfrm>
        </p:spPr>
        <p:txBody>
          <a:bodyPr>
            <a:normAutofit/>
          </a:bodyPr>
          <a:lstStyle/>
          <a:p>
            <a:r>
              <a:rPr lang="zh-TW" altLang="en-US" dirty="0"/>
              <a:t>許佳興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jiashing@tea.ntue.edu.tw</a:t>
            </a:r>
            <a:endParaRPr lang="en-US" altLang="zh-TW" dirty="0"/>
          </a:p>
          <a:p>
            <a:pPr marL="609600" indent="-609600"/>
            <a:r>
              <a:rPr lang="en-US" altLang="zh-TW" dirty="0"/>
              <a:t>(</a:t>
            </a:r>
            <a:r>
              <a:rPr lang="zh-TW" altLang="en-US" dirty="0"/>
              <a:t>視覺與感測技術應用實驗室</a:t>
            </a:r>
            <a:r>
              <a:rPr lang="en-US" altLang="zh-TW" dirty="0"/>
              <a:t>)</a:t>
            </a:r>
          </a:p>
          <a:p>
            <a:pPr marL="609600" indent="-609600"/>
            <a:endParaRPr lang="en-US" altLang="zh-TW" dirty="0"/>
          </a:p>
          <a:p>
            <a:pPr marL="609600" indent="-609600"/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蔡駿鋼</a:t>
            </a:r>
            <a:endParaRPr lang="en-US" altLang="zh-TW" dirty="0"/>
          </a:p>
          <a:p>
            <a:pPr marL="609600" indent="-609600"/>
            <a:r>
              <a:rPr lang="en-US" altLang="zh-TW" dirty="0"/>
              <a:t>2021.05.07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" y="6417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707904" y="132657"/>
            <a:ext cx="4881736" cy="672534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RPi.GPIO</a:t>
            </a:r>
            <a:r>
              <a:rPr lang="en-US" altLang="zh-TW" dirty="0"/>
              <a:t> as GPIO</a:t>
            </a:r>
          </a:p>
          <a:p>
            <a:pPr marL="109728" indent="0">
              <a:buNone/>
            </a:pPr>
            <a:r>
              <a:rPr lang="en-US" altLang="zh-TW" dirty="0"/>
              <a:t>import time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# Key connect to GPIO2</a:t>
            </a:r>
          </a:p>
          <a:p>
            <a:pPr marL="109728" indent="0">
              <a:buNone/>
            </a:pPr>
            <a:r>
              <a:rPr lang="en-US" altLang="zh-TW" dirty="0"/>
              <a:t># LED connect to GPIO18</a:t>
            </a:r>
          </a:p>
          <a:p>
            <a:pPr marL="109728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LED = 18</a:t>
            </a:r>
          </a:p>
          <a:p>
            <a:pPr marL="109728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KEY = 2</a:t>
            </a:r>
          </a:p>
          <a:p>
            <a:pPr marL="109728" indent="0">
              <a:buNone/>
            </a:pPr>
            <a:r>
              <a:rPr lang="en-US" altLang="zh-TW" dirty="0" err="1"/>
              <a:t>GPIO.setup</a:t>
            </a:r>
            <a:r>
              <a:rPr lang="en-US" altLang="zh-TW" dirty="0"/>
              <a:t>(KEY, GPIO.IN, GPIO.PUD_UP)</a:t>
            </a:r>
          </a:p>
          <a:p>
            <a:pPr marL="109728" indent="0">
              <a:buNone/>
            </a:pPr>
            <a:r>
              <a:rPr lang="en-US" altLang="zh-TW" dirty="0" err="1"/>
              <a:t>GPIO.setup</a:t>
            </a:r>
            <a:r>
              <a:rPr lang="en-US" altLang="zh-TW" dirty="0"/>
              <a:t>(LED, GPIO.OUT)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 err="1"/>
              <a:t>ledStatus</a:t>
            </a:r>
            <a:r>
              <a:rPr lang="en-US" altLang="zh-TW" dirty="0"/>
              <a:t> = True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my_callback</a:t>
            </a:r>
            <a:r>
              <a:rPr lang="en-US" altLang="zh-TW" dirty="0"/>
              <a:t>(channel):</a:t>
            </a:r>
          </a:p>
          <a:p>
            <a:pPr marL="109728" indent="0">
              <a:buNone/>
            </a:pPr>
            <a:r>
              <a:rPr lang="en-US" altLang="zh-TW" dirty="0"/>
              <a:t>    print("button pressed!")</a:t>
            </a:r>
          </a:p>
          <a:p>
            <a:pPr marL="109728" indent="0">
              <a:buNone/>
            </a:pPr>
            <a:r>
              <a:rPr lang="en-US" altLang="zh-TW" dirty="0"/>
              <a:t>    global </a:t>
            </a:r>
            <a:r>
              <a:rPr lang="en-US" altLang="zh-TW" dirty="0" err="1"/>
              <a:t>ledStatus</a:t>
            </a: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ledStatus</a:t>
            </a:r>
            <a:r>
              <a:rPr lang="en-US" altLang="zh-TW" dirty="0"/>
              <a:t> = not </a:t>
            </a:r>
            <a:r>
              <a:rPr lang="en-US" altLang="zh-TW" dirty="0" err="1"/>
              <a:t>ledStatus</a:t>
            </a: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    if </a:t>
            </a:r>
            <a:r>
              <a:rPr lang="en-US" altLang="zh-TW" dirty="0" err="1"/>
              <a:t>ledStatus</a:t>
            </a:r>
            <a:r>
              <a:rPr lang="en-US" altLang="zh-TW" dirty="0"/>
              <a:t>:</a:t>
            </a:r>
          </a:p>
          <a:p>
            <a:pPr marL="109728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GPIO.output</a:t>
            </a:r>
            <a:r>
              <a:rPr lang="en-US" altLang="zh-TW" dirty="0"/>
              <a:t>(LED, GPIO.HIGH)</a:t>
            </a:r>
          </a:p>
          <a:p>
            <a:pPr marL="109728" indent="0">
              <a:buNone/>
            </a:pPr>
            <a:r>
              <a:rPr lang="en-US" altLang="zh-TW" dirty="0"/>
              <a:t>        pass</a:t>
            </a:r>
          </a:p>
          <a:p>
            <a:pPr marL="109728" indent="0">
              <a:buNone/>
            </a:pPr>
            <a:r>
              <a:rPr lang="en-US" altLang="zh-TW" dirty="0"/>
              <a:t>    else:</a:t>
            </a:r>
          </a:p>
          <a:p>
            <a:pPr marL="109728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GPIO.output</a:t>
            </a:r>
            <a:r>
              <a:rPr lang="en-US" altLang="zh-TW" dirty="0"/>
              <a:t>(LED, GPIO.LOW)</a:t>
            </a:r>
          </a:p>
          <a:p>
            <a:pPr marL="109728" indent="0">
              <a:buNone/>
            </a:pPr>
            <a:r>
              <a:rPr lang="en-US" altLang="zh-TW" dirty="0"/>
              <a:t>        pass</a:t>
            </a:r>
          </a:p>
          <a:p>
            <a:pPr marL="109728" indent="0">
              <a:buNone/>
            </a:pPr>
            <a:r>
              <a:rPr lang="en-US" altLang="zh-TW" dirty="0"/>
              <a:t>    pass</a:t>
            </a:r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3"/>
            <a:ext cx="3707903" cy="30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49898"/>
            <a:ext cx="9217024" cy="672534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TW" sz="1500" dirty="0"/>
              <a:t>#</a:t>
            </a:r>
            <a:r>
              <a:rPr lang="en-US" altLang="zh-TW" sz="1500" dirty="0" err="1"/>
              <a:t>GPIO.add_event_detect</a:t>
            </a:r>
            <a:r>
              <a:rPr lang="en-US" altLang="zh-TW" sz="1500" dirty="0"/>
              <a:t>(KEY, GPIO.RISING, callback=</a:t>
            </a:r>
            <a:r>
              <a:rPr lang="en-US" altLang="zh-TW" sz="1500" dirty="0" err="1"/>
              <a:t>my_callback</a:t>
            </a:r>
            <a:r>
              <a:rPr lang="en-US" altLang="zh-TW" sz="1500" dirty="0"/>
              <a:t>)</a:t>
            </a:r>
          </a:p>
          <a:p>
            <a:pPr marL="109728" indent="0">
              <a:buNone/>
            </a:pPr>
            <a:r>
              <a:rPr lang="en-US" altLang="zh-TW" sz="1500" dirty="0"/>
              <a:t>#</a:t>
            </a:r>
            <a:r>
              <a:rPr lang="en-US" altLang="zh-TW" sz="1500" dirty="0" err="1"/>
              <a:t>GPIO.add_event_detect</a:t>
            </a:r>
            <a:r>
              <a:rPr lang="en-US" altLang="zh-TW" sz="1500" dirty="0"/>
              <a:t>(KEY, GPIO.FALLING, callback=</a:t>
            </a:r>
            <a:r>
              <a:rPr lang="en-US" altLang="zh-TW" sz="1500" dirty="0" err="1"/>
              <a:t>my_callback</a:t>
            </a:r>
            <a:r>
              <a:rPr lang="en-US" altLang="zh-TW" sz="1500" dirty="0"/>
              <a:t>)</a:t>
            </a:r>
          </a:p>
          <a:p>
            <a:pPr marL="109728" indent="0">
              <a:buNone/>
            </a:pPr>
            <a:r>
              <a:rPr lang="en-US" altLang="zh-TW" sz="1500" dirty="0"/>
              <a:t>#</a:t>
            </a:r>
            <a:r>
              <a:rPr lang="en-US" altLang="zh-TW" sz="1500" dirty="0" err="1"/>
              <a:t>GPIO.add_event_detect</a:t>
            </a:r>
            <a:r>
              <a:rPr lang="en-US" altLang="zh-TW" sz="1500" dirty="0"/>
              <a:t>(KEY, GPIO.RISING, callback=</a:t>
            </a:r>
            <a:r>
              <a:rPr lang="en-US" altLang="zh-TW" sz="1500" dirty="0" err="1"/>
              <a:t>my_callback</a:t>
            </a:r>
            <a:r>
              <a:rPr lang="en-US" altLang="zh-TW" sz="1500" dirty="0"/>
              <a:t>, </a:t>
            </a:r>
            <a:r>
              <a:rPr lang="en-US" altLang="zh-TW" sz="1500" dirty="0" err="1"/>
              <a:t>bouncetime</a:t>
            </a:r>
            <a:r>
              <a:rPr lang="en-US" altLang="zh-TW" sz="1500" dirty="0"/>
              <a:t>=200)</a:t>
            </a:r>
          </a:p>
          <a:p>
            <a:pPr marL="109728" indent="0">
              <a:buNone/>
            </a:pPr>
            <a:endParaRPr lang="en-US" altLang="zh-TW" sz="1500" dirty="0"/>
          </a:p>
          <a:p>
            <a:pPr marL="109728" indent="0">
              <a:buNone/>
            </a:pPr>
            <a:r>
              <a:rPr lang="en-US" altLang="zh-TW" sz="1600" dirty="0" err="1"/>
              <a:t>GPIO.add_event_detect</a:t>
            </a:r>
            <a:r>
              <a:rPr lang="en-US" altLang="zh-TW" sz="1600" dirty="0"/>
              <a:t>(KEY, GPIO.FALLING, callback=</a:t>
            </a:r>
            <a:r>
              <a:rPr lang="en-US" altLang="zh-TW" sz="1600" dirty="0" err="1"/>
              <a:t>my_callback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bouncetime</a:t>
            </a:r>
            <a:r>
              <a:rPr lang="en-US" altLang="zh-TW" sz="1600" dirty="0"/>
              <a:t>=200)</a:t>
            </a:r>
          </a:p>
          <a:p>
            <a:pPr marL="109728" indent="0">
              <a:buNone/>
            </a:pPr>
            <a:r>
              <a:rPr lang="en-US" altLang="zh-TW" sz="2000" dirty="0"/>
              <a:t>while True:</a:t>
            </a:r>
          </a:p>
          <a:p>
            <a:pPr marL="109728" indent="0">
              <a:buNone/>
            </a:pPr>
            <a:r>
              <a:rPr lang="en-US" altLang="zh-TW" sz="2000" dirty="0"/>
              <a:t>    try:</a:t>
            </a:r>
          </a:p>
          <a:p>
            <a:pPr marL="109728" indent="0">
              <a:buNone/>
            </a:pPr>
            <a:r>
              <a:rPr lang="en-US" altLang="zh-TW" sz="2000" dirty="0"/>
              <a:t>        print("I'm working...")</a:t>
            </a:r>
          </a:p>
          <a:p>
            <a:pPr marL="109728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time.sleep</a:t>
            </a:r>
            <a:r>
              <a:rPr lang="en-US" altLang="zh-TW" sz="2000" dirty="0"/>
              <a:t>(5)</a:t>
            </a:r>
          </a:p>
          <a:p>
            <a:pPr marL="109728" indent="0">
              <a:buNone/>
            </a:pPr>
            <a:r>
              <a:rPr lang="en-US" altLang="zh-TW" sz="2000" dirty="0"/>
              <a:t>        pass</a:t>
            </a:r>
          </a:p>
          <a:p>
            <a:pPr marL="109728" indent="0">
              <a:buNone/>
            </a:pPr>
            <a:r>
              <a:rPr lang="en-US" altLang="zh-TW" sz="2000" dirty="0"/>
              <a:t>    except </a:t>
            </a:r>
            <a:r>
              <a:rPr lang="en-US" altLang="zh-TW" sz="2000" dirty="0" err="1"/>
              <a:t>KeyboardInterrupt</a:t>
            </a:r>
            <a:r>
              <a:rPr lang="en-US" altLang="zh-TW" sz="2000" dirty="0"/>
              <a:t>:</a:t>
            </a:r>
          </a:p>
          <a:p>
            <a:pPr marL="109728" indent="0">
              <a:buNone/>
            </a:pPr>
            <a:r>
              <a:rPr lang="en-US" altLang="zh-TW" sz="2000" dirty="0"/>
              <a:t>        break</a:t>
            </a:r>
          </a:p>
          <a:p>
            <a:pPr marL="109728" indent="0">
              <a:buNone/>
            </a:pPr>
            <a:r>
              <a:rPr lang="en-US" altLang="zh-TW" sz="2000" dirty="0"/>
              <a:t>        pass</a:t>
            </a:r>
          </a:p>
          <a:p>
            <a:pPr marL="109728" indent="0">
              <a:buNone/>
            </a:pPr>
            <a:r>
              <a:rPr lang="en-US" altLang="zh-TW" sz="2000" dirty="0"/>
              <a:t>    pass</a:t>
            </a:r>
          </a:p>
          <a:p>
            <a:pPr marL="109728" indent="0">
              <a:buNone/>
            </a:pPr>
            <a:endParaRPr lang="en-US" altLang="zh-TW" sz="2000" dirty="0"/>
          </a:p>
          <a:p>
            <a:pPr marL="109728" indent="0">
              <a:buNone/>
            </a:pPr>
            <a:r>
              <a:rPr lang="en-US" altLang="zh-TW" sz="2000" dirty="0" err="1"/>
              <a:t>GPIO.cleanup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545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機器開關彈跳應變</a:t>
            </a:r>
            <a:r>
              <a:rPr lang="en-US" altLang="zh-TW" dirty="0"/>
              <a:t>:</a:t>
            </a:r>
            <a:r>
              <a:rPr lang="zh-TW" altLang="en-US" dirty="0"/>
              <a:t> 方法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D1D3D-5DDA-4FEB-8464-EBC7535E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2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TW" sz="2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Gpin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                      </a:t>
            </a: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KeyboardInterrupt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zh-TW" sz="2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When '</a:t>
            </a:r>
            <a:r>
              <a:rPr lang="en-US" altLang="zh-TW" sz="2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Ctrl+C</a:t>
            </a:r>
            <a:r>
              <a:rPr lang="en-US" altLang="zh-TW" sz="2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is pressed, the child program destroy() will be  executed.</a:t>
            </a:r>
            <a:endParaRPr lang="en-US" altLang="zh-TW" sz="2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altLang="zh-TW" sz="2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lang="en-US" altLang="zh-TW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97C926-A9C4-49ED-9076-1D682AC0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91" y="5137536"/>
            <a:ext cx="4264706" cy="16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" y="6417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/>
          <a:lstStyle/>
          <a:p>
            <a:pPr eaLnBrk="1" hangingPunct="1"/>
            <a:r>
              <a:rPr lang="zh-TW" altLang="en-US" dirty="0"/>
              <a:t>超音波 </a:t>
            </a:r>
            <a:r>
              <a:rPr lang="en-US" altLang="zh-TW" dirty="0" err="1"/>
              <a:t>Ultrosonic</a:t>
            </a:r>
            <a:endParaRPr lang="zh-TW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/>
          <a:lstStyle/>
          <a:p>
            <a:pPr eaLnBrk="1" hangingPunct="1"/>
            <a:r>
              <a:rPr lang="en-US" altLang="zh-TW" b="1" dirty="0"/>
              <a:t>Raspberry Pi</a:t>
            </a:r>
            <a:r>
              <a:rPr lang="zh-TW" altLang="zh-TW" b="1" dirty="0"/>
              <a:t>：超音波測距離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5156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b="1"/>
              <a:t>基礎知識：超音波測距</a:t>
            </a:r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/>
              <a:t>超音波測距的方式是發射一個電波，當電波遇到物體反射回來，再被測距儀偵測到反射電波，利用來回時間與音波的速度算出距離，計算公式如下：</a:t>
            </a:r>
          </a:p>
          <a:p>
            <a:r>
              <a:rPr lang="zh-TW" altLang="zh-TW" sz="2400"/>
              <a:t>距離</a:t>
            </a:r>
            <a:r>
              <a:rPr lang="en-US" altLang="zh-TW" sz="2400"/>
              <a:t>=(</a:t>
            </a:r>
            <a:r>
              <a:rPr lang="zh-TW" altLang="zh-TW" sz="2400"/>
              <a:t>音波發射與接收時間差</a:t>
            </a:r>
            <a:r>
              <a:rPr lang="en-US" altLang="zh-TW" sz="2400"/>
              <a:t> * </a:t>
            </a:r>
            <a:r>
              <a:rPr lang="zh-TW" altLang="zh-TW" sz="2400"/>
              <a:t>聲音速度</a:t>
            </a:r>
            <a:r>
              <a:rPr lang="en-US" altLang="zh-TW" sz="2400"/>
              <a:t>(340 m/s))/2</a:t>
            </a:r>
          </a:p>
          <a:p>
            <a:r>
              <a:rPr lang="zh-TW" altLang="zh-TW" sz="2400" b="1"/>
              <a:t>聲音的速度，在一般空氣中約為每秒</a:t>
            </a:r>
            <a:r>
              <a:rPr lang="en-US" altLang="zh-TW" sz="2400" b="1"/>
              <a:t>340</a:t>
            </a:r>
            <a:r>
              <a:rPr lang="zh-TW" altLang="zh-TW" sz="2400" b="1"/>
              <a:t>公尺，因來回時間要將距離除以二，才是單程的距離。實際的聲音速度決定於好幾個環境因素，其中一個是溫度，計算時，需將環境因素考慮在內，才能更精確計算距離。</a:t>
            </a:r>
            <a:r>
              <a:rPr lang="zh-TW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69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b="1"/>
              <a:t>基礎知識：超音波測距</a:t>
            </a:r>
            <a:endParaRPr lang="zh-TW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/>
              <a:t>超音波測距的方式是發射一個電波，當電波遇到物體反射回來，再被測距儀偵測到反射電波，利用來回時間與音波的速度算出距離，計算公式如下：</a:t>
            </a:r>
          </a:p>
          <a:p>
            <a:r>
              <a:rPr lang="zh-TW" altLang="zh-TW" sz="2400"/>
              <a:t>距離</a:t>
            </a:r>
            <a:r>
              <a:rPr lang="en-US" altLang="zh-TW" sz="2400"/>
              <a:t>=(</a:t>
            </a:r>
            <a:r>
              <a:rPr lang="zh-TW" altLang="zh-TW" sz="2400"/>
              <a:t>音波發射與接收時間差</a:t>
            </a:r>
            <a:r>
              <a:rPr lang="en-US" altLang="zh-TW" sz="2400"/>
              <a:t> * </a:t>
            </a:r>
            <a:r>
              <a:rPr lang="zh-TW" altLang="zh-TW" sz="2400"/>
              <a:t>聲音速度</a:t>
            </a:r>
            <a:r>
              <a:rPr lang="en-US" altLang="zh-TW" sz="2400"/>
              <a:t>(340 m/s))/2</a:t>
            </a:r>
          </a:p>
          <a:p>
            <a:r>
              <a:rPr lang="zh-TW" altLang="zh-TW" sz="2400" b="1"/>
              <a:t>聲音的速度，在一般空氣中約為每秒</a:t>
            </a:r>
            <a:r>
              <a:rPr lang="en-US" altLang="zh-TW" sz="2400" b="1"/>
              <a:t>340</a:t>
            </a:r>
            <a:r>
              <a:rPr lang="zh-TW" altLang="zh-TW" sz="2400" b="1"/>
              <a:t>公尺，因來回時間要將距離除以二，才是單程的距離。實際的聲音速度決定於好幾個環境因素，其中一個是溫度，計算時，需將環境因素考慮在內，才能更精確計算距離。</a:t>
            </a:r>
            <a:r>
              <a:rPr lang="zh-TW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04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常見的</a:t>
            </a:r>
            <a:r>
              <a:rPr lang="zh-TW" altLang="zh-TW" b="1"/>
              <a:t>超音波</a:t>
            </a:r>
            <a:r>
              <a:rPr lang="zh-TW" altLang="en-US" b="1"/>
              <a:t>模組</a:t>
            </a:r>
            <a:endParaRPr lang="zh-TW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148" name="圖片 4" descr="https://2.bp.blogspot.com/-QvVFZRlaPBc/UyfQbXQnxLI/AAAAAAAAEG0/w2d90FzHCPI/s640/US-100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38413"/>
            <a:ext cx="60960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12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15875"/>
            <a:ext cx="8229600" cy="1371600"/>
          </a:xfrm>
        </p:spPr>
        <p:txBody>
          <a:bodyPr/>
          <a:lstStyle/>
          <a:p>
            <a:pPr eaLnBrk="1" hangingPunct="1"/>
            <a:r>
              <a:rPr lang="zh-TW" altLang="en-US"/>
              <a:t>常見的</a:t>
            </a:r>
            <a:r>
              <a:rPr lang="zh-TW" altLang="zh-TW" b="1"/>
              <a:t>超音波</a:t>
            </a:r>
            <a:r>
              <a:rPr lang="zh-TW" altLang="en-US" b="1"/>
              <a:t>模組</a:t>
            </a:r>
            <a:endParaRPr lang="zh-TW" altLang="en-US"/>
          </a:p>
        </p:txBody>
      </p:sp>
      <p:sp>
        <p:nvSpPr>
          <p:cNvPr id="7171" name="矩形 1"/>
          <p:cNvSpPr>
            <a:spLocks noChangeArrowheads="1"/>
          </p:cNvSpPr>
          <p:nvPr/>
        </p:nvSpPr>
        <p:spPr bwMode="auto">
          <a:xfrm>
            <a:off x="228600" y="1322388"/>
            <a:ext cx="8763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/>
              <a:t>• VCC</a:t>
            </a:r>
            <a:r>
              <a:rPr lang="zh-TW" altLang="zh-TW" sz="2000" dirty="0"/>
              <a:t>：接電源（範圍</a:t>
            </a:r>
            <a:r>
              <a:rPr lang="en-US" altLang="zh-TW" sz="2000" dirty="0"/>
              <a:t>2.4V~5.5V</a:t>
            </a:r>
            <a:r>
              <a:rPr lang="zh-TW" altLang="zh-TW" sz="2000" dirty="0"/>
              <a:t>）。</a:t>
            </a:r>
            <a:br>
              <a:rPr lang="en-US" altLang="zh-TW" sz="2000" dirty="0"/>
            </a:br>
            <a:r>
              <a:rPr lang="en-US" altLang="zh-TW" sz="2000" dirty="0"/>
              <a:t>• Trig/TX</a:t>
            </a:r>
            <a:r>
              <a:rPr lang="zh-TW" altLang="zh-TW" sz="2000" dirty="0"/>
              <a:t>：</a:t>
            </a:r>
            <a:r>
              <a:rPr lang="en-US" altLang="zh-TW" sz="2000" dirty="0"/>
              <a:t>UART </a:t>
            </a:r>
            <a:r>
              <a:rPr lang="zh-TW" altLang="zh-TW" sz="2000" dirty="0"/>
              <a:t>模式下，接外部電路</a:t>
            </a:r>
            <a:r>
              <a:rPr lang="en-US" altLang="zh-TW" sz="2000" dirty="0"/>
              <a:t>UART </a:t>
            </a:r>
            <a:r>
              <a:rPr lang="zh-TW" altLang="zh-TW" sz="2000" dirty="0"/>
              <a:t>的</a:t>
            </a:r>
            <a:r>
              <a:rPr lang="en-US" altLang="zh-TW" sz="2000" dirty="0"/>
              <a:t>TX </a:t>
            </a:r>
            <a:r>
              <a:rPr lang="zh-TW" altLang="zh-TW" sz="2000" dirty="0"/>
              <a:t>端；為</a:t>
            </a:r>
            <a:r>
              <a:rPr lang="en-US" altLang="zh-TW" sz="2000" dirty="0"/>
              <a:t>GPIO</a:t>
            </a:r>
            <a:r>
              <a:rPr lang="zh-TW" altLang="zh-TW" sz="2000" dirty="0"/>
              <a:t>模式時，為訊號發送端</a:t>
            </a:r>
            <a:r>
              <a:rPr lang="en-US" altLang="zh-TW" sz="2000" dirty="0"/>
              <a:t> Trigger</a:t>
            </a:r>
            <a:r>
              <a:rPr lang="zh-TW" altLang="zh-TW" sz="2000" dirty="0"/>
              <a:t>。</a:t>
            </a:r>
            <a:br>
              <a:rPr lang="en-US" altLang="zh-TW" sz="2000" dirty="0"/>
            </a:br>
            <a:r>
              <a:rPr lang="en-US" altLang="zh-TW" sz="2000" dirty="0"/>
              <a:t>• Echo/RX</a:t>
            </a:r>
            <a:r>
              <a:rPr lang="zh-TW" altLang="zh-TW" sz="2000" dirty="0"/>
              <a:t>：</a:t>
            </a:r>
            <a:r>
              <a:rPr lang="en-US" altLang="zh-TW" sz="2000" dirty="0"/>
              <a:t>UART </a:t>
            </a:r>
            <a:r>
              <a:rPr lang="zh-TW" altLang="zh-TW" sz="2000" dirty="0"/>
              <a:t>模式下，接外部電路</a:t>
            </a:r>
            <a:r>
              <a:rPr lang="en-US" altLang="zh-TW" sz="2000" dirty="0"/>
              <a:t>UART </a:t>
            </a:r>
            <a:r>
              <a:rPr lang="zh-TW" altLang="zh-TW" sz="2000" dirty="0"/>
              <a:t>的</a:t>
            </a:r>
            <a:r>
              <a:rPr lang="en-US" altLang="zh-TW" sz="2000" dirty="0"/>
              <a:t>RX </a:t>
            </a:r>
            <a:r>
              <a:rPr lang="zh-TW" altLang="zh-TW" sz="2000" dirty="0"/>
              <a:t>端；為</a:t>
            </a:r>
            <a:r>
              <a:rPr lang="en-US" altLang="zh-TW" sz="2000" dirty="0"/>
              <a:t>GPIO</a:t>
            </a:r>
            <a:r>
              <a:rPr lang="zh-TW" altLang="zh-TW" sz="2000" dirty="0"/>
              <a:t>模式時，為訊號接收端</a:t>
            </a:r>
            <a:r>
              <a:rPr lang="en-US" altLang="zh-TW" sz="2000" dirty="0"/>
              <a:t> Echo </a:t>
            </a:r>
            <a:r>
              <a:rPr lang="zh-TW" altLang="zh-TW" sz="2000" dirty="0"/>
              <a:t>。</a:t>
            </a:r>
            <a:br>
              <a:rPr lang="en-US" altLang="zh-TW" sz="2000" dirty="0"/>
            </a:br>
            <a:r>
              <a:rPr lang="en-US" altLang="zh-TW" sz="2000" dirty="0"/>
              <a:t>• GND</a:t>
            </a:r>
            <a:r>
              <a:rPr lang="zh-TW" altLang="zh-TW" sz="2000" dirty="0"/>
              <a:t>：接地，沒有使用。</a:t>
            </a:r>
            <a:br>
              <a:rPr lang="en-US" altLang="zh-TW" sz="2000" dirty="0"/>
            </a:br>
            <a:r>
              <a:rPr lang="en-US" altLang="zh-TW" sz="2000" dirty="0"/>
              <a:t>• GND</a:t>
            </a:r>
            <a:r>
              <a:rPr lang="zh-TW" altLang="zh-TW" sz="2000" dirty="0"/>
              <a:t>：電路接地。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zh-TW" sz="2000" dirty="0"/>
              <a:t>工作方式：</a:t>
            </a:r>
            <a:br>
              <a:rPr lang="en-US" altLang="zh-TW" sz="2000" dirty="0"/>
            </a:br>
            <a:r>
              <a:rPr lang="zh-TW" altLang="zh-TW" sz="2000" dirty="0"/>
              <a:t>透過</a:t>
            </a:r>
            <a:r>
              <a:rPr lang="en-US" altLang="zh-TW" sz="2000" dirty="0"/>
              <a:t>Trig</a:t>
            </a:r>
            <a:r>
              <a:rPr lang="zh-TW" altLang="zh-TW" sz="2000" dirty="0"/>
              <a:t>接腳發出一個</a:t>
            </a:r>
            <a:r>
              <a:rPr lang="en-US" altLang="zh-TW" sz="2000" dirty="0"/>
              <a:t>10us</a:t>
            </a:r>
            <a:r>
              <a:rPr lang="zh-TW" altLang="zh-TW" sz="2000" dirty="0"/>
              <a:t>（</a:t>
            </a:r>
            <a:r>
              <a:rPr lang="en-US" altLang="zh-TW" sz="2000" dirty="0"/>
              <a:t>10^-5</a:t>
            </a:r>
            <a:r>
              <a:rPr lang="zh-TW" altLang="zh-TW" sz="2000" dirty="0"/>
              <a:t>秒）以上的高電位，此時等待</a:t>
            </a:r>
            <a:r>
              <a:rPr lang="en-US" altLang="zh-TW" sz="2000" dirty="0"/>
              <a:t>Echo</a:t>
            </a:r>
            <a:r>
              <a:rPr lang="zh-TW" altLang="zh-TW" sz="2000" dirty="0"/>
              <a:t>高電平輸出，一旦有輸出就可以開始計時，此時模組會發送</a:t>
            </a:r>
            <a:r>
              <a:rPr lang="en-US" altLang="zh-TW" sz="2000" dirty="0"/>
              <a:t>8</a:t>
            </a:r>
            <a:r>
              <a:rPr lang="zh-TW" altLang="zh-TW" sz="2000" dirty="0"/>
              <a:t>個</a:t>
            </a:r>
            <a:r>
              <a:rPr lang="en-US" altLang="zh-TW" sz="2000" dirty="0"/>
              <a:t>40khz</a:t>
            </a:r>
            <a:r>
              <a:rPr lang="zh-TW" altLang="zh-TW" sz="2000" dirty="0"/>
              <a:t>的方波，並開始自動檢測是否有返回信號；當偵測到反射訊號時，此時</a:t>
            </a:r>
            <a:r>
              <a:rPr lang="en-US" altLang="zh-TW" sz="2000" dirty="0"/>
              <a:t>Echo</a:t>
            </a:r>
            <a:r>
              <a:rPr lang="zh-TW" altLang="zh-TW" sz="2000" dirty="0"/>
              <a:t>接腳變為低電位。計算持續高電位的時間，也就是這次測距的時間。如果加上迴圈，就可以一直偵測前方移動物體的距離。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413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zh-TW">
                <a:solidFill>
                  <a:srgbClr val="FF0000"/>
                </a:solidFill>
              </a:rPr>
              <a:t>工作方式</a:t>
            </a: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68760"/>
            <a:ext cx="6271592" cy="46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4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15875"/>
            <a:ext cx="8229600" cy="1371600"/>
          </a:xfrm>
        </p:spPr>
        <p:txBody>
          <a:bodyPr/>
          <a:lstStyle/>
          <a:p>
            <a:pPr eaLnBrk="1" hangingPunct="1"/>
            <a:r>
              <a:rPr lang="zh-TW" altLang="zh-TW"/>
              <a:t>工作方式</a:t>
            </a:r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28600" y="1322388"/>
            <a:ext cx="8763000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br>
              <a:rPr lang="en-US" altLang="zh-TW" sz="2400" dirty="0">
                <a:latin typeface="+mn-ea"/>
                <a:ea typeface="+mn-ea"/>
              </a:rPr>
            </a:br>
            <a:r>
              <a:rPr lang="zh-TW" altLang="zh-TW" sz="2400" dirty="0">
                <a:latin typeface="+mn-ea"/>
                <a:ea typeface="+mn-ea"/>
              </a:rPr>
              <a:t>透過</a:t>
            </a:r>
            <a:r>
              <a:rPr lang="en-US" altLang="zh-TW" sz="2400" dirty="0">
                <a:latin typeface="+mn-ea"/>
                <a:ea typeface="+mn-ea"/>
              </a:rPr>
              <a:t>Trig</a:t>
            </a:r>
            <a:r>
              <a:rPr lang="zh-TW" altLang="zh-TW" sz="2400" dirty="0">
                <a:latin typeface="+mn-ea"/>
                <a:ea typeface="+mn-ea"/>
              </a:rPr>
              <a:t>接腳發出一個</a:t>
            </a:r>
            <a:r>
              <a:rPr lang="en-US" altLang="zh-TW" sz="2400" dirty="0">
                <a:latin typeface="+mn-ea"/>
                <a:ea typeface="+mn-ea"/>
              </a:rPr>
              <a:t>10us</a:t>
            </a:r>
            <a:r>
              <a:rPr lang="zh-TW" altLang="zh-TW" sz="2400" dirty="0">
                <a:latin typeface="+mn-ea"/>
                <a:ea typeface="+mn-ea"/>
              </a:rPr>
              <a:t>（</a:t>
            </a:r>
            <a:r>
              <a:rPr lang="en-US" altLang="zh-TW" sz="2400" dirty="0">
                <a:latin typeface="+mn-ea"/>
                <a:ea typeface="+mn-ea"/>
              </a:rPr>
              <a:t>10^-6 </a:t>
            </a:r>
            <a:r>
              <a:rPr lang="zh-TW" altLang="zh-TW" sz="2400" dirty="0">
                <a:latin typeface="+mn-ea"/>
                <a:ea typeface="+mn-ea"/>
              </a:rPr>
              <a:t>秒）以上的高電位，此時等待</a:t>
            </a:r>
            <a:r>
              <a:rPr lang="en-US" altLang="zh-TW" sz="2400" dirty="0">
                <a:latin typeface="+mn-ea"/>
                <a:ea typeface="+mn-ea"/>
              </a:rPr>
              <a:t>Echo</a:t>
            </a:r>
            <a:r>
              <a:rPr lang="zh-TW" altLang="zh-TW" sz="2400" dirty="0">
                <a:latin typeface="+mn-ea"/>
                <a:ea typeface="+mn-ea"/>
              </a:rPr>
              <a:t>高電平輸出，一旦有輸出就可以開始計時，此時模組會發送</a:t>
            </a:r>
            <a:r>
              <a:rPr lang="en-US" altLang="zh-TW" sz="2400" dirty="0">
                <a:latin typeface="+mn-ea"/>
                <a:ea typeface="+mn-ea"/>
              </a:rPr>
              <a:t>8</a:t>
            </a:r>
            <a:r>
              <a:rPr lang="zh-TW" altLang="zh-TW" sz="2400" dirty="0">
                <a:latin typeface="+mn-ea"/>
                <a:ea typeface="+mn-ea"/>
              </a:rPr>
              <a:t>個</a:t>
            </a:r>
            <a:r>
              <a:rPr lang="en-US" altLang="zh-TW" sz="2400" dirty="0">
                <a:latin typeface="+mn-ea"/>
                <a:ea typeface="+mn-ea"/>
              </a:rPr>
              <a:t>40khz</a:t>
            </a:r>
            <a:r>
              <a:rPr lang="zh-TW" altLang="zh-TW" sz="2400" dirty="0">
                <a:latin typeface="+mn-ea"/>
                <a:ea typeface="+mn-ea"/>
              </a:rPr>
              <a:t>的方波，並開始自動檢測是否有返回信號；當偵測到反射訊號時，此時</a:t>
            </a:r>
            <a:r>
              <a:rPr lang="en-US" altLang="zh-TW" sz="2400" dirty="0">
                <a:latin typeface="+mn-ea"/>
                <a:ea typeface="+mn-ea"/>
              </a:rPr>
              <a:t>Echo</a:t>
            </a:r>
            <a:r>
              <a:rPr lang="zh-TW" altLang="zh-TW" sz="2400" dirty="0">
                <a:latin typeface="+mn-ea"/>
                <a:ea typeface="+mn-ea"/>
              </a:rPr>
              <a:t>接腳變為低電位。計算持續高電位的時間，也就是這次測距的時間。如果加上迴圈，就可以一直偵測前方移動物體的距離。</a:t>
            </a:r>
            <a:endParaRPr lang="zh-TW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829761"/>
          </a:xfrm>
        </p:spPr>
        <p:txBody>
          <a:bodyPr/>
          <a:lstStyle/>
          <a:p>
            <a:pPr algn="ctr"/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" y="6417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55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15875"/>
            <a:ext cx="8229600" cy="1371600"/>
          </a:xfrm>
        </p:spPr>
        <p:txBody>
          <a:bodyPr/>
          <a:lstStyle/>
          <a:p>
            <a:pPr eaLnBrk="1" hangingPunct="1"/>
            <a:r>
              <a:rPr lang="zh-TW" altLang="zh-TW"/>
              <a:t>工作方式</a:t>
            </a:r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28600" y="1322388"/>
            <a:ext cx="8763000" cy="3046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br>
              <a:rPr lang="en-US" altLang="zh-TW" sz="2400" dirty="0">
                <a:latin typeface="+mn-ea"/>
                <a:ea typeface="+mn-ea"/>
              </a:rPr>
            </a:br>
            <a:r>
              <a:rPr lang="zh-TW" altLang="zh-TW" sz="2400" dirty="0">
                <a:latin typeface="Arial" charset="0"/>
              </a:rPr>
              <a:t>超音波測距 ，使用</a:t>
            </a:r>
            <a:r>
              <a:rPr lang="en-US" altLang="zh-TW" sz="2400" dirty="0">
                <a:latin typeface="Arial" charset="0"/>
              </a:rPr>
              <a:t> HC-SR04 </a:t>
            </a:r>
            <a:r>
              <a:rPr lang="zh-TW" altLang="zh-TW" sz="2400" dirty="0">
                <a:latin typeface="Arial" charset="0"/>
              </a:rPr>
              <a:t>模組，這個模組包括超音波發送器、超音波接收器和控制電路如下圖，測距範圍從</a:t>
            </a:r>
            <a:r>
              <a:rPr lang="en-US" altLang="zh-TW" sz="2400" dirty="0">
                <a:latin typeface="Arial" charset="0"/>
              </a:rPr>
              <a:t>  2 </a:t>
            </a:r>
            <a:r>
              <a:rPr lang="zh-TW" altLang="zh-TW" sz="2400" dirty="0">
                <a:latin typeface="Arial" charset="0"/>
              </a:rPr>
              <a:t>公分至</a:t>
            </a:r>
            <a:r>
              <a:rPr lang="en-US" altLang="zh-TW" sz="2400" dirty="0">
                <a:latin typeface="Arial" charset="0"/>
              </a:rPr>
              <a:t> 400</a:t>
            </a:r>
            <a:r>
              <a:rPr lang="zh-TW" altLang="zh-TW" sz="2400" dirty="0">
                <a:latin typeface="Arial" charset="0"/>
              </a:rPr>
              <a:t>公分</a:t>
            </a:r>
            <a:r>
              <a:rPr lang="en-US" altLang="zh-TW" sz="2400" dirty="0">
                <a:latin typeface="Arial" charset="0"/>
              </a:rPr>
              <a:t>(4 </a:t>
            </a:r>
            <a:r>
              <a:rPr lang="zh-TW" altLang="zh-TW" sz="2400" dirty="0">
                <a:latin typeface="Arial" charset="0"/>
              </a:rPr>
              <a:t>公尺</a:t>
            </a:r>
            <a:r>
              <a:rPr lang="en-US" altLang="zh-TW" sz="2400" dirty="0">
                <a:latin typeface="Arial" charset="0"/>
              </a:rPr>
              <a:t>)</a:t>
            </a:r>
            <a:r>
              <a:rPr lang="zh-TW" altLang="zh-TW" sz="2400" dirty="0">
                <a:latin typeface="Arial" charset="0"/>
              </a:rPr>
              <a:t>，精密度</a:t>
            </a:r>
            <a:r>
              <a:rPr lang="en-US" altLang="zh-TW" sz="2400" dirty="0">
                <a:latin typeface="Arial" charset="0"/>
              </a:rPr>
              <a:t>0.3</a:t>
            </a:r>
            <a:r>
              <a:rPr lang="zh-TW" altLang="zh-TW" sz="2400" dirty="0">
                <a:latin typeface="Arial" charset="0"/>
              </a:rPr>
              <a:t>公分。</a:t>
            </a:r>
          </a:p>
          <a:p>
            <a:pPr>
              <a:defRPr/>
            </a:pPr>
            <a:r>
              <a:rPr lang="en-US" altLang="zh-TW" sz="2400" dirty="0" err="1">
                <a:latin typeface="Arial" charset="0"/>
              </a:rPr>
              <a:t>Vcc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zh-TW" altLang="zh-TW" sz="2400" dirty="0">
                <a:latin typeface="Arial" charset="0"/>
              </a:rPr>
              <a:t>接</a:t>
            </a:r>
            <a:r>
              <a:rPr lang="en-US" altLang="zh-TW" sz="2400" dirty="0">
                <a:latin typeface="Arial" charset="0"/>
              </a:rPr>
              <a:t>5V</a:t>
            </a:r>
            <a:endParaRPr lang="zh-TW" altLang="zh-TW" sz="2400" dirty="0">
              <a:latin typeface="Arial" charset="0"/>
            </a:endParaRPr>
          </a:p>
          <a:p>
            <a:pPr>
              <a:defRPr/>
            </a:pPr>
            <a:r>
              <a:rPr lang="en-US" altLang="zh-TW" sz="2400" dirty="0">
                <a:latin typeface="Arial" charset="0"/>
              </a:rPr>
              <a:t>Trig </a:t>
            </a:r>
            <a:r>
              <a:rPr lang="zh-TW" altLang="zh-TW" sz="2400" dirty="0">
                <a:latin typeface="Arial" charset="0"/>
              </a:rPr>
              <a:t>觸發</a:t>
            </a:r>
            <a:r>
              <a:rPr lang="en-US" altLang="zh-TW" sz="2400" dirty="0">
                <a:latin typeface="Arial" charset="0"/>
              </a:rPr>
              <a:t> (</a:t>
            </a:r>
            <a:r>
              <a:rPr lang="zh-TW" altLang="zh-TW" sz="2400" dirty="0">
                <a:latin typeface="Arial" charset="0"/>
              </a:rPr>
              <a:t>輸入脈波至少</a:t>
            </a:r>
            <a:r>
              <a:rPr lang="en-US" altLang="zh-TW" sz="2400" dirty="0">
                <a:latin typeface="Arial" charset="0"/>
              </a:rPr>
              <a:t>10us)</a:t>
            </a:r>
            <a:endParaRPr lang="zh-TW" altLang="zh-TW" sz="2400" dirty="0">
              <a:latin typeface="Arial" charset="0"/>
            </a:endParaRPr>
          </a:p>
          <a:p>
            <a:pPr>
              <a:defRPr/>
            </a:pPr>
            <a:r>
              <a:rPr lang="en-US" altLang="zh-TW" sz="2400" dirty="0">
                <a:latin typeface="Arial" charset="0"/>
              </a:rPr>
              <a:t>Echo </a:t>
            </a:r>
            <a:r>
              <a:rPr lang="zh-TW" altLang="zh-TW" sz="2400" dirty="0">
                <a:latin typeface="Arial" charset="0"/>
              </a:rPr>
              <a:t>檢測接收回音信號</a:t>
            </a:r>
            <a:r>
              <a:rPr lang="en-US" altLang="zh-TW" sz="2400" dirty="0">
                <a:latin typeface="Arial" charset="0"/>
              </a:rPr>
              <a:t>(</a:t>
            </a:r>
            <a:r>
              <a:rPr lang="zh-TW" altLang="zh-TW" sz="2400" dirty="0">
                <a:latin typeface="Arial" charset="0"/>
              </a:rPr>
              <a:t>接收後輸出高準位電壓</a:t>
            </a:r>
            <a:r>
              <a:rPr lang="en-US" altLang="zh-TW" sz="2400" dirty="0">
                <a:latin typeface="Arial" charset="0"/>
              </a:rPr>
              <a:t>)</a:t>
            </a:r>
            <a:endParaRPr lang="zh-TW" altLang="zh-TW" sz="2400" dirty="0">
              <a:latin typeface="Arial" charset="0"/>
            </a:endParaRPr>
          </a:p>
          <a:p>
            <a:pPr>
              <a:defRPr/>
            </a:pPr>
            <a:r>
              <a:rPr lang="en-US" altLang="zh-TW" sz="2400" dirty="0" err="1">
                <a:latin typeface="Arial" charset="0"/>
              </a:rPr>
              <a:t>Gnd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zh-TW" altLang="zh-TW" sz="2400" dirty="0">
                <a:latin typeface="Arial" charset="0"/>
              </a:rPr>
              <a:t>接地</a:t>
            </a:r>
          </a:p>
        </p:txBody>
      </p:sp>
    </p:spTree>
    <p:extLst>
      <p:ext uri="{BB962C8B-B14F-4D97-AF65-F5344CB8AC3E}">
        <p14:creationId xmlns:p14="http://schemas.microsoft.com/office/powerpoint/2010/main" val="303521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15875"/>
            <a:ext cx="8229600" cy="1371600"/>
          </a:xfrm>
        </p:spPr>
        <p:txBody>
          <a:bodyPr/>
          <a:lstStyle/>
          <a:p>
            <a:pPr eaLnBrk="1" hangingPunct="1"/>
            <a:r>
              <a:rPr lang="zh-TW" altLang="zh-TW"/>
              <a:t>工作方式</a:t>
            </a:r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04800" y="1828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3600" kern="0" dirty="0">
                <a:solidFill>
                  <a:srgbClr val="000000"/>
                </a:solidFill>
                <a:cs typeface="Arial" panose="020B0604020202020204" pitchFamily="34" charset="0"/>
              </a:rPr>
              <a:t>超音波測距的方式是發射一個電波，當電波遇到物體反射回來，再被測距儀偵測到反射電波，利用來回時間與音波的速度算出距離，計算公式如下：</a:t>
            </a:r>
            <a:endParaRPr lang="en-US" altLang="zh-TW" sz="360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zh-TW" altLang="zh-TW" sz="3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TW" altLang="zh-TW" sz="2400" b="1" kern="0" dirty="0">
                <a:solidFill>
                  <a:srgbClr val="FF0000"/>
                </a:solidFill>
                <a:cs typeface="Arial" panose="020B0604020202020204" pitchFamily="34" charset="0"/>
              </a:rPr>
              <a:t>距離</a:t>
            </a:r>
            <a:r>
              <a:rPr lang="en-US" altLang="zh-TW" sz="2400" b="1" kern="0" dirty="0">
                <a:solidFill>
                  <a:srgbClr val="FF0000"/>
                </a:solidFill>
              </a:rPr>
              <a:t> = (</a:t>
            </a:r>
            <a:r>
              <a:rPr lang="zh-TW" altLang="zh-TW" sz="2400" b="1" kern="0" dirty="0">
                <a:solidFill>
                  <a:srgbClr val="FF0000"/>
                </a:solidFill>
                <a:cs typeface="Arial" panose="020B0604020202020204" pitchFamily="34" charset="0"/>
              </a:rPr>
              <a:t>音波發射與接收時間差</a:t>
            </a:r>
            <a:r>
              <a:rPr lang="en-US" altLang="zh-TW" sz="2400" b="1" kern="0" dirty="0">
                <a:solidFill>
                  <a:srgbClr val="FF0000"/>
                </a:solidFill>
              </a:rPr>
              <a:t> * </a:t>
            </a:r>
            <a:r>
              <a:rPr lang="zh-TW" altLang="zh-TW" sz="2400" b="1" kern="0" dirty="0">
                <a:solidFill>
                  <a:srgbClr val="FF0000"/>
                </a:solidFill>
                <a:cs typeface="Arial" panose="020B0604020202020204" pitchFamily="34" charset="0"/>
              </a:rPr>
              <a:t>聲音速度</a:t>
            </a:r>
            <a:r>
              <a:rPr lang="en-US" altLang="zh-TW" sz="2400" b="1" kern="0" dirty="0">
                <a:solidFill>
                  <a:srgbClr val="FF0000"/>
                </a:solidFill>
              </a:rPr>
              <a:t> (340M/S) ) / 2</a:t>
            </a:r>
            <a:br>
              <a:rPr lang="en-US" altLang="zh-TW" sz="3600" kern="0" dirty="0">
                <a:solidFill>
                  <a:srgbClr val="000000"/>
                </a:solidFill>
              </a:rPr>
            </a:b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474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" y="19472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zh-TW" dirty="0">
                <a:solidFill>
                  <a:srgbClr val="FF0000"/>
                </a:solidFill>
              </a:rPr>
              <a:t>工作方式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13" y="719267"/>
            <a:ext cx="9120187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zh-TW" sz="2400" dirty="0">
                <a:latin typeface="+mn-ea"/>
                <a:ea typeface="+mn-ea"/>
              </a:rPr>
              <a:t>啟動樹莓派發出至少</a:t>
            </a:r>
            <a:r>
              <a:rPr lang="en-US" altLang="zh-TW" sz="2400" dirty="0">
                <a:latin typeface="+mn-ea"/>
                <a:ea typeface="+mn-ea"/>
              </a:rPr>
              <a:t>10us </a:t>
            </a:r>
            <a:r>
              <a:rPr lang="zh-TW" altLang="zh-TW" sz="2400" dirty="0">
                <a:latin typeface="+mn-ea"/>
                <a:ea typeface="+mn-ea"/>
              </a:rPr>
              <a:t>的觸發脈波到</a:t>
            </a:r>
            <a:r>
              <a:rPr lang="en-US" altLang="zh-TW" sz="2400" dirty="0">
                <a:latin typeface="+mn-ea"/>
                <a:ea typeface="+mn-ea"/>
              </a:rPr>
              <a:t> HC-SR04 </a:t>
            </a:r>
            <a:r>
              <a:rPr lang="zh-TW" altLang="zh-TW" sz="2400" dirty="0">
                <a:latin typeface="+mn-ea"/>
                <a:ea typeface="+mn-ea"/>
              </a:rPr>
              <a:t>模組的</a:t>
            </a:r>
            <a:r>
              <a:rPr lang="en-US" altLang="zh-TW" sz="2400" dirty="0">
                <a:latin typeface="+mn-ea"/>
                <a:ea typeface="+mn-ea"/>
              </a:rPr>
              <a:t>trig</a:t>
            </a:r>
            <a:r>
              <a:rPr lang="zh-TW" altLang="zh-TW" sz="2400" dirty="0">
                <a:latin typeface="+mn-ea"/>
                <a:ea typeface="+mn-ea"/>
              </a:rPr>
              <a:t>腳，使得</a:t>
            </a:r>
            <a:r>
              <a:rPr lang="en-US" altLang="zh-TW" sz="2400" dirty="0">
                <a:latin typeface="+mn-ea"/>
                <a:ea typeface="+mn-ea"/>
              </a:rPr>
              <a:t> HC-SR04 </a:t>
            </a:r>
            <a:r>
              <a:rPr lang="zh-TW" altLang="zh-TW" sz="2400" dirty="0">
                <a:latin typeface="+mn-ea"/>
                <a:ea typeface="+mn-ea"/>
              </a:rPr>
              <a:t>模組產生</a:t>
            </a:r>
            <a:r>
              <a:rPr lang="en-US" altLang="zh-TW" sz="2400" dirty="0">
                <a:latin typeface="+mn-ea"/>
                <a:ea typeface="+mn-ea"/>
              </a:rPr>
              <a:t>8</a:t>
            </a:r>
            <a:r>
              <a:rPr lang="zh-TW" altLang="zh-TW" sz="2400" dirty="0">
                <a:latin typeface="+mn-ea"/>
                <a:ea typeface="+mn-ea"/>
              </a:rPr>
              <a:t>個</a:t>
            </a:r>
            <a:r>
              <a:rPr lang="en-US" altLang="zh-TW" sz="2400" dirty="0">
                <a:latin typeface="+mn-ea"/>
                <a:ea typeface="+mn-ea"/>
              </a:rPr>
              <a:t>40KHz(25us)</a:t>
            </a:r>
            <a:r>
              <a:rPr lang="zh-TW" altLang="zh-TW" sz="2400" dirty="0">
                <a:latin typeface="+mn-ea"/>
                <a:ea typeface="+mn-ea"/>
              </a:rPr>
              <a:t>超音波的脈波，接著樹莓派由零開時計時，</a:t>
            </a:r>
            <a:r>
              <a:rPr lang="en-US" altLang="zh-TW" sz="2400" dirty="0">
                <a:latin typeface="+mn-ea"/>
                <a:ea typeface="+mn-ea"/>
              </a:rPr>
              <a:t>HC-SR04 </a:t>
            </a:r>
            <a:r>
              <a:rPr lang="zh-TW" altLang="zh-TW" sz="2400" dirty="0">
                <a:latin typeface="+mn-ea"/>
                <a:ea typeface="+mn-ea"/>
              </a:rPr>
              <a:t>模組的</a:t>
            </a:r>
            <a:r>
              <a:rPr lang="en-US" altLang="zh-TW" sz="2400" dirty="0">
                <a:latin typeface="+mn-ea"/>
                <a:ea typeface="+mn-ea"/>
              </a:rPr>
              <a:t>Echo</a:t>
            </a:r>
            <a:r>
              <a:rPr lang="zh-TW" altLang="zh-TW" sz="2400" dirty="0">
                <a:latin typeface="+mn-ea"/>
                <a:ea typeface="+mn-ea"/>
              </a:rPr>
              <a:t>腳 變為高準位，等待接收回音信號，</a:t>
            </a:r>
            <a:r>
              <a:rPr lang="en-US" altLang="zh-TW" sz="2400" dirty="0">
                <a:latin typeface="+mn-ea"/>
                <a:ea typeface="+mn-ea"/>
              </a:rPr>
              <a:t>Echo</a:t>
            </a:r>
            <a:r>
              <a:rPr lang="zh-TW" altLang="zh-TW" sz="2400" dirty="0">
                <a:latin typeface="+mn-ea"/>
                <a:ea typeface="+mn-ea"/>
              </a:rPr>
              <a:t>腳準位降低時，樹莓派把計時值轉變為距離</a:t>
            </a:r>
            <a:r>
              <a:rPr lang="zh-TW" altLang="en-US" sz="2400" dirty="0">
                <a:latin typeface="+mn-ea"/>
                <a:ea typeface="+mn-ea"/>
              </a:rPr>
              <a:t>。</a:t>
            </a:r>
            <a:endParaRPr lang="en-US" altLang="zh-TW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zh-TW" sz="2400" dirty="0">
                <a:latin typeface="+mn-ea"/>
                <a:ea typeface="+mn-ea"/>
              </a:rPr>
              <a:t>每</a:t>
            </a:r>
            <a:r>
              <a:rPr lang="en-US" altLang="zh-TW" sz="2400" dirty="0">
                <a:latin typeface="+mn-ea"/>
                <a:ea typeface="+mn-ea"/>
              </a:rPr>
              <a:t>58.3us</a:t>
            </a:r>
            <a:r>
              <a:rPr lang="zh-TW" altLang="zh-TW" sz="2400" dirty="0">
                <a:latin typeface="+mn-ea"/>
                <a:ea typeface="+mn-ea"/>
              </a:rPr>
              <a:t>的時間為</a:t>
            </a:r>
            <a:r>
              <a:rPr lang="en-US" altLang="zh-TW" sz="2400" dirty="0">
                <a:latin typeface="+mn-ea"/>
                <a:ea typeface="+mn-ea"/>
              </a:rPr>
              <a:t>1</a:t>
            </a:r>
            <a:r>
              <a:rPr lang="zh-TW" altLang="zh-TW" sz="2400" dirty="0">
                <a:latin typeface="+mn-ea"/>
                <a:ea typeface="+mn-ea"/>
              </a:rPr>
              <a:t>公分，回音越久接收，</a:t>
            </a:r>
            <a:r>
              <a:rPr lang="en-US" altLang="zh-TW" sz="2400" dirty="0">
                <a:latin typeface="+mn-ea"/>
                <a:ea typeface="+mn-ea"/>
              </a:rPr>
              <a:t>Echo</a:t>
            </a:r>
            <a:r>
              <a:rPr lang="zh-TW" altLang="zh-TW" sz="2400" dirty="0">
                <a:latin typeface="+mn-ea"/>
                <a:ea typeface="+mn-ea"/>
              </a:rPr>
              <a:t>腳高準位時間越久，距離越遠。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TW" altLang="zh-TW" sz="2400" dirty="0">
                <a:latin typeface="+mn-ea"/>
                <a:ea typeface="+mn-ea"/>
              </a:rPr>
              <a:t>檢測距離</a:t>
            </a:r>
            <a:r>
              <a:rPr lang="en-US" altLang="zh-TW" sz="2400" dirty="0">
                <a:latin typeface="+mn-ea"/>
                <a:ea typeface="+mn-ea"/>
              </a:rPr>
              <a:t>=(40KHz(25us)</a:t>
            </a:r>
            <a:r>
              <a:rPr lang="zh-TW" altLang="zh-TW" sz="2400" dirty="0">
                <a:latin typeface="+mn-ea"/>
                <a:ea typeface="+mn-ea"/>
              </a:rPr>
              <a:t>超音波的脈波的傳送速度</a:t>
            </a:r>
            <a:r>
              <a:rPr lang="en-US" altLang="zh-TW" sz="2400" dirty="0">
                <a:latin typeface="+mn-ea"/>
                <a:ea typeface="+mn-ea"/>
              </a:rPr>
              <a:t>X </a:t>
            </a:r>
            <a:r>
              <a:rPr lang="zh-TW" altLang="zh-TW" sz="2400" dirty="0">
                <a:latin typeface="+mn-ea"/>
                <a:ea typeface="+mn-ea"/>
              </a:rPr>
              <a:t>檢測時間</a:t>
            </a:r>
            <a:r>
              <a:rPr lang="en-US" altLang="zh-TW" sz="2400" dirty="0">
                <a:latin typeface="+mn-ea"/>
                <a:ea typeface="+mn-ea"/>
              </a:rPr>
              <a:t>)/2</a:t>
            </a:r>
            <a:endParaRPr lang="zh-TW" altLang="zh-TW" sz="2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2400" dirty="0">
                <a:latin typeface="+mn-ea"/>
                <a:ea typeface="+mn-ea"/>
              </a:rPr>
              <a:t>=(343</a:t>
            </a:r>
            <a:r>
              <a:rPr lang="zh-TW" altLang="zh-TW" sz="2400" dirty="0">
                <a:latin typeface="+mn-ea"/>
                <a:ea typeface="+mn-ea"/>
              </a:rPr>
              <a:t>公尺</a:t>
            </a:r>
            <a:r>
              <a:rPr lang="en-US" altLang="zh-TW" sz="2400" dirty="0">
                <a:latin typeface="+mn-ea"/>
                <a:ea typeface="+mn-ea"/>
              </a:rPr>
              <a:t>/</a:t>
            </a:r>
            <a:r>
              <a:rPr lang="zh-TW" altLang="zh-TW" sz="2400" dirty="0">
                <a:latin typeface="+mn-ea"/>
                <a:ea typeface="+mn-ea"/>
              </a:rPr>
              <a:t>秒</a:t>
            </a:r>
            <a:r>
              <a:rPr lang="en-US" altLang="zh-TW" sz="2400" dirty="0">
                <a:latin typeface="+mn-ea"/>
                <a:ea typeface="+mn-ea"/>
              </a:rPr>
              <a:t>X</a:t>
            </a:r>
            <a:r>
              <a:rPr lang="zh-TW" altLang="zh-TW" sz="2400" dirty="0">
                <a:latin typeface="+mn-ea"/>
                <a:ea typeface="+mn-ea"/>
              </a:rPr>
              <a:t>檢測時間秒數</a:t>
            </a:r>
            <a:r>
              <a:rPr lang="en-US" altLang="zh-TW" sz="2400" dirty="0">
                <a:latin typeface="+mn-ea"/>
                <a:ea typeface="+mn-ea"/>
              </a:rPr>
              <a:t>)/2</a:t>
            </a:r>
            <a:endParaRPr lang="zh-TW" altLang="zh-TW" sz="2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n-ea"/>
                <a:ea typeface="+mn-ea"/>
              </a:rPr>
              <a:t>1s--&gt;171.5m  ;</a:t>
            </a:r>
            <a:endParaRPr lang="zh-TW" altLang="zh-TW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n-ea"/>
                <a:ea typeface="+mn-ea"/>
              </a:rPr>
              <a:t>1ms--&gt;171.5mm=17.15cm</a:t>
            </a:r>
            <a:endParaRPr lang="zh-TW" altLang="zh-TW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n-ea"/>
                <a:ea typeface="+mn-ea"/>
              </a:rPr>
              <a:t>17.15</a:t>
            </a:r>
            <a:r>
              <a:rPr lang="zh-TW" altLang="zh-TW" sz="2400" dirty="0">
                <a:solidFill>
                  <a:srgbClr val="FF0000"/>
                </a:solidFill>
                <a:latin typeface="+mn-ea"/>
                <a:ea typeface="+mn-ea"/>
              </a:rPr>
              <a:t>公分約</a:t>
            </a:r>
            <a:r>
              <a:rPr lang="en-US" altLang="zh-TW" sz="2400" dirty="0">
                <a:solidFill>
                  <a:srgbClr val="FF0000"/>
                </a:solidFill>
                <a:latin typeface="+mn-ea"/>
                <a:ea typeface="+mn-ea"/>
              </a:rPr>
              <a:t>1ms</a:t>
            </a:r>
            <a:endParaRPr lang="zh-TW" altLang="zh-TW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TW" altLang="zh-TW" sz="2400" dirty="0">
                <a:solidFill>
                  <a:srgbClr val="FF0000"/>
                </a:solidFill>
                <a:latin typeface="+mn-ea"/>
                <a:ea typeface="+mn-ea"/>
              </a:rPr>
              <a:t>公分約</a:t>
            </a:r>
            <a:r>
              <a:rPr lang="en-US" altLang="zh-TW" sz="2400" dirty="0">
                <a:solidFill>
                  <a:srgbClr val="FF0000"/>
                </a:solidFill>
                <a:latin typeface="+mn-ea"/>
                <a:ea typeface="+mn-ea"/>
              </a:rPr>
              <a:t> 58.3us</a:t>
            </a:r>
            <a:endParaRPr lang="zh-TW" altLang="zh-TW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TW" altLang="zh-TW" sz="1400" b="1" dirty="0">
                <a:solidFill>
                  <a:srgbClr val="FF0000"/>
                </a:solidFill>
                <a:latin typeface="+mn-ea"/>
                <a:ea typeface="+mn-ea"/>
              </a:rPr>
              <a:t>註：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zh-TW" altLang="zh-TW" sz="1400" b="1" dirty="0">
                <a:solidFill>
                  <a:srgbClr val="FF0000"/>
                </a:solidFill>
                <a:latin typeface="+mn-ea"/>
                <a:ea typeface="+mn-ea"/>
              </a:rPr>
              <a:t>音速約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</a:rPr>
              <a:t>340</a:t>
            </a:r>
            <a:r>
              <a:rPr lang="zh-TW" altLang="zh-TW" sz="1400" b="1" dirty="0">
                <a:solidFill>
                  <a:srgbClr val="FF0000"/>
                </a:solidFill>
                <a:latin typeface="+mn-ea"/>
                <a:ea typeface="+mn-ea"/>
              </a:rPr>
              <a:t>公尺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TW" altLang="zh-TW" sz="1400" b="1" dirty="0">
                <a:solidFill>
                  <a:srgbClr val="FF0000"/>
                </a:solidFill>
                <a:latin typeface="+mn-ea"/>
                <a:ea typeface="+mn-ea"/>
              </a:rPr>
              <a:t>秒，參考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</a:rPr>
              <a:t>http://www.phy.ntnu.edu.tw/demolab/html.php?html=modules/sound/section1</a:t>
            </a:r>
            <a:endParaRPr lang="zh-TW" altLang="zh-TW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zh-TW" altLang="zh-TW" sz="1400" b="1" dirty="0">
                <a:solidFill>
                  <a:srgbClr val="FF0000"/>
                </a:solidFill>
                <a:latin typeface="+mn-ea"/>
                <a:ea typeface="+mn-ea"/>
              </a:rPr>
              <a:t>因為來回時間，所以除以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zh-TW" altLang="zh-TW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97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b="1" dirty="0"/>
              <a:t>線路連接與電路圖</a:t>
            </a:r>
            <a:br>
              <a:rPr lang="en-US" altLang="zh-TW" dirty="0"/>
            </a:br>
            <a:r>
              <a:rPr lang="en-US" altLang="zh-TW" sz="2000" dirty="0"/>
              <a:t>https://sites.google.com/site/rasberrypintust/shu-mei-pai-xiao-ji-qiao/8-hc-sr04-chao-yin-bo-gan-ce-qi</a:t>
            </a:r>
            <a:endParaRPr lang="zh-TW" altLang="en-US" sz="2000" dirty="0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231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3317" name="圖片 6" descr="https://1.bp.blogspot.com/-pPwp0vDd8Fg/Uyf3KKEo7UI/AAAAAAAAEHE/7PWHiH4K5dU/s1600/ultrasonic_bb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0213"/>
            <a:ext cx="52863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29200" y="1473905"/>
            <a:ext cx="426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Vcc</a:t>
            </a: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TW" altLang="zh-TW" sz="2400" kern="0" dirty="0">
                <a:solidFill>
                  <a:srgbClr val="FF0000"/>
                </a:solidFill>
                <a:cs typeface="Arial" panose="020B0604020202020204" pitchFamily="34" charset="0"/>
              </a:rPr>
              <a:t>接</a:t>
            </a: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 pin2 (+5V)</a:t>
            </a:r>
            <a:endParaRPr lang="en-US" altLang="zh-TW" sz="2400" kern="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GND </a:t>
            </a:r>
            <a:r>
              <a:rPr lang="zh-TW" altLang="zh-TW" sz="2400" kern="0" dirty="0">
                <a:solidFill>
                  <a:srgbClr val="FF0000"/>
                </a:solidFill>
                <a:cs typeface="Arial" panose="020B0604020202020204" pitchFamily="34" charset="0"/>
              </a:rPr>
              <a:t>接</a:t>
            </a: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 pin6 (GND)</a:t>
            </a:r>
            <a:endParaRPr lang="en-US" altLang="zh-TW" sz="2400" kern="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Trig </a:t>
            </a:r>
            <a:r>
              <a:rPr lang="zh-TW" altLang="zh-TW" sz="2400" kern="0" dirty="0">
                <a:solidFill>
                  <a:srgbClr val="FF0000"/>
                </a:solidFill>
                <a:cs typeface="Arial" panose="020B0604020202020204" pitchFamily="34" charset="0"/>
              </a:rPr>
              <a:t>接</a:t>
            </a: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 Pin16 (GPIO23)</a:t>
            </a:r>
            <a:endParaRPr lang="en-US" altLang="zh-TW" sz="2400" kern="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Echo </a:t>
            </a:r>
            <a:r>
              <a:rPr lang="zh-TW" altLang="zh-TW" sz="2400" kern="0" dirty="0">
                <a:solidFill>
                  <a:srgbClr val="FF0000"/>
                </a:solidFill>
                <a:cs typeface="Arial" panose="020B0604020202020204" pitchFamily="34" charset="0"/>
              </a:rPr>
              <a:t>接</a:t>
            </a:r>
            <a:r>
              <a:rPr lang="en-US" altLang="zh-TW" sz="24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 Pin18 (GPIO24)</a:t>
            </a:r>
            <a:endParaRPr lang="zh-TW" altLang="zh-TW" sz="24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399" y="3631452"/>
            <a:ext cx="2375401" cy="17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程式 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import time</a:t>
            </a:r>
          </a:p>
          <a:p>
            <a:pPr marL="0" indent="0">
              <a:buNone/>
            </a:pPr>
            <a:r>
              <a:rPr lang="en-US" altLang="zh-TW" sz="1800" dirty="0"/>
              <a:t>import </a:t>
            </a:r>
            <a:r>
              <a:rPr lang="en-US" altLang="zh-TW" sz="1800" dirty="0" err="1"/>
              <a:t>RPi.GPIO</a:t>
            </a:r>
            <a:r>
              <a:rPr lang="en-US" altLang="zh-TW" sz="1800" dirty="0"/>
              <a:t> as GPIO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GPIO.setmode</a:t>
            </a:r>
            <a:r>
              <a:rPr lang="en-US" altLang="zh-TW" sz="1800" dirty="0"/>
              <a:t>(GPIO.BCM)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Define GPIO to use on Pi</a:t>
            </a:r>
          </a:p>
          <a:p>
            <a:pPr marL="0" indent="0">
              <a:buNone/>
            </a:pPr>
            <a:r>
              <a:rPr lang="en-US" altLang="zh-TW" sz="1800" dirty="0"/>
              <a:t>GPIO_TRIGGER = 23</a:t>
            </a:r>
          </a:p>
          <a:p>
            <a:pPr marL="0" indent="0">
              <a:buNone/>
            </a:pPr>
            <a:r>
              <a:rPr lang="en-US" altLang="zh-TW" sz="1800" dirty="0"/>
              <a:t>GPIO_ECHO = 24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print ("Ultrasonic Measurement“)</a:t>
            </a:r>
          </a:p>
          <a:p>
            <a:pPr marL="0" indent="0">
              <a:buNone/>
            </a:pPr>
            <a:r>
              <a:rPr lang="en-US" altLang="zh-TW" sz="1800" dirty="0"/>
              <a:t># Set pins as output and input</a:t>
            </a:r>
          </a:p>
          <a:p>
            <a:pPr marL="0" indent="0">
              <a:buNone/>
            </a:pPr>
            <a:r>
              <a:rPr lang="en-US" altLang="zh-TW" sz="1800" dirty="0" err="1"/>
              <a:t>GPIO.setup</a:t>
            </a:r>
            <a:r>
              <a:rPr lang="en-US" altLang="zh-TW" sz="1800" dirty="0"/>
              <a:t>(GPIO_TRIGGER,GPIO.OUT)  # Trigger</a:t>
            </a:r>
          </a:p>
          <a:p>
            <a:pPr marL="0" indent="0">
              <a:buNone/>
            </a:pPr>
            <a:r>
              <a:rPr lang="en-US" altLang="zh-TW" sz="1800" dirty="0" err="1"/>
              <a:t>GPIO.setup</a:t>
            </a:r>
            <a:r>
              <a:rPr lang="en-US" altLang="zh-TW" sz="1800" dirty="0"/>
              <a:t>(GPIO_ECHO,GPIO.IN)      # Echo</a:t>
            </a:r>
          </a:p>
          <a:p>
            <a:pPr marL="0" indent="0">
              <a:buNone/>
            </a:pPr>
            <a:r>
              <a:rPr lang="en-US" altLang="zh-TW" sz="1800" dirty="0"/>
              <a:t># Set trigger to False (Low)</a:t>
            </a:r>
          </a:p>
          <a:p>
            <a:pPr marL="0" indent="0">
              <a:buNone/>
            </a:pPr>
            <a:r>
              <a:rPr lang="en-US" altLang="zh-TW" sz="1800" dirty="0" err="1"/>
              <a:t>GPIO.output</a:t>
            </a:r>
            <a:r>
              <a:rPr lang="en-US" altLang="zh-TW" sz="1800" dirty="0"/>
              <a:t>(GPIO_TRIGGER, False)</a:t>
            </a:r>
          </a:p>
          <a:p>
            <a:pPr marL="0" indent="0">
              <a:buNone/>
            </a:pPr>
            <a:r>
              <a:rPr lang="en-US" altLang="zh-TW" sz="1800" dirty="0" err="1"/>
              <a:t>time.sleep</a:t>
            </a:r>
            <a:r>
              <a:rPr lang="en-US" altLang="zh-TW" sz="1800" dirty="0"/>
              <a:t>(0.5)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04664"/>
            <a:ext cx="2375401" cy="17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3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程式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000" dirty="0"/>
          </a:p>
          <a:p>
            <a:pPr marL="0" indent="0">
              <a:buNone/>
            </a:pPr>
            <a:r>
              <a:rPr lang="en-US" altLang="zh-TW" sz="1800" dirty="0"/>
              <a:t># Send 10us pulse to trigger</a:t>
            </a:r>
          </a:p>
          <a:p>
            <a:pPr marL="0" indent="0">
              <a:buNone/>
            </a:pPr>
            <a:r>
              <a:rPr lang="en-US" altLang="zh-TW" sz="1800" dirty="0" err="1"/>
              <a:t>GPIO.output</a:t>
            </a:r>
            <a:r>
              <a:rPr lang="en-US" altLang="zh-TW" sz="1800" dirty="0"/>
              <a:t>(GPIO_TRIGGER, True)</a:t>
            </a:r>
          </a:p>
          <a:p>
            <a:pPr marL="0" indent="0">
              <a:buNone/>
            </a:pPr>
            <a:r>
              <a:rPr lang="en-US" altLang="zh-TW" sz="1800" dirty="0" err="1"/>
              <a:t>time.sleep</a:t>
            </a:r>
            <a:r>
              <a:rPr lang="en-US" altLang="zh-TW" sz="1800" dirty="0"/>
              <a:t>(0.00001)</a:t>
            </a:r>
          </a:p>
          <a:p>
            <a:pPr marL="0" indent="0">
              <a:buNone/>
            </a:pPr>
            <a:r>
              <a:rPr lang="en-US" altLang="zh-TW" sz="1800" dirty="0" err="1"/>
              <a:t>GPIO.output</a:t>
            </a:r>
            <a:r>
              <a:rPr lang="en-US" altLang="zh-TW" sz="1800" dirty="0"/>
              <a:t>(GPIO_TRIGGER, False)</a:t>
            </a:r>
          </a:p>
          <a:p>
            <a:pPr marL="0" indent="0">
              <a:buNone/>
            </a:pPr>
            <a:r>
              <a:rPr lang="en-US" altLang="zh-TW" sz="1800" dirty="0"/>
              <a:t>start = </a:t>
            </a:r>
            <a:r>
              <a:rPr lang="en-US" altLang="zh-TW" sz="1800" dirty="0" err="1"/>
              <a:t>time.time</a:t>
            </a:r>
            <a:r>
              <a:rPr lang="en-US" altLang="zh-TW" sz="1800" dirty="0"/>
              <a:t>()</a:t>
            </a:r>
          </a:p>
          <a:p>
            <a:pPr marL="0" indent="0">
              <a:buNone/>
            </a:pPr>
            <a:r>
              <a:rPr lang="en-US" altLang="zh-TW" sz="1800" dirty="0"/>
              <a:t>while </a:t>
            </a:r>
            <a:r>
              <a:rPr lang="en-US" altLang="zh-TW" sz="1800" dirty="0" err="1"/>
              <a:t>GPIO.input</a:t>
            </a:r>
            <a:r>
              <a:rPr lang="en-US" altLang="zh-TW" sz="1800" dirty="0"/>
              <a:t>(GPIO_ECHO)==0:</a:t>
            </a:r>
          </a:p>
          <a:p>
            <a:pPr marL="0" indent="0">
              <a:buNone/>
            </a:pPr>
            <a:r>
              <a:rPr lang="en-US" altLang="zh-TW" sz="1800" dirty="0"/>
              <a:t>  start = </a:t>
            </a:r>
            <a:r>
              <a:rPr lang="en-US" altLang="zh-TW" sz="1800" dirty="0" err="1"/>
              <a:t>time.time</a:t>
            </a:r>
            <a:r>
              <a:rPr lang="en-US" altLang="zh-TW" sz="1800" dirty="0"/>
              <a:t>()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while </a:t>
            </a:r>
            <a:r>
              <a:rPr lang="en-US" altLang="zh-TW" sz="1800" dirty="0" err="1"/>
              <a:t>GPIO.input</a:t>
            </a:r>
            <a:r>
              <a:rPr lang="en-US" altLang="zh-TW" sz="1800" dirty="0"/>
              <a:t>(GPIO_ECHO)==1:</a:t>
            </a:r>
          </a:p>
          <a:p>
            <a:pPr marL="0" indent="0">
              <a:buNone/>
            </a:pPr>
            <a:r>
              <a:rPr lang="en-US" altLang="zh-TW" sz="1800" dirty="0"/>
              <a:t>  stop = </a:t>
            </a:r>
            <a:r>
              <a:rPr lang="en-US" altLang="zh-TW" sz="1800" dirty="0" err="1"/>
              <a:t>time.time</a:t>
            </a:r>
            <a:r>
              <a:rPr lang="en-US" altLang="zh-TW" sz="1800" dirty="0"/>
              <a:t>()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Calculate pulse length</a:t>
            </a:r>
          </a:p>
          <a:p>
            <a:pPr marL="0" indent="0">
              <a:buNone/>
            </a:pPr>
            <a:r>
              <a:rPr lang="en-US" altLang="zh-TW" sz="1800" dirty="0"/>
              <a:t>elapsed = stop-start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Distance pulse travelled in that time is time</a:t>
            </a:r>
          </a:p>
          <a:p>
            <a:pPr marL="0" indent="0">
              <a:buNone/>
            </a:pPr>
            <a:r>
              <a:rPr lang="en-US" altLang="zh-TW" sz="1800" dirty="0"/>
              <a:t># multiplied by the speed of sound (cm/s)</a:t>
            </a:r>
          </a:p>
          <a:p>
            <a:pPr marL="0" indent="0">
              <a:buNone/>
            </a:pPr>
            <a:r>
              <a:rPr lang="en-US" altLang="zh-TW" sz="1800" dirty="0"/>
              <a:t>distance = elapsed * 34000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That was the distance there and back so halve the value</a:t>
            </a:r>
          </a:p>
          <a:p>
            <a:pPr marL="0" indent="0">
              <a:buNone/>
            </a:pPr>
            <a:r>
              <a:rPr lang="en-US" altLang="zh-TW" sz="1800" dirty="0"/>
              <a:t>distance = distance / 2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print("Distance : %.1f" % distance)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# Reset GPIO settings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FF0000"/>
                </a:solidFill>
              </a:rPr>
              <a:t>GPIO.cleanup</a:t>
            </a:r>
            <a:r>
              <a:rPr lang="en-US" altLang="zh-TW" sz="1800" dirty="0">
                <a:solidFill>
                  <a:srgbClr val="FF0000"/>
                </a:solidFill>
              </a:rPr>
              <a:t>()</a:t>
            </a:r>
            <a:endParaRPr lang="zh-TW" altLang="zh-TW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程式 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import </a:t>
            </a:r>
            <a:r>
              <a:rPr lang="en-US" altLang="zh-TW" sz="1800" dirty="0" err="1"/>
              <a:t>RPi.GPIO</a:t>
            </a:r>
            <a:r>
              <a:rPr lang="en-US" altLang="zh-TW" sz="1800" dirty="0"/>
              <a:t> as GPIO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import time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trigger_pin</a:t>
            </a:r>
            <a:r>
              <a:rPr lang="en-US" altLang="zh-TW" sz="1800" dirty="0"/>
              <a:t> = 23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echo_pin</a:t>
            </a:r>
            <a:r>
              <a:rPr lang="en-US" altLang="zh-TW" sz="1800" dirty="0"/>
              <a:t> = 24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GPIO.setmode</a:t>
            </a:r>
            <a:r>
              <a:rPr lang="en-US" altLang="zh-TW" sz="1800" dirty="0"/>
              <a:t>(GPIO.BCM)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GPIO.setup</a:t>
            </a:r>
            <a:r>
              <a:rPr lang="en-US" altLang="zh-TW" sz="1800" dirty="0"/>
              <a:t>(</a:t>
            </a:r>
            <a:r>
              <a:rPr lang="en-US" altLang="zh-TW" sz="1800" dirty="0" err="1"/>
              <a:t>trigger_pin</a:t>
            </a:r>
            <a:r>
              <a:rPr lang="en-US" altLang="zh-TW" sz="1800" dirty="0"/>
              <a:t>, GPIO.OUT)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GPIO.setup</a:t>
            </a:r>
            <a:r>
              <a:rPr lang="en-US" altLang="zh-TW" sz="1800" dirty="0"/>
              <a:t>(</a:t>
            </a:r>
            <a:r>
              <a:rPr lang="en-US" altLang="zh-TW" sz="1800" dirty="0" err="1"/>
              <a:t>echo_pin</a:t>
            </a:r>
            <a:r>
              <a:rPr lang="en-US" altLang="zh-TW" sz="1800" dirty="0"/>
              <a:t>, GPIO.IN)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def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send_trigger_pulse</a:t>
            </a:r>
            <a:r>
              <a:rPr lang="en-US" altLang="zh-TW" sz="1800" dirty="0"/>
              <a:t>():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GPIO.output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trigger_pin</a:t>
            </a:r>
            <a:r>
              <a:rPr lang="en-US" altLang="zh-TW" sz="1800" dirty="0"/>
              <a:t>, True)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time.sleep</a:t>
            </a:r>
            <a:r>
              <a:rPr lang="en-US" altLang="zh-TW" sz="1800" dirty="0"/>
              <a:t>(0.001)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GPIO.output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trigger_pin</a:t>
            </a:r>
            <a:r>
              <a:rPr lang="en-US" altLang="zh-TW" sz="1800" dirty="0"/>
              <a:t>, False)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def</a:t>
            </a:r>
            <a:r>
              <a:rPr lang="en-US" altLang="zh-TW" sz="1800" dirty="0"/>
              <a:t> </a:t>
            </a:r>
            <a:r>
              <a:rPr lang="en-US" altLang="zh-TW" sz="1800" dirty="0" err="1"/>
              <a:t>wait_for_echo</a:t>
            </a:r>
            <a:r>
              <a:rPr lang="en-US" altLang="zh-TW" sz="1800" dirty="0"/>
              <a:t>(value, timeout):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count = timeout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while </a:t>
            </a:r>
            <a:r>
              <a:rPr lang="en-US" altLang="zh-TW" sz="1800" dirty="0" err="1"/>
              <a:t>GPIO.input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echo_pin</a:t>
            </a:r>
            <a:r>
              <a:rPr lang="en-US" altLang="zh-TW" sz="1800" dirty="0"/>
              <a:t>) != value and count &gt; 0: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    count = count - 1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04664"/>
            <a:ext cx="2375401" cy="17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7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程式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0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 err="1"/>
              <a:t>def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get_distance</a:t>
            </a:r>
            <a:r>
              <a:rPr lang="en-US" altLang="zh-TW" sz="1800" dirty="0"/>
              <a:t>():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send_trigger_pulse</a:t>
            </a:r>
            <a:r>
              <a:rPr lang="en-US" altLang="zh-TW" sz="1800" dirty="0"/>
              <a:t>()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wait_for_echo</a:t>
            </a:r>
            <a:r>
              <a:rPr lang="en-US" altLang="zh-TW" sz="1800" dirty="0"/>
              <a:t>(True, 5000)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start = </a:t>
            </a:r>
            <a:r>
              <a:rPr lang="en-US" altLang="zh-TW" sz="1800" dirty="0" err="1"/>
              <a:t>time.time</a:t>
            </a:r>
            <a:r>
              <a:rPr lang="en-US" altLang="zh-TW" sz="1800" dirty="0"/>
              <a:t>()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wait_for_echo</a:t>
            </a:r>
            <a:r>
              <a:rPr lang="en-US" altLang="zh-TW" sz="1800" dirty="0"/>
              <a:t>(False, 5000)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finish = </a:t>
            </a:r>
            <a:r>
              <a:rPr lang="en-US" altLang="zh-TW" sz="1800" dirty="0" err="1"/>
              <a:t>time.time</a:t>
            </a:r>
            <a:r>
              <a:rPr lang="en-US" altLang="zh-TW" sz="1800" dirty="0"/>
              <a:t>()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pulse_len</a:t>
            </a:r>
            <a:r>
              <a:rPr lang="en-US" altLang="zh-TW" sz="1800" dirty="0"/>
              <a:t> = finish - start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distance_cm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pulse_len</a:t>
            </a:r>
            <a:r>
              <a:rPr lang="en-US" altLang="zh-TW" sz="1800" dirty="0"/>
              <a:t> * 340 *100 /2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distance_in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distance_cm</a:t>
            </a:r>
            <a:r>
              <a:rPr lang="en-US" altLang="zh-TW" sz="1800" dirty="0"/>
              <a:t> / 2.5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return (</a:t>
            </a:r>
            <a:r>
              <a:rPr lang="en-US" altLang="zh-TW" sz="1800" dirty="0" err="1"/>
              <a:t>distance_cm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distance_in</a:t>
            </a:r>
            <a:r>
              <a:rPr lang="en-US" altLang="zh-TW" sz="1800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while True: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print(“cm=%f\t</a:t>
            </a:r>
            <a:r>
              <a:rPr lang="zh-TW" altLang="en-US" sz="1800" dirty="0"/>
              <a:t> </a:t>
            </a:r>
            <a:r>
              <a:rPr lang="en-US" altLang="zh-TW" sz="1800" dirty="0"/>
              <a:t>inches=%f" % </a:t>
            </a:r>
            <a:r>
              <a:rPr lang="en-US" altLang="zh-TW" sz="1800" dirty="0" err="1"/>
              <a:t>get_distance</a:t>
            </a:r>
            <a:r>
              <a:rPr lang="en-US" altLang="zh-TW" sz="1800" dirty="0"/>
              <a:t>())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time.sleep</a:t>
            </a:r>
            <a:r>
              <a:rPr lang="en-US" altLang="zh-TW" sz="1800" dirty="0"/>
              <a:t>(1)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18642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699792" y="1340768"/>
            <a:ext cx="2505472" cy="1143000"/>
          </a:xfrm>
        </p:spPr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按鈕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103" y="1481138"/>
            <a:ext cx="550379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Python: global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使用函數內</a:t>
            </a:r>
            <a:r>
              <a:rPr lang="en-US" altLang="zh-TW" dirty="0"/>
              <a:t>(</a:t>
            </a:r>
            <a:r>
              <a:rPr lang="en-US" altLang="zh-TW" dirty="0" err="1"/>
              <a:t>def</a:t>
            </a:r>
            <a:r>
              <a:rPr lang="en-US" altLang="zh-TW" dirty="0"/>
              <a:t>)</a:t>
            </a:r>
            <a:r>
              <a:rPr lang="zh-TW" altLang="en-US" dirty="0"/>
              <a:t>全局變量</a:t>
            </a:r>
            <a:r>
              <a:rPr lang="en-US" altLang="zh-TW" dirty="0"/>
              <a:t>(global)</a:t>
            </a:r>
            <a:r>
              <a:rPr lang="zh-TW" altLang="en-US" dirty="0"/>
              <a:t>的例子：</a:t>
            </a: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x = 50</a:t>
            </a:r>
          </a:p>
          <a:p>
            <a:pPr marL="109728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func</a:t>
            </a:r>
            <a:r>
              <a:rPr lang="en-US" altLang="zh-TW" dirty="0"/>
              <a:t>():    </a:t>
            </a:r>
          </a:p>
          <a:p>
            <a:pPr marL="109728" indent="0">
              <a:buNone/>
            </a:pPr>
            <a:r>
              <a:rPr lang="en-US" altLang="zh-TW" dirty="0"/>
              <a:t>	global x    </a:t>
            </a:r>
          </a:p>
          <a:p>
            <a:pPr marL="109728" indent="0">
              <a:buNone/>
            </a:pPr>
            <a:r>
              <a:rPr lang="en-US" altLang="zh-TW" dirty="0"/>
              <a:t>	print('x</a:t>
            </a:r>
            <a:r>
              <a:rPr lang="zh-TW" altLang="en-US" dirty="0"/>
              <a:t>的值是</a:t>
            </a:r>
            <a:r>
              <a:rPr lang="en-US" altLang="zh-TW" dirty="0"/>
              <a:t>', x)    </a:t>
            </a:r>
          </a:p>
          <a:p>
            <a:pPr marL="109728" indent="0">
              <a:buNone/>
            </a:pPr>
            <a:r>
              <a:rPr lang="en-US" altLang="zh-TW" dirty="0"/>
              <a:t>	x = 2    </a:t>
            </a:r>
          </a:p>
          <a:p>
            <a:pPr marL="109728" indent="0">
              <a:buNone/>
            </a:pPr>
            <a:r>
              <a:rPr lang="en-US" altLang="zh-TW" dirty="0"/>
              <a:t>	 print('</a:t>
            </a:r>
            <a:r>
              <a:rPr lang="zh-TW" altLang="en-US" dirty="0"/>
              <a:t>全局變量</a:t>
            </a:r>
            <a:r>
              <a:rPr lang="en-US" altLang="zh-TW" dirty="0"/>
              <a:t>x</a:t>
            </a:r>
            <a:r>
              <a:rPr lang="zh-TW" altLang="en-US" dirty="0"/>
              <a:t>改為</a:t>
            </a:r>
            <a:r>
              <a:rPr lang="en-US" altLang="zh-TW" dirty="0"/>
              <a:t>', x)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 err="1"/>
              <a:t>func</a:t>
            </a:r>
            <a:r>
              <a:rPr lang="en-US" altLang="zh-TW" dirty="0"/>
              <a:t>()</a:t>
            </a:r>
          </a:p>
          <a:p>
            <a:pPr marL="109728" indent="0">
              <a:buNone/>
            </a:pPr>
            <a:r>
              <a:rPr lang="en-US" altLang="zh-TW" dirty="0"/>
              <a:t>print('x</a:t>
            </a:r>
            <a:r>
              <a:rPr lang="zh-TW" altLang="en-US" dirty="0"/>
              <a:t>的值是</a:t>
            </a:r>
            <a:r>
              <a:rPr lang="en-US" altLang="zh-TW" dirty="0"/>
              <a:t>', x)</a:t>
            </a:r>
          </a:p>
          <a:p>
            <a:pPr marL="109728" indent="0">
              <a:buNone/>
            </a:pPr>
            <a:r>
              <a:rPr lang="en-US" altLang="zh-TW" dirty="0"/>
              <a:t>--------------------------------------</a:t>
            </a:r>
          </a:p>
          <a:p>
            <a:pPr marL="109728" indent="0">
              <a:buNone/>
            </a:pPr>
            <a:r>
              <a:rPr lang="zh-TW" altLang="en-US" dirty="0"/>
              <a:t>輸出：</a:t>
            </a:r>
            <a:endParaRPr lang="en-US" altLang="zh-TW" dirty="0"/>
          </a:p>
          <a:p>
            <a:pPr marL="109728" indent="0">
              <a:buNone/>
            </a:pPr>
            <a:r>
              <a:rPr lang="en-US" altLang="zh-TW" dirty="0"/>
              <a:t>x</a:t>
            </a:r>
            <a:r>
              <a:rPr lang="zh-TW" altLang="en-US" dirty="0"/>
              <a:t>的值是</a:t>
            </a:r>
            <a:r>
              <a:rPr lang="en-US" altLang="zh-TW" dirty="0"/>
              <a:t>50</a:t>
            </a:r>
          </a:p>
          <a:p>
            <a:pPr marL="109728" indent="0">
              <a:buNone/>
            </a:pPr>
            <a:r>
              <a:rPr lang="zh-TW" altLang="en-US" dirty="0"/>
              <a:t>全局變量</a:t>
            </a:r>
            <a:r>
              <a:rPr lang="en-US" altLang="zh-TW" dirty="0"/>
              <a:t>x</a:t>
            </a:r>
            <a:r>
              <a:rPr lang="zh-TW" altLang="en-US" dirty="0"/>
              <a:t>改為</a:t>
            </a:r>
            <a:r>
              <a:rPr lang="en-US" altLang="zh-TW" dirty="0"/>
              <a:t>2</a:t>
            </a:r>
          </a:p>
          <a:p>
            <a:pPr marL="109728" indent="0">
              <a:buNone/>
            </a:pPr>
            <a:r>
              <a:rPr lang="en-US" altLang="zh-TW" dirty="0"/>
              <a:t>x</a:t>
            </a:r>
            <a:r>
              <a:rPr lang="zh-TW" altLang="en-US" dirty="0"/>
              <a:t>的值是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06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Python: pass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/>
              <a:t>pass</a:t>
            </a:r>
            <a:r>
              <a:rPr lang="zh-TW" altLang="en-US" dirty="0"/>
              <a:t>語句是一個空</a:t>
            </a:r>
            <a:r>
              <a:rPr lang="en-US" altLang="zh-TW" dirty="0"/>
              <a:t>(null)</a:t>
            </a:r>
            <a:r>
              <a:rPr lang="zh-TW" altLang="en-US" dirty="0"/>
              <a:t>操作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在程式中使用 </a:t>
            </a:r>
            <a:r>
              <a:rPr lang="en-US" altLang="zh-TW" dirty="0"/>
              <a:t>pass </a:t>
            </a:r>
            <a:r>
              <a:rPr lang="zh-TW" altLang="en-US" dirty="0"/>
              <a:t>語句，執行程式後，你會發現什麼事也沒做，亦即</a:t>
            </a:r>
            <a:r>
              <a:rPr lang="en-US" altLang="zh-TW" dirty="0"/>
              <a:t>delay</a:t>
            </a:r>
            <a:r>
              <a:rPr lang="zh-TW" altLang="en-US" dirty="0"/>
              <a:t>一行程式時間</a:t>
            </a:r>
          </a:p>
        </p:txBody>
      </p:sp>
    </p:spTree>
    <p:extLst>
      <p:ext uri="{BB962C8B-B14F-4D97-AF65-F5344CB8AC3E}">
        <p14:creationId xmlns:p14="http://schemas.microsoft.com/office/powerpoint/2010/main" val="40854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229600" cy="1143000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>
                <a:effectLst/>
              </a:rPr>
              <a:t>Threaded callbacks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0588" y="98072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https://sourceforge.net/p/raspberry-gpio-python/wiki/Inputs/</a:t>
            </a:r>
            <a:endParaRPr lang="en-US" altLang="zh-TW" dirty="0"/>
          </a:p>
          <a:p>
            <a:r>
              <a:rPr lang="en-US" altLang="zh-TW" dirty="0" err="1"/>
              <a:t>RPi.GPIO</a:t>
            </a:r>
            <a:r>
              <a:rPr lang="en-US" altLang="zh-TW" dirty="0"/>
              <a:t> runs a second thread for callback functions. This means that callback functions can be run at the same time as your main program, in immediate response to an edge. For example:</a:t>
            </a:r>
          </a:p>
          <a:p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560" y="4149080"/>
            <a:ext cx="829666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my_callback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a edge event callback function!'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'Edge detected on channel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BB66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GPIO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add_event_detect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GPIO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callback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my_callback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7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GPIO.add_event_detect</a:t>
            </a:r>
            <a:r>
              <a:rPr lang="en-US" altLang="zh-TW" dirty="0"/>
              <a:t>(,,)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GPIO.add_event_detect</a:t>
            </a:r>
            <a:r>
              <a:rPr lang="en-US" altLang="zh-TW" dirty="0"/>
              <a:t>(KEY, </a:t>
            </a:r>
            <a:r>
              <a:rPr lang="en-US" altLang="zh-TW" dirty="0">
                <a:solidFill>
                  <a:srgbClr val="FF0000"/>
                </a:solidFill>
              </a:rPr>
              <a:t>GPIO.RISING</a:t>
            </a:r>
            <a:r>
              <a:rPr lang="en-US" altLang="zh-TW" dirty="0"/>
              <a:t>, callback=</a:t>
            </a:r>
            <a:r>
              <a:rPr lang="en-US" altLang="zh-TW" dirty="0" err="1"/>
              <a:t>my_callback</a:t>
            </a:r>
            <a:r>
              <a:rPr lang="en-US" altLang="zh-TW" dirty="0"/>
              <a:t>) </a:t>
            </a:r>
          </a:p>
          <a:p>
            <a:r>
              <a:rPr lang="zh-TW" altLang="en-US" dirty="0"/>
              <a:t>給</a:t>
            </a:r>
            <a:r>
              <a:rPr lang="en-US" altLang="zh-TW" dirty="0"/>
              <a:t>KEY</a:t>
            </a:r>
            <a:r>
              <a:rPr lang="zh-TW" altLang="en-US" dirty="0"/>
              <a:t>腳位添加一個事件函數，觸發條件是：捕獲到上升沿（</a:t>
            </a:r>
            <a:r>
              <a:rPr lang="en-US" altLang="zh-TW" dirty="0">
                <a:solidFill>
                  <a:srgbClr val="FF0000"/>
                </a:solidFill>
              </a:rPr>
              <a:t>GPIO.RISING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GPIO.RISING</a:t>
            </a:r>
            <a:r>
              <a:rPr lang="zh-TW" altLang="en-US" dirty="0"/>
              <a:t>這個參數還可以是：</a:t>
            </a:r>
            <a:r>
              <a:rPr lang="en-US" altLang="zh-TW" dirty="0"/>
              <a:t>GPIO.FALLING</a:t>
            </a:r>
            <a:r>
              <a:rPr lang="zh-TW" altLang="en-US" dirty="0"/>
              <a:t>（下降沿）、</a:t>
            </a:r>
            <a:r>
              <a:rPr lang="en-US" altLang="zh-TW" dirty="0"/>
              <a:t>GPIO.BOTH</a:t>
            </a:r>
            <a:r>
              <a:rPr lang="zh-TW" altLang="en-US" dirty="0"/>
              <a:t>（兩者都有）</a:t>
            </a:r>
          </a:p>
        </p:txBody>
      </p:sp>
    </p:spTree>
    <p:extLst>
      <p:ext uri="{BB962C8B-B14F-4D97-AF65-F5344CB8AC3E}">
        <p14:creationId xmlns:p14="http://schemas.microsoft.com/office/powerpoint/2010/main" val="309676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GPIO.add_event_detect</a:t>
            </a:r>
            <a:r>
              <a:rPr lang="en-US" altLang="zh-TW" dirty="0"/>
              <a:t>(,,)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52940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GPIO</a:t>
            </a:r>
            <a:r>
              <a:rPr lang="en-US" altLang="zh-TW" b="1" dirty="0" err="1"/>
              <a:t>.</a:t>
            </a:r>
            <a:r>
              <a:rPr lang="en-US" altLang="zh-TW" dirty="0" err="1"/>
              <a:t>add_event_detect</a:t>
            </a:r>
            <a:r>
              <a:rPr lang="en-US" altLang="zh-TW" dirty="0"/>
              <a:t>(KEY, GPIO</a:t>
            </a:r>
            <a:r>
              <a:rPr lang="en-US" altLang="zh-TW" b="1" dirty="0"/>
              <a:t>.</a:t>
            </a:r>
            <a:r>
              <a:rPr lang="en-US" altLang="zh-TW" dirty="0"/>
              <a:t>RISING, callback</a:t>
            </a:r>
            <a:r>
              <a:rPr lang="en-US" altLang="zh-TW" b="1" dirty="0"/>
              <a:t>=</a:t>
            </a:r>
            <a:r>
              <a:rPr lang="en-US" altLang="zh-TW" dirty="0" err="1"/>
              <a:t>my_callback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bouncetime</a:t>
            </a:r>
            <a:r>
              <a:rPr lang="en-US" altLang="zh-TW" b="1" dirty="0">
                <a:solidFill>
                  <a:srgbClr val="FF0000"/>
                </a:solidFill>
              </a:rPr>
              <a:t>=</a:t>
            </a:r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en-US" altLang="zh-TW" dirty="0"/>
              <a:t>)</a:t>
            </a:r>
          </a:p>
          <a:p>
            <a:pPr marL="109728" indent="0">
              <a:buNone/>
            </a:pPr>
            <a:endParaRPr lang="en-US" altLang="zh-TW" dirty="0"/>
          </a:p>
          <a:p>
            <a:r>
              <a:rPr lang="zh-TW" altLang="en-US" dirty="0"/>
              <a:t>其中</a:t>
            </a:r>
            <a:r>
              <a:rPr lang="en-US" altLang="zh-TW" dirty="0" err="1"/>
              <a:t>bouncetime</a:t>
            </a:r>
            <a:r>
              <a:rPr lang="en-US" altLang="zh-TW" dirty="0"/>
              <a:t>=200 </a:t>
            </a:r>
            <a:r>
              <a:rPr lang="zh-TW" altLang="en-US" dirty="0"/>
              <a:t>是延時</a:t>
            </a:r>
            <a:r>
              <a:rPr lang="en-US" altLang="zh-TW" dirty="0"/>
              <a:t>200ms</a:t>
            </a:r>
            <a:r>
              <a:rPr lang="zh-TW" altLang="en-US" dirty="0"/>
              <a:t>的意思。就是每間隔</a:t>
            </a:r>
            <a:r>
              <a:rPr lang="en-US" altLang="zh-TW" dirty="0"/>
              <a:t>200ms</a:t>
            </a:r>
            <a:r>
              <a:rPr lang="zh-TW" altLang="en-US" dirty="0"/>
              <a:t>才會執行這個中斷裡面的程序。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可以避免機器開關彈跳的現象</a:t>
            </a:r>
          </a:p>
        </p:txBody>
      </p:sp>
    </p:spTree>
    <p:extLst>
      <p:ext uri="{BB962C8B-B14F-4D97-AF65-F5344CB8AC3E}">
        <p14:creationId xmlns:p14="http://schemas.microsoft.com/office/powerpoint/2010/main" val="213269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5760" y="52024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機器開關彈跳的現象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13DC4C7-242F-4E64-B9AA-91D788269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68760"/>
            <a:ext cx="8229600" cy="47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6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296</TotalTime>
  <Words>2458</Words>
  <Application>Microsoft Office PowerPoint</Application>
  <PresentationFormat>如螢幕大小 (4:3)</PresentationFormat>
  <Paragraphs>257</Paragraphs>
  <Slides>28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微軟正黑體</vt:lpstr>
      <vt:lpstr>Arial</vt:lpstr>
      <vt:lpstr>Calibri</vt:lpstr>
      <vt:lpstr>Consolas</vt:lpstr>
      <vt:lpstr>Courier New</vt:lpstr>
      <vt:lpstr>Lucida Sans Unicode</vt:lpstr>
      <vt:lpstr>Verdana</vt:lpstr>
      <vt:lpstr>Wingdings</vt:lpstr>
      <vt:lpstr>Wingdings 2</vt:lpstr>
      <vt:lpstr>Wingdings 3</vt:lpstr>
      <vt:lpstr>匯合</vt:lpstr>
      <vt:lpstr>Key and Ultrasonic</vt:lpstr>
      <vt:lpstr>Key</vt:lpstr>
      <vt:lpstr>按鈕</vt:lpstr>
      <vt:lpstr>Python: global</vt:lpstr>
      <vt:lpstr>Python: pass</vt:lpstr>
      <vt:lpstr>Threaded callbacks</vt:lpstr>
      <vt:lpstr>GPIO.add_event_detect(,,)</vt:lpstr>
      <vt:lpstr>GPIO.add_event_detect(,,)</vt:lpstr>
      <vt:lpstr>機器開關彈跳的現象</vt:lpstr>
      <vt:lpstr>PowerPoint 簡報</vt:lpstr>
      <vt:lpstr>PowerPoint 簡報</vt:lpstr>
      <vt:lpstr>機器開關彈跳應變: 方法2</vt:lpstr>
      <vt:lpstr>超音波 Ultrosonic</vt:lpstr>
      <vt:lpstr>基礎知識：超音波測距</vt:lpstr>
      <vt:lpstr>基礎知識：超音波測距</vt:lpstr>
      <vt:lpstr>常見的超音波模組</vt:lpstr>
      <vt:lpstr>常見的超音波模組</vt:lpstr>
      <vt:lpstr>工作方式</vt:lpstr>
      <vt:lpstr>工作方式</vt:lpstr>
      <vt:lpstr>工作方式</vt:lpstr>
      <vt:lpstr>工作方式</vt:lpstr>
      <vt:lpstr>工作方式</vt:lpstr>
      <vt:lpstr>線路連接與電路圖 https://sites.google.com/site/rasberrypintust/shu-mei-pai-xiao-ji-qiao/8-hc-sr04-chao-yin-bo-gan-ce-qi</vt:lpstr>
      <vt:lpstr>程式  1</vt:lpstr>
      <vt:lpstr>程式 1</vt:lpstr>
      <vt:lpstr>程式  2</vt:lpstr>
      <vt:lpstr>程式 2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</dc:title>
  <dc:creator>jiashing</dc:creator>
  <cp:lastModifiedBy>佳 興</cp:lastModifiedBy>
  <cp:revision>76</cp:revision>
  <dcterms:created xsi:type="dcterms:W3CDTF">2014-09-11T09:17:12Z</dcterms:created>
  <dcterms:modified xsi:type="dcterms:W3CDTF">2024-03-18T17:19:21Z</dcterms:modified>
</cp:coreProperties>
</file>