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378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79" r:id="rId11"/>
    <p:sldId id="313" r:id="rId12"/>
    <p:sldId id="395" r:id="rId13"/>
    <p:sldId id="396" r:id="rId14"/>
    <p:sldId id="380" r:id="rId15"/>
    <p:sldId id="384" r:id="rId16"/>
    <p:sldId id="394" r:id="rId17"/>
    <p:sldId id="383" r:id="rId18"/>
    <p:sldId id="381" r:id="rId19"/>
    <p:sldId id="382" r:id="rId20"/>
    <p:sldId id="393" r:id="rId21"/>
    <p:sldId id="392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447" autoAdjust="0"/>
  </p:normalViewPr>
  <p:slideViewPr>
    <p:cSldViewPr>
      <p:cViewPr>
        <p:scale>
          <a:sx n="108" d="100"/>
          <a:sy n="108" d="100"/>
        </p:scale>
        <p:origin x="1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4D66-1E4B-4DD8-8618-D7CCC6FA8E96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8DA0-5127-426C-8A48-CEBF5956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BAB285-4232-41CD-BD17-CCECA6B46C65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2"/>
          </p:nvPr>
        </p:nvSpPr>
        <p:spPr>
          <a:xfrm>
            <a:off x="16334" y="6309320"/>
            <a:ext cx="523217" cy="4637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4" name="手繪多邊形 13"/>
          <p:cNvSpPr>
            <a:spLocks/>
          </p:cNvSpPr>
          <p:nvPr userDrawn="1"/>
        </p:nvSpPr>
        <p:spPr bwMode="auto">
          <a:xfrm>
            <a:off x="651673" y="5949280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 userDrawn="1"/>
        </p:nvSpPr>
        <p:spPr bwMode="auto">
          <a:xfrm>
            <a:off x="638117" y="5949280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角三角形 17"/>
          <p:cNvSpPr>
            <a:spLocks/>
          </p:cNvSpPr>
          <p:nvPr userDrawn="1"/>
        </p:nvSpPr>
        <p:spPr bwMode="auto">
          <a:xfrm>
            <a:off x="-6042" y="5716688"/>
            <a:ext cx="3554714" cy="116869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D7E0-E8F1-4858-AF12-EF1F44E860F3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F1F1-3F64-43D6-BDCA-858098311DE5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5096C9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1F9D-D3F3-41AF-987F-2EDA0B755AD3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pic>
        <p:nvPicPr>
          <p:cNvPr id="8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013450"/>
            <a:ext cx="363717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6621-270A-403A-A3B3-2FE59DD34673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698-0501-4FE7-A8DD-C0AF33E20FE3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5CA-88C4-4FB8-8FA7-14596E77EB54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26"/>
          <p:cNvSpPr>
            <a:spLocks noGrp="1"/>
          </p:cNvSpPr>
          <p:nvPr>
            <p:ph type="sldNum" sz="quarter" idx="12"/>
          </p:nvPr>
        </p:nvSpPr>
        <p:spPr>
          <a:xfrm>
            <a:off x="16334" y="6309320"/>
            <a:ext cx="440866" cy="4637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3CFD-33FC-4573-8187-C6B891C90FD3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345-B69B-4734-9D8C-B75EAD963332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F09217-535A-4ED3-B854-BABD23A0E961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0" y="6481546"/>
            <a:ext cx="496728" cy="365125"/>
          </a:xfrm>
          <a:prstGeom prst="rect">
            <a:avLst/>
          </a:prstGeo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18249-B274-4C3D-B963-270CF353A57F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8556" y="6490783"/>
            <a:ext cx="49672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9237" y="5767518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E612-2951-4407-B7BB-E422A6265C01}" type="datetime1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1" name="投影片編號版面配置區 26"/>
          <p:cNvSpPr txBox="1">
            <a:spLocks/>
          </p:cNvSpPr>
          <p:nvPr userDrawn="1"/>
        </p:nvSpPr>
        <p:spPr>
          <a:xfrm>
            <a:off x="16335" y="6525344"/>
            <a:ext cx="482938" cy="2477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iashing@tea.ntue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010" y="1408036"/>
            <a:ext cx="9069508" cy="9210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Output-</a:t>
            </a:r>
            <a:r>
              <a:rPr lang="en-US" altLang="zh-TW" dirty="0" err="1" smtClean="0"/>
              <a:t>LED,Buzzer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4384" y="2534370"/>
            <a:ext cx="7918648" cy="291373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國北教大資科系 </a:t>
            </a:r>
            <a:endParaRPr lang="en-US" altLang="zh-TW" dirty="0" smtClean="0"/>
          </a:p>
          <a:p>
            <a:r>
              <a:rPr lang="zh-TW" altLang="en-US" dirty="0" smtClean="0"/>
              <a:t>許佳興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jiashing@tea.ntue.edu.tw</a:t>
            </a:r>
            <a:endParaRPr lang="en-US" altLang="zh-TW" dirty="0"/>
          </a:p>
          <a:p>
            <a:pPr marL="609600" indent="-609600"/>
            <a:r>
              <a:rPr lang="en-US" altLang="zh-TW" dirty="0"/>
              <a:t>(</a:t>
            </a:r>
            <a:r>
              <a:rPr lang="zh-TW" altLang="en-US" dirty="0"/>
              <a:t>視覺與感測技術應用實驗室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" y="6417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LED</a:t>
            </a:r>
            <a:r>
              <a:rPr lang="zh-TW" altLang="en-US" dirty="0" smtClean="0"/>
              <a:t>控制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數位輸出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10" y="2107828"/>
            <a:ext cx="4941540" cy="29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4283968" y="3573016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 flipV="1">
            <a:off x="4499992" y="3356992"/>
            <a:ext cx="8384" cy="440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355976" y="4221088"/>
            <a:ext cx="3611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55909" flipH="1">
            <a:off x="6397906" y="1956253"/>
            <a:ext cx="2051374" cy="1841574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494720" y="3752859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 flipV="1">
            <a:off x="7710744" y="3536835"/>
            <a:ext cx="8384" cy="440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705228" y="3573016"/>
            <a:ext cx="3611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12" y="339237"/>
            <a:ext cx="2031153" cy="16827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332088" y="21083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色</a:t>
            </a:r>
            <a:r>
              <a:rPr lang="zh-TW" altLang="en-US" dirty="0">
                <a:solidFill>
                  <a:srgbClr val="FF0000"/>
                </a:solidFill>
              </a:rPr>
              <a:t>碼</a:t>
            </a:r>
            <a:r>
              <a:rPr lang="zh-TW" altLang="en-US" dirty="0" smtClean="0">
                <a:solidFill>
                  <a:srgbClr val="FF0000"/>
                </a:solidFill>
              </a:rPr>
              <a:t>電阻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004048" y="2292967"/>
            <a:ext cx="432048" cy="703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148064" y="2842872"/>
            <a:ext cx="1698584" cy="95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led1.py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93652"/>
            <a:ext cx="7690277" cy="59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41338"/>
            <a:ext cx="4733752" cy="47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84784"/>
            <a:ext cx="6218922" cy="4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57539"/>
            <a:ext cx="5665787" cy="43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Buzzer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908720"/>
            <a:ext cx="7181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Buzzer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0728"/>
            <a:ext cx="5616624" cy="55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Buzzer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5" y="1428471"/>
            <a:ext cx="838317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例如紅綠燈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997545" cy="471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142410"/>
            <a:ext cx="2880320" cy="27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73851" y="1340768"/>
            <a:ext cx="8642350" cy="381642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分別給于編號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LED1,LED2,LED3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，執行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indent="-742950">
              <a:buAutoNum type="arabicParenBoth"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LED1: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亮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(ON)1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;LED2&amp;LED3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暗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(OFF)</a:t>
            </a:r>
          </a:p>
          <a:p>
            <a:pPr marL="742950" indent="-742950">
              <a:buAutoNum type="arabicParenBoth"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LED1:OFF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LDE2: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閃爍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次，間隔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秒，當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LED2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ON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時，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Buzzer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發出聲音；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LED3:OFF</a:t>
            </a:r>
          </a:p>
          <a:p>
            <a:pPr marL="742950" indent="-742950">
              <a:buAutoNum type="arabicParenBoth"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LED1 &amp; LED2:OFF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LED3:ON 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indent="-742950">
              <a:buFontTx/>
              <a:buAutoNum type="arabicParenBoth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LED1:OFF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LDE2: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閃爍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，間隔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秒，當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LED2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ON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時，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Buzzer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發出聲音；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LED3:OFF</a:t>
            </a:r>
          </a:p>
          <a:p>
            <a:pPr marL="742950" indent="-742950">
              <a:buAutoNum type="arabicParenBoth"/>
            </a:pP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repeat (1)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</a:p>
          <a:p>
            <a:pPr marL="742950" indent="-742950">
              <a:buAutoNum type="arabicParenBoth"/>
            </a:pP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6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45700" y="1340768"/>
            <a:ext cx="8280000" cy="5160832"/>
          </a:xfrm>
        </p:spPr>
        <p:txBody>
          <a:bodyPr/>
          <a:lstStyle/>
          <a:p>
            <a:pPr lvl="1"/>
            <a:r>
              <a:rPr lang="zh-TW" altLang="en-US" dirty="0" smtClean="0"/>
              <a:t>麵包版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嵌入</a:t>
            </a:r>
            <a:r>
              <a:rPr lang="zh-TW" altLang="en-US" dirty="0"/>
              <a:t>式系統實驗設備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5533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540399"/>
            <a:ext cx="7600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642350" cy="86518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報告撰寫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實驗撰寫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docx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AutoShape 2" descr="太极图片_太极素材_太极模板免费下载-六图网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83568" y="166610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電路圖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影片連結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(Optional)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困難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(Optional)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心得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(Optional)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(Optional)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2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743081" cy="574970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6600" dirty="0" smtClean="0">
                <a:solidFill>
                  <a:srgbClr val="FF0000"/>
                </a:solidFill>
              </a:rPr>
              <a:t>Q&amp;A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防疫期間請大家注意健康，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發燒感冒請自主管理且在家休息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46083" name="日期版面配置區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C85587-111A-466B-AC01-C3825BE65BFC}" type="datetime1">
              <a:rPr lang="zh-TW" altLang="en-US" smtClean="0">
                <a:solidFill>
                  <a:schemeClr val="tx2"/>
                </a:solidFill>
              </a:rPr>
              <a:pPr/>
              <a:t>2024/3/8</a:t>
            </a:fld>
            <a:endParaRPr lang="zh-TW" altLang="en-US" smtClean="0">
              <a:solidFill>
                <a:schemeClr val="tx2"/>
              </a:solidFill>
            </a:endParaRPr>
          </a:p>
        </p:txBody>
      </p:sp>
      <p:sp>
        <p:nvSpPr>
          <p:cNvPr id="46084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FE77272-AB8F-45F5-9DE7-41F614D4FD20}" type="slidenum">
              <a:rPr lang="zh-TW" altLang="en-US">
                <a:solidFill>
                  <a:schemeClr val="tx2"/>
                </a:solidFill>
              </a:rPr>
              <a:pPr/>
              <a:t>21</a:t>
            </a:fld>
            <a:endParaRPr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mtClean="0"/>
              <a:t>杜邦線</a:t>
            </a:r>
          </a:p>
        </p:txBody>
      </p:sp>
      <p:pic>
        <p:nvPicPr>
          <p:cNvPr id="3584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4313"/>
            <a:ext cx="6192837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5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2"/>
          <p:cNvSpPr>
            <a:spLocks noGrp="1"/>
          </p:cNvSpPr>
          <p:nvPr>
            <p:ph type="title"/>
          </p:nvPr>
        </p:nvSpPr>
        <p:spPr>
          <a:xfrm>
            <a:off x="481013" y="333375"/>
            <a:ext cx="8229600" cy="12525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mtClean="0"/>
              <a:t>python</a:t>
            </a:r>
            <a:r>
              <a:rPr lang="zh-TW" altLang="en-US" smtClean="0"/>
              <a:t>函式與硬體</a:t>
            </a:r>
            <a:r>
              <a:rPr lang="en-US" altLang="zh-TW" smtClean="0"/>
              <a:t>IO</a:t>
            </a:r>
            <a:br>
              <a:rPr lang="en-US" altLang="zh-TW" smtClean="0"/>
            </a:br>
            <a:r>
              <a:rPr lang="en-US" altLang="zh-TW" smtClean="0"/>
              <a:t>-- </a:t>
            </a:r>
            <a:r>
              <a:rPr lang="en-US" altLang="zh-TW" smtClean="0">
                <a:solidFill>
                  <a:srgbClr val="FF0000"/>
                </a:solidFill>
              </a:rPr>
              <a:t>GPIO.setmode(XXXX)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pic>
        <p:nvPicPr>
          <p:cNvPr id="3993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5767387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2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2"/>
          <p:cNvSpPr>
            <a:spLocks noGrp="1"/>
          </p:cNvSpPr>
          <p:nvPr>
            <p:ph type="title"/>
          </p:nvPr>
        </p:nvSpPr>
        <p:spPr>
          <a:xfrm>
            <a:off x="481013" y="333375"/>
            <a:ext cx="8229600" cy="1252538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BCM and BOARD</a:t>
            </a:r>
            <a:endParaRPr lang="zh-TW" altLang="en-US" smtClean="0"/>
          </a:p>
        </p:txBody>
      </p:sp>
      <p:pic>
        <p:nvPicPr>
          <p:cNvPr id="4096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16204"/>
            <a:ext cx="6552852" cy="407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矩形 2"/>
          <p:cNvSpPr>
            <a:spLocks noChangeArrowheads="1"/>
          </p:cNvSpPr>
          <p:nvPr/>
        </p:nvSpPr>
        <p:spPr bwMode="auto">
          <a:xfrm>
            <a:off x="2156707" y="1216025"/>
            <a:ext cx="658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 dirty="0" err="1">
                <a:solidFill>
                  <a:srgbClr val="FF0000"/>
                </a:solidFill>
              </a:rPr>
              <a:t>GPIO.setmode</a:t>
            </a:r>
            <a:r>
              <a:rPr lang="en-US" altLang="zh-TW" b="1" dirty="0">
                <a:solidFill>
                  <a:srgbClr val="FF0000"/>
                </a:solidFill>
              </a:rPr>
              <a:t>(GPIO.BOARD):  </a:t>
            </a:r>
            <a:r>
              <a:rPr lang="zh-TW" altLang="en-US" b="1" dirty="0">
                <a:solidFill>
                  <a:srgbClr val="FF0000"/>
                </a:solidFill>
              </a:rPr>
              <a:t>設定使用硬體接腳編號方式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4427984" y="148478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966" name="矩形 7"/>
          <p:cNvSpPr>
            <a:spLocks noChangeArrowheads="1"/>
          </p:cNvSpPr>
          <p:nvPr/>
        </p:nvSpPr>
        <p:spPr bwMode="auto">
          <a:xfrm>
            <a:off x="2771775" y="5876925"/>
            <a:ext cx="618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 dirty="0" err="1">
                <a:solidFill>
                  <a:srgbClr val="FF0000"/>
                </a:solidFill>
              </a:rPr>
              <a:t>GPIO.setmode</a:t>
            </a:r>
            <a:r>
              <a:rPr lang="en-US" altLang="zh-TW" b="1" dirty="0">
                <a:solidFill>
                  <a:srgbClr val="FF0000"/>
                </a:solidFill>
              </a:rPr>
              <a:t>(GPIO.BCM):  </a:t>
            </a:r>
            <a:r>
              <a:rPr lang="zh-TW" altLang="en-US" b="1" dirty="0">
                <a:solidFill>
                  <a:srgbClr val="FF0000"/>
                </a:solidFill>
              </a:rPr>
              <a:t>設定使用 </a:t>
            </a:r>
            <a:r>
              <a:rPr lang="en-US" altLang="zh-TW" b="1" dirty="0">
                <a:solidFill>
                  <a:srgbClr val="FF0000"/>
                </a:solidFill>
              </a:rPr>
              <a:t>IO</a:t>
            </a:r>
            <a:r>
              <a:rPr lang="zh-TW" altLang="en-US" b="1" dirty="0">
                <a:solidFill>
                  <a:srgbClr val="FF0000"/>
                </a:solidFill>
              </a:rPr>
              <a:t>腳位編號方式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436096" y="5589240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2"/>
          <p:cNvSpPr>
            <a:spLocks noGrp="1"/>
          </p:cNvSpPr>
          <p:nvPr>
            <p:ph type="title"/>
          </p:nvPr>
        </p:nvSpPr>
        <p:spPr>
          <a:xfrm>
            <a:off x="481013" y="333375"/>
            <a:ext cx="8229600" cy="1252538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BCM and BOARD</a:t>
            </a:r>
            <a:endParaRPr lang="zh-TW" altLang="en-US" smtClean="0"/>
          </a:p>
        </p:txBody>
      </p:sp>
      <p:sp>
        <p:nvSpPr>
          <p:cNvPr id="41987" name="標題 2"/>
          <p:cNvSpPr txBox="1">
            <a:spLocks/>
          </p:cNvSpPr>
          <p:nvPr/>
        </p:nvSpPr>
        <p:spPr bwMode="auto">
          <a:xfrm>
            <a:off x="471488" y="2924175"/>
            <a:ext cx="84216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例如</a:t>
            </a:r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: </a:t>
            </a:r>
            <a:r>
              <a:rPr kumimoji="0" lang="zh-TW" altLang="en-US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要使用</a:t>
            </a:r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GPIO21</a:t>
            </a:r>
            <a:r>
              <a:rPr kumimoji="0" lang="zh-TW" altLang="en-US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，硬體腳位為</a:t>
            </a:r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pin 40</a:t>
            </a:r>
          </a:p>
          <a:p>
            <a:pPr latinLnBrk="1"/>
            <a:r>
              <a:rPr kumimoji="0" lang="en-US" altLang="zh-TW" sz="3200">
                <a:solidFill>
                  <a:srgbClr val="0070C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(1) </a:t>
            </a:r>
          </a:p>
          <a:p>
            <a:pPr lvl="2" latinLnBrk="1"/>
            <a:r>
              <a:rPr lang="en-US" altLang="zh-TW" sz="3200">
                <a:solidFill>
                  <a:srgbClr val="0070C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GPIO_PIN = 40</a:t>
            </a:r>
          </a:p>
          <a:p>
            <a:pPr lvl="2" latinLnBrk="1"/>
            <a:r>
              <a:rPr lang="en-US" altLang="zh-TW" sz="3200">
                <a:solidFill>
                  <a:srgbClr val="0070C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GPIO.setmode(GPIO.BOARD)</a:t>
            </a:r>
          </a:p>
          <a:p>
            <a:pPr lvl="2" latinLnBrk="1"/>
            <a:r>
              <a:rPr lang="en-US" altLang="zh-TW" sz="3200">
                <a:solidFill>
                  <a:srgbClr val="0070C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GPIO.setup(GPIO_PIN, GPIO.OUT))</a:t>
            </a:r>
          </a:p>
          <a:p>
            <a:pPr eaLnBrk="1" hangingPunct="1"/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(2) </a:t>
            </a:r>
          </a:p>
          <a:p>
            <a:pPr lvl="2" latinLnBrk="1"/>
            <a:r>
              <a:rPr lang="en-US" altLang="zh-TW" sz="32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GPIO_PIN = 21</a:t>
            </a:r>
          </a:p>
          <a:p>
            <a:pPr lvl="2" latinLnBrk="1"/>
            <a:r>
              <a:rPr lang="en-US" altLang="zh-TW" sz="32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GPIO.setmode(GPIO.BCM)</a:t>
            </a:r>
          </a:p>
          <a:p>
            <a:pPr lvl="2" latinLnBrk="1"/>
            <a:r>
              <a:rPr lang="en-US" altLang="zh-TW" sz="32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GPIO.setup(GPIO_PIN, GPIO.OUT)</a:t>
            </a:r>
            <a:r>
              <a:rPr lang="en-US" altLang="zh-TW" sz="3200">
                <a:solidFill>
                  <a:srgbClr val="FFFFFF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)</a:t>
            </a:r>
          </a:p>
          <a:p>
            <a:pPr eaLnBrk="1" hangingPunct="1"/>
            <a:endParaRPr kumimoji="0" lang="en-US" altLang="zh-TW" sz="360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  <a:p>
            <a:pPr eaLnBrk="1" hangingPunct="1"/>
            <a:endParaRPr kumimoji="0" lang="zh-TW" altLang="en-US" sz="360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246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2"/>
          <p:cNvSpPr>
            <a:spLocks noGrp="1"/>
          </p:cNvSpPr>
          <p:nvPr>
            <p:ph type="title"/>
          </p:nvPr>
        </p:nvSpPr>
        <p:spPr>
          <a:xfrm>
            <a:off x="481013" y="333375"/>
            <a:ext cx="8229600" cy="1252538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GPIO</a:t>
            </a:r>
            <a:endParaRPr lang="zh-TW" altLang="en-US" smtClean="0"/>
          </a:p>
        </p:txBody>
      </p:sp>
      <p:sp>
        <p:nvSpPr>
          <p:cNvPr id="43011" name="標題 2"/>
          <p:cNvSpPr txBox="1">
            <a:spLocks/>
          </p:cNvSpPr>
          <p:nvPr/>
        </p:nvSpPr>
        <p:spPr bwMode="auto">
          <a:xfrm>
            <a:off x="357188" y="2071688"/>
            <a:ext cx="8421687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GPIO.setwarnings(False)</a:t>
            </a:r>
          </a:p>
          <a:p>
            <a:pPr eaLnBrk="1" hangingPunct="1"/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GPIO.cleanup()</a:t>
            </a:r>
          </a:p>
          <a:p>
            <a:pPr eaLnBrk="1" hangingPunct="1"/>
            <a:r>
              <a:rPr kumimoji="0" lang="en-US" altLang="zh-TW" sz="20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# https://raspi.tv/2013/rpi-gpio-basics-3-how-to-exit-gpio-programs-cleanly-avoid-warnings-and-protect-your-pi</a:t>
            </a:r>
          </a:p>
          <a:p>
            <a:pPr eaLnBrk="1" hangingPunct="1"/>
            <a:endParaRPr kumimoji="0" lang="en-US" altLang="zh-TW" sz="360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#sudo python led1.py</a:t>
            </a:r>
          </a:p>
          <a:p>
            <a:pPr eaLnBrk="1" hangingPunct="1"/>
            <a:r>
              <a:rPr kumimoji="0" lang="en-US" altLang="zh-TW" sz="3600">
                <a:solidFill>
                  <a:srgbClr val="FF0000"/>
                </a:solidFill>
                <a:latin typeface="Candara" panose="020E0502030303020204" pitchFamily="34" charset="0"/>
                <a:ea typeface="標楷體" panose="03000509000000000000" pitchFamily="65" charset="-120"/>
              </a:rPr>
              <a:t>#sudo python3 led1.py</a:t>
            </a:r>
            <a:endParaRPr kumimoji="0" lang="zh-TW" altLang="en-US" sz="360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70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2"/>
          <p:cNvSpPr>
            <a:spLocks noGrp="1"/>
          </p:cNvSpPr>
          <p:nvPr>
            <p:ph type="title"/>
          </p:nvPr>
        </p:nvSpPr>
        <p:spPr>
          <a:xfrm>
            <a:off x="481013" y="333375"/>
            <a:ext cx="8229600" cy="1252538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import time</a:t>
            </a:r>
            <a:endParaRPr lang="zh-TW" altLang="en-US" smtClean="0"/>
          </a:p>
        </p:txBody>
      </p:sp>
      <p:sp>
        <p:nvSpPr>
          <p:cNvPr id="44035" name="標題 2"/>
          <p:cNvSpPr txBox="1">
            <a:spLocks/>
          </p:cNvSpPr>
          <p:nvPr/>
        </p:nvSpPr>
        <p:spPr bwMode="auto">
          <a:xfrm>
            <a:off x="357188" y="2214563"/>
            <a:ext cx="84216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/>
              <a:t>#!/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/bin/python </a:t>
            </a:r>
          </a:p>
          <a:p>
            <a:pPr eaLnBrk="1" hangingPunct="1"/>
            <a:r>
              <a:rPr lang="en-US" altLang="zh-TW" sz="2800" dirty="0"/>
              <a:t># </a:t>
            </a:r>
            <a:r>
              <a:rPr lang="en-US" altLang="zh-TW" sz="2800" dirty="0" err="1"/>
              <a:t>time.sleep</a:t>
            </a:r>
            <a:r>
              <a:rPr lang="en-US" altLang="zh-TW" sz="2800" dirty="0"/>
              <a:t>(t) t unit is second</a:t>
            </a:r>
          </a:p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import time </a:t>
            </a:r>
          </a:p>
          <a:p>
            <a:pPr eaLnBrk="1" hangingPunct="1"/>
            <a:r>
              <a:rPr lang="en-US" altLang="zh-TW" sz="2800" dirty="0"/>
              <a:t>print ("Start : %s" % </a:t>
            </a:r>
            <a:r>
              <a:rPr lang="en-US" altLang="zh-TW" sz="2800" dirty="0" err="1"/>
              <a:t>time.ctime</a:t>
            </a:r>
            <a:r>
              <a:rPr lang="en-US" altLang="zh-TW" sz="2800" dirty="0"/>
              <a:t>() )</a:t>
            </a:r>
          </a:p>
          <a:p>
            <a:pPr eaLnBrk="1" hangingPunct="1"/>
            <a:r>
              <a:rPr lang="en-US" altLang="zh-TW" sz="2800" dirty="0" err="1">
                <a:solidFill>
                  <a:srgbClr val="FF0000"/>
                </a:solidFill>
              </a:rPr>
              <a:t>time.sleep</a:t>
            </a:r>
            <a:r>
              <a:rPr lang="en-US" altLang="zh-TW" sz="2800" dirty="0">
                <a:solidFill>
                  <a:srgbClr val="FF0000"/>
                </a:solidFill>
              </a:rPr>
              <a:t>( 5 ) </a:t>
            </a:r>
          </a:p>
          <a:p>
            <a:pPr eaLnBrk="1" hangingPunct="1"/>
            <a:r>
              <a:rPr lang="en-US" altLang="zh-TW" sz="2800" dirty="0"/>
              <a:t>print ("End : %s" % </a:t>
            </a:r>
            <a:r>
              <a:rPr lang="en-US" altLang="zh-TW" sz="2800" dirty="0" err="1"/>
              <a:t>time.ctime</a:t>
            </a:r>
            <a:r>
              <a:rPr lang="en-US" altLang="zh-TW" sz="2800" dirty="0"/>
              <a:t>() )</a:t>
            </a:r>
            <a:endParaRPr kumimoji="0" lang="en-US" altLang="zh-TW" sz="2800" dirty="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  <a:p>
            <a:pPr eaLnBrk="1" hangingPunct="1"/>
            <a:endParaRPr kumimoji="0" lang="zh-TW" altLang="en-US" sz="3600" dirty="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904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2"/>
          <p:cNvSpPr>
            <a:spLocks noGrp="1"/>
          </p:cNvSpPr>
          <p:nvPr>
            <p:ph type="title"/>
          </p:nvPr>
        </p:nvSpPr>
        <p:spPr>
          <a:xfrm>
            <a:off x="481013" y="333375"/>
            <a:ext cx="8229600" cy="1252538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from time import sleep</a:t>
            </a:r>
            <a:endParaRPr lang="zh-TW" altLang="en-US" smtClean="0"/>
          </a:p>
        </p:txBody>
      </p:sp>
      <p:sp>
        <p:nvSpPr>
          <p:cNvPr id="45059" name="標題 2"/>
          <p:cNvSpPr txBox="1">
            <a:spLocks/>
          </p:cNvSpPr>
          <p:nvPr/>
        </p:nvSpPr>
        <p:spPr bwMode="auto">
          <a:xfrm>
            <a:off x="357188" y="2214563"/>
            <a:ext cx="84216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/>
              <a:t>#!/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/bin/python </a:t>
            </a:r>
          </a:p>
          <a:p>
            <a:pPr eaLnBrk="1" hangingPunct="1"/>
            <a:r>
              <a:rPr lang="en-US" altLang="zh-TW" sz="2800" dirty="0"/>
              <a:t># sleep(t) t unit is second</a:t>
            </a:r>
          </a:p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from time import sleep</a:t>
            </a:r>
          </a:p>
          <a:p>
            <a:pPr eaLnBrk="1" hangingPunct="1"/>
            <a:r>
              <a:rPr lang="en-US" altLang="zh-TW" sz="2800" dirty="0"/>
              <a:t>from time import </a:t>
            </a:r>
            <a:r>
              <a:rPr lang="en-US" altLang="zh-TW" sz="2800" dirty="0" err="1"/>
              <a:t>ctime</a:t>
            </a:r>
            <a:r>
              <a:rPr lang="en-US" altLang="zh-TW" sz="2800" dirty="0"/>
              <a:t> </a:t>
            </a:r>
          </a:p>
          <a:p>
            <a:pPr eaLnBrk="1" hangingPunct="1"/>
            <a:r>
              <a:rPr lang="en-US" altLang="zh-TW" sz="2800" dirty="0"/>
              <a:t>print ("Start : %s" % </a:t>
            </a:r>
            <a:r>
              <a:rPr lang="en-US" altLang="zh-TW" sz="2800" dirty="0" err="1"/>
              <a:t>ctime</a:t>
            </a:r>
            <a:r>
              <a:rPr lang="en-US" altLang="zh-TW" sz="2800" dirty="0"/>
              <a:t>() )</a:t>
            </a:r>
          </a:p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sleep( 5 ) </a:t>
            </a:r>
          </a:p>
          <a:p>
            <a:pPr eaLnBrk="1" hangingPunct="1"/>
            <a:r>
              <a:rPr lang="en-US" altLang="zh-TW" sz="2800" dirty="0"/>
              <a:t>print ("End : %s" % </a:t>
            </a:r>
            <a:r>
              <a:rPr lang="en-US" altLang="zh-TW" sz="2800" dirty="0" err="1"/>
              <a:t>ctime</a:t>
            </a:r>
            <a:r>
              <a:rPr lang="en-US" altLang="zh-TW" sz="2800" dirty="0"/>
              <a:t>() )</a:t>
            </a:r>
            <a:endParaRPr kumimoji="0" lang="en-US" altLang="zh-TW" sz="2800" dirty="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  <a:p>
            <a:pPr eaLnBrk="1" hangingPunct="1"/>
            <a:endParaRPr kumimoji="0" lang="zh-TW" altLang="en-US" sz="3600" dirty="0">
              <a:solidFill>
                <a:srgbClr val="FF0000"/>
              </a:solidFill>
              <a:latin typeface="Candara" panose="020E0502030303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2545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</TotalTime>
  <Words>341</Words>
  <Application>Microsoft Office PowerPoint</Application>
  <PresentationFormat>如螢幕大小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Candara</vt:lpstr>
      <vt:lpstr>Lucida Sans Unicode</vt:lpstr>
      <vt:lpstr>Times New Roman</vt:lpstr>
      <vt:lpstr>Verdana</vt:lpstr>
      <vt:lpstr>Wingdings 2</vt:lpstr>
      <vt:lpstr>Wingdings 3</vt:lpstr>
      <vt:lpstr>匯合</vt:lpstr>
      <vt:lpstr>Output-LED,Buzzer</vt:lpstr>
      <vt:lpstr>嵌入式系統實驗設備</vt:lpstr>
      <vt:lpstr>杜邦線</vt:lpstr>
      <vt:lpstr>python函式與硬體IO -- GPIO.setmode(XXXX)</vt:lpstr>
      <vt:lpstr>BCM and BOARD</vt:lpstr>
      <vt:lpstr>BCM and BOARD</vt:lpstr>
      <vt:lpstr>GPIO</vt:lpstr>
      <vt:lpstr>import time</vt:lpstr>
      <vt:lpstr>from time import sleep</vt:lpstr>
      <vt:lpstr>數位輸出</vt:lpstr>
      <vt:lpstr>LED控制: led1.py</vt:lpstr>
      <vt:lpstr>LED控制</vt:lpstr>
      <vt:lpstr>LED控制</vt:lpstr>
      <vt:lpstr>LED控制</vt:lpstr>
      <vt:lpstr>Buzzer控制</vt:lpstr>
      <vt:lpstr>Buzzer控制</vt:lpstr>
      <vt:lpstr>Buzzer控制</vt:lpstr>
      <vt:lpstr>3個LED控制—例如紅綠燈</vt:lpstr>
      <vt:lpstr>實驗一: 3個LED控制</vt:lpstr>
      <vt:lpstr>報告撰寫 (實驗撰寫格式.docx)</vt:lpstr>
      <vt:lpstr> Q&amp;A (防疫期間請大家注意健康， 發燒感冒請自主管理且在家休息)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</dc:title>
  <dc:creator>jiashing</dc:creator>
  <cp:lastModifiedBy>User</cp:lastModifiedBy>
  <cp:revision>151</cp:revision>
  <dcterms:created xsi:type="dcterms:W3CDTF">2014-09-11T09:17:12Z</dcterms:created>
  <dcterms:modified xsi:type="dcterms:W3CDTF">2024-03-08T03:49:15Z</dcterms:modified>
</cp:coreProperties>
</file>