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326" r:id="rId4"/>
    <p:sldId id="258" r:id="rId5"/>
    <p:sldId id="260" r:id="rId6"/>
    <p:sldId id="328" r:id="rId7"/>
    <p:sldId id="329" r:id="rId8"/>
    <p:sldId id="330" r:id="rId9"/>
    <p:sldId id="327" r:id="rId10"/>
    <p:sldId id="332" r:id="rId11"/>
    <p:sldId id="333" r:id="rId12"/>
    <p:sldId id="331" r:id="rId13"/>
    <p:sldId id="334" r:id="rId14"/>
    <p:sldId id="335" r:id="rId15"/>
    <p:sldId id="336" r:id="rId16"/>
    <p:sldId id="337" r:id="rId17"/>
    <p:sldId id="338" r:id="rId18"/>
    <p:sldId id="339" r:id="rId19"/>
    <p:sldId id="340" r:id="rId20"/>
    <p:sldId id="341" r:id="rId21"/>
    <p:sldId id="343" r:id="rId22"/>
    <p:sldId id="342" r:id="rId23"/>
    <p:sldId id="344" r:id="rId24"/>
    <p:sldId id="263" r:id="rId25"/>
    <p:sldId id="345" r:id="rId26"/>
    <p:sldId id="346" r:id="rId27"/>
    <p:sldId id="347" r:id="rId28"/>
    <p:sldId id="348" r:id="rId29"/>
    <p:sldId id="349" r:id="rId30"/>
    <p:sldId id="350" r:id="rId31"/>
    <p:sldId id="351" r:id="rId32"/>
    <p:sldId id="352" r:id="rId33"/>
    <p:sldId id="272" r:id="rId34"/>
    <p:sldId id="278"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0" autoAdjust="0"/>
  </p:normalViewPr>
  <p:slideViewPr>
    <p:cSldViewPr>
      <p:cViewPr varScale="1">
        <p:scale>
          <a:sx n="114" d="100"/>
          <a:sy n="114" d="100"/>
        </p:scale>
        <p:origin x="15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7" name="Title 6"/>
          <p:cNvSpPr>
            <a:spLocks noGrp="1"/>
          </p:cNvSpPr>
          <p:nvPr>
            <p:ph type="title"/>
          </p:nvPr>
        </p:nvSpPr>
        <p:spPr/>
        <p:txBody>
          <a:bodyPr/>
          <a:lstStyle/>
          <a:p>
            <a:r>
              <a:rPr lang="zh-TW" altLang="en-US"/>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9" name="Content Placeholder 8"/>
          <p:cNvSpPr>
            <a:spLocks noGrp="1"/>
          </p:cNvSpPr>
          <p:nvPr>
            <p:ph sz="quarter" idx="13"/>
          </p:nvPr>
        </p:nvSpPr>
        <p:spPr>
          <a:xfrm>
            <a:off x="676655" y="2679192"/>
            <a:ext cx="3822192" cy="3447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5E2053F-AA14-4584-ABF1-411BD3224EA5}" type="datetimeFigureOut">
              <a:rPr lang="zh-TW" altLang="en-US" smtClean="0"/>
              <a:t>2024/5/16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5E2053F-AA14-4584-ABF1-411BD3224EA5}" type="datetimeFigureOut">
              <a:rPr lang="zh-TW" altLang="en-US" smtClean="0"/>
              <a:t>2024/5/16</a:t>
            </a:fld>
            <a:endParaRPr lang="zh-TW"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TW"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AC7524-2EF7-4AC2-86B6-0D1EC66F5992}" type="slidenum">
              <a:rPr lang="zh-TW" altLang="en-US" smtClean="0"/>
              <a:t>‹#›</a:t>
            </a:fld>
            <a:endParaRPr lang="zh-TW"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嵌入式系統</a:t>
            </a:r>
            <a:r>
              <a:rPr lang="en-US" altLang="zh-TW" dirty="0"/>
              <a:t>-</a:t>
            </a:r>
            <a:r>
              <a:rPr lang="zh-TW" altLang="en-US" dirty="0"/>
              <a:t>論文研讀</a:t>
            </a:r>
            <a:r>
              <a:rPr lang="en-US" altLang="zh-TW" dirty="0"/>
              <a:t>2</a:t>
            </a:r>
            <a:endParaRPr lang="zh-TW" altLang="en-US" dirty="0"/>
          </a:p>
        </p:txBody>
      </p:sp>
      <p:sp>
        <p:nvSpPr>
          <p:cNvPr id="3" name="副標題 2"/>
          <p:cNvSpPr>
            <a:spLocks noGrp="1"/>
          </p:cNvSpPr>
          <p:nvPr>
            <p:ph type="subTitle" idx="1"/>
          </p:nvPr>
        </p:nvSpPr>
        <p:spPr/>
        <p:txBody>
          <a:bodyPr/>
          <a:lstStyle/>
          <a:p>
            <a:endParaRPr lang="en-US" altLang="zh-TW" dirty="0"/>
          </a:p>
          <a:p>
            <a:r>
              <a:rPr lang="zh-TW" altLang="en-US" dirty="0"/>
              <a:t>學生：呂明樺</a:t>
            </a:r>
            <a:endParaRPr lang="en-US" altLang="zh-TW" dirty="0"/>
          </a:p>
          <a:p>
            <a:r>
              <a:rPr lang="zh-TW" altLang="en-US" dirty="0"/>
              <a:t>指導教授：許佳興 教授</a:t>
            </a:r>
            <a:endParaRPr lang="en-US" altLang="zh-TW" dirty="0"/>
          </a:p>
        </p:txBody>
      </p:sp>
    </p:spTree>
    <p:extLst>
      <p:ext uri="{BB962C8B-B14F-4D97-AF65-F5344CB8AC3E}">
        <p14:creationId xmlns:p14="http://schemas.microsoft.com/office/powerpoint/2010/main" val="340183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2060848"/>
            <a:ext cx="7408333" cy="3844205"/>
          </a:xfrm>
        </p:spPr>
        <p:txBody>
          <a:bodyPr>
            <a:normAutofit/>
          </a:bodyPr>
          <a:lstStyle/>
          <a:p>
            <a:pPr marL="0" indent="0">
              <a:buNone/>
            </a:pPr>
            <a:r>
              <a:rPr lang="zh-TW" altLang="en-US" b="1" dirty="0">
                <a:solidFill>
                  <a:schemeClr val="tx1"/>
                </a:solidFill>
                <a:latin typeface="+mn-ea"/>
              </a:rPr>
              <a:t>加密過程</a:t>
            </a:r>
            <a:r>
              <a:rPr lang="en-US" altLang="zh-TW" b="1" dirty="0">
                <a:solidFill>
                  <a:schemeClr val="tx1"/>
                </a:solidFill>
                <a:latin typeface="+mn-ea"/>
              </a:rPr>
              <a:t>:</a:t>
            </a:r>
          </a:p>
          <a:p>
            <a:pPr marL="0" indent="0">
              <a:buNone/>
            </a:pPr>
            <a:endParaRPr lang="en-US" altLang="zh-TW" b="1" dirty="0">
              <a:solidFill>
                <a:schemeClr val="tx1"/>
              </a:solidFill>
              <a:latin typeface="+mn-ea"/>
            </a:endParaRP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AES</a:t>
            </a:r>
            <a:r>
              <a:rPr lang="zh-TW" altLang="en-US" dirty="0"/>
              <a:t>加密</a:t>
            </a:r>
          </a:p>
        </p:txBody>
      </p:sp>
      <p:pic>
        <p:nvPicPr>
          <p:cNvPr id="5" name="圖片 4">
            <a:extLst>
              <a:ext uri="{FF2B5EF4-FFF2-40B4-BE49-F238E27FC236}">
                <a16:creationId xmlns:a16="http://schemas.microsoft.com/office/drawing/2014/main" id="{A8C77B17-2C95-4FCC-958A-EA08ACABF706}"/>
              </a:ext>
            </a:extLst>
          </p:cNvPr>
          <p:cNvPicPr>
            <a:picLocks noChangeAspect="1"/>
          </p:cNvPicPr>
          <p:nvPr/>
        </p:nvPicPr>
        <p:blipFill>
          <a:blip r:embed="rId2"/>
          <a:stretch>
            <a:fillRect/>
          </a:stretch>
        </p:blipFill>
        <p:spPr>
          <a:xfrm>
            <a:off x="1684119" y="2420888"/>
            <a:ext cx="5775761" cy="4285877"/>
          </a:xfrm>
          <a:prstGeom prst="rect">
            <a:avLst/>
          </a:prstGeom>
        </p:spPr>
      </p:pic>
    </p:spTree>
    <p:extLst>
      <p:ext uri="{BB962C8B-B14F-4D97-AF65-F5344CB8AC3E}">
        <p14:creationId xmlns:p14="http://schemas.microsoft.com/office/powerpoint/2010/main" val="285885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3528" y="2204864"/>
            <a:ext cx="8496943" cy="4176464"/>
          </a:xfrm>
        </p:spPr>
        <p:txBody>
          <a:bodyPr>
            <a:normAutofit/>
          </a:bodyPr>
          <a:lstStyle/>
          <a:p>
            <a:pPr marL="0" indent="0">
              <a:buNone/>
            </a:pPr>
            <a:r>
              <a:rPr lang="zh-TW" altLang="en-US" b="1" dirty="0">
                <a:solidFill>
                  <a:schemeClr val="tx1"/>
                </a:solidFill>
                <a:latin typeface="+mn-ea"/>
              </a:rPr>
              <a:t>加密過程</a:t>
            </a:r>
            <a:r>
              <a:rPr lang="en-US" altLang="zh-TW" b="1" dirty="0">
                <a:solidFill>
                  <a:schemeClr val="tx1"/>
                </a:solidFill>
                <a:latin typeface="+mn-ea"/>
              </a:rPr>
              <a:t>:</a:t>
            </a:r>
          </a:p>
          <a:p>
            <a:pPr marL="0" indent="0">
              <a:buClrTx/>
              <a:buNone/>
            </a:pPr>
            <a:r>
              <a:rPr lang="en-US" altLang="zh-TW" dirty="0" err="1">
                <a:solidFill>
                  <a:schemeClr val="tx1"/>
                </a:solidFill>
                <a:latin typeface="微軟正黑體" panose="020B0604030504040204" pitchFamily="34" charset="-120"/>
                <a:ea typeface="微軟正黑體" panose="020B0604030504040204" pitchFamily="34" charset="-120"/>
              </a:rPr>
              <a:t>AddRoundKey</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latin typeface="+mn-ea"/>
              </a:rPr>
              <a:t>矩陣中的每一個位元組都與該次回合金鑰（</a:t>
            </a:r>
            <a:r>
              <a:rPr lang="en-US" altLang="zh-TW" dirty="0">
                <a:latin typeface="+mn-ea"/>
              </a:rPr>
              <a:t>round key</a:t>
            </a:r>
            <a:r>
              <a:rPr lang="zh-TW" altLang="en-US" dirty="0">
                <a:latin typeface="+mn-ea"/>
              </a:rPr>
              <a:t>）做</a:t>
            </a:r>
            <a:r>
              <a:rPr lang="en-US" altLang="zh-TW" dirty="0">
                <a:latin typeface="+mn-ea"/>
              </a:rPr>
              <a:t>XOR</a:t>
            </a:r>
            <a:r>
              <a:rPr lang="zh-TW" altLang="en-US" dirty="0">
                <a:latin typeface="+mn-ea"/>
              </a:rPr>
              <a:t>運算；每個子金鑰由金鑰生成方案產生。</a:t>
            </a:r>
          </a:p>
          <a:p>
            <a:pPr marL="0" indent="0">
              <a:buClrTx/>
              <a:buNone/>
            </a:pPr>
            <a:r>
              <a:rPr lang="en-US" altLang="zh-TW" dirty="0" err="1">
                <a:solidFill>
                  <a:schemeClr val="tx1"/>
                </a:solidFill>
                <a:latin typeface="微軟正黑體" panose="020B0604030504040204" pitchFamily="34" charset="-120"/>
                <a:ea typeface="微軟正黑體" panose="020B0604030504040204" pitchFamily="34" charset="-120"/>
              </a:rPr>
              <a:t>SubBytes</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latin typeface="+mn-ea"/>
              </a:rPr>
              <a:t>透過一個非線性的替換函式，用尋找表的方式把每個位元組替換成對應的位元組。</a:t>
            </a:r>
          </a:p>
          <a:p>
            <a:pPr marL="0" indent="0">
              <a:buClrTx/>
              <a:buNone/>
            </a:pPr>
            <a:r>
              <a:rPr lang="en-US" altLang="zh-TW" dirty="0" err="1">
                <a:solidFill>
                  <a:schemeClr val="tx1"/>
                </a:solidFill>
                <a:latin typeface="微軟正黑體" panose="020B0604030504040204" pitchFamily="34" charset="-120"/>
                <a:ea typeface="微軟正黑體" panose="020B0604030504040204" pitchFamily="34" charset="-120"/>
              </a:rPr>
              <a:t>ShiftRows</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latin typeface="+mn-ea"/>
              </a:rPr>
              <a:t>將矩陣中的每個橫列進行循環式移位。</a:t>
            </a:r>
          </a:p>
          <a:p>
            <a:pPr marL="0" indent="0">
              <a:buClrTx/>
              <a:buNone/>
            </a:pPr>
            <a:r>
              <a:rPr lang="en-US" altLang="zh-TW" dirty="0" err="1">
                <a:solidFill>
                  <a:schemeClr val="tx1"/>
                </a:solidFill>
                <a:latin typeface="微軟正黑體" panose="020B0604030504040204" pitchFamily="34" charset="-120"/>
                <a:ea typeface="微軟正黑體" panose="020B0604030504040204" pitchFamily="34" charset="-120"/>
              </a:rPr>
              <a:t>MixColumns</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latin typeface="+mn-ea"/>
              </a:rPr>
              <a:t>為了充分混合矩陣中各個直行的操作。這個步驟使用線性轉換來混合每行內的四個位元組。最後一個加密迴圈中省略</a:t>
            </a:r>
            <a:r>
              <a:rPr lang="en-US" altLang="zh-TW" dirty="0" err="1">
                <a:latin typeface="+mn-ea"/>
              </a:rPr>
              <a:t>MixColumns</a:t>
            </a:r>
            <a:r>
              <a:rPr lang="zh-TW" altLang="en-US" dirty="0">
                <a:latin typeface="+mn-ea"/>
              </a:rPr>
              <a:t>步驟，而以另一個</a:t>
            </a:r>
            <a:r>
              <a:rPr lang="en-US" altLang="zh-TW" dirty="0" err="1">
                <a:latin typeface="+mn-ea"/>
              </a:rPr>
              <a:t>AddRoundKey</a:t>
            </a:r>
            <a:r>
              <a:rPr lang="zh-TW" altLang="en-US" dirty="0">
                <a:latin typeface="+mn-ea"/>
              </a:rPr>
              <a:t>取代。</a:t>
            </a:r>
            <a:endParaRPr lang="en-US" altLang="zh-TW" dirty="0">
              <a:latin typeface="+mn-ea"/>
            </a:endParaRPr>
          </a:p>
          <a:p>
            <a:pPr marL="0" indent="0">
              <a:buNone/>
            </a:pPr>
            <a:endParaRPr lang="en-US" altLang="zh-TW" b="1" dirty="0">
              <a:solidFill>
                <a:schemeClr val="tx1"/>
              </a:solidFill>
              <a:latin typeface="+mn-ea"/>
            </a:endParaRP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AES</a:t>
            </a:r>
            <a:r>
              <a:rPr lang="zh-TW" altLang="en-US" dirty="0"/>
              <a:t>加密</a:t>
            </a:r>
          </a:p>
        </p:txBody>
      </p:sp>
    </p:spTree>
    <p:extLst>
      <p:ext uri="{BB962C8B-B14F-4D97-AF65-F5344CB8AC3E}">
        <p14:creationId xmlns:p14="http://schemas.microsoft.com/office/powerpoint/2010/main" val="109815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zh-TW" altLang="en-US" dirty="0"/>
              <a:t>作者提出的</a:t>
            </a:r>
            <a:r>
              <a:rPr lang="zh-TW" altLang="zh-TW" dirty="0"/>
              <a:t>解決方案</a:t>
            </a:r>
            <a:r>
              <a:rPr lang="zh-TW" altLang="en-US" dirty="0"/>
              <a:t>是</a:t>
            </a:r>
            <a:r>
              <a:rPr lang="zh-TW" altLang="zh-TW" dirty="0">
                <a:solidFill>
                  <a:srgbClr val="FF0000"/>
                </a:solidFill>
              </a:rPr>
              <a:t>使用智能手機來安全地生成加密材料</a:t>
            </a:r>
            <a:r>
              <a:rPr lang="zh-TW" altLang="zh-TW" dirty="0"/>
              <a:t>，然後將其傳遞給消費者物聯網設備以及物聯網設備的伺服器。</a:t>
            </a:r>
            <a:endParaRPr lang="en-US" altLang="zh-TW" dirty="0"/>
          </a:p>
          <a:p>
            <a:pPr marL="0" indent="0">
              <a:buNone/>
            </a:pPr>
            <a:endParaRPr lang="en-US" altLang="zh-TW" dirty="0"/>
          </a:p>
          <a:p>
            <a:pPr marL="0" indent="0">
              <a:buNone/>
            </a:pPr>
            <a:r>
              <a:rPr lang="zh-TW" altLang="en-US" dirty="0">
                <a:solidFill>
                  <a:srgbClr val="00B050"/>
                </a:solidFill>
              </a:rPr>
              <a:t>以下為作者針對物聯網設備所提出的安全初始化協議</a:t>
            </a:r>
            <a:endParaRPr lang="en-US" altLang="zh-TW" dirty="0">
              <a:solidFill>
                <a:srgbClr val="00B050"/>
              </a:solidFill>
            </a:endParaRP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25935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1.</a:t>
            </a:r>
            <a:r>
              <a:rPr lang="zh-TW" altLang="en-US" dirty="0">
                <a:latin typeface="+mn-ea"/>
              </a:rPr>
              <a:t>該設備在出廠時被預配置了一個（理想情況下是唯一的）</a:t>
            </a:r>
            <a:r>
              <a:rPr lang="en-US" altLang="zh-TW" dirty="0" err="1">
                <a:latin typeface="+mn-ea"/>
              </a:rPr>
              <a:t>WiFi</a:t>
            </a:r>
            <a:r>
              <a:rPr lang="zh-TW" altLang="en-US" dirty="0">
                <a:latin typeface="+mn-ea"/>
              </a:rPr>
              <a:t>憑證，並將該憑證提供給用戶隨包裝一起。</a:t>
            </a:r>
            <a:endParaRPr lang="en-US" altLang="zh-TW" dirty="0">
              <a:latin typeface="+mn-ea"/>
            </a:endParaRPr>
          </a:p>
          <a:p>
            <a:pPr marL="0" indent="0">
              <a:buNone/>
            </a:pPr>
            <a:endParaRPr lang="zh-TW" altLang="en-US" dirty="0">
              <a:latin typeface="+mn-ea"/>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2.</a:t>
            </a:r>
            <a:r>
              <a:rPr lang="zh-TW" altLang="en-US" dirty="0">
                <a:latin typeface="+mn-ea"/>
              </a:rPr>
              <a:t>在首次激活時，該設備使用此憑證設置一個私人網絡，用戶使用其智能手機連接到此網絡。</a:t>
            </a:r>
            <a:endParaRPr lang="en-US" altLang="zh-TW" dirty="0">
              <a:latin typeface="+mn-ea"/>
            </a:endParaRPr>
          </a:p>
          <a:p>
            <a:pPr marL="0" indent="0">
              <a:buNone/>
            </a:pPr>
            <a:endParaRPr lang="zh-TW" altLang="en-US" dirty="0">
              <a:latin typeface="+mn-ea"/>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3.</a:t>
            </a:r>
            <a:r>
              <a:rPr lang="zh-TW" altLang="en-US" dirty="0">
                <a:latin typeface="+mn-ea"/>
              </a:rPr>
              <a:t>智能手機播種隨機數據並生成一個</a:t>
            </a:r>
            <a:r>
              <a:rPr lang="en-US" altLang="zh-TW" dirty="0">
                <a:latin typeface="+mn-ea"/>
              </a:rPr>
              <a:t>AES</a:t>
            </a:r>
            <a:r>
              <a:rPr lang="zh-TW" altLang="en-US" dirty="0">
                <a:latin typeface="+mn-ea"/>
              </a:rPr>
              <a:t>密鑰。</a:t>
            </a: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153926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en-US" altLang="zh-TW" dirty="0">
                <a:solidFill>
                  <a:schemeClr val="tx1"/>
                </a:solidFill>
                <a:latin typeface="微軟正黑體" panose="020B0604030504040204" pitchFamily="34" charset="-120"/>
                <a:ea typeface="微軟正黑體" panose="020B0604030504040204" pitchFamily="34" charset="-120"/>
              </a:rPr>
              <a:t>4.</a:t>
            </a:r>
            <a:r>
              <a:rPr lang="zh-TW" altLang="zh-TW" dirty="0"/>
              <a:t>智能手機將此密鑰與物聯網設備共享，並共享物聯網將用於連接互聯網的網絡憑證。</a:t>
            </a:r>
            <a:endParaRPr lang="en-US" altLang="zh-TW" dirty="0"/>
          </a:p>
          <a:p>
            <a:pPr marL="0" lvl="0" indent="0">
              <a:buNone/>
            </a:pPr>
            <a:endParaRPr lang="zh-TW" altLang="zh-TW" dirty="0"/>
          </a:p>
          <a:p>
            <a:pPr marL="0" lvl="0" indent="0">
              <a:buNone/>
            </a:pPr>
            <a:r>
              <a:rPr lang="en-US" altLang="zh-TW" dirty="0">
                <a:solidFill>
                  <a:schemeClr val="tx1"/>
                </a:solidFill>
                <a:latin typeface="微軟正黑體" panose="020B0604030504040204" pitchFamily="34" charset="-120"/>
                <a:ea typeface="微軟正黑體" panose="020B0604030504040204" pitchFamily="34" charset="-120"/>
              </a:rPr>
              <a:t>5.</a:t>
            </a:r>
            <a:r>
              <a:rPr lang="zh-TW" altLang="zh-TW" dirty="0"/>
              <a:t>智能手機和物聯網設備從私人網絡斷開連接並重新連接到互聯網。</a:t>
            </a: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7269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en-US" altLang="zh-TW" dirty="0">
                <a:solidFill>
                  <a:schemeClr val="tx1"/>
                </a:solidFill>
                <a:latin typeface="微軟正黑體" panose="020B0604030504040204" pitchFamily="34" charset="-120"/>
                <a:ea typeface="微軟正黑體" panose="020B0604030504040204" pitchFamily="34" charset="-120"/>
              </a:rPr>
              <a:t>6.</a:t>
            </a:r>
            <a:r>
              <a:rPr lang="zh-TW" altLang="zh-TW" dirty="0"/>
              <a:t>智能手機和物聯網設備使用智能手機生成並共享的密鑰通過本地網絡建立一個對稱加密的安全連接。</a:t>
            </a:r>
            <a:endParaRPr lang="en-US" altLang="zh-TW" dirty="0"/>
          </a:p>
          <a:p>
            <a:pPr marL="0" lvl="0" indent="0">
              <a:buNone/>
            </a:pPr>
            <a:endParaRPr lang="zh-TW" altLang="zh-TW" dirty="0"/>
          </a:p>
          <a:p>
            <a:pPr marL="0" lvl="0" indent="0">
              <a:buNone/>
            </a:pPr>
            <a:r>
              <a:rPr lang="en-US" altLang="zh-TW" dirty="0">
                <a:solidFill>
                  <a:schemeClr val="tx1"/>
                </a:solidFill>
                <a:latin typeface="微軟正黑體" panose="020B0604030504040204" pitchFamily="34" charset="-120"/>
                <a:ea typeface="微軟正黑體" panose="020B0604030504040204" pitchFamily="34" charset="-120"/>
              </a:rPr>
              <a:t>7.</a:t>
            </a:r>
            <a:r>
              <a:rPr lang="zh-TW" altLang="zh-TW" dirty="0"/>
              <a:t>智能手機安全地將物聯網設備的密鑰共享給遠程服務器。</a:t>
            </a: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231811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zh-TW" altLang="en-US" dirty="0">
                <a:solidFill>
                  <a:srgbClr val="00B050"/>
                </a:solidFill>
                <a:latin typeface="微軟正黑體" panose="020B0604030504040204" pitchFamily="34" charset="-120"/>
                <a:ea typeface="微軟正黑體" panose="020B0604030504040204" pitchFamily="34" charset="-120"/>
              </a:rPr>
              <a:t>補充</a:t>
            </a:r>
            <a:r>
              <a:rPr lang="en-US" altLang="zh-TW" dirty="0">
                <a:solidFill>
                  <a:srgbClr val="00B050"/>
                </a:solidFill>
                <a:latin typeface="微軟正黑體" panose="020B0604030504040204" pitchFamily="34" charset="-120"/>
                <a:ea typeface="微軟正黑體" panose="020B0604030504040204" pitchFamily="34" charset="-120"/>
              </a:rPr>
              <a:t>1:</a:t>
            </a:r>
            <a:r>
              <a:rPr lang="zh-TW" altLang="zh-TW" dirty="0"/>
              <a:t>在啟動時，該設備將使用默認的</a:t>
            </a:r>
            <a:r>
              <a:rPr lang="en-US" altLang="zh-TW" dirty="0"/>
              <a:t>SSID</a:t>
            </a:r>
            <a:r>
              <a:rPr lang="zh-TW" altLang="zh-TW" dirty="0"/>
              <a:t>和設備專屬的密碼廣播其</a:t>
            </a:r>
            <a:r>
              <a:rPr lang="en-US" altLang="zh-TW" dirty="0"/>
              <a:t>Wi-Fi</a:t>
            </a:r>
            <a:r>
              <a:rPr lang="zh-TW" altLang="zh-TW" dirty="0"/>
              <a:t>接入點，</a:t>
            </a:r>
            <a:r>
              <a:rPr lang="zh-TW" altLang="zh-TW" dirty="0">
                <a:solidFill>
                  <a:srgbClr val="FF0000"/>
                </a:solidFill>
              </a:rPr>
              <a:t>這與英國《消費者物聯網安全守則》一致</a:t>
            </a:r>
            <a:r>
              <a:rPr lang="zh-TW" altLang="zh-TW" dirty="0"/>
              <a:t>。</a:t>
            </a:r>
            <a:endParaRPr lang="en-US" altLang="zh-TW" dirty="0"/>
          </a:p>
          <a:p>
            <a:pPr marL="0" lvl="0" indent="0">
              <a:buNone/>
            </a:pPr>
            <a:endParaRPr lang="en-US" altLang="zh-TW" dirty="0">
              <a:latin typeface="+mn-ea"/>
            </a:endParaRPr>
          </a:p>
          <a:p>
            <a:pPr marL="0" lvl="0" indent="0">
              <a:buNone/>
            </a:pPr>
            <a:r>
              <a:rPr lang="zh-TW" altLang="zh-TW" dirty="0"/>
              <a:t>密碼將在工廠中預配置到設備中，選擇以</a:t>
            </a:r>
            <a:r>
              <a:rPr lang="en-US" altLang="zh-TW" dirty="0"/>
              <a:t>QR</a:t>
            </a:r>
            <a:r>
              <a:rPr lang="zh-TW" altLang="zh-TW" dirty="0"/>
              <a:t>碼的形式提供在產品包裝內。這種方法的一個額外優勢是自動化使用</a:t>
            </a:r>
            <a:r>
              <a:rPr lang="en-US" altLang="zh-TW" dirty="0"/>
              <a:t>63</a:t>
            </a:r>
            <a:r>
              <a:rPr lang="zh-TW" altLang="zh-TW" dirty="0"/>
              <a:t>字符長的</a:t>
            </a:r>
            <a:r>
              <a:rPr lang="en-US" altLang="zh-TW" dirty="0"/>
              <a:t>Wi-Fi</a:t>
            </a:r>
            <a:r>
              <a:rPr lang="zh-TW" altLang="zh-TW" dirty="0"/>
              <a:t>密碼，同時消除用戶輸入時可能出現的人為錯誤。</a:t>
            </a: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17497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zh-TW" altLang="en-US" dirty="0">
                <a:solidFill>
                  <a:srgbClr val="00B050"/>
                </a:solidFill>
                <a:latin typeface="微軟正黑體" panose="020B0604030504040204" pitchFamily="34" charset="-120"/>
                <a:ea typeface="微軟正黑體" panose="020B0604030504040204" pitchFamily="34" charset="-120"/>
              </a:rPr>
              <a:t>補充</a:t>
            </a:r>
            <a:r>
              <a:rPr lang="en-US" altLang="zh-TW" dirty="0">
                <a:solidFill>
                  <a:srgbClr val="00B050"/>
                </a:solidFill>
                <a:latin typeface="微軟正黑體" panose="020B0604030504040204" pitchFamily="34" charset="-120"/>
                <a:ea typeface="微軟正黑體" panose="020B0604030504040204" pitchFamily="34" charset="-120"/>
              </a:rPr>
              <a:t>2:</a:t>
            </a:r>
            <a:r>
              <a:rPr lang="zh-TW" altLang="zh-TW" dirty="0"/>
              <a:t>在運送途中，可能出現封包被攔截的情況，即惡意行為者打開封包並記錄提供的</a:t>
            </a:r>
            <a:r>
              <a:rPr lang="en-US" altLang="zh-TW" dirty="0"/>
              <a:t>QR</a:t>
            </a:r>
            <a:r>
              <a:rPr lang="zh-TW" altLang="zh-TW" dirty="0"/>
              <a:t>碼，以在設備設置過程中攔截</a:t>
            </a:r>
            <a:r>
              <a:rPr lang="en-US" altLang="zh-TW" dirty="0"/>
              <a:t>AES</a:t>
            </a:r>
            <a:r>
              <a:rPr lang="zh-TW" altLang="zh-TW" dirty="0"/>
              <a:t>密鑰的傳輸，從而危害設備安全。可以採取以下幾個額外步驟來減少這些風險。</a:t>
            </a:r>
            <a:endParaRPr lang="en-US" altLang="zh-TW" dirty="0"/>
          </a:p>
          <a:p>
            <a:pPr marL="0" lvl="0" indent="0">
              <a:buNone/>
            </a:pPr>
            <a:endParaRPr lang="en-US" altLang="zh-TW" dirty="0">
              <a:latin typeface="+mn-ea"/>
            </a:endParaRPr>
          </a:p>
          <a:p>
            <a:pPr marL="0" lv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181840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en-US" altLang="zh-TW" dirty="0">
                <a:solidFill>
                  <a:schemeClr val="tx1"/>
                </a:solidFill>
                <a:latin typeface="微軟正黑體" panose="020B0604030504040204" pitchFamily="34" charset="-120"/>
                <a:ea typeface="微軟正黑體" panose="020B0604030504040204" pitchFamily="34" charset="-120"/>
              </a:rPr>
              <a:t>1.</a:t>
            </a:r>
            <a:r>
              <a:rPr lang="zh-TW" altLang="zh-TW" dirty="0"/>
              <a:t>降低設備的</a:t>
            </a:r>
            <a:r>
              <a:rPr lang="en-US" altLang="zh-TW" dirty="0"/>
              <a:t>Wi-Fi</a:t>
            </a:r>
            <a:r>
              <a:rPr lang="zh-TW" altLang="zh-TW" dirty="0"/>
              <a:t>發射功率：將物聯網設備的</a:t>
            </a:r>
            <a:r>
              <a:rPr lang="en-US" altLang="zh-TW" dirty="0"/>
              <a:t>Wi-Fi</a:t>
            </a:r>
            <a:r>
              <a:rPr lang="zh-TW" altLang="zh-TW" dirty="0"/>
              <a:t>發射功率調至最低</a:t>
            </a:r>
            <a:r>
              <a:rPr lang="zh-TW" altLang="en-US" dirty="0"/>
              <a:t>，</a:t>
            </a:r>
            <a:r>
              <a:rPr lang="zh-TW" altLang="zh-TW" dirty="0"/>
              <a:t>這樣當嘗試在距離超過</a:t>
            </a:r>
            <a:r>
              <a:rPr lang="en-US" altLang="zh-TW" dirty="0"/>
              <a:t>20</a:t>
            </a:r>
            <a:r>
              <a:rPr lang="zh-TW" altLang="zh-TW" dirty="0"/>
              <a:t>厘米的地方檢測信號時，信號會消失在噪聲底層。 </a:t>
            </a:r>
            <a:r>
              <a:rPr lang="zh-TW" altLang="en-US" dirty="0"/>
              <a:t>。</a:t>
            </a:r>
            <a:endParaRPr lang="en-US" altLang="zh-TW" dirty="0">
              <a:solidFill>
                <a:schemeClr val="tx1"/>
              </a:solidFill>
              <a:latin typeface="+mn-ea"/>
            </a:endParaRPr>
          </a:p>
          <a:p>
            <a:pPr marL="0" lvl="0" indent="0">
              <a:buNone/>
            </a:pPr>
            <a:endParaRPr lang="en-US" altLang="zh-TW" dirty="0">
              <a:solidFill>
                <a:schemeClr val="tx1"/>
              </a:solidFill>
              <a:latin typeface="+mn-ea"/>
            </a:endParaRPr>
          </a:p>
          <a:p>
            <a:pPr marL="0" lvl="0" indent="0">
              <a:buNone/>
            </a:pPr>
            <a:r>
              <a:rPr lang="en-US" altLang="zh-TW" dirty="0">
                <a:solidFill>
                  <a:schemeClr val="tx1"/>
                </a:solidFill>
                <a:latin typeface="+mn-ea"/>
              </a:rPr>
              <a:t>2.</a:t>
            </a:r>
            <a:r>
              <a:rPr lang="zh-TW" altLang="zh-TW" dirty="0"/>
              <a:t>配置</a:t>
            </a:r>
            <a:r>
              <a:rPr lang="en-US" altLang="zh-TW" dirty="0"/>
              <a:t>Wi-Fi</a:t>
            </a:r>
            <a:r>
              <a:rPr lang="zh-TW" altLang="zh-TW" dirty="0"/>
              <a:t>模組以支持單一連接：因此，暫時的</a:t>
            </a:r>
            <a:r>
              <a:rPr lang="en-US" altLang="zh-TW" dirty="0"/>
              <a:t>Wi-Fi</a:t>
            </a:r>
            <a:r>
              <a:rPr lang="zh-TW" altLang="zh-TW" dirty="0"/>
              <a:t>網絡在任一時間只能由一個惡意攻擊者或合法用戶連接</a:t>
            </a:r>
            <a:r>
              <a:rPr lang="zh-TW" altLang="en-US" dirty="0"/>
              <a:t>。</a:t>
            </a:r>
            <a:endParaRPr lang="en-US" altLang="zh-TW" dirty="0"/>
          </a:p>
          <a:p>
            <a:pPr marL="0" lvl="0" indent="0">
              <a:buNone/>
            </a:pPr>
            <a:endParaRPr lang="en-US" altLang="zh-TW" dirty="0">
              <a:latin typeface="+mn-ea"/>
            </a:endParaRPr>
          </a:p>
          <a:p>
            <a:pPr marL="0" lvl="0" indent="0">
              <a:buNone/>
            </a:pPr>
            <a:r>
              <a:rPr lang="en-US" altLang="zh-TW" dirty="0">
                <a:solidFill>
                  <a:schemeClr val="tx1"/>
                </a:solidFill>
                <a:latin typeface="+mn-ea"/>
              </a:rPr>
              <a:t>3.</a:t>
            </a:r>
            <a:r>
              <a:rPr lang="zh-TW" altLang="zh-TW" dirty="0"/>
              <a:t>將</a:t>
            </a:r>
            <a:r>
              <a:rPr lang="en-US" altLang="zh-TW" dirty="0"/>
              <a:t>QR</a:t>
            </a:r>
            <a:r>
              <a:rPr lang="zh-TW" altLang="zh-TW" dirty="0"/>
              <a:t>碼封裝在防篡改信封中。</a:t>
            </a: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119675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zh-TW" altLang="en-US" dirty="0">
                <a:solidFill>
                  <a:srgbClr val="00B050"/>
                </a:solidFill>
                <a:latin typeface="微軟正黑體" panose="020B0604030504040204" pitchFamily="34" charset="-120"/>
                <a:ea typeface="微軟正黑體" panose="020B0604030504040204" pitchFamily="34" charset="-120"/>
              </a:rPr>
              <a:t>補充</a:t>
            </a:r>
            <a:r>
              <a:rPr lang="en-US" altLang="zh-TW" dirty="0">
                <a:solidFill>
                  <a:srgbClr val="00B050"/>
                </a:solidFill>
                <a:latin typeface="微軟正黑體" panose="020B0604030504040204" pitchFamily="34" charset="-120"/>
                <a:ea typeface="微軟正黑體" panose="020B0604030504040204" pitchFamily="34" charset="-120"/>
              </a:rPr>
              <a:t>3:</a:t>
            </a:r>
            <a:r>
              <a:rPr lang="zh-TW" altLang="zh-TW" dirty="0"/>
              <a:t>伴隨的應用程序可以從應用市場下載，例如</a:t>
            </a:r>
            <a:r>
              <a:rPr lang="en-US" altLang="zh-TW" dirty="0"/>
              <a:t>Google Play</a:t>
            </a:r>
            <a:r>
              <a:rPr lang="zh-TW" altLang="zh-TW" dirty="0"/>
              <a:t>商店，</a:t>
            </a:r>
            <a:r>
              <a:rPr lang="zh-TW" altLang="en-US" dirty="0"/>
              <a:t>經過上述步驟後</a:t>
            </a:r>
            <a:r>
              <a:rPr lang="zh-TW" altLang="zh-TW" dirty="0"/>
              <a:t>應用程序會提示用戶輸入任何特定信息，</a:t>
            </a:r>
            <a:r>
              <a:rPr lang="zh-TW" altLang="zh-TW" dirty="0">
                <a:solidFill>
                  <a:srgbClr val="FF0000"/>
                </a:solidFill>
              </a:rPr>
              <a:t>例如個性化的設備標識符和</a:t>
            </a:r>
            <a:r>
              <a:rPr lang="en-US" altLang="zh-TW" dirty="0">
                <a:solidFill>
                  <a:srgbClr val="FF0000"/>
                </a:solidFill>
              </a:rPr>
              <a:t>IoT</a:t>
            </a:r>
            <a:r>
              <a:rPr lang="zh-TW" altLang="zh-TW" dirty="0">
                <a:solidFill>
                  <a:srgbClr val="FF0000"/>
                </a:solidFill>
              </a:rPr>
              <a:t>設備加入網絡的家庭</a:t>
            </a:r>
            <a:r>
              <a:rPr lang="en-US" altLang="zh-TW" dirty="0">
                <a:solidFill>
                  <a:srgbClr val="FF0000"/>
                </a:solidFill>
              </a:rPr>
              <a:t>Wi-Fi</a:t>
            </a:r>
            <a:r>
              <a:rPr lang="zh-TW" altLang="zh-TW" dirty="0">
                <a:solidFill>
                  <a:srgbClr val="FF0000"/>
                </a:solidFill>
              </a:rPr>
              <a:t>憑證</a:t>
            </a:r>
            <a:r>
              <a:rPr lang="zh-TW" altLang="zh-TW" dirty="0"/>
              <a:t>。</a:t>
            </a:r>
            <a:endParaRPr lang="en-US" altLang="zh-TW" dirty="0">
              <a:latin typeface="+mn-ea"/>
            </a:endParaRPr>
          </a:p>
          <a:p>
            <a:pPr marL="0" lv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76118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dirty="0"/>
              <a:t>探討的主題：</a:t>
            </a:r>
            <a:endParaRPr lang="en-US" altLang="zh-TW" dirty="0"/>
          </a:p>
          <a:p>
            <a:pPr marL="0" indent="0">
              <a:buNone/>
            </a:pPr>
            <a:r>
              <a:rPr lang="en-US" altLang="zh-TW" dirty="0"/>
              <a:t>Using Smartphones to Enable Low-Cost Secure Consumer IoT Devices</a:t>
            </a:r>
          </a:p>
          <a:p>
            <a:pPr marL="0" indent="0">
              <a:buNone/>
            </a:pPr>
            <a:endParaRPr lang="en-US" altLang="zh-TW" dirty="0"/>
          </a:p>
          <a:p>
            <a:pPr marL="0" indent="0">
              <a:buNone/>
            </a:pPr>
            <a:r>
              <a:rPr lang="zh-TW" altLang="en-US" dirty="0"/>
              <a:t>使用智慧型手機實現低成本安全消費性物聯網設備</a:t>
            </a:r>
            <a:endParaRPr lang="en-US" altLang="zh-TW" dirty="0"/>
          </a:p>
          <a:p>
            <a:pPr marL="0" indent="0">
              <a:buNone/>
            </a:pPr>
            <a:endParaRPr lang="en-US" altLang="zh-TW" dirty="0"/>
          </a:p>
          <a:p>
            <a:pPr marL="0" indent="0">
              <a:buNone/>
            </a:pPr>
            <a:endParaRPr lang="en-US" altLang="zh-TW" dirty="0"/>
          </a:p>
          <a:p>
            <a:pPr marL="0" indent="0" algn="ctr">
              <a:buNone/>
            </a:pPr>
            <a:r>
              <a:rPr lang="zh-TW" altLang="en-US" sz="1400" dirty="0">
                <a:solidFill>
                  <a:srgbClr val="FF0000"/>
                </a:solidFill>
                <a:latin typeface="微軟正黑體" panose="020B0604030504040204" pitchFamily="34" charset="-120"/>
                <a:ea typeface="微軟正黑體" panose="020B0604030504040204" pitchFamily="34" charset="-120"/>
              </a:rPr>
              <a:t>論文發佈時間為</a:t>
            </a:r>
            <a:r>
              <a:rPr lang="en-US" altLang="zh-TW" sz="1400" dirty="0">
                <a:solidFill>
                  <a:srgbClr val="FF0000"/>
                </a:solidFill>
                <a:latin typeface="微軟正黑體" panose="020B0604030504040204" pitchFamily="34" charset="-120"/>
                <a:ea typeface="微軟正黑體" panose="020B0604030504040204" pitchFamily="34" charset="-120"/>
              </a:rPr>
              <a:t>2019</a:t>
            </a:r>
          </a:p>
          <a:p>
            <a:pPr marL="0" indent="0">
              <a:buNone/>
            </a:pPr>
            <a:endParaRPr lang="zh-TW" altLang="en-US" dirty="0"/>
          </a:p>
        </p:txBody>
      </p:sp>
      <p:sp>
        <p:nvSpPr>
          <p:cNvPr id="3" name="標題 2"/>
          <p:cNvSpPr>
            <a:spLocks noGrp="1"/>
          </p:cNvSpPr>
          <p:nvPr>
            <p:ph type="title"/>
          </p:nvPr>
        </p:nvSpPr>
        <p:spPr/>
        <p:txBody>
          <a:bodyPr/>
          <a:lstStyle/>
          <a:p>
            <a:r>
              <a:rPr lang="zh-TW" altLang="en-US" dirty="0"/>
              <a:t>報告論文</a:t>
            </a:r>
          </a:p>
        </p:txBody>
      </p:sp>
    </p:spTree>
    <p:extLst>
      <p:ext uri="{BB962C8B-B14F-4D97-AF65-F5344CB8AC3E}">
        <p14:creationId xmlns:p14="http://schemas.microsoft.com/office/powerpoint/2010/main" val="431525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67833" y="2564904"/>
            <a:ext cx="7408333" cy="3844205"/>
          </a:xfrm>
        </p:spPr>
        <p:txBody>
          <a:bodyPr>
            <a:normAutofit/>
          </a:bodyPr>
          <a:lstStyle/>
          <a:p>
            <a:pPr marL="0" lvl="0" indent="0">
              <a:buNone/>
            </a:pPr>
            <a:r>
              <a:rPr lang="zh-TW" altLang="en-US" dirty="0">
                <a:solidFill>
                  <a:srgbClr val="00B050"/>
                </a:solidFill>
                <a:latin typeface="微軟正黑體" panose="020B0604030504040204" pitchFamily="34" charset="-120"/>
                <a:ea typeface="微軟正黑體" panose="020B0604030504040204" pitchFamily="34" charset="-120"/>
              </a:rPr>
              <a:t>補充</a:t>
            </a:r>
            <a:r>
              <a:rPr lang="en-US" altLang="zh-TW" dirty="0">
                <a:solidFill>
                  <a:srgbClr val="00B050"/>
                </a:solidFill>
                <a:latin typeface="微軟正黑體" panose="020B0604030504040204" pitchFamily="34" charset="-120"/>
                <a:ea typeface="微軟正黑體" panose="020B0604030504040204" pitchFamily="34" charset="-120"/>
              </a:rPr>
              <a:t>4:</a:t>
            </a:r>
            <a:r>
              <a:rPr lang="zh-TW" altLang="en-US" dirty="0"/>
              <a:t>如果需要</a:t>
            </a:r>
            <a:r>
              <a:rPr lang="zh-TW" altLang="zh-TW" dirty="0"/>
              <a:t>家外控制</a:t>
            </a:r>
            <a:r>
              <a:rPr lang="zh-TW" altLang="en-US" dirty="0"/>
              <a:t>，</a:t>
            </a:r>
            <a:r>
              <a:rPr lang="zh-TW" altLang="zh-TW" dirty="0"/>
              <a:t>智能手機將通過</a:t>
            </a:r>
            <a:r>
              <a:rPr lang="zh-TW" altLang="zh-TW" dirty="0">
                <a:solidFill>
                  <a:srgbClr val="FF0000"/>
                </a:solidFill>
              </a:rPr>
              <a:t>建立</a:t>
            </a:r>
            <a:r>
              <a:rPr lang="en-US" altLang="zh-TW" dirty="0">
                <a:solidFill>
                  <a:srgbClr val="FF0000"/>
                </a:solidFill>
              </a:rPr>
              <a:t>SSL/TLS</a:t>
            </a:r>
            <a:r>
              <a:rPr lang="zh-TW" altLang="zh-TW" dirty="0">
                <a:solidFill>
                  <a:srgbClr val="FF0000"/>
                </a:solidFill>
              </a:rPr>
              <a:t>連接來安全地傳輸</a:t>
            </a:r>
            <a:r>
              <a:rPr lang="en-US" altLang="zh-TW" dirty="0">
                <a:solidFill>
                  <a:srgbClr val="FF0000"/>
                </a:solidFill>
              </a:rPr>
              <a:t>AES</a:t>
            </a:r>
            <a:r>
              <a:rPr lang="zh-TW" altLang="zh-TW" dirty="0">
                <a:solidFill>
                  <a:srgbClr val="FF0000"/>
                </a:solidFill>
              </a:rPr>
              <a:t>密鑰</a:t>
            </a:r>
            <a:r>
              <a:rPr lang="zh-TW" altLang="zh-TW" dirty="0"/>
              <a:t>。手機、開關和服務器應該能夠相互聯繫並加密</a:t>
            </a:r>
            <a:r>
              <a:rPr lang="en-US" altLang="zh-TW" dirty="0"/>
              <a:t>/</a:t>
            </a:r>
            <a:r>
              <a:rPr lang="zh-TW" altLang="zh-TW" dirty="0"/>
              <a:t>解密所有消息。</a:t>
            </a:r>
            <a:endParaRPr lang="en-US" altLang="zh-TW" dirty="0"/>
          </a:p>
          <a:p>
            <a:pPr marL="0" lvl="0" indent="0">
              <a:buNone/>
            </a:pPr>
            <a:endParaRPr lang="en-US" altLang="zh-TW" dirty="0">
              <a:latin typeface="+mn-ea"/>
            </a:endParaRPr>
          </a:p>
          <a:p>
            <a:pPr marL="0" lvl="0" indent="0">
              <a:buNone/>
            </a:pPr>
            <a:r>
              <a:rPr lang="zh-TW" altLang="zh-TW" dirty="0"/>
              <a:t>所提出的架構基於本地交互，然後將密鑰發送到遠程位置，而不是嘗試從遠程位置提供唯一密鑰。</a:t>
            </a:r>
            <a:endParaRPr lang="en-US" altLang="zh-TW" dirty="0">
              <a:latin typeface="+mn-ea"/>
            </a:endParaRPr>
          </a:p>
        </p:txBody>
      </p:sp>
      <p:sp>
        <p:nvSpPr>
          <p:cNvPr id="3" name="標題 2"/>
          <p:cNvSpPr>
            <a:spLocks noGrp="1"/>
          </p:cNvSpPr>
          <p:nvPr>
            <p:ph type="title"/>
          </p:nvPr>
        </p:nvSpPr>
        <p:spPr/>
        <p:txBody>
          <a:bodyPr/>
          <a:lstStyle/>
          <a:p>
            <a:r>
              <a:rPr lang="zh-TW" altLang="en-US" dirty="0"/>
              <a:t>安全初始化協議</a:t>
            </a:r>
          </a:p>
        </p:txBody>
      </p:sp>
    </p:spTree>
    <p:extLst>
      <p:ext uri="{BB962C8B-B14F-4D97-AF65-F5344CB8AC3E}">
        <p14:creationId xmlns:p14="http://schemas.microsoft.com/office/powerpoint/2010/main" val="101169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安全初始化協議</a:t>
            </a:r>
          </a:p>
        </p:txBody>
      </p:sp>
      <p:sp>
        <p:nvSpPr>
          <p:cNvPr id="5" name="內容版面配置區 4">
            <a:extLst>
              <a:ext uri="{FF2B5EF4-FFF2-40B4-BE49-F238E27FC236}">
                <a16:creationId xmlns:a16="http://schemas.microsoft.com/office/drawing/2014/main" id="{CE192045-4C6A-4845-82DE-A1441FF666F2}"/>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87E9AAA1-EC30-4357-8F81-C92B651809F7}"/>
              </a:ext>
            </a:extLst>
          </p:cNvPr>
          <p:cNvPicPr>
            <a:picLocks noChangeAspect="1"/>
          </p:cNvPicPr>
          <p:nvPr/>
        </p:nvPicPr>
        <p:blipFill>
          <a:blip r:embed="rId2"/>
          <a:stretch>
            <a:fillRect/>
          </a:stretch>
        </p:blipFill>
        <p:spPr>
          <a:xfrm>
            <a:off x="755576" y="2627745"/>
            <a:ext cx="7731108" cy="3546140"/>
          </a:xfrm>
          <a:prstGeom prst="rect">
            <a:avLst/>
          </a:prstGeom>
        </p:spPr>
      </p:pic>
    </p:spTree>
    <p:extLst>
      <p:ext uri="{BB962C8B-B14F-4D97-AF65-F5344CB8AC3E}">
        <p14:creationId xmlns:p14="http://schemas.microsoft.com/office/powerpoint/2010/main" val="116494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en-US" altLang="zh-TW" b="1" dirty="0">
                <a:solidFill>
                  <a:schemeClr val="tx1"/>
                </a:solidFill>
                <a:latin typeface="+mn-ea"/>
              </a:rPr>
              <a:t>Transport Layer Security(TLS):</a:t>
            </a:r>
            <a:r>
              <a:rPr lang="zh-TW" altLang="en-US" dirty="0"/>
              <a:t>一種加密通信協議，提供端到端的安全通信通道，可防止第三方在傳輸過程中窺探、竄改或偽造數據</a:t>
            </a:r>
            <a:r>
              <a:rPr lang="zh-TW" altLang="en-US" dirty="0">
                <a:latin typeface="+mn-ea"/>
              </a:rPr>
              <a:t>。</a:t>
            </a:r>
            <a:endParaRPr lang="en-US" altLang="zh-TW" dirty="0">
              <a:latin typeface="+mn-ea"/>
            </a:endParaRPr>
          </a:p>
          <a:p>
            <a:pPr marL="0" indent="0">
              <a:buNone/>
            </a:pPr>
            <a:endParaRPr lang="en-US" altLang="zh-TW" dirty="0">
              <a:latin typeface="+mn-ea"/>
            </a:endParaRPr>
          </a:p>
          <a:p>
            <a:pPr marL="0" indent="0">
              <a:buNone/>
            </a:pPr>
            <a:r>
              <a:rPr lang="en-US" altLang="zh-TW" dirty="0"/>
              <a:t>TLS</a:t>
            </a:r>
            <a:r>
              <a:rPr lang="zh-TW" altLang="en-US" dirty="0"/>
              <a:t>協議通常用於保護網站的敏感信息。</a:t>
            </a:r>
            <a:endParaRPr lang="en-US" altLang="zh-TW" dirty="0"/>
          </a:p>
          <a:p>
            <a:pPr marL="0" indent="0">
              <a:buNone/>
            </a:pPr>
            <a:endParaRPr lang="en-US" altLang="zh-TW" dirty="0"/>
          </a:p>
          <a:p>
            <a:pPr marL="0" indent="0">
              <a:buNone/>
            </a:pPr>
            <a:r>
              <a:rPr lang="zh-TW" altLang="en-US" dirty="0"/>
              <a:t>最適當的例子就是</a:t>
            </a:r>
            <a:r>
              <a:rPr lang="en-US" altLang="zh-TW" dirty="0"/>
              <a:t>http vs https</a:t>
            </a:r>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TLS</a:t>
            </a:r>
            <a:endParaRPr lang="zh-TW" altLang="en-US" dirty="0"/>
          </a:p>
        </p:txBody>
      </p:sp>
    </p:spTree>
    <p:extLst>
      <p:ext uri="{BB962C8B-B14F-4D97-AF65-F5344CB8AC3E}">
        <p14:creationId xmlns:p14="http://schemas.microsoft.com/office/powerpoint/2010/main" val="41783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zh-TW" altLang="en-US" b="1" dirty="0">
                <a:solidFill>
                  <a:schemeClr val="accent5">
                    <a:lumMod val="75000"/>
                  </a:schemeClr>
                </a:solidFill>
                <a:latin typeface="+mn-ea"/>
              </a:rPr>
              <a:t>舉例</a:t>
            </a:r>
            <a:r>
              <a:rPr lang="en-US" altLang="zh-TW" b="1" dirty="0">
                <a:solidFill>
                  <a:schemeClr val="accent5">
                    <a:lumMod val="75000"/>
                  </a:schemeClr>
                </a:solidFill>
                <a:latin typeface="+mn-ea"/>
              </a:rPr>
              <a:t>:</a:t>
            </a:r>
            <a:r>
              <a:rPr lang="zh-TW" altLang="en-US" dirty="0"/>
              <a:t>假設你在購物網站上，那購買東西可能需要信用卡、身分、地址和購買物品等相關資訊。</a:t>
            </a:r>
            <a:endParaRPr lang="en-US" altLang="zh-TW" dirty="0"/>
          </a:p>
          <a:p>
            <a:pPr marL="0" indent="0">
              <a:buNone/>
            </a:pPr>
            <a:endParaRPr lang="en-US" altLang="zh-TW" dirty="0"/>
          </a:p>
          <a:p>
            <a:pPr marL="0" indent="0">
              <a:buNone/>
            </a:pPr>
            <a:r>
              <a:rPr lang="zh-TW" altLang="en-US" dirty="0"/>
              <a:t>當你使用</a:t>
            </a:r>
            <a:r>
              <a:rPr lang="en-US" altLang="zh-TW" dirty="0"/>
              <a:t>http</a:t>
            </a:r>
            <a:r>
              <a:rPr lang="zh-TW" altLang="en-US" dirty="0"/>
              <a:t>協定以上資訊都會以明文的方式傳送，只要被中間人攔截就能串改或取得。</a:t>
            </a:r>
            <a:endParaRPr lang="en-US" altLang="zh-TW" dirty="0"/>
          </a:p>
          <a:p>
            <a:pPr marL="0" indent="0">
              <a:buNone/>
            </a:pPr>
            <a:endParaRPr lang="en-US" altLang="zh-TW" dirty="0"/>
          </a:p>
          <a:p>
            <a:pPr marL="0" indent="0">
              <a:buNone/>
            </a:pPr>
            <a:r>
              <a:rPr lang="zh-TW" altLang="en-US" dirty="0"/>
              <a:t>那</a:t>
            </a:r>
            <a:r>
              <a:rPr lang="en-US" altLang="zh-TW" dirty="0"/>
              <a:t>https</a:t>
            </a:r>
            <a:r>
              <a:rPr lang="zh-TW" altLang="en-US" dirty="0"/>
              <a:t>使用的</a:t>
            </a:r>
            <a:r>
              <a:rPr lang="en-US" altLang="zh-TW" dirty="0" err="1"/>
              <a:t>tls</a:t>
            </a:r>
            <a:r>
              <a:rPr lang="zh-TW" altLang="en-US" dirty="0"/>
              <a:t>則是</a:t>
            </a:r>
            <a:r>
              <a:rPr lang="zh-TW" altLang="en-US" dirty="0">
                <a:solidFill>
                  <a:srgbClr val="FF0000"/>
                </a:solidFill>
              </a:rPr>
              <a:t>可以將這些訊息加密，並且就算被修改了也能得知被修改了</a:t>
            </a:r>
            <a:r>
              <a:rPr lang="zh-TW" altLang="en-US" dirty="0"/>
              <a:t>。</a:t>
            </a:r>
            <a:endParaRPr lang="en-US" altLang="zh-TW" dirty="0"/>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TLS</a:t>
            </a:r>
            <a:endParaRPr lang="zh-TW" altLang="en-US" dirty="0"/>
          </a:p>
        </p:txBody>
      </p:sp>
    </p:spTree>
    <p:extLst>
      <p:ext uri="{BB962C8B-B14F-4D97-AF65-F5344CB8AC3E}">
        <p14:creationId xmlns:p14="http://schemas.microsoft.com/office/powerpoint/2010/main" val="210115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dirty="0">
                <a:solidFill>
                  <a:schemeClr val="tx1"/>
                </a:solidFill>
              </a:rPr>
              <a:t>實驗方式：</a:t>
            </a:r>
            <a:r>
              <a:rPr lang="zh-TW" altLang="en-US" dirty="0"/>
              <a:t>作者</a:t>
            </a:r>
            <a:r>
              <a:rPr lang="zh-TW" altLang="zh-TW" dirty="0"/>
              <a:t>創建了一個物聯網智能燈開關，使用了一個</a:t>
            </a:r>
            <a:r>
              <a:rPr lang="en-US" altLang="zh-TW" dirty="0"/>
              <a:t> MSP430G2553 </a:t>
            </a:r>
            <a:r>
              <a:rPr lang="zh-TW" altLang="zh-TW" dirty="0"/>
              <a:t>微控制器和一個</a:t>
            </a:r>
            <a:r>
              <a:rPr lang="en-US" altLang="zh-TW" dirty="0"/>
              <a:t> ESP8266 Wi-Fi </a:t>
            </a:r>
            <a:r>
              <a:rPr lang="zh-TW" altLang="zh-TW" dirty="0"/>
              <a:t>芯片。智能開關可以通過燈開關上的物理按鈕和</a:t>
            </a:r>
            <a:r>
              <a:rPr lang="en-US" altLang="zh-TW" dirty="0"/>
              <a:t> Android </a:t>
            </a:r>
            <a:r>
              <a:rPr lang="zh-TW" altLang="zh-TW" dirty="0"/>
              <a:t>應用程序來控制。</a:t>
            </a:r>
            <a:endParaRPr lang="en-US" altLang="zh-TW" dirty="0"/>
          </a:p>
        </p:txBody>
      </p:sp>
      <p:sp>
        <p:nvSpPr>
          <p:cNvPr id="3" name="標題 2"/>
          <p:cNvSpPr>
            <a:spLocks noGrp="1"/>
          </p:cNvSpPr>
          <p:nvPr>
            <p:ph type="title"/>
          </p:nvPr>
        </p:nvSpPr>
        <p:spPr/>
        <p:txBody>
          <a:bodyPr/>
          <a:lstStyle/>
          <a:p>
            <a:r>
              <a:rPr lang="zh-TW" altLang="en-US" dirty="0"/>
              <a:t>實驗</a:t>
            </a:r>
          </a:p>
        </p:txBody>
      </p:sp>
      <p:pic>
        <p:nvPicPr>
          <p:cNvPr id="4" name="圖片 3">
            <a:extLst>
              <a:ext uri="{FF2B5EF4-FFF2-40B4-BE49-F238E27FC236}">
                <a16:creationId xmlns:a16="http://schemas.microsoft.com/office/drawing/2014/main" id="{C193D1F5-6AEB-4DE0-ACEC-A374A5BA74CB}"/>
              </a:ext>
            </a:extLst>
          </p:cNvPr>
          <p:cNvPicPr>
            <a:picLocks noChangeAspect="1"/>
          </p:cNvPicPr>
          <p:nvPr/>
        </p:nvPicPr>
        <p:blipFill>
          <a:blip r:embed="rId2"/>
          <a:stretch>
            <a:fillRect/>
          </a:stretch>
        </p:blipFill>
        <p:spPr>
          <a:xfrm>
            <a:off x="611560" y="4814459"/>
            <a:ext cx="2019582" cy="1705213"/>
          </a:xfrm>
          <a:prstGeom prst="rect">
            <a:avLst/>
          </a:prstGeom>
        </p:spPr>
      </p:pic>
      <p:pic>
        <p:nvPicPr>
          <p:cNvPr id="5" name="圖片 4">
            <a:extLst>
              <a:ext uri="{FF2B5EF4-FFF2-40B4-BE49-F238E27FC236}">
                <a16:creationId xmlns:a16="http://schemas.microsoft.com/office/drawing/2014/main" id="{21C62E86-9391-437B-A14E-9BBB8FB122D9}"/>
              </a:ext>
            </a:extLst>
          </p:cNvPr>
          <p:cNvPicPr>
            <a:picLocks noChangeAspect="1"/>
          </p:cNvPicPr>
          <p:nvPr/>
        </p:nvPicPr>
        <p:blipFill>
          <a:blip r:embed="rId3"/>
          <a:stretch>
            <a:fillRect/>
          </a:stretch>
        </p:blipFill>
        <p:spPr>
          <a:xfrm>
            <a:off x="6228184" y="4725144"/>
            <a:ext cx="1923363" cy="1886446"/>
          </a:xfrm>
          <a:prstGeom prst="rect">
            <a:avLst/>
          </a:prstGeom>
        </p:spPr>
      </p:pic>
    </p:spTree>
    <p:extLst>
      <p:ext uri="{BB962C8B-B14F-4D97-AF65-F5344CB8AC3E}">
        <p14:creationId xmlns:p14="http://schemas.microsoft.com/office/powerpoint/2010/main" val="126971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zh-TW" dirty="0"/>
              <a:t>該應用程序在本地網絡上本地運行，也可以通過一個集中式服務器遠程運行。</a:t>
            </a:r>
            <a:r>
              <a:rPr lang="zh-TW" altLang="en-US" dirty="0"/>
              <a:t>並</a:t>
            </a:r>
            <a:r>
              <a:rPr lang="zh-TW" altLang="zh-TW" dirty="0"/>
              <a:t>設置了一個與</a:t>
            </a:r>
            <a:r>
              <a:rPr lang="en-US" altLang="zh-TW" dirty="0"/>
              <a:t> Google Home </a:t>
            </a:r>
            <a:r>
              <a:rPr lang="zh-TW" altLang="zh-TW" dirty="0"/>
              <a:t>助手配合使用的</a:t>
            </a:r>
            <a:r>
              <a:rPr lang="en-US" altLang="zh-TW" dirty="0"/>
              <a:t> </a:t>
            </a:r>
            <a:r>
              <a:rPr lang="en-US" altLang="zh-TW" dirty="0">
                <a:solidFill>
                  <a:srgbClr val="FF0000"/>
                </a:solidFill>
              </a:rPr>
              <a:t>IFTTT</a:t>
            </a:r>
            <a:r>
              <a:rPr lang="en-US" altLang="zh-TW" dirty="0"/>
              <a:t> </a:t>
            </a:r>
            <a:r>
              <a:rPr lang="zh-TW" altLang="zh-TW" dirty="0"/>
              <a:t>配方，以便通過語音控制燈光。</a:t>
            </a:r>
            <a:endParaRPr lang="en-US" altLang="zh-TW" dirty="0"/>
          </a:p>
          <a:p>
            <a:pPr marL="0" indent="0">
              <a:buNone/>
            </a:pPr>
            <a:endParaRPr lang="en-US" altLang="zh-TW" dirty="0"/>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340738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en-US" altLang="zh-TW" dirty="0"/>
              <a:t>IFTTT </a:t>
            </a:r>
            <a:r>
              <a:rPr lang="zh-TW" altLang="en-US" dirty="0"/>
              <a:t>是「</a:t>
            </a:r>
            <a:r>
              <a:rPr lang="en-US" altLang="zh-TW" dirty="0"/>
              <a:t>If This, Then That</a:t>
            </a:r>
            <a:r>
              <a:rPr lang="zh-TW" altLang="en-US" dirty="0"/>
              <a:t>」的縮寫，是一個在網絡之間建立連接的服務平台。它允許用戶根據條件和動作之間的關係來創建自動化規則。</a:t>
            </a:r>
            <a:endParaRPr lang="en-US" altLang="zh-TW" dirty="0"/>
          </a:p>
          <a:p>
            <a:pPr marL="0" indent="0">
              <a:buNone/>
            </a:pPr>
            <a:r>
              <a:rPr lang="zh-TW" altLang="en-US" dirty="0"/>
              <a:t>。</a:t>
            </a:r>
            <a:endParaRPr lang="en-US" altLang="zh-TW" dirty="0"/>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IFTTT</a:t>
            </a:r>
            <a:endParaRPr lang="zh-TW" altLang="en-US" dirty="0"/>
          </a:p>
        </p:txBody>
      </p:sp>
    </p:spTree>
    <p:extLst>
      <p:ext uri="{BB962C8B-B14F-4D97-AF65-F5344CB8AC3E}">
        <p14:creationId xmlns:p14="http://schemas.microsoft.com/office/powerpoint/2010/main" val="1888428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zh-TW" dirty="0"/>
              <a:t>智能開關的設置是通過將開關接線並加入其創建的私人</a:t>
            </a:r>
            <a:r>
              <a:rPr lang="en-US" altLang="zh-TW" dirty="0"/>
              <a:t>Wi-Fi</a:t>
            </a:r>
            <a:r>
              <a:rPr lang="zh-TW" altLang="zh-TW" dirty="0"/>
              <a:t>網絡來完成的，以傳輸在</a:t>
            </a:r>
            <a:r>
              <a:rPr lang="en-US" altLang="zh-TW" dirty="0"/>
              <a:t>Android</a:t>
            </a:r>
            <a:r>
              <a:rPr lang="zh-TW" altLang="zh-TW" dirty="0"/>
              <a:t>手機上生成的</a:t>
            </a:r>
            <a:r>
              <a:rPr lang="en-US" altLang="zh-TW" dirty="0"/>
              <a:t>AES</a:t>
            </a:r>
            <a:r>
              <a:rPr lang="zh-TW" altLang="zh-TW" dirty="0"/>
              <a:t>密鑰。</a:t>
            </a:r>
            <a:r>
              <a:rPr lang="zh-TW" altLang="zh-TW" dirty="0">
                <a:solidFill>
                  <a:srgbClr val="FF0000"/>
                </a:solidFill>
              </a:rPr>
              <a:t>應用程序還可用於個性化詳細信息，例如為燈光命名，以便用戶在應用程序中知道他們正在修改的燈光</a:t>
            </a:r>
            <a:r>
              <a:rPr lang="zh-TW" altLang="zh-TW" dirty="0"/>
              <a:t>，一旦完成這些步驟，用戶可以決定是否授權外部連接。如果他們同意，應用程序將與中央服務器建立安全連接，將燈光的詳細信息和相關的</a:t>
            </a:r>
            <a:r>
              <a:rPr lang="en-US" altLang="zh-TW" dirty="0"/>
              <a:t>AES</a:t>
            </a:r>
            <a:r>
              <a:rPr lang="zh-TW" altLang="zh-TW" dirty="0"/>
              <a:t>密鑰傳輸到用戶的遠程帳戶。</a:t>
            </a:r>
            <a:endParaRPr lang="en-US" altLang="zh-TW" dirty="0"/>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2003326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b="1" dirty="0">
                <a:solidFill>
                  <a:schemeClr val="tx1"/>
                </a:solidFill>
              </a:rPr>
              <a:t>檢測方式：</a:t>
            </a:r>
            <a:r>
              <a:rPr lang="en-US" altLang="zh-TW" dirty="0"/>
              <a:t>Android</a:t>
            </a:r>
            <a:r>
              <a:rPr lang="zh-TW" altLang="zh-TW" dirty="0"/>
              <a:t>手機接收到的開關通過檢查</a:t>
            </a:r>
            <a:r>
              <a:rPr lang="en-US" altLang="zh-TW" dirty="0">
                <a:solidFill>
                  <a:srgbClr val="FF0000"/>
                </a:solidFill>
              </a:rPr>
              <a:t>HMAC</a:t>
            </a:r>
            <a:r>
              <a:rPr lang="zh-TW" altLang="zh-TW" dirty="0"/>
              <a:t>確認消息的真實性，然後解碼並對消息進行操作。</a:t>
            </a:r>
            <a:endParaRPr lang="en-US" altLang="zh-TW" dirty="0"/>
          </a:p>
          <a:p>
            <a:pPr marL="0" indent="0">
              <a:buNone/>
            </a:pPr>
            <a:endParaRPr lang="en-US" altLang="zh-TW" dirty="0"/>
          </a:p>
          <a:p>
            <a:pPr marL="0" indent="0">
              <a:buNone/>
            </a:pPr>
            <a:endParaRPr lang="en-US" altLang="zh-TW" dirty="0"/>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299833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3528" y="2132856"/>
            <a:ext cx="8280919" cy="4608512"/>
          </a:xfrm>
        </p:spPr>
        <p:txBody>
          <a:bodyPr>
            <a:normAutofit fontScale="92500" lnSpcReduction="20000"/>
          </a:bodyPr>
          <a:lstStyle/>
          <a:p>
            <a:pPr marL="0" indent="0">
              <a:buNone/>
            </a:pPr>
            <a:r>
              <a:rPr lang="en-US" altLang="zh-TW" b="1" dirty="0">
                <a:solidFill>
                  <a:schemeClr val="tx1"/>
                </a:solidFill>
              </a:rPr>
              <a:t>HMAC</a:t>
            </a:r>
            <a:r>
              <a:rPr lang="zh-TW" altLang="en-US" b="1" dirty="0">
                <a:solidFill>
                  <a:schemeClr val="tx1"/>
                </a:solidFill>
              </a:rPr>
              <a:t>（</a:t>
            </a:r>
            <a:r>
              <a:rPr lang="en-US" altLang="zh-TW" b="1" dirty="0">
                <a:solidFill>
                  <a:schemeClr val="tx1"/>
                </a:solidFill>
              </a:rPr>
              <a:t>Hash-based Message Authentication Code</a:t>
            </a:r>
            <a:r>
              <a:rPr lang="zh-TW" altLang="en-US" b="1" dirty="0">
                <a:solidFill>
                  <a:schemeClr val="tx1"/>
                </a:solidFill>
              </a:rPr>
              <a:t>，基於</a:t>
            </a:r>
            <a:r>
              <a:rPr lang="en-US" altLang="zh-TW" b="1" dirty="0">
                <a:solidFill>
                  <a:schemeClr val="tx1"/>
                </a:solidFill>
              </a:rPr>
              <a:t>hash</a:t>
            </a:r>
            <a:r>
              <a:rPr lang="zh-TW" altLang="en-US" b="1" dirty="0">
                <a:solidFill>
                  <a:schemeClr val="tx1"/>
                </a:solidFill>
              </a:rPr>
              <a:t>的消息鑑別碼）</a:t>
            </a:r>
            <a:r>
              <a:rPr lang="zh-TW" altLang="en-US" dirty="0">
                <a:solidFill>
                  <a:schemeClr val="tx1"/>
                </a:solidFill>
              </a:rPr>
              <a:t>：</a:t>
            </a:r>
            <a:r>
              <a:rPr lang="zh-TW" altLang="en-US" dirty="0"/>
              <a:t>這是一種用於驗證消息完整性和真實性的技術。它利用一個秘密密鑰和一個加密</a:t>
            </a:r>
            <a:r>
              <a:rPr lang="en-US" altLang="zh-TW" dirty="0"/>
              <a:t>hash</a:t>
            </a:r>
            <a:r>
              <a:rPr lang="zh-TW" altLang="en-US" dirty="0"/>
              <a:t>函數來生成一個消息鑑別碼。</a:t>
            </a:r>
            <a:endParaRPr lang="en-US" altLang="zh-TW" dirty="0"/>
          </a:p>
          <a:p>
            <a:pPr marL="0" indent="0">
              <a:buNone/>
            </a:pPr>
            <a:endParaRPr lang="zh-TW" altLang="en-US" dirty="0"/>
          </a:p>
          <a:p>
            <a:pPr marL="0" indent="0">
              <a:buNone/>
            </a:pPr>
            <a:r>
              <a:rPr lang="zh-TW" altLang="en-US" b="1" dirty="0">
                <a:solidFill>
                  <a:schemeClr val="tx1"/>
                </a:solidFill>
              </a:rPr>
              <a:t>消息的真實性和完整性</a:t>
            </a:r>
            <a:r>
              <a:rPr lang="zh-TW" altLang="en-US" dirty="0">
                <a:solidFill>
                  <a:schemeClr val="tx1"/>
                </a:solidFill>
              </a:rPr>
              <a:t>：</a:t>
            </a:r>
            <a:endParaRPr lang="en-US" altLang="zh-TW" dirty="0">
              <a:solidFill>
                <a:schemeClr val="tx1"/>
              </a:solidFill>
            </a:endParaRPr>
          </a:p>
          <a:p>
            <a:pPr marL="0" indent="0">
              <a:buNone/>
            </a:pPr>
            <a:r>
              <a:rPr lang="zh-TW" altLang="en-US" dirty="0"/>
              <a:t>當發送端生成消息時，它會同時生成這個消息的 </a:t>
            </a:r>
            <a:r>
              <a:rPr lang="en-US" altLang="zh-TW" dirty="0"/>
              <a:t>HMAC</a:t>
            </a:r>
            <a:r>
              <a:rPr lang="zh-TW" altLang="en-US" dirty="0"/>
              <a:t>，並將 </a:t>
            </a:r>
            <a:r>
              <a:rPr lang="en-US" altLang="zh-TW" dirty="0"/>
              <a:t>HMAC </a:t>
            </a:r>
            <a:r>
              <a:rPr lang="zh-TW" altLang="en-US" dirty="0"/>
              <a:t>附加到消息上一起發送。接收端在收到消息後，會使用相同的秘密密鑰和相同的哈希函數重新計算這個消息的 </a:t>
            </a:r>
            <a:r>
              <a:rPr lang="en-US" altLang="zh-TW" dirty="0"/>
              <a:t>HMAC</a:t>
            </a:r>
            <a:r>
              <a:rPr lang="zh-TW" altLang="en-US" dirty="0"/>
              <a:t>，並與接收到的 </a:t>
            </a:r>
            <a:r>
              <a:rPr lang="en-US" altLang="zh-TW" dirty="0"/>
              <a:t>HMAC </a:t>
            </a:r>
            <a:r>
              <a:rPr lang="zh-TW" altLang="en-US" dirty="0"/>
              <a:t>進行比對。</a:t>
            </a:r>
          </a:p>
          <a:p>
            <a:pPr marL="0" indent="0">
              <a:buNone/>
            </a:pPr>
            <a:r>
              <a:rPr lang="zh-TW" altLang="en-US" b="1" dirty="0">
                <a:solidFill>
                  <a:schemeClr val="tx1"/>
                </a:solidFill>
              </a:rPr>
              <a:t>驗證過程</a:t>
            </a:r>
            <a:r>
              <a:rPr lang="zh-TW" altLang="en-US" dirty="0">
                <a:solidFill>
                  <a:schemeClr val="tx1"/>
                </a:solidFill>
              </a:rPr>
              <a:t>：</a:t>
            </a:r>
          </a:p>
          <a:p>
            <a:pPr marL="301943" lvl="1" indent="0">
              <a:buNone/>
            </a:pPr>
            <a:r>
              <a:rPr lang="zh-TW" altLang="en-US" dirty="0">
                <a:solidFill>
                  <a:srgbClr val="FF0000"/>
                </a:solidFill>
              </a:rPr>
              <a:t>如果兩個 </a:t>
            </a:r>
            <a:r>
              <a:rPr lang="en-US" altLang="zh-TW" dirty="0">
                <a:solidFill>
                  <a:srgbClr val="FF0000"/>
                </a:solidFill>
              </a:rPr>
              <a:t>HMAC </a:t>
            </a:r>
            <a:r>
              <a:rPr lang="zh-TW" altLang="en-US" dirty="0">
                <a:solidFill>
                  <a:srgbClr val="FF0000"/>
                </a:solidFill>
              </a:rPr>
              <a:t>相匹配，則說明消息在傳輸過程中沒有被篡改，並且確實是由擁有密鑰的發送端發出的，即消息是真實的。</a:t>
            </a:r>
          </a:p>
          <a:p>
            <a:pPr marL="301943" lvl="1" indent="0">
              <a:buNone/>
            </a:pPr>
            <a:r>
              <a:rPr lang="zh-TW" altLang="en-US" dirty="0"/>
              <a:t>如果兩個 </a:t>
            </a:r>
            <a:r>
              <a:rPr lang="en-US" altLang="zh-TW" dirty="0"/>
              <a:t>HMAC </a:t>
            </a:r>
            <a:r>
              <a:rPr lang="zh-TW" altLang="en-US" dirty="0"/>
              <a:t>不匹配，則說明消息可能在傳輸過程中被修改過，或者消息不是由擁有密鑰的發送端發出的。</a:t>
            </a:r>
          </a:p>
          <a:p>
            <a:pPr marL="0" indent="0">
              <a:buNone/>
            </a:pPr>
            <a:r>
              <a:rPr lang="zh-TW" altLang="en-US" dirty="0"/>
              <a:t>。</a:t>
            </a:r>
            <a:endParaRPr lang="en-US" altLang="zh-TW" dirty="0"/>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HMAC</a:t>
            </a:r>
            <a:endParaRPr lang="zh-TW" altLang="en-US" dirty="0"/>
          </a:p>
        </p:txBody>
      </p:sp>
    </p:spTree>
    <p:extLst>
      <p:ext uri="{BB962C8B-B14F-4D97-AF65-F5344CB8AC3E}">
        <p14:creationId xmlns:p14="http://schemas.microsoft.com/office/powerpoint/2010/main" val="323242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a:buFont typeface="Wingdings" panose="05000000000000000000" pitchFamily="2" charset="2"/>
              <a:buChar char="l"/>
            </a:pPr>
            <a:r>
              <a:rPr lang="zh-TW" altLang="en-US" dirty="0">
                <a:solidFill>
                  <a:schemeClr val="accent5">
                    <a:lumMod val="50000"/>
                  </a:schemeClr>
                </a:solidFill>
              </a:rPr>
              <a:t>研究背景</a:t>
            </a:r>
            <a:endParaRPr lang="en-US" altLang="zh-TW" dirty="0">
              <a:solidFill>
                <a:schemeClr val="accent5">
                  <a:lumMod val="50000"/>
                </a:schemeClr>
              </a:solidFill>
            </a:endParaRPr>
          </a:p>
          <a:p>
            <a:pPr>
              <a:buFont typeface="Wingdings" panose="05000000000000000000" pitchFamily="2" charset="2"/>
              <a:buChar char="l"/>
            </a:pPr>
            <a:endParaRPr lang="en-US" altLang="zh-TW" dirty="0">
              <a:solidFill>
                <a:schemeClr val="accent5">
                  <a:lumMod val="50000"/>
                </a:schemeClr>
              </a:solidFill>
            </a:endParaRPr>
          </a:p>
          <a:p>
            <a:pPr>
              <a:buFont typeface="Wingdings" panose="05000000000000000000" pitchFamily="2" charset="2"/>
              <a:buChar char="l"/>
            </a:pPr>
            <a:r>
              <a:rPr lang="zh-TW" altLang="en-US" dirty="0">
                <a:solidFill>
                  <a:schemeClr val="accent5">
                    <a:lumMod val="50000"/>
                  </a:schemeClr>
                </a:solidFill>
              </a:rPr>
              <a:t>參考文獻與法規</a:t>
            </a:r>
            <a:endParaRPr lang="en-US" altLang="zh-TW" dirty="0">
              <a:solidFill>
                <a:schemeClr val="accent5">
                  <a:lumMod val="50000"/>
                </a:schemeClr>
              </a:solidFill>
            </a:endParaRPr>
          </a:p>
          <a:p>
            <a:pPr>
              <a:buFont typeface="Wingdings" panose="05000000000000000000" pitchFamily="2" charset="2"/>
              <a:buChar char="l"/>
            </a:pPr>
            <a:endParaRPr lang="en-US" altLang="zh-TW" dirty="0">
              <a:solidFill>
                <a:schemeClr val="accent5">
                  <a:lumMod val="50000"/>
                </a:schemeClr>
              </a:solidFill>
            </a:endParaRPr>
          </a:p>
          <a:p>
            <a:pPr>
              <a:buFont typeface="Wingdings" panose="05000000000000000000" pitchFamily="2" charset="2"/>
              <a:buChar char="l"/>
            </a:pPr>
            <a:r>
              <a:rPr lang="zh-TW" altLang="en-US" dirty="0">
                <a:solidFill>
                  <a:schemeClr val="accent5">
                    <a:lumMod val="50000"/>
                  </a:schemeClr>
                </a:solidFill>
              </a:rPr>
              <a:t>安全初始化協議</a:t>
            </a:r>
            <a:endParaRPr lang="en-US" altLang="zh-TW" dirty="0">
              <a:solidFill>
                <a:schemeClr val="accent5">
                  <a:lumMod val="50000"/>
                </a:schemeClr>
              </a:solidFill>
            </a:endParaRPr>
          </a:p>
          <a:p>
            <a:pPr>
              <a:buFont typeface="Wingdings" panose="05000000000000000000" pitchFamily="2" charset="2"/>
              <a:buChar char="l"/>
            </a:pPr>
            <a:endParaRPr lang="en-US" altLang="zh-TW" dirty="0">
              <a:solidFill>
                <a:schemeClr val="accent5">
                  <a:lumMod val="50000"/>
                </a:schemeClr>
              </a:solidFill>
            </a:endParaRPr>
          </a:p>
          <a:p>
            <a:pPr>
              <a:buFont typeface="Wingdings" panose="05000000000000000000" pitchFamily="2" charset="2"/>
              <a:buChar char="l"/>
            </a:pPr>
            <a:r>
              <a:rPr lang="zh-TW" altLang="en-US" dirty="0">
                <a:solidFill>
                  <a:schemeClr val="accent5">
                    <a:lumMod val="50000"/>
                  </a:schemeClr>
                </a:solidFill>
              </a:rPr>
              <a:t>實驗</a:t>
            </a:r>
            <a:endParaRPr lang="en-US" altLang="zh-TW" dirty="0">
              <a:solidFill>
                <a:schemeClr val="accent5">
                  <a:lumMod val="50000"/>
                </a:schemeClr>
              </a:solidFill>
            </a:endParaRPr>
          </a:p>
          <a:p>
            <a:pPr>
              <a:buFont typeface="Wingdings" panose="05000000000000000000" pitchFamily="2" charset="2"/>
              <a:buChar char="l"/>
            </a:pPr>
            <a:endParaRPr lang="en-US" altLang="zh-TW" dirty="0">
              <a:solidFill>
                <a:schemeClr val="accent5">
                  <a:lumMod val="50000"/>
                </a:schemeClr>
              </a:solidFill>
            </a:endParaRPr>
          </a:p>
          <a:p>
            <a:pPr>
              <a:buFont typeface="Wingdings" panose="05000000000000000000" pitchFamily="2" charset="2"/>
              <a:buChar char="l"/>
            </a:pPr>
            <a:r>
              <a:rPr lang="zh-TW" altLang="en-US" dirty="0">
                <a:solidFill>
                  <a:schemeClr val="accent5">
                    <a:lumMod val="50000"/>
                  </a:schemeClr>
                </a:solidFill>
              </a:rPr>
              <a:t>結論與貢獻</a:t>
            </a:r>
            <a:endParaRPr lang="en-US" altLang="zh-TW" dirty="0">
              <a:solidFill>
                <a:schemeClr val="accent5">
                  <a:lumMod val="50000"/>
                </a:schemeClr>
              </a:solidFill>
            </a:endParaRPr>
          </a:p>
          <a:p>
            <a:endParaRPr lang="en-US" altLang="zh-TW" dirty="0">
              <a:solidFill>
                <a:schemeClr val="accent5">
                  <a:lumMod val="50000"/>
                </a:schemeClr>
              </a:solidFill>
            </a:endParaRPr>
          </a:p>
          <a:p>
            <a:pPr marL="0" indent="0">
              <a:buNone/>
            </a:pPr>
            <a:endParaRPr lang="en-US" altLang="zh-TW" dirty="0"/>
          </a:p>
          <a:p>
            <a:pPr marL="0" indent="0">
              <a:buNone/>
            </a:pPr>
            <a:endParaRPr lang="zh-TW" altLang="en-US" dirty="0"/>
          </a:p>
        </p:txBody>
      </p:sp>
      <p:sp>
        <p:nvSpPr>
          <p:cNvPr id="3" name="標題 2"/>
          <p:cNvSpPr>
            <a:spLocks noGrp="1"/>
          </p:cNvSpPr>
          <p:nvPr>
            <p:ph type="title"/>
          </p:nvPr>
        </p:nvSpPr>
        <p:spPr/>
        <p:txBody>
          <a:bodyPr/>
          <a:lstStyle/>
          <a:p>
            <a:r>
              <a:rPr lang="zh-TW" altLang="en-US" dirty="0"/>
              <a:t>目錄</a:t>
            </a:r>
          </a:p>
        </p:txBody>
      </p:sp>
    </p:spTree>
    <p:extLst>
      <p:ext uri="{BB962C8B-B14F-4D97-AF65-F5344CB8AC3E}">
        <p14:creationId xmlns:p14="http://schemas.microsoft.com/office/powerpoint/2010/main" val="1005941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buNone/>
            </a:pPr>
            <a:r>
              <a:rPr lang="zh-TW" altLang="zh-TW" dirty="0"/>
              <a:t>每當有亮度變化，無論是通過應用程序還是燈開關的實際變化，設備都會向服務器發送</a:t>
            </a:r>
            <a:r>
              <a:rPr lang="en-US" altLang="zh-TW" dirty="0"/>
              <a:t>HTTP POST</a:t>
            </a:r>
            <a:r>
              <a:rPr lang="zh-TW" altLang="zh-TW" dirty="0"/>
              <a:t>請求，更新遠程保存的燈狀態。</a:t>
            </a:r>
            <a:endParaRPr lang="en-US" altLang="zh-TW" dirty="0"/>
          </a:p>
          <a:p>
            <a:pPr marL="0" indent="0">
              <a:buNone/>
            </a:pPr>
            <a:endParaRPr lang="en-US" altLang="zh-TW" dirty="0"/>
          </a:p>
          <a:p>
            <a:pPr marL="0" indent="0">
              <a:buNone/>
            </a:pPr>
            <a:r>
              <a:rPr lang="zh-TW" altLang="zh-TW" dirty="0"/>
              <a:t>一旦用戶打開移動應用程序，就會發出</a:t>
            </a:r>
            <a:r>
              <a:rPr lang="en-US" altLang="zh-TW" dirty="0"/>
              <a:t>HTTP</a:t>
            </a:r>
            <a:r>
              <a:rPr lang="zh-TW" altLang="zh-TW" dirty="0"/>
              <a:t>請求以調整顯示以反映確切的亮度。在狀態更改請求時，將向服務器發出請求以更新狀態。智能開關設備將每</a:t>
            </a:r>
            <a:r>
              <a:rPr lang="en-US" altLang="zh-TW" dirty="0"/>
              <a:t>30</a:t>
            </a:r>
            <a:r>
              <a:rPr lang="zh-TW" altLang="zh-TW" dirty="0"/>
              <a:t>秒輪詢一次服務器，</a:t>
            </a:r>
            <a:r>
              <a:rPr lang="zh-TW" altLang="zh-TW" dirty="0">
                <a:solidFill>
                  <a:srgbClr val="FF0000"/>
                </a:solidFill>
              </a:rPr>
              <a:t>如果檢測到爭端，則物理按鈕將覆蓋服務器狀態。</a:t>
            </a:r>
            <a:endParaRPr lang="en-US" altLang="zh-TW" dirty="0">
              <a:solidFill>
                <a:srgbClr val="FF0000"/>
              </a:solidFill>
            </a:endParaRPr>
          </a:p>
          <a:p>
            <a:pPr marL="0" indent="0">
              <a:buNone/>
            </a:pPr>
            <a:endParaRPr lang="en-US" altLang="zh-TW" dirty="0"/>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3931598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zh-TW" dirty="0"/>
              <a:t>此外</a:t>
            </a:r>
            <a:r>
              <a:rPr lang="zh-TW" altLang="zh-TW" dirty="0">
                <a:solidFill>
                  <a:srgbClr val="FF0000"/>
                </a:solidFill>
              </a:rPr>
              <a:t>為了防止位翻轉攻擊，每個設備還計算了消息身份驗證碼（</a:t>
            </a:r>
            <a:r>
              <a:rPr lang="en-US" altLang="zh-TW" dirty="0">
                <a:solidFill>
                  <a:srgbClr val="FF0000"/>
                </a:solidFill>
              </a:rPr>
              <a:t>MAC</a:t>
            </a:r>
            <a:r>
              <a:rPr lang="zh-TW" altLang="zh-TW" dirty="0">
                <a:solidFill>
                  <a:srgbClr val="FF0000"/>
                </a:solidFill>
              </a:rPr>
              <a:t>）</a:t>
            </a:r>
            <a:r>
              <a:rPr lang="zh-TW" altLang="zh-TW" dirty="0"/>
              <a:t>，並將其包含在發送的消息中。接收設備在解密有效載荷之前檢查</a:t>
            </a:r>
            <a:r>
              <a:rPr lang="en-US" altLang="zh-TW" dirty="0"/>
              <a:t>MAC</a:t>
            </a:r>
            <a:r>
              <a:rPr lang="zh-TW" altLang="zh-TW" dirty="0"/>
              <a:t>。</a:t>
            </a:r>
          </a:p>
          <a:p>
            <a:pPr marL="0" indent="0">
              <a:buNone/>
            </a:pPr>
            <a:endParaRPr lang="en-US" altLang="zh-TW" dirty="0"/>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680309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3528" y="2636912"/>
            <a:ext cx="8280919" cy="4104456"/>
          </a:xfrm>
        </p:spPr>
        <p:txBody>
          <a:bodyPr>
            <a:normAutofit/>
          </a:bodyPr>
          <a:lstStyle/>
          <a:p>
            <a:pPr marL="0" indent="0">
              <a:buNone/>
            </a:pPr>
            <a:r>
              <a:rPr lang="zh-TW" altLang="en-US" dirty="0"/>
              <a:t>利用加密數據中的位錯誤來破壞加密系統</a:t>
            </a:r>
            <a:r>
              <a:rPr lang="zh-CN" altLang="en-US" dirty="0"/>
              <a:t>的安全性</a:t>
            </a:r>
            <a:r>
              <a:rPr lang="zh-TW" altLang="en-US" dirty="0"/>
              <a:t>，</a:t>
            </a:r>
            <a:r>
              <a:rPr lang="zh-TW" altLang="en-US" dirty="0">
                <a:solidFill>
                  <a:srgbClr val="FF0000"/>
                </a:solidFill>
              </a:rPr>
              <a:t>攻擊者試圖在密文中修改</a:t>
            </a:r>
            <a:r>
              <a:rPr lang="en-US" altLang="zh-TW" dirty="0">
                <a:solidFill>
                  <a:srgbClr val="FF0000"/>
                </a:solidFill>
              </a:rPr>
              <a:t>bit</a:t>
            </a:r>
            <a:r>
              <a:rPr lang="zh-TW" altLang="en-US" dirty="0">
                <a:solidFill>
                  <a:srgbClr val="FF0000"/>
                </a:solidFill>
              </a:rPr>
              <a:t>位元</a:t>
            </a:r>
            <a:r>
              <a:rPr lang="zh-TW" altLang="en-US" dirty="0"/>
              <a:t>，以便在解密時引入所需的明文做更改</a:t>
            </a:r>
            <a:r>
              <a:rPr lang="zh-CN" altLang="en-US" dirty="0"/>
              <a:t> </a:t>
            </a:r>
            <a:r>
              <a:rPr lang="zh-TW" altLang="en-US" dirty="0"/>
              <a:t>。</a:t>
            </a:r>
            <a:endParaRPr lang="en-US" altLang="zh-TW" dirty="0"/>
          </a:p>
          <a:p>
            <a:pPr marL="0" indent="0">
              <a:buNone/>
            </a:pPr>
            <a:endParaRPr lang="en-US" altLang="zh-TW" dirty="0">
              <a:latin typeface="+mn-ea"/>
            </a:endParaRPr>
          </a:p>
        </p:txBody>
      </p:sp>
      <p:sp>
        <p:nvSpPr>
          <p:cNvPr id="3" name="標題 2"/>
          <p:cNvSpPr>
            <a:spLocks noGrp="1"/>
          </p:cNvSpPr>
          <p:nvPr>
            <p:ph type="title"/>
          </p:nvPr>
        </p:nvSpPr>
        <p:spPr/>
        <p:txBody>
          <a:bodyPr/>
          <a:lstStyle/>
          <a:p>
            <a:r>
              <a:rPr lang="zh-TW" altLang="en-US" dirty="0"/>
              <a:t>淺談位翻轉攻擊</a:t>
            </a:r>
          </a:p>
        </p:txBody>
      </p:sp>
    </p:spTree>
    <p:extLst>
      <p:ext uri="{BB962C8B-B14F-4D97-AF65-F5344CB8AC3E}">
        <p14:creationId xmlns:p14="http://schemas.microsoft.com/office/powerpoint/2010/main" val="418572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現今物聯網設備無法提供有效且安全的加密方式</a:t>
            </a:r>
            <a:r>
              <a:rPr lang="en-US" altLang="zh-TW" dirty="0"/>
              <a:t>(</a:t>
            </a:r>
            <a:r>
              <a:rPr lang="zh-TW" altLang="en-US" dirty="0"/>
              <a:t>許多硬體不支援</a:t>
            </a:r>
            <a:r>
              <a:rPr lang="en-US" altLang="zh-TW" dirty="0"/>
              <a:t>) </a:t>
            </a:r>
            <a:r>
              <a:rPr lang="zh-TW" altLang="en-US" dirty="0"/>
              <a:t>，所以作者針對日後的物聯網設備提出了</a:t>
            </a:r>
            <a:r>
              <a:rPr lang="zh-TW" altLang="en-US" dirty="0">
                <a:solidFill>
                  <a:schemeClr val="accent3">
                    <a:lumMod val="75000"/>
                  </a:schemeClr>
                </a:solidFill>
              </a:rPr>
              <a:t>有效的安全協議</a:t>
            </a:r>
            <a:r>
              <a:rPr lang="zh-TW" altLang="en-US" dirty="0"/>
              <a:t>也參考了許多法規與條款</a:t>
            </a:r>
            <a:r>
              <a:rPr lang="zh-TW" altLang="en-US" dirty="0">
                <a:solidFill>
                  <a:srgbClr val="FF0000"/>
                </a:solidFill>
              </a:rPr>
              <a:t>並且實作其可能性</a:t>
            </a:r>
            <a:r>
              <a:rPr lang="zh-TW" altLang="en-US" dirty="0"/>
              <a:t>，最後作者認為</a:t>
            </a:r>
            <a:r>
              <a:rPr lang="zh-TW" altLang="zh-TW" dirty="0">
                <a:solidFill>
                  <a:srgbClr val="FF0000"/>
                </a:solidFill>
              </a:rPr>
              <a:t>智能開關實現是作為一個概念證明，但所提出的架構適用於任何低成本的物聯網設備</a:t>
            </a:r>
            <a:r>
              <a:rPr lang="zh-TW" altLang="en-US" dirty="0"/>
              <a:t>。</a:t>
            </a:r>
          </a:p>
        </p:txBody>
      </p:sp>
      <p:sp>
        <p:nvSpPr>
          <p:cNvPr id="3" name="標題 2"/>
          <p:cNvSpPr>
            <a:spLocks noGrp="1"/>
          </p:cNvSpPr>
          <p:nvPr>
            <p:ph type="title"/>
          </p:nvPr>
        </p:nvSpPr>
        <p:spPr/>
        <p:txBody>
          <a:bodyPr/>
          <a:lstStyle/>
          <a:p>
            <a:r>
              <a:rPr lang="zh-TW" altLang="en-US" dirty="0"/>
              <a:t>結論與貢獻</a:t>
            </a:r>
          </a:p>
        </p:txBody>
      </p:sp>
    </p:spTree>
    <p:extLst>
      <p:ext uri="{BB962C8B-B14F-4D97-AF65-F5344CB8AC3E}">
        <p14:creationId xmlns:p14="http://schemas.microsoft.com/office/powerpoint/2010/main" val="2488112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lgn="ctr">
              <a:buNone/>
            </a:pPr>
            <a:endParaRPr lang="en-US" altLang="zh-TW" dirty="0"/>
          </a:p>
          <a:p>
            <a:pPr marL="0" indent="0" algn="ctr">
              <a:buNone/>
            </a:pPr>
            <a:r>
              <a:rPr lang="zh-TW" altLang="en-US" dirty="0"/>
              <a:t>謝謝大家</a:t>
            </a:r>
            <a:endParaRPr lang="en-US" altLang="zh-TW" dirty="0"/>
          </a:p>
          <a:p>
            <a:pPr marL="0" indent="0" algn="ctr">
              <a:buNone/>
            </a:pPr>
            <a:r>
              <a:rPr lang="zh-TW" altLang="en-US" dirty="0"/>
              <a:t>如果內容有錯或講解有誤的地方</a:t>
            </a:r>
            <a:endParaRPr lang="en-US" altLang="zh-TW" dirty="0"/>
          </a:p>
          <a:p>
            <a:pPr marL="0" indent="0" algn="ctr">
              <a:buNone/>
            </a:pPr>
            <a:r>
              <a:rPr lang="zh-TW" altLang="en-US" dirty="0"/>
              <a:t>非常歡迎指教</a:t>
            </a:r>
            <a:endParaRPr lang="en-US" altLang="zh-TW" dirty="0"/>
          </a:p>
        </p:txBody>
      </p:sp>
      <p:sp>
        <p:nvSpPr>
          <p:cNvPr id="3" name="標題 2"/>
          <p:cNvSpPr>
            <a:spLocks noGrp="1"/>
          </p:cNvSpPr>
          <p:nvPr>
            <p:ph type="title"/>
          </p:nvPr>
        </p:nvSpPr>
        <p:spPr/>
        <p:txBody>
          <a:bodyPr/>
          <a:lstStyle/>
          <a:p>
            <a:r>
              <a:rPr lang="zh-TW" altLang="en-US" dirty="0"/>
              <a:t>報告結束</a:t>
            </a:r>
          </a:p>
        </p:txBody>
      </p:sp>
    </p:spTree>
    <p:extLst>
      <p:ext uri="{BB962C8B-B14F-4D97-AF65-F5344CB8AC3E}">
        <p14:creationId xmlns:p14="http://schemas.microsoft.com/office/powerpoint/2010/main" val="197998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1</a:t>
            </a:r>
            <a:r>
              <a:rPr lang="en-US" altLang="zh-TW" dirty="0">
                <a:solidFill>
                  <a:schemeClr val="tx1"/>
                </a:solidFill>
              </a:rPr>
              <a:t>.</a:t>
            </a:r>
            <a:r>
              <a:rPr lang="zh-TW" altLang="en-US" dirty="0"/>
              <a:t>物聯網設備的製造商往往為了提供更多功能、使用友好性、上市時間或成本而</a:t>
            </a:r>
            <a:r>
              <a:rPr lang="zh-TW" altLang="en-US" dirty="0">
                <a:solidFill>
                  <a:srgbClr val="FF0000"/>
                </a:solidFill>
              </a:rPr>
              <a:t>犧牲安全性</a:t>
            </a:r>
            <a:r>
              <a:rPr lang="zh-TW" altLang="en-US" dirty="0"/>
              <a:t>，以保持競爭優勢。</a:t>
            </a:r>
            <a:endParaRPr lang="en-US" altLang="zh-TW" dirty="0"/>
          </a:p>
          <a:p>
            <a:pPr marL="0" indent="0">
              <a:buNone/>
            </a:pPr>
            <a:endParaRPr lang="en-US" altLang="zh-TW" dirty="0"/>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2</a:t>
            </a:r>
            <a:r>
              <a:rPr lang="en-US" altLang="zh-TW" dirty="0">
                <a:solidFill>
                  <a:schemeClr val="tx1"/>
                </a:solidFill>
              </a:rPr>
              <a:t>.</a:t>
            </a:r>
            <a:r>
              <a:rPr lang="zh-TW" altLang="en-US" dirty="0"/>
              <a:t>低成本的嵌入式設備往往難以創建適當的</a:t>
            </a:r>
            <a:r>
              <a:rPr lang="zh-TW" altLang="en-US" dirty="0">
                <a:solidFill>
                  <a:srgbClr val="FF0000"/>
                </a:solidFill>
              </a:rPr>
              <a:t>熵</a:t>
            </a:r>
            <a:r>
              <a:rPr lang="zh-TW" altLang="en-US" dirty="0"/>
              <a:t>以進行密鑰生成。</a:t>
            </a:r>
            <a:endParaRPr lang="zh-TW" altLang="en-US" dirty="0">
              <a:solidFill>
                <a:srgbClr val="FF0000"/>
              </a:solidFill>
            </a:endParaRPr>
          </a:p>
        </p:txBody>
      </p:sp>
      <p:sp>
        <p:nvSpPr>
          <p:cNvPr id="3" name="標題 2"/>
          <p:cNvSpPr>
            <a:spLocks noGrp="1"/>
          </p:cNvSpPr>
          <p:nvPr>
            <p:ph type="title"/>
          </p:nvPr>
        </p:nvSpPr>
        <p:spPr/>
        <p:txBody>
          <a:bodyPr/>
          <a:lstStyle/>
          <a:p>
            <a:r>
              <a:rPr lang="zh-TW" altLang="en-US" dirty="0"/>
              <a:t>研究背景</a:t>
            </a:r>
          </a:p>
        </p:txBody>
      </p:sp>
      <p:sp>
        <p:nvSpPr>
          <p:cNvPr id="4" name="文字方塊 3">
            <a:extLst>
              <a:ext uri="{FF2B5EF4-FFF2-40B4-BE49-F238E27FC236}">
                <a16:creationId xmlns:a16="http://schemas.microsoft.com/office/drawing/2014/main" id="{899A1144-AB16-48B6-8536-965574C485F9}"/>
              </a:ext>
            </a:extLst>
          </p:cNvPr>
          <p:cNvSpPr txBox="1"/>
          <p:nvPr/>
        </p:nvSpPr>
        <p:spPr>
          <a:xfrm>
            <a:off x="1565407" y="6110635"/>
            <a:ext cx="5782352" cy="646331"/>
          </a:xfrm>
          <a:prstGeom prst="rect">
            <a:avLst/>
          </a:prstGeom>
          <a:noFill/>
        </p:spPr>
        <p:txBody>
          <a:bodyPr wrap="none" rtlCol="0">
            <a:spAutoFit/>
          </a:bodyPr>
          <a:lstStyle/>
          <a:p>
            <a:r>
              <a:rPr lang="zh-TW" altLang="en-US" dirty="0">
                <a:solidFill>
                  <a:srgbClr val="00B050"/>
                </a:solidFill>
              </a:rPr>
              <a:t>熵</a:t>
            </a:r>
            <a:r>
              <a:rPr lang="en-US" altLang="zh-TW" dirty="0">
                <a:solidFill>
                  <a:srgbClr val="00B050"/>
                </a:solidFill>
              </a:rPr>
              <a:t>:</a:t>
            </a:r>
            <a:r>
              <a:rPr lang="zh-TW" altLang="en-US" dirty="0">
                <a:solidFill>
                  <a:srgbClr val="00B050"/>
                </a:solidFill>
              </a:rPr>
              <a:t>密鑰生成過程中所使用的隨機性數據的質量和數量</a:t>
            </a:r>
            <a:endParaRPr lang="en-US" altLang="zh-TW" dirty="0">
              <a:solidFill>
                <a:srgbClr val="00B050"/>
              </a:solidFill>
            </a:endParaRPr>
          </a:p>
          <a:p>
            <a:r>
              <a:rPr lang="zh-TW" altLang="en-US" dirty="0">
                <a:solidFill>
                  <a:srgbClr val="00B050"/>
                </a:solidFill>
              </a:rPr>
              <a:t>熵越高，表示生成的密鑰具有更高的隨機性和安全性。</a:t>
            </a:r>
          </a:p>
        </p:txBody>
      </p:sp>
    </p:spTree>
    <p:extLst>
      <p:ext uri="{BB962C8B-B14F-4D97-AF65-F5344CB8AC3E}">
        <p14:creationId xmlns:p14="http://schemas.microsoft.com/office/powerpoint/2010/main" val="15392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3.</a:t>
            </a:r>
            <a:r>
              <a:rPr lang="zh-TW" altLang="en-US" dirty="0">
                <a:latin typeface="+mn-ea"/>
              </a:rPr>
              <a:t>歐盟網絡安全局、學術界和行業都表示，</a:t>
            </a:r>
            <a:r>
              <a:rPr lang="zh-TW" altLang="en-US" dirty="0">
                <a:solidFill>
                  <a:srgbClr val="FF0000"/>
                </a:solidFill>
                <a:latin typeface="+mn-ea"/>
              </a:rPr>
              <a:t>製造商將成本、用戶體驗和上市時間置於安全性之上</a:t>
            </a:r>
            <a:r>
              <a:rPr lang="zh-TW" altLang="en-US" dirty="0">
                <a:latin typeface="+mn-ea"/>
              </a:rPr>
              <a:t>。</a:t>
            </a:r>
            <a:endParaRPr lang="en-US" altLang="zh-TW" dirty="0">
              <a:latin typeface="+mn-ea"/>
            </a:endParaRPr>
          </a:p>
          <a:p>
            <a:pPr marL="0" indent="0">
              <a:buNone/>
            </a:pPr>
            <a:endParaRPr lang="en-US" altLang="zh-TW" dirty="0">
              <a:latin typeface="+mn-ea"/>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4.</a:t>
            </a:r>
            <a:r>
              <a:rPr lang="zh-TW" altLang="en-US" dirty="0">
                <a:latin typeface="+mn-ea"/>
              </a:rPr>
              <a:t>一項</a:t>
            </a:r>
            <a:r>
              <a:rPr lang="en-US" altLang="zh-TW" dirty="0">
                <a:latin typeface="+mn-ea"/>
              </a:rPr>
              <a:t>2017</a:t>
            </a:r>
            <a:r>
              <a:rPr lang="zh-TW" altLang="en-US" dirty="0">
                <a:latin typeface="+mn-ea"/>
              </a:rPr>
              <a:t>年的調查發現，</a:t>
            </a:r>
            <a:r>
              <a:rPr lang="en-US" altLang="zh-TW" dirty="0">
                <a:solidFill>
                  <a:srgbClr val="FF0000"/>
                </a:solidFill>
                <a:latin typeface="+mn-ea"/>
              </a:rPr>
              <a:t>42%</a:t>
            </a:r>
            <a:r>
              <a:rPr lang="zh-TW" altLang="en-US" dirty="0">
                <a:solidFill>
                  <a:srgbClr val="FF0000"/>
                </a:solidFill>
                <a:latin typeface="+mn-ea"/>
              </a:rPr>
              <a:t>的製造商的消費者不願意為安全性支付費用</a:t>
            </a:r>
            <a:r>
              <a:rPr lang="zh-TW" altLang="en-US" dirty="0">
                <a:latin typeface="+mn-ea"/>
              </a:rPr>
              <a:t>，而下一大部分</a:t>
            </a:r>
            <a:r>
              <a:rPr lang="zh-TW" altLang="en-US" dirty="0">
                <a:solidFill>
                  <a:srgbClr val="FF0000"/>
                </a:solidFill>
                <a:latin typeface="+mn-ea"/>
              </a:rPr>
              <a:t>消費者（</a:t>
            </a:r>
            <a:r>
              <a:rPr lang="en-US" altLang="zh-TW" dirty="0">
                <a:solidFill>
                  <a:srgbClr val="FF0000"/>
                </a:solidFill>
                <a:latin typeface="+mn-ea"/>
              </a:rPr>
              <a:t>28%</a:t>
            </a:r>
            <a:r>
              <a:rPr lang="zh-TW" altLang="en-US" dirty="0">
                <a:solidFill>
                  <a:srgbClr val="FF0000"/>
                </a:solidFill>
                <a:latin typeface="+mn-ea"/>
              </a:rPr>
              <a:t>）只願意支付</a:t>
            </a:r>
            <a:r>
              <a:rPr lang="en-US" altLang="zh-TW" dirty="0">
                <a:solidFill>
                  <a:srgbClr val="FF0000"/>
                </a:solidFill>
                <a:latin typeface="+mn-ea"/>
              </a:rPr>
              <a:t>1-10%</a:t>
            </a:r>
            <a:r>
              <a:rPr lang="zh-TW" altLang="en-US" dirty="0">
                <a:solidFill>
                  <a:srgbClr val="FF0000"/>
                </a:solidFill>
                <a:latin typeface="+mn-ea"/>
              </a:rPr>
              <a:t>的額外費用</a:t>
            </a:r>
            <a:r>
              <a:rPr lang="zh-TW" altLang="en-US" dirty="0">
                <a:latin typeface="+mn-ea"/>
              </a:rPr>
              <a:t>，</a:t>
            </a:r>
            <a:r>
              <a:rPr lang="zh-TW" altLang="zh-TW" dirty="0"/>
              <a:t>這意味著安全性必須在不增加硬件成本的情況下提供。</a:t>
            </a:r>
            <a:endParaRPr lang="en-US" altLang="zh-TW" dirty="0">
              <a:latin typeface="+mn-ea"/>
            </a:endParaRPr>
          </a:p>
          <a:p>
            <a:pPr marL="0" indent="0">
              <a:buNone/>
            </a:pPr>
            <a:endParaRPr lang="en-US" altLang="zh-TW" dirty="0">
              <a:solidFill>
                <a:srgbClr val="FF0000"/>
              </a:solidFill>
              <a:latin typeface="+mn-ea"/>
            </a:endParaRPr>
          </a:p>
        </p:txBody>
      </p:sp>
      <p:sp>
        <p:nvSpPr>
          <p:cNvPr id="3" name="標題 2"/>
          <p:cNvSpPr>
            <a:spLocks noGrp="1"/>
          </p:cNvSpPr>
          <p:nvPr>
            <p:ph type="title"/>
          </p:nvPr>
        </p:nvSpPr>
        <p:spPr/>
        <p:txBody>
          <a:bodyPr/>
          <a:lstStyle/>
          <a:p>
            <a:r>
              <a:rPr lang="zh-TW" altLang="en-US" dirty="0"/>
              <a:t>研究背景</a:t>
            </a:r>
          </a:p>
        </p:txBody>
      </p:sp>
    </p:spTree>
    <p:extLst>
      <p:ext uri="{BB962C8B-B14F-4D97-AF65-F5344CB8AC3E}">
        <p14:creationId xmlns:p14="http://schemas.microsoft.com/office/powerpoint/2010/main" val="358902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79512" y="2132856"/>
            <a:ext cx="8784975" cy="4386815"/>
          </a:xfrm>
        </p:spPr>
        <p:txBody>
          <a:bodyPr>
            <a:normAutofit/>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5.</a:t>
            </a:r>
            <a:r>
              <a:rPr lang="zh-TW" altLang="en-US" dirty="0">
                <a:latin typeface="+mn-ea"/>
              </a:rPr>
              <a:t>物聯網（</a:t>
            </a:r>
            <a:r>
              <a:rPr lang="en-US" altLang="zh-TW" dirty="0">
                <a:latin typeface="+mn-ea"/>
              </a:rPr>
              <a:t>IoT</a:t>
            </a:r>
            <a:r>
              <a:rPr lang="zh-TW" altLang="en-US" dirty="0">
                <a:latin typeface="+mn-ea"/>
              </a:rPr>
              <a:t>）設備可以分為兩類：</a:t>
            </a:r>
            <a:endParaRPr lang="en-US" altLang="zh-TW" dirty="0">
              <a:latin typeface="+mn-ea"/>
            </a:endParaRPr>
          </a:p>
          <a:p>
            <a:pPr marL="0" indent="0">
              <a:buNone/>
            </a:pPr>
            <a:r>
              <a:rPr lang="zh-TW" altLang="en-US" dirty="0">
                <a:solidFill>
                  <a:srgbClr val="FF0000"/>
                </a:solidFill>
                <a:latin typeface="+mn-ea"/>
              </a:rPr>
              <a:t>可以本地支持安全性的設備</a:t>
            </a:r>
            <a:r>
              <a:rPr lang="en-US" altLang="zh-TW" b="1" dirty="0">
                <a:latin typeface="+mn-ea"/>
              </a:rPr>
              <a:t>/</a:t>
            </a:r>
            <a:r>
              <a:rPr lang="zh-TW" altLang="en-US" dirty="0">
                <a:solidFill>
                  <a:srgbClr val="FF0000"/>
                </a:solidFill>
                <a:latin typeface="+mn-ea"/>
              </a:rPr>
              <a:t>需要額外硬體才能安全通信的設備</a:t>
            </a:r>
            <a:endParaRPr lang="en-US" altLang="zh-TW" dirty="0">
              <a:solidFill>
                <a:srgbClr val="FF0000"/>
              </a:solidFill>
              <a:latin typeface="+mn-ea"/>
            </a:endParaRPr>
          </a:p>
          <a:p>
            <a:pPr marL="0" indent="0">
              <a:buNone/>
            </a:pPr>
            <a:r>
              <a:rPr lang="zh-TW" altLang="en-US" dirty="0">
                <a:latin typeface="+mn-ea"/>
              </a:rPr>
              <a:t>前者由性能相對較高的設備組成，通常具有</a:t>
            </a:r>
            <a:r>
              <a:rPr lang="en-US" altLang="zh-TW" dirty="0">
                <a:latin typeface="+mn-ea"/>
              </a:rPr>
              <a:t>ARM</a:t>
            </a:r>
            <a:r>
              <a:rPr lang="zh-TW" altLang="en-US" dirty="0">
                <a:latin typeface="+mn-ea"/>
              </a:rPr>
              <a:t>芯片和</a:t>
            </a:r>
            <a:r>
              <a:rPr lang="en-US" altLang="zh-TW" dirty="0">
                <a:latin typeface="+mn-ea"/>
              </a:rPr>
              <a:t>/</a:t>
            </a:r>
            <a:r>
              <a:rPr lang="zh-TW" altLang="en-US" dirty="0">
                <a:latin typeface="+mn-ea"/>
              </a:rPr>
              <a:t>或運行完整操作系統的能力。</a:t>
            </a:r>
            <a:r>
              <a:rPr lang="zh-TW" altLang="en-US" dirty="0">
                <a:solidFill>
                  <a:srgbClr val="FF0000"/>
                </a:solidFill>
                <a:latin typeface="+mn-ea"/>
              </a:rPr>
              <a:t>其中一種設備是</a:t>
            </a:r>
            <a:r>
              <a:rPr lang="en-US" altLang="zh-TW" dirty="0">
                <a:solidFill>
                  <a:srgbClr val="FF0000"/>
                </a:solidFill>
                <a:latin typeface="+mn-ea"/>
              </a:rPr>
              <a:t>Google</a:t>
            </a:r>
            <a:r>
              <a:rPr lang="zh-TW" altLang="en-US" dirty="0">
                <a:solidFill>
                  <a:srgbClr val="FF0000"/>
                </a:solidFill>
                <a:latin typeface="+mn-ea"/>
              </a:rPr>
              <a:t> </a:t>
            </a:r>
            <a:r>
              <a:rPr lang="en-US" altLang="zh-TW" dirty="0">
                <a:solidFill>
                  <a:srgbClr val="FF0000"/>
                </a:solidFill>
                <a:latin typeface="+mn-ea"/>
              </a:rPr>
              <a:t>Chromecast</a:t>
            </a:r>
            <a:r>
              <a:rPr lang="zh-TW" altLang="en-US" dirty="0">
                <a:solidFill>
                  <a:srgbClr val="FF0000"/>
                </a:solidFill>
                <a:latin typeface="+mn-ea"/>
              </a:rPr>
              <a:t>，它具有</a:t>
            </a:r>
            <a:r>
              <a:rPr lang="en-US" altLang="zh-TW" dirty="0">
                <a:solidFill>
                  <a:srgbClr val="FF0000"/>
                </a:solidFill>
                <a:latin typeface="+mn-ea"/>
              </a:rPr>
              <a:t>AES</a:t>
            </a:r>
            <a:r>
              <a:rPr lang="zh-TW" altLang="en-US" dirty="0">
                <a:solidFill>
                  <a:srgbClr val="FF0000"/>
                </a:solidFill>
                <a:latin typeface="+mn-ea"/>
              </a:rPr>
              <a:t>硬體加速器和隨機數生成器</a:t>
            </a:r>
            <a:r>
              <a:rPr lang="zh-TW" altLang="en-US" dirty="0">
                <a:latin typeface="+mn-ea"/>
              </a:rPr>
              <a:t>，因此能夠實現公開金鑰基礎設施並生成適當的隨機對稱密鑰來加密未來的通信。</a:t>
            </a:r>
            <a:endParaRPr lang="en-US" altLang="zh-TW" dirty="0">
              <a:latin typeface="+mn-ea"/>
            </a:endParaRPr>
          </a:p>
          <a:p>
            <a:pPr marL="0" indent="0">
              <a:buNone/>
            </a:pPr>
            <a:endParaRPr lang="en-US" altLang="zh-TW" dirty="0">
              <a:latin typeface="+mn-ea"/>
            </a:endParaRPr>
          </a:p>
          <a:p>
            <a:pPr marL="0" indent="0">
              <a:buNone/>
            </a:pPr>
            <a:r>
              <a:rPr lang="zh-TW" altLang="en-US" dirty="0">
                <a:latin typeface="+mn-ea"/>
              </a:rPr>
              <a:t>後者</a:t>
            </a:r>
            <a:r>
              <a:rPr lang="zh-TW" altLang="zh-TW" dirty="0"/>
              <a:t>有許多受限制的</a:t>
            </a:r>
            <a:r>
              <a:rPr lang="zh-TW" altLang="zh-TW" dirty="0">
                <a:solidFill>
                  <a:srgbClr val="FF0000"/>
                </a:solidFill>
              </a:rPr>
              <a:t>設備只設計用於單一有限的目的，它們使用性能較低的計算硬</a:t>
            </a:r>
            <a:r>
              <a:rPr lang="zh-TW" altLang="en-US" dirty="0">
                <a:solidFill>
                  <a:srgbClr val="FF0000"/>
                </a:solidFill>
              </a:rPr>
              <a:t>體</a:t>
            </a:r>
            <a:r>
              <a:rPr lang="zh-TW" altLang="zh-TW" dirty="0">
                <a:solidFill>
                  <a:srgbClr val="FF0000"/>
                </a:solidFill>
              </a:rPr>
              <a:t>來實現其主要功能</a:t>
            </a:r>
            <a:r>
              <a:rPr lang="zh-TW" altLang="zh-TW" dirty="0"/>
              <a:t>。這些性能較低的芯片通常</a:t>
            </a:r>
            <a:r>
              <a:rPr lang="zh-TW" altLang="zh-TW" dirty="0">
                <a:solidFill>
                  <a:srgbClr val="FF0000"/>
                </a:solidFill>
              </a:rPr>
              <a:t>不具備硬</a:t>
            </a:r>
            <a:r>
              <a:rPr lang="zh-TW" altLang="en-US" dirty="0">
                <a:solidFill>
                  <a:srgbClr val="FF0000"/>
                </a:solidFill>
              </a:rPr>
              <a:t>體</a:t>
            </a:r>
            <a:r>
              <a:rPr lang="en-US" altLang="zh-TW" dirty="0">
                <a:solidFill>
                  <a:srgbClr val="FF0000"/>
                </a:solidFill>
              </a:rPr>
              <a:t>AES</a:t>
            </a:r>
            <a:r>
              <a:rPr lang="zh-TW" altLang="zh-TW" dirty="0">
                <a:solidFill>
                  <a:srgbClr val="FF0000"/>
                </a:solidFill>
              </a:rPr>
              <a:t>加速器或硬件隨機數生成器</a:t>
            </a:r>
            <a:r>
              <a:rPr lang="zh-TW" altLang="zh-TW" dirty="0"/>
              <a:t>。</a:t>
            </a:r>
            <a:endParaRPr lang="en-US" altLang="zh-TW" dirty="0">
              <a:solidFill>
                <a:srgbClr val="FF0000"/>
              </a:solidFill>
              <a:latin typeface="+mn-ea"/>
            </a:endParaRPr>
          </a:p>
          <a:p>
            <a:pPr marL="0" indent="0">
              <a:buNone/>
            </a:pPr>
            <a:endParaRPr lang="en-US" altLang="zh-TW" dirty="0">
              <a:solidFill>
                <a:srgbClr val="FF0000"/>
              </a:solidFill>
              <a:latin typeface="+mn-ea"/>
            </a:endParaRPr>
          </a:p>
          <a:p>
            <a:pPr marL="0" indent="0">
              <a:buNone/>
            </a:pPr>
            <a:endParaRPr lang="en-US" altLang="zh-TW" dirty="0">
              <a:solidFill>
                <a:srgbClr val="FF0000"/>
              </a:solidFill>
              <a:latin typeface="+mn-ea"/>
            </a:endParaRPr>
          </a:p>
        </p:txBody>
      </p:sp>
      <p:sp>
        <p:nvSpPr>
          <p:cNvPr id="3" name="標題 2"/>
          <p:cNvSpPr>
            <a:spLocks noGrp="1"/>
          </p:cNvSpPr>
          <p:nvPr>
            <p:ph type="title"/>
          </p:nvPr>
        </p:nvSpPr>
        <p:spPr/>
        <p:txBody>
          <a:bodyPr/>
          <a:lstStyle/>
          <a:p>
            <a:r>
              <a:rPr lang="zh-TW" altLang="en-US" dirty="0"/>
              <a:t>研究背景</a:t>
            </a:r>
          </a:p>
        </p:txBody>
      </p:sp>
    </p:spTree>
    <p:extLst>
      <p:ext uri="{BB962C8B-B14F-4D97-AF65-F5344CB8AC3E}">
        <p14:creationId xmlns:p14="http://schemas.microsoft.com/office/powerpoint/2010/main" val="298131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4065902"/>
          </a:xfrm>
        </p:spPr>
        <p:txBody>
          <a:bodyPr>
            <a:normAutofit/>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1.</a:t>
            </a:r>
            <a:r>
              <a:rPr lang="zh-TW" altLang="en-US" dirty="0">
                <a:latin typeface="+mn-ea"/>
              </a:rPr>
              <a:t> </a:t>
            </a:r>
            <a:r>
              <a:rPr lang="en-US" altLang="zh-TW" dirty="0" err="1">
                <a:latin typeface="+mn-ea"/>
              </a:rPr>
              <a:t>LoRaWAN</a:t>
            </a:r>
            <a:r>
              <a:rPr lang="zh-TW" altLang="en-US" dirty="0">
                <a:latin typeface="+mn-ea"/>
              </a:rPr>
              <a:t>聯盟試圖通過天線記錄接收信號強度產生熵。這被認為是足夠隨機的，但後續發現，</a:t>
            </a:r>
            <a:r>
              <a:rPr lang="zh-TW" altLang="en-US" dirty="0">
                <a:solidFill>
                  <a:srgbClr val="FF0000"/>
                </a:solidFill>
                <a:latin typeface="+mn-ea"/>
              </a:rPr>
              <a:t>通過干擾或其他方式影響信號強度，它可能變得更加可預測。這將導致熵源質量不佳</a:t>
            </a:r>
            <a:r>
              <a:rPr lang="zh-TW" altLang="en-US" dirty="0">
                <a:latin typeface="+mn-ea"/>
              </a:rPr>
              <a:t>。</a:t>
            </a:r>
            <a:endParaRPr lang="en-US" altLang="zh-TW" dirty="0">
              <a:latin typeface="+mn-ea"/>
            </a:endParaRPr>
          </a:p>
          <a:p>
            <a:pPr marL="0" indent="0">
              <a:buNone/>
            </a:pPr>
            <a:endParaRPr lang="en-US" altLang="zh-TW" dirty="0">
              <a:solidFill>
                <a:srgbClr val="FF0000"/>
              </a:solidFill>
              <a:latin typeface="+mn-ea"/>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2.</a:t>
            </a:r>
            <a:r>
              <a:rPr lang="en-US" altLang="zh-TW" dirty="0"/>
              <a:t> </a:t>
            </a:r>
            <a:r>
              <a:rPr lang="en-US" altLang="zh-TW" dirty="0" err="1"/>
              <a:t>Voris</a:t>
            </a:r>
            <a:r>
              <a:rPr lang="zh-TW" altLang="zh-TW" dirty="0"/>
              <a:t>等人調查了使用各種單個傳感器，包括加速度計、磁力計、接近傳感器、光度計、溫度計和麥克風，並發現每個傳感器都會產生一些熵。然而，</a:t>
            </a:r>
            <a:r>
              <a:rPr lang="zh-TW" altLang="zh-TW" dirty="0">
                <a:solidFill>
                  <a:srgbClr val="FF0000"/>
                </a:solidFill>
              </a:rPr>
              <a:t>所有這些傳感器都受到外部干擾的影響，除了加速度計</a:t>
            </a:r>
            <a:r>
              <a:rPr lang="zh-TW" altLang="en-US" dirty="0"/>
              <a:t>，但只是用特地場合。</a:t>
            </a:r>
            <a:endParaRPr lang="en-US" altLang="zh-TW" dirty="0">
              <a:solidFill>
                <a:srgbClr val="FF0000"/>
              </a:solidFill>
              <a:latin typeface="+mn-ea"/>
            </a:endParaRPr>
          </a:p>
        </p:txBody>
      </p:sp>
      <p:sp>
        <p:nvSpPr>
          <p:cNvPr id="3" name="標題 2"/>
          <p:cNvSpPr>
            <a:spLocks noGrp="1"/>
          </p:cNvSpPr>
          <p:nvPr>
            <p:ph type="title"/>
          </p:nvPr>
        </p:nvSpPr>
        <p:spPr/>
        <p:txBody>
          <a:bodyPr/>
          <a:lstStyle/>
          <a:p>
            <a:r>
              <a:rPr lang="zh-TW" altLang="en-US" dirty="0"/>
              <a:t>參考文獻與法規</a:t>
            </a:r>
          </a:p>
        </p:txBody>
      </p:sp>
    </p:spTree>
    <p:extLst>
      <p:ext uri="{BB962C8B-B14F-4D97-AF65-F5344CB8AC3E}">
        <p14:creationId xmlns:p14="http://schemas.microsoft.com/office/powerpoint/2010/main" val="252710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4065902"/>
          </a:xfrm>
        </p:spPr>
        <p:txBody>
          <a:bodyPr>
            <a:normAutofit/>
          </a:bodyPr>
          <a:lstStyle/>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3.</a:t>
            </a:r>
            <a:r>
              <a:rPr lang="zh-TW" altLang="zh-TW" dirty="0">
                <a:latin typeface="+mn-ea"/>
              </a:rPr>
              <a:t>加州參議院法案第</a:t>
            </a:r>
            <a:r>
              <a:rPr lang="en-US" altLang="zh-TW" dirty="0">
                <a:latin typeface="+mn-ea"/>
              </a:rPr>
              <a:t>327</a:t>
            </a:r>
            <a:r>
              <a:rPr lang="zh-TW" altLang="zh-TW" dirty="0">
                <a:latin typeface="+mn-ea"/>
              </a:rPr>
              <a:t>號規定，製造商在加州</a:t>
            </a:r>
            <a:r>
              <a:rPr lang="zh-TW" altLang="zh-TW" dirty="0">
                <a:solidFill>
                  <a:srgbClr val="FF0000"/>
                </a:solidFill>
                <a:latin typeface="+mn-ea"/>
              </a:rPr>
              <a:t>銷售設備前必須做出合理的網絡安全嘗試</a:t>
            </a:r>
            <a:r>
              <a:rPr lang="zh-TW" altLang="zh-TW" dirty="0">
                <a:latin typeface="+mn-ea"/>
              </a:rPr>
              <a:t>。雖然這只直接影響加州，但製造商可能會普遍應用這些變化，以避免維護兩個不同版本的設備</a:t>
            </a:r>
            <a:r>
              <a:rPr lang="zh-TW" altLang="en-US" dirty="0">
                <a:latin typeface="+mn-ea"/>
              </a:rPr>
              <a:t>。</a:t>
            </a:r>
            <a:endParaRPr lang="en-US" altLang="zh-TW" dirty="0">
              <a:latin typeface="+mn-ea"/>
            </a:endParaRPr>
          </a:p>
          <a:p>
            <a:pPr marL="0" indent="0">
              <a:buNone/>
            </a:pPr>
            <a:endParaRPr lang="en-US" altLang="zh-TW" dirty="0">
              <a:solidFill>
                <a:srgbClr val="FF0000"/>
              </a:solidFill>
              <a:latin typeface="+mn-ea"/>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4.</a:t>
            </a:r>
            <a:r>
              <a:rPr lang="zh-TW" altLang="zh-TW" dirty="0">
                <a:latin typeface="+mn-ea"/>
              </a:rPr>
              <a:t>美國，</a:t>
            </a:r>
            <a:r>
              <a:rPr lang="en-US" altLang="zh-TW" dirty="0">
                <a:latin typeface="+mn-ea"/>
              </a:rPr>
              <a:t>2019</a:t>
            </a:r>
            <a:r>
              <a:rPr lang="zh-TW" altLang="zh-TW" dirty="0">
                <a:latin typeface="+mn-ea"/>
              </a:rPr>
              <a:t>年的物聯網網絡安全改進法案旨在</a:t>
            </a:r>
            <a:r>
              <a:rPr lang="zh-TW" altLang="zh-TW" dirty="0">
                <a:solidFill>
                  <a:srgbClr val="FF0000"/>
                </a:solidFill>
                <a:latin typeface="+mn-ea"/>
              </a:rPr>
              <a:t>利用美國聯邦政府的購買力說服物聯網製造商提高其設備的安全性</a:t>
            </a:r>
            <a:r>
              <a:rPr lang="zh-TW" altLang="zh-TW" dirty="0">
                <a:latin typeface="+mn-ea"/>
              </a:rPr>
              <a:t>。然而，這項法案目前還在立法程序中，並且</a:t>
            </a:r>
            <a:r>
              <a:rPr lang="zh-TW" altLang="zh-TW" dirty="0">
                <a:solidFill>
                  <a:srgbClr val="FF0000"/>
                </a:solidFill>
                <a:latin typeface="+mn-ea"/>
              </a:rPr>
              <a:t>僅僅是自願性</a:t>
            </a:r>
            <a:r>
              <a:rPr lang="zh-TW" altLang="zh-TW" dirty="0">
                <a:latin typeface="+mn-ea"/>
              </a:rPr>
              <a:t>的。</a:t>
            </a:r>
            <a:endParaRPr lang="en-US" altLang="zh-TW" dirty="0">
              <a:solidFill>
                <a:srgbClr val="FF0000"/>
              </a:solidFill>
              <a:latin typeface="+mn-ea"/>
            </a:endParaRPr>
          </a:p>
        </p:txBody>
      </p:sp>
      <p:sp>
        <p:nvSpPr>
          <p:cNvPr id="3" name="標題 2"/>
          <p:cNvSpPr>
            <a:spLocks noGrp="1"/>
          </p:cNvSpPr>
          <p:nvPr>
            <p:ph type="title"/>
          </p:nvPr>
        </p:nvSpPr>
        <p:spPr/>
        <p:txBody>
          <a:bodyPr/>
          <a:lstStyle/>
          <a:p>
            <a:r>
              <a:rPr lang="zh-TW" altLang="en-US" dirty="0"/>
              <a:t>參考文獻與法規</a:t>
            </a:r>
          </a:p>
        </p:txBody>
      </p:sp>
    </p:spTree>
    <p:extLst>
      <p:ext uri="{BB962C8B-B14F-4D97-AF65-F5344CB8AC3E}">
        <p14:creationId xmlns:p14="http://schemas.microsoft.com/office/powerpoint/2010/main" val="211744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2067" y="2675466"/>
            <a:ext cx="7408333" cy="3844205"/>
          </a:xfrm>
        </p:spPr>
        <p:txBody>
          <a:bodyPr>
            <a:normAutofit/>
          </a:bodyPr>
          <a:lstStyle/>
          <a:p>
            <a:pPr marL="0" indent="0">
              <a:buNone/>
            </a:pPr>
            <a:r>
              <a:rPr lang="zh-TW" altLang="en-US" b="1" dirty="0">
                <a:solidFill>
                  <a:schemeClr val="tx1"/>
                </a:solidFill>
                <a:latin typeface="+mn-ea"/>
              </a:rPr>
              <a:t>進階加密標準</a:t>
            </a:r>
            <a:r>
              <a:rPr lang="en-US" altLang="zh-TW" b="1" dirty="0">
                <a:solidFill>
                  <a:schemeClr val="tx1"/>
                </a:solidFill>
                <a:latin typeface="+mn-ea"/>
              </a:rPr>
              <a:t>(AES):</a:t>
            </a:r>
            <a:r>
              <a:rPr lang="zh-TW" altLang="en-US" dirty="0">
                <a:latin typeface="+mn-ea"/>
              </a:rPr>
              <a:t>屬於對稱式加密，使用一個共享密鑰來快速高效地加密和解密數據，</a:t>
            </a:r>
            <a:r>
              <a:rPr lang="zh-TW" altLang="en-US" dirty="0">
                <a:solidFill>
                  <a:srgbClr val="FF0000"/>
                </a:solidFill>
                <a:latin typeface="+mn-ea"/>
              </a:rPr>
              <a:t>即使在成本較低的設備上也可以實現</a:t>
            </a:r>
            <a:r>
              <a:rPr lang="zh-TW" altLang="en-US" dirty="0">
                <a:latin typeface="+mn-ea"/>
              </a:rPr>
              <a:t>。</a:t>
            </a:r>
            <a:endParaRPr lang="en-US" altLang="zh-TW" dirty="0">
              <a:latin typeface="+mn-ea"/>
            </a:endParaRPr>
          </a:p>
          <a:p>
            <a:pPr marL="0" indent="0">
              <a:buNone/>
            </a:pPr>
            <a:endParaRPr lang="en-US" altLang="zh-TW" dirty="0">
              <a:latin typeface="+mn-ea"/>
            </a:endParaRPr>
          </a:p>
          <a:p>
            <a:pPr marL="0" indent="0">
              <a:buNone/>
            </a:pPr>
            <a:r>
              <a:rPr lang="zh-TW" altLang="en-US" b="1" dirty="0">
                <a:solidFill>
                  <a:schemeClr val="tx1"/>
                </a:solidFill>
                <a:latin typeface="+mn-ea"/>
              </a:rPr>
              <a:t>加密方式</a:t>
            </a:r>
            <a:r>
              <a:rPr lang="en-US" altLang="zh-TW" b="1" dirty="0">
                <a:solidFill>
                  <a:schemeClr val="tx1"/>
                </a:solidFill>
                <a:latin typeface="+mn-ea"/>
              </a:rPr>
              <a:t>:</a:t>
            </a:r>
            <a:r>
              <a:rPr lang="zh-TW" altLang="en-US" dirty="0">
                <a:latin typeface="+mn-ea"/>
              </a:rPr>
              <a:t>共有</a:t>
            </a:r>
            <a:r>
              <a:rPr lang="en-US" altLang="zh-TW" dirty="0">
                <a:latin typeface="+mn-ea"/>
              </a:rPr>
              <a:t>3</a:t>
            </a:r>
            <a:r>
              <a:rPr lang="zh-TW" altLang="en-US" dirty="0">
                <a:latin typeface="+mn-ea"/>
              </a:rPr>
              <a:t>種運算方式分別為</a:t>
            </a:r>
            <a:r>
              <a:rPr lang="en-US" altLang="zh-TW" dirty="0">
                <a:latin typeface="+mn-ea"/>
              </a:rPr>
              <a:t>128</a:t>
            </a:r>
            <a:r>
              <a:rPr lang="zh-TW" altLang="en-US" dirty="0">
                <a:latin typeface="+mn-ea"/>
              </a:rPr>
              <a:t>、</a:t>
            </a:r>
            <a:r>
              <a:rPr lang="en-US" altLang="zh-TW" dirty="0">
                <a:latin typeface="+mn-ea"/>
              </a:rPr>
              <a:t>192</a:t>
            </a:r>
            <a:r>
              <a:rPr lang="zh-TW" altLang="en-US" dirty="0">
                <a:latin typeface="+mn-ea"/>
              </a:rPr>
              <a:t>和</a:t>
            </a:r>
            <a:r>
              <a:rPr lang="en-US" altLang="zh-TW" dirty="0">
                <a:latin typeface="+mn-ea"/>
              </a:rPr>
              <a:t>256</a:t>
            </a:r>
            <a:r>
              <a:rPr lang="zh-TW" altLang="en-US" dirty="0">
                <a:latin typeface="+mn-ea"/>
              </a:rPr>
              <a:t>位元</a:t>
            </a:r>
            <a:endParaRPr lang="en-US" altLang="zh-TW" dirty="0">
              <a:latin typeface="+mn-ea"/>
            </a:endParaRPr>
          </a:p>
          <a:p>
            <a:pPr marL="0" indent="0">
              <a:buNone/>
            </a:pPr>
            <a:r>
              <a:rPr lang="zh-TW" altLang="en-US" dirty="0">
                <a:latin typeface="+mn-ea"/>
              </a:rPr>
              <a:t>，對應運算回合</a:t>
            </a:r>
            <a:r>
              <a:rPr lang="en-US" altLang="zh-TW" dirty="0">
                <a:latin typeface="+mn-ea"/>
              </a:rPr>
              <a:t>10</a:t>
            </a:r>
            <a:r>
              <a:rPr lang="zh-TW" altLang="en-US" dirty="0">
                <a:latin typeface="+mn-ea"/>
              </a:rPr>
              <a:t>、</a:t>
            </a:r>
            <a:r>
              <a:rPr lang="en-US" altLang="zh-TW" dirty="0">
                <a:latin typeface="+mn-ea"/>
              </a:rPr>
              <a:t>12</a:t>
            </a:r>
            <a:r>
              <a:rPr lang="zh-TW" altLang="en-US" dirty="0">
                <a:latin typeface="+mn-ea"/>
              </a:rPr>
              <a:t>和</a:t>
            </a:r>
            <a:r>
              <a:rPr lang="en-US" altLang="zh-TW" dirty="0">
                <a:latin typeface="+mn-ea"/>
              </a:rPr>
              <a:t>14</a:t>
            </a:r>
            <a:r>
              <a:rPr lang="zh-TW" altLang="en-US" dirty="0">
                <a:latin typeface="+mn-ea"/>
              </a:rPr>
              <a:t>個回合</a:t>
            </a:r>
            <a:endParaRPr lang="en-US" altLang="zh-TW" dirty="0">
              <a:latin typeface="+mn-ea"/>
            </a:endParaRPr>
          </a:p>
        </p:txBody>
      </p:sp>
      <p:sp>
        <p:nvSpPr>
          <p:cNvPr id="3" name="標題 2"/>
          <p:cNvSpPr>
            <a:spLocks noGrp="1"/>
          </p:cNvSpPr>
          <p:nvPr>
            <p:ph type="title"/>
          </p:nvPr>
        </p:nvSpPr>
        <p:spPr/>
        <p:txBody>
          <a:bodyPr/>
          <a:lstStyle/>
          <a:p>
            <a:r>
              <a:rPr lang="zh-TW" altLang="en-US" dirty="0"/>
              <a:t>淺談</a:t>
            </a:r>
            <a:r>
              <a:rPr lang="en-US" altLang="zh-TW" dirty="0"/>
              <a:t>AES</a:t>
            </a:r>
            <a:r>
              <a:rPr lang="zh-TW" altLang="en-US" dirty="0"/>
              <a:t>加密</a:t>
            </a:r>
          </a:p>
        </p:txBody>
      </p:sp>
    </p:spTree>
    <p:extLst>
      <p:ext uri="{BB962C8B-B14F-4D97-AF65-F5344CB8AC3E}">
        <p14:creationId xmlns:p14="http://schemas.microsoft.com/office/powerpoint/2010/main" val="863933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6599</TotalTime>
  <Words>2318</Words>
  <Application>Microsoft Office PowerPoint</Application>
  <PresentationFormat>如螢幕大小 (4:3)</PresentationFormat>
  <Paragraphs>144</Paragraphs>
  <Slides>34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STKaiti</vt:lpstr>
      <vt:lpstr>微軟正黑體</vt:lpstr>
      <vt:lpstr>標楷體</vt:lpstr>
      <vt:lpstr>Arial</vt:lpstr>
      <vt:lpstr>Candara</vt:lpstr>
      <vt:lpstr>Symbol</vt:lpstr>
      <vt:lpstr>Wingdings</vt:lpstr>
      <vt:lpstr>波形</vt:lpstr>
      <vt:lpstr>嵌入式系統-論文研讀2</vt:lpstr>
      <vt:lpstr>報告論文</vt:lpstr>
      <vt:lpstr>目錄</vt:lpstr>
      <vt:lpstr>研究背景</vt:lpstr>
      <vt:lpstr>研究背景</vt:lpstr>
      <vt:lpstr>研究背景</vt:lpstr>
      <vt:lpstr>參考文獻與法規</vt:lpstr>
      <vt:lpstr>參考文獻與法規</vt:lpstr>
      <vt:lpstr>淺談AES加密</vt:lpstr>
      <vt:lpstr>淺談AES加密</vt:lpstr>
      <vt:lpstr>淺談AES加密</vt:lpstr>
      <vt:lpstr>安全初始化協議</vt:lpstr>
      <vt:lpstr>安全初始化協議</vt:lpstr>
      <vt:lpstr>安全初始化協議</vt:lpstr>
      <vt:lpstr>安全初始化協議</vt:lpstr>
      <vt:lpstr>安全初始化協議</vt:lpstr>
      <vt:lpstr>安全初始化協議</vt:lpstr>
      <vt:lpstr>安全初始化協議</vt:lpstr>
      <vt:lpstr>安全初始化協議</vt:lpstr>
      <vt:lpstr>安全初始化協議</vt:lpstr>
      <vt:lpstr>安全初始化協議</vt:lpstr>
      <vt:lpstr>淺談TLS</vt:lpstr>
      <vt:lpstr>淺談TLS</vt:lpstr>
      <vt:lpstr>實驗</vt:lpstr>
      <vt:lpstr>實驗</vt:lpstr>
      <vt:lpstr>淺談IFTTT</vt:lpstr>
      <vt:lpstr>實驗</vt:lpstr>
      <vt:lpstr>實驗</vt:lpstr>
      <vt:lpstr>淺談HMAC</vt:lpstr>
      <vt:lpstr>實驗</vt:lpstr>
      <vt:lpstr>實驗</vt:lpstr>
      <vt:lpstr>淺談位翻轉攻擊</vt:lpstr>
      <vt:lpstr>結論與貢獻</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高等演算法-論文研讀</dc:title>
  <dc:creator>CZS</dc:creator>
  <cp:lastModifiedBy>CZS</cp:lastModifiedBy>
  <cp:revision>142</cp:revision>
  <dcterms:created xsi:type="dcterms:W3CDTF">2023-09-26T08:09:50Z</dcterms:created>
  <dcterms:modified xsi:type="dcterms:W3CDTF">2024-05-16T23:21:31Z</dcterms:modified>
</cp:coreProperties>
</file>