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99" r:id="rId4"/>
    <p:sldId id="298" r:id="rId5"/>
    <p:sldId id="259" r:id="rId6"/>
    <p:sldId id="307" r:id="rId7"/>
    <p:sldId id="258" r:id="rId8"/>
    <p:sldId id="305" r:id="rId9"/>
    <p:sldId id="260" r:id="rId10"/>
    <p:sldId id="302" r:id="rId11"/>
    <p:sldId id="303" r:id="rId12"/>
    <p:sldId id="290" r:id="rId13"/>
    <p:sldId id="304" r:id="rId14"/>
    <p:sldId id="306" r:id="rId15"/>
    <p:sldId id="29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51269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16271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427429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015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229377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07941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4115549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119281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99264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315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39051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1170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23116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73426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9103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90715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56679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6FE5D9-6B69-4DEF-AD0B-E59CAB1F37F8}" type="datetimeFigureOut">
              <a:rPr lang="zh-TW" altLang="en-US" smtClean="0"/>
              <a:t>2024/5/2</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6084632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76424" y="1122363"/>
            <a:ext cx="8791575" cy="2387600"/>
          </a:xfrm>
        </p:spPr>
        <p:txBody>
          <a:bodyPr/>
          <a:lstStyle/>
          <a:p>
            <a:r>
              <a:rPr lang="zh-TW" altLang="en-US" dirty="0">
                <a:latin typeface="微軟正黑體" panose="020B0604030504040204" pitchFamily="34" charset="-120"/>
                <a:ea typeface="微軟正黑體" panose="020B0604030504040204" pitchFamily="34" charset="-120"/>
              </a:rPr>
              <a:t>嵌入式系統</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論文報告</a:t>
            </a:r>
            <a:r>
              <a:rPr lang="en-US" altLang="zh-TW" dirty="0">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1876424" y="3602038"/>
            <a:ext cx="8791575" cy="1655762"/>
          </a:xfrm>
        </p:spPr>
        <p:txBody>
          <a:bodyPr>
            <a:normAutofit lnSpcReduction="10000"/>
          </a:bodyPr>
          <a:lstStyle/>
          <a:p>
            <a:endParaRPr lang="en-US" altLang="zh-TW" dirty="0"/>
          </a:p>
          <a:p>
            <a:r>
              <a:rPr lang="zh-TW" altLang="en-US" sz="2800" dirty="0">
                <a:solidFill>
                  <a:schemeClr val="tx1"/>
                </a:solidFill>
                <a:latin typeface="微軟正黑體" panose="020B0604030504040204" pitchFamily="34" charset="-120"/>
                <a:ea typeface="微軟正黑體" panose="020B0604030504040204" pitchFamily="34" charset="-120"/>
              </a:rPr>
              <a:t>學生：呂明樺</a:t>
            </a:r>
            <a:endParaRPr lang="en-US" altLang="zh-TW" sz="2800" dirty="0">
              <a:solidFill>
                <a:schemeClr val="tx1"/>
              </a:solidFill>
              <a:latin typeface="微軟正黑體" panose="020B0604030504040204" pitchFamily="34" charset="-120"/>
              <a:ea typeface="微軟正黑體" panose="020B0604030504040204" pitchFamily="34" charset="-120"/>
            </a:endParaRPr>
          </a:p>
          <a:p>
            <a:r>
              <a:rPr lang="zh-TW" altLang="en-US" sz="2800" dirty="0">
                <a:solidFill>
                  <a:schemeClr val="tx1"/>
                </a:solidFill>
                <a:latin typeface="微軟正黑體" panose="020B0604030504040204" pitchFamily="34" charset="-120"/>
                <a:ea typeface="微軟正黑體" panose="020B0604030504040204" pitchFamily="34" charset="-120"/>
              </a:rPr>
              <a:t>指導教授：許佳興 教授</a:t>
            </a:r>
            <a:endParaRPr lang="en-US" altLang="zh-TW" sz="28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0183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節點重複攻擊</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386403" y="2165597"/>
            <a:ext cx="9905999" cy="4193258"/>
          </a:xfrm>
        </p:spPr>
        <p:txBody>
          <a:bodyPr>
            <a:noAutofit/>
          </a:bodyPr>
          <a:lstStyle/>
          <a:p>
            <a:pPr marL="0" indent="0">
              <a:buClr>
                <a:schemeClr val="tx1"/>
              </a:buClr>
              <a:buNone/>
            </a:pPr>
            <a:r>
              <a:rPr lang="zh-TW" altLang="en-US" b="1" dirty="0">
                <a:solidFill>
                  <a:srgbClr val="C00000"/>
                </a:solidFill>
                <a:latin typeface="微軟正黑體" panose="020B0604030504040204" pitchFamily="34" charset="-120"/>
                <a:ea typeface="微軟正黑體" panose="020B0604030504040204" pitchFamily="34" charset="-120"/>
              </a:rPr>
              <a:t>情境設定</a:t>
            </a:r>
            <a:r>
              <a:rPr lang="zh-TW" altLang="en-US" dirty="0">
                <a:latin typeface="微軟正黑體" panose="020B0604030504040204" pitchFamily="34" charset="-120"/>
                <a:ea typeface="微軟正黑體" panose="020B0604030504040204" pitchFamily="34" charset="-120"/>
              </a:rPr>
              <a:t>：假設有一個智能家庭，其中可能有智慧門鎖、攝像頭等設備</a:t>
            </a:r>
          </a:p>
          <a:p>
            <a:pPr marL="0" indent="0">
              <a:buClr>
                <a:schemeClr val="tx1"/>
              </a:buClr>
              <a:buNone/>
            </a:pPr>
            <a:r>
              <a:rPr lang="zh-TW" altLang="en-US" b="1" dirty="0">
                <a:solidFill>
                  <a:srgbClr val="C00000"/>
                </a:solidFill>
                <a:latin typeface="微軟正黑體" panose="020B0604030504040204" pitchFamily="34" charset="-120"/>
                <a:ea typeface="微軟正黑體" panose="020B0604030504040204" pitchFamily="34" charset="-120"/>
              </a:rPr>
              <a:t>攻擊者的目標</a:t>
            </a:r>
            <a:r>
              <a:rPr lang="zh-TW" altLang="en-US" dirty="0">
                <a:latin typeface="微軟正黑體" panose="020B0604030504040204" pitchFamily="34" charset="-120"/>
                <a:ea typeface="微軟正黑體" panose="020B0604030504040204" pitchFamily="34" charset="-120"/>
              </a:rPr>
              <a:t>：為了入侵房屋偷取重要資料</a:t>
            </a:r>
          </a:p>
          <a:p>
            <a:pPr marL="0" indent="0">
              <a:buClr>
                <a:schemeClr val="tx1"/>
              </a:buClr>
              <a:buNone/>
            </a:pPr>
            <a:r>
              <a:rPr lang="zh-TW" altLang="en-US" b="1" dirty="0">
                <a:solidFill>
                  <a:srgbClr val="C00000"/>
                </a:solidFill>
                <a:latin typeface="微軟正黑體" panose="020B0604030504040204" pitchFamily="34" charset="-120"/>
                <a:ea typeface="微軟正黑體" panose="020B0604030504040204" pitchFamily="34" charset="-120"/>
              </a:rPr>
              <a:t>攻擊過程：</a:t>
            </a:r>
          </a:p>
          <a:p>
            <a:pPr marL="0" indent="0">
              <a:buClr>
                <a:schemeClr val="tx1"/>
              </a:buClr>
              <a:buNone/>
            </a:pP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取得合法節點的身分和通信特徵並加以複製</a:t>
            </a:r>
          </a:p>
          <a:p>
            <a:pPr marL="0" indent="0">
              <a:buClr>
                <a:schemeClr val="tx1"/>
              </a:buClr>
              <a:buNone/>
            </a:pP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部屬該虛擬節點</a:t>
            </a:r>
          </a:p>
          <a:p>
            <a:pPr marL="0" indent="0">
              <a:buClr>
                <a:schemeClr val="tx1"/>
              </a:buClr>
              <a:buNone/>
            </a:pP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模擬合法節點的行為</a:t>
            </a:r>
          </a:p>
          <a:p>
            <a:pPr marL="0" indent="0">
              <a:buClr>
                <a:schemeClr val="tx1"/>
              </a:buClr>
              <a:buNone/>
            </a:pPr>
            <a:r>
              <a:rPr lang="en-US" altLang="zh-TW" dirty="0">
                <a:latin typeface="微軟正黑體" panose="020B0604030504040204" pitchFamily="34" charset="-120"/>
                <a:ea typeface="微軟正黑體" panose="020B0604030504040204" pitchFamily="34" charset="-120"/>
              </a:rPr>
              <a:t>4.</a:t>
            </a:r>
            <a:r>
              <a:rPr lang="zh-TW" altLang="en-US" dirty="0">
                <a:latin typeface="微軟正黑體" panose="020B0604030504040204" pitchFamily="34" charset="-120"/>
                <a:ea typeface="微軟正黑體" panose="020B0604030504040204" pitchFamily="34" charset="-120"/>
              </a:rPr>
              <a:t>攻擊操作，開啟門鎖</a:t>
            </a:r>
          </a:p>
        </p:txBody>
      </p:sp>
      <p:pic>
        <p:nvPicPr>
          <p:cNvPr id="4" name="圖片 3">
            <a:extLst>
              <a:ext uri="{FF2B5EF4-FFF2-40B4-BE49-F238E27FC236}">
                <a16:creationId xmlns:a16="http://schemas.microsoft.com/office/drawing/2014/main" id="{F99599B8-AB69-4249-9CA3-3EA5565AF133}"/>
              </a:ext>
            </a:extLst>
          </p:cNvPr>
          <p:cNvPicPr>
            <a:picLocks noChangeAspect="1"/>
          </p:cNvPicPr>
          <p:nvPr/>
        </p:nvPicPr>
        <p:blipFill>
          <a:blip r:embed="rId2"/>
          <a:stretch>
            <a:fillRect/>
          </a:stretch>
        </p:blipFill>
        <p:spPr>
          <a:xfrm>
            <a:off x="6925095" y="3175393"/>
            <a:ext cx="5114560" cy="3493855"/>
          </a:xfrm>
          <a:prstGeom prst="rect">
            <a:avLst/>
          </a:prstGeom>
        </p:spPr>
      </p:pic>
    </p:spTree>
    <p:extLst>
      <p:ext uri="{BB962C8B-B14F-4D97-AF65-F5344CB8AC3E}">
        <p14:creationId xmlns:p14="http://schemas.microsoft.com/office/powerpoint/2010/main" val="199941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解決辦法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7"/>
            <a:ext cx="9905999" cy="3989996"/>
          </a:xfrm>
        </p:spPr>
        <p:txBody>
          <a:bodyPr/>
          <a:lstStyle/>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制定標準與法規</a:t>
            </a:r>
            <a:r>
              <a:rPr lang="zh-TW" altLang="en-US" dirty="0">
                <a:latin typeface="微軟正黑體" panose="020B0604030504040204" pitchFamily="34" charset="-120"/>
                <a:ea typeface="微軟正黑體" panose="020B0604030504040204" pitchFamily="34" charset="-120"/>
              </a:rPr>
              <a:t>：學術界、工業界及政府機構三方共同設計的指標並希望能納入國際標準化組織</a:t>
            </a:r>
            <a:r>
              <a:rPr lang="en-US" altLang="zh-TW" dirty="0">
                <a:latin typeface="微軟正黑體" panose="020B0604030504040204" pitchFamily="34" charset="-120"/>
                <a:ea typeface="微軟正黑體" panose="020B0604030504040204" pitchFamily="34" charset="-120"/>
              </a:rPr>
              <a:t>ISO</a:t>
            </a:r>
            <a:r>
              <a:rPr lang="zh-TW" altLang="en-US" dirty="0">
                <a:latin typeface="微軟正黑體" panose="020B0604030504040204" pitchFamily="34" charset="-120"/>
                <a:ea typeface="微軟正黑體" panose="020B0604030504040204" pitchFamily="34" charset="-120"/>
              </a:rPr>
              <a:t>的一部分</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鼓勵共享</a:t>
            </a:r>
            <a:r>
              <a:rPr lang="zh-TW" altLang="en-US" dirty="0">
                <a:latin typeface="微軟正黑體" panose="020B0604030504040204" pitchFamily="34" charset="-120"/>
                <a:ea typeface="微軟正黑體" panose="020B0604030504040204" pitchFamily="34" charset="-120"/>
              </a:rPr>
              <a:t>：共享硬體和數據，減少部屬設備的數量</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評估報告</a:t>
            </a:r>
            <a:r>
              <a:rPr lang="zh-TW" altLang="en-US" dirty="0">
                <a:latin typeface="微軟正黑體" panose="020B0604030504040204" pitchFamily="34" charset="-120"/>
                <a:ea typeface="微軟正黑體" panose="020B0604030504040204" pitchFamily="34" charset="-120"/>
              </a:rPr>
              <a:t>：須包含碳排放、每天所需能源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電力且能源是否乾淨、報廢後設備是否可回收以及系統是否能夠響應數據共享計畫</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部屬許可</a:t>
            </a:r>
            <a:r>
              <a:rPr lang="zh-TW" altLang="en-US" dirty="0">
                <a:latin typeface="微軟正黑體" panose="020B0604030504040204" pitchFamily="34" charset="-120"/>
                <a:ea typeface="微軟正黑體" panose="020B0604030504040204" pitchFamily="34" charset="-120"/>
              </a:rPr>
              <a:t>：各公司在部屬物聯網時只能通過中央組織授權許可，那麼感測器的數量將會得到有效的管理</a:t>
            </a:r>
            <a:endParaRPr lang="en-US" altLang="zh-TW" dirty="0">
              <a:latin typeface="微軟正黑體" panose="020B0604030504040204" pitchFamily="34" charset="-120"/>
              <a:ea typeface="微軟正黑體" panose="020B0604030504040204" pitchFamily="34" charset="-120"/>
            </a:endParaRPr>
          </a:p>
          <a:p>
            <a:pPr marL="0" indent="0">
              <a:buClr>
                <a:schemeClr val="tx1"/>
              </a:buClr>
              <a:buNone/>
            </a:pPr>
            <a:endParaRPr lang="en-US" altLang="zh-TW" b="1"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282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a:latin typeface="標楷體" panose="03000509000000000000" pitchFamily="65" charset="-120"/>
                <a:ea typeface="標楷體" panose="03000509000000000000" pitchFamily="65" charset="-120"/>
              </a:rPr>
              <a:t>評估指標概念</a:t>
            </a:r>
            <a:r>
              <a:rPr lang="zh-TW" altLang="en-US" sz="5400" dirty="0">
                <a:latin typeface="標楷體" panose="03000509000000000000" pitchFamily="65" charset="-120"/>
                <a:ea typeface="標楷體" panose="03000509000000000000" pitchFamily="65" charset="-120"/>
              </a:rPr>
              <a:t>圖</a:t>
            </a:r>
            <a:endParaRPr lang="zh-TW" altLang="en-US" sz="5400" cap="none" dirty="0">
              <a:latin typeface="標楷體" panose="03000509000000000000" pitchFamily="65" charset="-120"/>
              <a:ea typeface="標楷體" panose="03000509000000000000" pitchFamily="65" charset="-120"/>
            </a:endParaRPr>
          </a:p>
        </p:txBody>
      </p:sp>
      <p:sp>
        <p:nvSpPr>
          <p:cNvPr id="7" name="矩形 6">
            <a:extLst>
              <a:ext uri="{FF2B5EF4-FFF2-40B4-BE49-F238E27FC236}">
                <a16:creationId xmlns:a16="http://schemas.microsoft.com/office/drawing/2014/main" id="{3712AE5C-3C8D-4628-A74B-B6EC6E5C928B}"/>
              </a:ext>
            </a:extLst>
          </p:cNvPr>
          <p:cNvSpPr/>
          <p:nvPr/>
        </p:nvSpPr>
        <p:spPr>
          <a:xfrm>
            <a:off x="1141413" y="2839453"/>
            <a:ext cx="3077661" cy="1478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健康的物聯網</a:t>
            </a:r>
          </a:p>
        </p:txBody>
      </p:sp>
      <p:sp>
        <p:nvSpPr>
          <p:cNvPr id="8" name="矩形 7">
            <a:extLst>
              <a:ext uri="{FF2B5EF4-FFF2-40B4-BE49-F238E27FC236}">
                <a16:creationId xmlns:a16="http://schemas.microsoft.com/office/drawing/2014/main" id="{AF5A411C-B45B-42D6-8448-4B60BC25CE27}"/>
              </a:ext>
            </a:extLst>
          </p:cNvPr>
          <p:cNvSpPr/>
          <p:nvPr/>
        </p:nvSpPr>
        <p:spPr>
          <a:xfrm>
            <a:off x="8288171" y="2839453"/>
            <a:ext cx="3077661" cy="14785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物聯網洪流</a:t>
            </a:r>
          </a:p>
        </p:txBody>
      </p:sp>
      <p:cxnSp>
        <p:nvCxnSpPr>
          <p:cNvPr id="10" name="直線單箭頭接點 9">
            <a:extLst>
              <a:ext uri="{FF2B5EF4-FFF2-40B4-BE49-F238E27FC236}">
                <a16:creationId xmlns:a16="http://schemas.microsoft.com/office/drawing/2014/main" id="{9DA3BB6C-2A8C-4416-B8AB-A119580EF387}"/>
              </a:ext>
            </a:extLst>
          </p:cNvPr>
          <p:cNvCxnSpPr>
            <a:stCxn id="7" idx="3"/>
            <a:endCxn id="8" idx="1"/>
          </p:cNvCxnSpPr>
          <p:nvPr/>
        </p:nvCxnSpPr>
        <p:spPr>
          <a:xfrm>
            <a:off x="4219074" y="3578738"/>
            <a:ext cx="4069097" cy="0"/>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1" name="等腰三角形 10">
            <a:extLst>
              <a:ext uri="{FF2B5EF4-FFF2-40B4-BE49-F238E27FC236}">
                <a16:creationId xmlns:a16="http://schemas.microsoft.com/office/drawing/2014/main" id="{268A0517-C34F-4FE1-8905-4E451850245D}"/>
              </a:ext>
            </a:extLst>
          </p:cNvPr>
          <p:cNvSpPr/>
          <p:nvPr/>
        </p:nvSpPr>
        <p:spPr>
          <a:xfrm>
            <a:off x="5758853" y="3279262"/>
            <a:ext cx="164983" cy="880839"/>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4539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結論</a:t>
            </a:r>
          </a:p>
        </p:txBody>
      </p:sp>
      <p:sp>
        <p:nvSpPr>
          <p:cNvPr id="5" name="內容版面配置區 4">
            <a:extLst>
              <a:ext uri="{FF2B5EF4-FFF2-40B4-BE49-F238E27FC236}">
                <a16:creationId xmlns:a16="http://schemas.microsoft.com/office/drawing/2014/main" id="{D0F2584E-1B47-46DE-A51A-5D32ED171B3C}"/>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可以確定物聯網的數量是正在增加的，</a:t>
            </a:r>
            <a:r>
              <a:rPr lang="zh-TW" altLang="zh-TW" dirty="0">
                <a:latin typeface="微軟正黑體" panose="020B0604030504040204" pitchFamily="34" charset="-120"/>
                <a:ea typeface="微軟正黑體" panose="020B0604030504040204" pitchFamily="34" charset="-120"/>
              </a:rPr>
              <a:t>這種增長的規模有可能產生意想不到的後果和副作用，涉及能源使用、環境和健康</a:t>
            </a:r>
            <a:r>
              <a:rPr lang="zh-TW" altLang="en-US"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研究人員</a:t>
            </a:r>
            <a:r>
              <a:rPr lang="zh-TW" altLang="en-US" dirty="0">
                <a:latin typeface="微軟正黑體" panose="020B0604030504040204" pitchFamily="34" charset="-120"/>
                <a:ea typeface="微軟正黑體" panose="020B0604030504040204" pitchFamily="34" charset="-120"/>
              </a:rPr>
              <a:t>與開發人員</a:t>
            </a:r>
            <a:r>
              <a:rPr lang="zh-TW" altLang="zh-TW" dirty="0">
                <a:latin typeface="微軟正黑體" panose="020B0604030504040204" pitchFamily="34" charset="-120"/>
                <a:ea typeface="微軟正黑體" panose="020B0604030504040204" pitchFamily="34" charset="-120"/>
              </a:rPr>
              <a:t>有必要了解這些風險並開始尋求解決方法。</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且作者們下一步就是致力於提供一套完整的評估指標</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620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我的想法</a:t>
            </a:r>
          </a:p>
        </p:txBody>
      </p:sp>
      <p:sp>
        <p:nvSpPr>
          <p:cNvPr id="5" name="內容版面配置區 4">
            <a:extLst>
              <a:ext uri="{FF2B5EF4-FFF2-40B4-BE49-F238E27FC236}">
                <a16:creationId xmlns:a16="http://schemas.microsoft.com/office/drawing/2014/main" id="{D0F2584E-1B47-46DE-A51A-5D32ED171B3C}"/>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選這篇論文的原因是在場可能有一半的同學都是教授的學生，物聯網是教授專業之一，可能未來大家在找工作時都會有相關的行業，及早具備上述所提的知識，可以為公司節省許多的成本。</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論文中有幾個不同意的觀點，例如</a:t>
            </a:r>
            <a:r>
              <a:rPr lang="zh-TW" altLang="en-US" dirty="0">
                <a:solidFill>
                  <a:srgbClr val="FF0000"/>
                </a:solidFill>
                <a:latin typeface="微軟正黑體" panose="020B0604030504040204" pitchFamily="34" charset="-120"/>
                <a:ea typeface="微軟正黑體" panose="020B0604030504040204" pitchFamily="34" charset="-120"/>
              </a:rPr>
              <a:t>智慧家庭可幫助家庭節約</a:t>
            </a:r>
            <a:r>
              <a:rPr lang="en-US" altLang="zh-TW" dirty="0">
                <a:solidFill>
                  <a:srgbClr val="FF0000"/>
                </a:solidFill>
                <a:latin typeface="微軟正黑體" panose="020B0604030504040204" pitchFamily="34" charset="-120"/>
                <a:ea typeface="微軟正黑體" panose="020B0604030504040204" pitchFamily="34" charset="-120"/>
              </a:rPr>
              <a:t>10~25%</a:t>
            </a:r>
            <a:r>
              <a:rPr lang="zh-TW" altLang="en-US" dirty="0">
                <a:solidFill>
                  <a:srgbClr val="FF0000"/>
                </a:solidFill>
                <a:latin typeface="微軟正黑體" panose="020B0604030504040204" pitchFamily="34" charset="-120"/>
                <a:ea typeface="微軟正黑體" panose="020B0604030504040204" pitchFamily="34" charset="-120"/>
              </a:rPr>
              <a:t>的能源消耗</a:t>
            </a:r>
            <a:r>
              <a:rPr lang="zh-TW" altLang="en-US" dirty="0">
                <a:latin typeface="微軟正黑體" panose="020B0604030504040204" pitchFamily="34" charset="-120"/>
                <a:ea typeface="微軟正黑體" panose="020B0604030504040204" pitchFamily="34" charset="-120"/>
              </a:rPr>
              <a:t>，然而作者提出澳大利亞和英國的社會研究正在揭示這樣的系統可能增加能源消耗</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1993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報告結束</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normAutofit/>
          </a:bodyPr>
          <a:lstStyle/>
          <a:p>
            <a:pPr marL="0" indent="0" algn="ctr">
              <a:lnSpc>
                <a:spcPct val="250000"/>
              </a:lnSpc>
              <a:buNone/>
            </a:pPr>
            <a:r>
              <a:rPr lang="zh-TW" altLang="en-US" dirty="0">
                <a:latin typeface="標楷體" panose="03000509000000000000" pitchFamily="65" charset="-120"/>
                <a:ea typeface="標楷體" panose="03000509000000000000" pitchFamily="65" charset="-120"/>
              </a:rPr>
              <a:t>謝謝大家</a:t>
            </a:r>
          </a:p>
          <a:p>
            <a:pPr marL="0" indent="0" algn="ctr">
              <a:lnSpc>
                <a:spcPct val="250000"/>
              </a:lnSpc>
              <a:buNone/>
            </a:pPr>
            <a:r>
              <a:rPr lang="zh-TW" altLang="en-US" dirty="0">
                <a:latin typeface="標楷體" panose="03000509000000000000" pitchFamily="65" charset="-120"/>
                <a:ea typeface="標楷體" panose="03000509000000000000" pitchFamily="65" charset="-120"/>
              </a:rPr>
              <a:t>如果內容有錯或講解有誤的地方</a:t>
            </a:r>
          </a:p>
          <a:p>
            <a:pPr marL="0" indent="0" algn="ctr">
              <a:lnSpc>
                <a:spcPct val="250000"/>
              </a:lnSpc>
              <a:buNone/>
            </a:pPr>
            <a:r>
              <a:rPr lang="zh-TW" altLang="en-US" dirty="0">
                <a:latin typeface="標楷體" panose="03000509000000000000" pitchFamily="65" charset="-120"/>
                <a:ea typeface="標楷體" panose="03000509000000000000" pitchFamily="65" charset="-120"/>
              </a:rPr>
              <a:t>非常歡迎指教</a:t>
            </a:r>
          </a:p>
        </p:txBody>
      </p:sp>
    </p:spTree>
    <p:extLst>
      <p:ext uri="{BB962C8B-B14F-4D97-AF65-F5344CB8AC3E}">
        <p14:creationId xmlns:p14="http://schemas.microsoft.com/office/powerpoint/2010/main" val="395611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CC3F1-814D-4DD8-9DE8-3663B1B4BF58}"/>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論文題目</a:t>
            </a:r>
          </a:p>
        </p:txBody>
      </p:sp>
      <p:sp>
        <p:nvSpPr>
          <p:cNvPr id="3" name="內容版面配置區 2">
            <a:extLst>
              <a:ext uri="{FF2B5EF4-FFF2-40B4-BE49-F238E27FC236}">
                <a16:creationId xmlns:a16="http://schemas.microsoft.com/office/drawing/2014/main" id="{AE29CAC8-EF75-4DF0-9A65-037CFF00C6FD}"/>
              </a:ext>
            </a:extLst>
          </p:cNvPr>
          <p:cNvSpPr>
            <a:spLocks noGrp="1"/>
          </p:cNvSpPr>
          <p:nvPr>
            <p:ph idx="1"/>
          </p:nvPr>
        </p:nvSpPr>
        <p:spPr>
          <a:xfrm>
            <a:off x="1141412" y="2249486"/>
            <a:ext cx="9905999" cy="4303714"/>
          </a:xfrm>
        </p:spPr>
        <p:txBody>
          <a:bodyPr>
            <a:normAutofit lnSpcReduction="10000"/>
          </a:bodyPr>
          <a:lstStyle/>
          <a:p>
            <a:pPr marL="0" indent="0">
              <a:buNone/>
            </a:pPr>
            <a:r>
              <a:rPr lang="zh-TW" altLang="en-US" sz="2800" dirty="0">
                <a:latin typeface="微軟正黑體" panose="020B0604030504040204" pitchFamily="34" charset="-120"/>
                <a:ea typeface="微軟正黑體" panose="020B0604030504040204" pitchFamily="34" charset="-120"/>
              </a:rPr>
              <a:t>論文主題：</a:t>
            </a:r>
            <a:endParaRPr lang="en-US" altLang="zh-TW" sz="2800" dirty="0">
              <a:latin typeface="微軟正黑體" panose="020B0604030504040204" pitchFamily="34" charset="-120"/>
              <a:ea typeface="微軟正黑體" panose="020B0604030504040204" pitchFamily="34" charset="-120"/>
            </a:endParaRPr>
          </a:p>
          <a:p>
            <a:pPr marL="0" indent="0">
              <a:buNone/>
            </a:pPr>
            <a:r>
              <a:rPr lang="en-US" altLang="zh-TW" sz="2800" dirty="0"/>
              <a:t>Internet of Too Many Things in Smart Transport: The Problem, The Side Effects and The Solution</a:t>
            </a:r>
          </a:p>
          <a:p>
            <a:pPr marL="0" indent="0">
              <a:buNone/>
            </a:pPr>
            <a:endParaRPr lang="en-US" altLang="zh-TW" sz="2800" dirty="0"/>
          </a:p>
          <a:p>
            <a:pPr marL="0" indent="0">
              <a:buNone/>
            </a:pPr>
            <a:endParaRPr lang="en-US" altLang="zh-TW" sz="2800" dirty="0"/>
          </a:p>
          <a:p>
            <a:pPr marL="0" indent="0" algn="ctr">
              <a:buNone/>
            </a:pPr>
            <a:r>
              <a:rPr lang="zh-TW" altLang="en-US" sz="2000" dirty="0">
                <a:latin typeface="微軟正黑體" panose="020B0604030504040204" pitchFamily="34" charset="-120"/>
                <a:ea typeface="微軟正黑體" panose="020B0604030504040204" pitchFamily="34" charset="-120"/>
              </a:rPr>
              <a:t>智慧交通中</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的物聯網過多：問題、副作用和解決方案</a:t>
            </a:r>
            <a:endParaRPr lang="en-US" altLang="zh-TW" sz="2000" dirty="0">
              <a:latin typeface="微軟正黑體" panose="020B0604030504040204" pitchFamily="34" charset="-120"/>
              <a:ea typeface="微軟正黑體" panose="020B0604030504040204" pitchFamily="34" charset="-120"/>
            </a:endParaRPr>
          </a:p>
          <a:p>
            <a:pPr marL="0" indent="0" algn="ctr">
              <a:buNone/>
            </a:pPr>
            <a:r>
              <a:rPr lang="zh-TW" altLang="en-US" sz="2000" dirty="0">
                <a:latin typeface="微軟正黑體" panose="020B0604030504040204" pitchFamily="34" charset="-120"/>
                <a:ea typeface="微軟正黑體" panose="020B0604030504040204" pitchFamily="34" charset="-120"/>
              </a:rPr>
              <a:t>發布時間為</a:t>
            </a: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endParaRPr lang="en-US" altLang="zh-TW" sz="2000" dirty="0">
              <a:latin typeface="微軟正黑體" panose="020B0604030504040204" pitchFamily="34" charset="-120"/>
              <a:ea typeface="微軟正黑體" panose="020B0604030504040204" pitchFamily="34" charset="-120"/>
            </a:endParaRPr>
          </a:p>
          <a:p>
            <a:pPr marL="0" indent="0" algn="ctr">
              <a:buNone/>
            </a:pPr>
            <a:r>
              <a:rPr lang="zh-TW" altLang="en-US" sz="2000" b="1" dirty="0">
                <a:solidFill>
                  <a:srgbClr val="FF0000"/>
                </a:solidFill>
                <a:latin typeface="微軟正黑體" panose="020B0604030504040204" pitchFamily="34" charset="-120"/>
                <a:ea typeface="微軟正黑體" panose="020B0604030504040204" pitchFamily="34" charset="-120"/>
              </a:rPr>
              <a:t>本論文非技術文章</a:t>
            </a:r>
            <a:endParaRPr lang="en-US" altLang="zh-TW" sz="2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701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研究背景與動機</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17757"/>
          </a:xfrm>
        </p:spPr>
        <p:txBody>
          <a:bodyPr>
            <a:normAutofit/>
          </a:bodyPr>
          <a:lstStyle/>
          <a:p>
            <a:r>
              <a:rPr lang="zh-TW" altLang="en-US" dirty="0">
                <a:latin typeface="微軟正黑體" panose="020B0604030504040204" pitchFamily="34" charset="-120"/>
                <a:ea typeface="微軟正黑體" panose="020B0604030504040204" pitchFamily="34" charset="-120"/>
              </a:rPr>
              <a:t>因</a:t>
            </a:r>
            <a:r>
              <a:rPr lang="zh-TW" altLang="en-US" dirty="0">
                <a:solidFill>
                  <a:srgbClr val="FF0000"/>
                </a:solidFill>
                <a:latin typeface="微軟正黑體" panose="020B0604030504040204" pitchFamily="34" charset="-120"/>
                <a:ea typeface="微軟正黑體" panose="020B0604030504040204" pitchFamily="34" charset="-120"/>
              </a:rPr>
              <a:t>電子元件價格的降低</a:t>
            </a:r>
            <a:r>
              <a:rPr lang="zh-TW" altLang="en-US" dirty="0">
                <a:latin typeface="微軟正黑體" panose="020B0604030504040204" pitchFamily="34" charset="-120"/>
                <a:ea typeface="微軟正黑體" panose="020B0604030504040204" pitchFamily="34" charset="-120"/>
              </a:rPr>
              <a:t>以及對於監控和控制物理世界的渴望造成物聯網迅速增加，</a:t>
            </a:r>
            <a:r>
              <a:rPr lang="zh-TW" altLang="en-US" dirty="0">
                <a:solidFill>
                  <a:srgbClr val="FF0000"/>
                </a:solidFill>
                <a:latin typeface="微軟正黑體" panose="020B0604030504040204" pitchFamily="34" charset="-120"/>
                <a:ea typeface="微軟正黑體" panose="020B0604030504040204" pitchFamily="34" charset="-120"/>
              </a:rPr>
              <a:t>大量的物聯網設備會造成嚴重的能源消耗問題</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物聯網技術可以在工業預測性維護、連接健康和轉化醫學、智能交通、資產追蹤、智慧城市等許多場景中看到</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物聯網目前處於</a:t>
            </a:r>
            <a:r>
              <a:rPr lang="zh-TW" altLang="en-US" dirty="0">
                <a:solidFill>
                  <a:srgbClr val="FF0000"/>
                </a:solidFill>
                <a:latin typeface="微軟正黑體" panose="020B0604030504040204" pitchFamily="34" charset="-120"/>
                <a:ea typeface="微軟正黑體" panose="020B0604030504040204" pitchFamily="34" charset="-120"/>
              </a:rPr>
              <a:t>新興技術發展週期中的高峰</a:t>
            </a:r>
          </a:p>
        </p:txBody>
      </p:sp>
    </p:spTree>
    <p:extLst>
      <p:ext uri="{BB962C8B-B14F-4D97-AF65-F5344CB8AC3E}">
        <p14:creationId xmlns:p14="http://schemas.microsoft.com/office/powerpoint/2010/main" val="346046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研究背景與動機</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17757"/>
          </a:xfrm>
        </p:spPr>
        <p:txBody>
          <a:bodyPr>
            <a:normAutofit/>
          </a:bodyPr>
          <a:lstStyle/>
          <a:p>
            <a:r>
              <a:rPr lang="zh-TW" altLang="en-US" dirty="0">
                <a:latin typeface="微軟正黑體" panose="020B0604030504040204" pitchFamily="34" charset="-120"/>
                <a:ea typeface="微軟正黑體" panose="020B0604030504040204" pitchFamily="34" charset="-120"/>
              </a:rPr>
              <a:t>作者提出</a:t>
            </a:r>
            <a:r>
              <a:rPr lang="en-US" altLang="zh-TW" dirty="0">
                <a:solidFill>
                  <a:srgbClr val="FF0000"/>
                </a:solidFill>
                <a:latin typeface="微軟正黑體" panose="020B0604030504040204" pitchFamily="34" charset="-120"/>
                <a:ea typeface="微軟正黑體" panose="020B0604030504040204" pitchFamily="34" charset="-120"/>
              </a:rPr>
              <a:t>IoT flood(</a:t>
            </a:r>
            <a:r>
              <a:rPr lang="zh-TW" altLang="en-US" dirty="0">
                <a:solidFill>
                  <a:srgbClr val="FF0000"/>
                </a:solidFill>
                <a:latin typeface="微軟正黑體" panose="020B0604030504040204" pitchFamily="34" charset="-120"/>
                <a:ea typeface="微軟正黑體" panose="020B0604030504040204" pitchFamily="34" charset="-120"/>
              </a:rPr>
              <a:t>物聯網洪流</a:t>
            </a:r>
            <a:r>
              <a:rPr lang="en-US" altLang="zh-TW"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的概念用於解釋物聯網激增的現象</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在物聯網的應用中，只要出現問題</a:t>
            </a:r>
            <a:r>
              <a:rPr lang="zh-TW" altLang="en-US" dirty="0">
                <a:solidFill>
                  <a:srgbClr val="FF0000"/>
                </a:solidFill>
                <a:latin typeface="微軟正黑體" panose="020B0604030504040204" pitchFamily="34" charset="-120"/>
                <a:ea typeface="微軟正黑體" panose="020B0604030504040204" pitchFamily="34" charset="-120"/>
              </a:rPr>
              <a:t>通常性的解決方案</a:t>
            </a:r>
            <a:r>
              <a:rPr lang="zh-TW" altLang="en-US" dirty="0">
                <a:latin typeface="微軟正黑體" panose="020B0604030504040204" pitchFamily="34" charset="-120"/>
                <a:ea typeface="微軟正黑體" panose="020B0604030504040204" pitchFamily="34" charset="-120"/>
              </a:rPr>
              <a:t>就是部署新的設備及系統，</a:t>
            </a:r>
            <a:r>
              <a:rPr lang="zh-TW" altLang="en-US" dirty="0">
                <a:solidFill>
                  <a:srgbClr val="FF0000"/>
                </a:solidFill>
                <a:latin typeface="微軟正黑體" panose="020B0604030504040204" pitchFamily="34" charset="-120"/>
                <a:ea typeface="微軟正黑體" panose="020B0604030504040204" pitchFamily="34" charset="-120"/>
              </a:rPr>
              <a:t>導致重用性與共享非常低</a:t>
            </a:r>
            <a:endParaRPr lang="en-US" altLang="zh-TW" dirty="0">
              <a:solidFill>
                <a:srgbClr val="FF0000"/>
              </a:solidFill>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因應機器學習與深度學習的高度發展，許多國家開始推動智能交通系統</a:t>
            </a:r>
          </a:p>
        </p:txBody>
      </p:sp>
    </p:spTree>
    <p:extLst>
      <p:ext uri="{BB962C8B-B14F-4D97-AF65-F5344CB8AC3E}">
        <p14:creationId xmlns:p14="http://schemas.microsoft.com/office/powerpoint/2010/main" val="141583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研究背景與動機</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99439"/>
          </a:xfrm>
        </p:spPr>
        <p:txBody>
          <a:bodyPr>
            <a:normAutofit fontScale="92500"/>
          </a:bodyPr>
          <a:lstStyle/>
          <a:p>
            <a:r>
              <a:rPr lang="zh-TW" altLang="en-US" dirty="0">
                <a:solidFill>
                  <a:srgbClr val="FF0000"/>
                </a:solidFill>
                <a:latin typeface="微軟正黑體" panose="020B0604030504040204" pitchFamily="34" charset="-120"/>
                <a:ea typeface="微軟正黑體" panose="020B0604030504040204" pitchFamily="34" charset="-120"/>
              </a:rPr>
              <a:t>物聯網系統在整體中使用的電力百分比並不清楚</a:t>
            </a:r>
            <a:r>
              <a:rPr lang="zh-TW" altLang="en-US" dirty="0">
                <a:latin typeface="微軟正黑體" panose="020B0604030504040204" pitchFamily="34" charset="-120"/>
                <a:ea typeface="微軟正黑體" panose="020B0604030504040204" pitchFamily="34" charset="-120"/>
              </a:rPr>
              <a:t>，但隨著連接設備的激增，能源成本則是</a:t>
            </a:r>
            <a:r>
              <a:rPr lang="zh-TW" altLang="en-US" dirty="0">
                <a:solidFill>
                  <a:srgbClr val="FF0000"/>
                </a:solidFill>
                <a:latin typeface="微軟正黑體" panose="020B0604030504040204" pitchFamily="34" charset="-120"/>
                <a:ea typeface="微軟正黑體" panose="020B0604030504040204" pitchFamily="34" charset="-120"/>
              </a:rPr>
              <a:t>不可預測</a:t>
            </a:r>
            <a:r>
              <a:rPr lang="zh-TW" altLang="en-US" dirty="0">
                <a:latin typeface="微軟正黑體" panose="020B0604030504040204" pitchFamily="34" charset="-120"/>
                <a:ea typeface="微軟正黑體" panose="020B0604030504040204" pitchFamily="34" charset="-120"/>
              </a:rPr>
              <a:t>的，原因是取決於感測器類型以及工作頻率的不同</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作者認為現今階段迫切的需要一個評估系統，並且該評估系統需擁從有</a:t>
            </a:r>
            <a:r>
              <a:rPr lang="zh-TW" altLang="en-US" dirty="0">
                <a:solidFill>
                  <a:srgbClr val="FF0000"/>
                </a:solidFill>
                <a:latin typeface="微軟正黑體" panose="020B0604030504040204" pitchFamily="34" charset="-120"/>
                <a:ea typeface="微軟正黑體" panose="020B0604030504040204" pitchFamily="34" charset="-120"/>
              </a:rPr>
              <a:t>學術界、工業界及政府機構三方共同設計</a:t>
            </a:r>
            <a:r>
              <a:rPr lang="zh-TW" altLang="en-US" dirty="0">
                <a:latin typeface="微軟正黑體" panose="020B0604030504040204" pitchFamily="34" charset="-120"/>
                <a:ea typeface="微軟正黑體" panose="020B0604030504040204" pitchFamily="34" charset="-120"/>
              </a:rPr>
              <a:t>的指標</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本文旨探討物聯網的激增所帶來的隱性問題，並提出有效的</a:t>
            </a:r>
            <a:r>
              <a:rPr lang="zh-TW" altLang="en-US" dirty="0">
                <a:solidFill>
                  <a:srgbClr val="FF0000"/>
                </a:solidFill>
                <a:latin typeface="微軟正黑體" panose="020B0604030504040204" pitchFamily="34" charset="-120"/>
                <a:ea typeface="微軟正黑體" panose="020B0604030504040204" pitchFamily="34" charset="-120"/>
              </a:rPr>
              <a:t>想法且需保持服務質量</a:t>
            </a:r>
            <a:r>
              <a:rPr lang="en-US" altLang="zh-TW" dirty="0">
                <a:solidFill>
                  <a:srgbClr val="FF0000"/>
                </a:solidFill>
                <a:latin typeface="微軟正黑體" panose="020B0604030504040204" pitchFamily="34" charset="-120"/>
                <a:ea typeface="微軟正黑體" panose="020B0604030504040204" pitchFamily="34" charset="-120"/>
              </a:rPr>
              <a:t>(QoS)</a:t>
            </a:r>
            <a:r>
              <a:rPr lang="zh-TW" altLang="en-US" dirty="0">
                <a:solidFill>
                  <a:srgbClr val="FF0000"/>
                </a:solidFill>
                <a:latin typeface="微軟正黑體" panose="020B0604030504040204" pitchFamily="34" charset="-120"/>
                <a:ea typeface="微軟正黑體" panose="020B0604030504040204" pitchFamily="34" charset="-120"/>
              </a:rPr>
              <a:t>與用戶體驗質量</a:t>
            </a:r>
            <a:r>
              <a:rPr lang="en-US" altLang="zh-TW" dirty="0">
                <a:solidFill>
                  <a:srgbClr val="FF0000"/>
                </a:solidFill>
                <a:latin typeface="微軟正黑體" panose="020B0604030504040204" pitchFamily="34" charset="-120"/>
                <a:ea typeface="微軟正黑體" panose="020B0604030504040204" pitchFamily="34" charset="-120"/>
              </a:rPr>
              <a:t>(</a:t>
            </a:r>
            <a:r>
              <a:rPr lang="en-US" altLang="zh-TW" dirty="0" err="1">
                <a:solidFill>
                  <a:srgbClr val="FF0000"/>
                </a:solidFill>
                <a:latin typeface="微軟正黑體" panose="020B0604030504040204" pitchFamily="34" charset="-120"/>
                <a:ea typeface="微軟正黑體" panose="020B0604030504040204" pitchFamily="34" charset="-120"/>
              </a:rPr>
              <a:t>QoE</a:t>
            </a:r>
            <a:r>
              <a:rPr lang="en-US" altLang="zh-TW"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009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淺談</a:t>
            </a:r>
            <a:r>
              <a:rPr lang="en-US" altLang="zh-TW" sz="5400" cap="none" dirty="0" err="1">
                <a:latin typeface="標楷體" panose="03000509000000000000" pitchFamily="65" charset="-120"/>
                <a:ea typeface="標楷體" panose="03000509000000000000" pitchFamily="65" charset="-120"/>
              </a:rPr>
              <a:t>Qos</a:t>
            </a:r>
            <a:r>
              <a:rPr lang="zh-TW" altLang="en-US" sz="5400" cap="none" dirty="0">
                <a:latin typeface="標楷體" panose="03000509000000000000" pitchFamily="65" charset="-120"/>
                <a:ea typeface="標楷體" panose="03000509000000000000" pitchFamily="65" charset="-120"/>
              </a:rPr>
              <a:t>與</a:t>
            </a:r>
            <a:r>
              <a:rPr lang="en-US" altLang="zh-TW" sz="5400" cap="none" dirty="0" err="1">
                <a:latin typeface="標楷體" panose="03000509000000000000" pitchFamily="65" charset="-120"/>
                <a:ea typeface="標楷體" panose="03000509000000000000" pitchFamily="65" charset="-120"/>
              </a:rPr>
              <a:t>Qoe</a:t>
            </a:r>
            <a:endParaRPr lang="zh-TW" altLang="en-US" sz="5400" cap="none"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99439"/>
          </a:xfrm>
        </p:spPr>
        <p:txBody>
          <a:bodyPr>
            <a:normAutofit/>
          </a:bodyPr>
          <a:lstStyle/>
          <a:p>
            <a:pPr marL="0" indent="0">
              <a:buNone/>
            </a:pPr>
            <a:r>
              <a:rPr lang="en-US" altLang="zh-TW" b="1" dirty="0" err="1">
                <a:solidFill>
                  <a:srgbClr val="C00000"/>
                </a:solidFill>
                <a:latin typeface="微軟正黑體" panose="020B0604030504040204" pitchFamily="34" charset="-120"/>
                <a:ea typeface="微軟正黑體" panose="020B0604030504040204" pitchFamily="34" charset="-120"/>
              </a:rPr>
              <a:t>Qos</a:t>
            </a:r>
            <a:r>
              <a:rPr lang="zh-TW" altLang="en-US" b="1" dirty="0">
                <a:latin typeface="微軟正黑體" panose="020B0604030504040204" pitchFamily="34" charset="-120"/>
                <a:ea typeface="微軟正黑體" panose="020B0604030504040204" pitchFamily="34" charset="-120"/>
              </a:rPr>
              <a:t>：指物聯網系統提供的服務在技術上的表現和性能。這包括數據傳輸的可靠性、延遲時間、帶寬、安全性等方面。</a:t>
            </a:r>
            <a:endParaRPr lang="en-US" altLang="zh-TW" b="1" dirty="0">
              <a:latin typeface="微軟正黑體" panose="020B0604030504040204" pitchFamily="34" charset="-120"/>
              <a:ea typeface="微軟正黑體" panose="020B0604030504040204" pitchFamily="34" charset="-120"/>
            </a:endParaRPr>
          </a:p>
          <a:p>
            <a:pPr marL="0" indent="0">
              <a:buNone/>
            </a:pPr>
            <a:endParaRPr lang="en-US" altLang="zh-TW" b="1" dirty="0">
              <a:latin typeface="微軟正黑體" panose="020B0604030504040204" pitchFamily="34" charset="-120"/>
              <a:ea typeface="微軟正黑體" panose="020B0604030504040204" pitchFamily="34" charset="-120"/>
            </a:endParaRPr>
          </a:p>
          <a:p>
            <a:pPr marL="0" indent="0">
              <a:buNone/>
            </a:pPr>
            <a:endParaRPr lang="en-US" altLang="zh-TW" b="1" dirty="0">
              <a:latin typeface="微軟正黑體" panose="020B0604030504040204" pitchFamily="34" charset="-120"/>
              <a:ea typeface="微軟正黑體" panose="020B0604030504040204" pitchFamily="34" charset="-120"/>
            </a:endParaRPr>
          </a:p>
          <a:p>
            <a:pPr marL="0" indent="0">
              <a:buNone/>
            </a:pPr>
            <a:r>
              <a:rPr lang="en-US" altLang="zh-TW" b="1" dirty="0" err="1">
                <a:solidFill>
                  <a:srgbClr val="C00000"/>
                </a:solidFill>
                <a:latin typeface="微軟正黑體" panose="020B0604030504040204" pitchFamily="34" charset="-120"/>
                <a:ea typeface="微軟正黑體" panose="020B0604030504040204" pitchFamily="34" charset="-120"/>
              </a:rPr>
              <a:t>Qoe</a:t>
            </a:r>
            <a:r>
              <a:rPr lang="zh-TW" altLang="en-US" b="1"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指用戶對物聯網系統的整體滿意度和感知。它考慮了用戶在使用物聯網服務時的感受和感知，包括服務的易用性、便利性、功能完整性等方面。</a:t>
            </a: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022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文獻與案例探討</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68091"/>
          </a:xfrm>
        </p:spPr>
        <p:txBody>
          <a:bodyPr>
            <a:normAutofit fontScale="92500" lnSpcReduction="10000"/>
          </a:bodyPr>
          <a:lstStyle/>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Evans</a:t>
            </a:r>
            <a:r>
              <a:rPr lang="zh-TW" altLang="en-US" dirty="0">
                <a:latin typeface="微軟正黑體" panose="020B0604030504040204" pitchFamily="34" charset="-120"/>
                <a:ea typeface="微軟正黑體" panose="020B0604030504040204" pitchFamily="34" charset="-120"/>
              </a:rPr>
              <a:t>預估在未來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年內將有超過</a:t>
            </a:r>
            <a:r>
              <a:rPr lang="en-US" altLang="zh-TW" dirty="0">
                <a:latin typeface="微軟正黑體" panose="020B0604030504040204" pitchFamily="34" charset="-120"/>
                <a:ea typeface="微軟正黑體" panose="020B0604030504040204" pitchFamily="34" charset="-120"/>
              </a:rPr>
              <a:t>500</a:t>
            </a:r>
            <a:r>
              <a:rPr lang="zh-TW" altLang="en-US" dirty="0">
                <a:latin typeface="微軟正黑體" panose="020B0604030504040204" pitchFamily="34" charset="-120"/>
                <a:ea typeface="微軟正黑體" panose="020B0604030504040204" pitchFamily="34" charset="-120"/>
              </a:rPr>
              <a:t>億個物聯網設備在運作</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思科公司也曾預測</a:t>
            </a:r>
            <a:r>
              <a:rPr lang="en-US" altLang="zh-TW" dirty="0">
                <a:latin typeface="微軟正黑體" panose="020B0604030504040204" pitchFamily="34" charset="-120"/>
                <a:ea typeface="微軟正黑體" panose="020B0604030504040204" pitchFamily="34" charset="-120"/>
              </a:rPr>
              <a:t>2020</a:t>
            </a:r>
            <a:r>
              <a:rPr lang="zh-TW" altLang="en-US" dirty="0">
                <a:latin typeface="微軟正黑體" panose="020B0604030504040204" pitchFamily="34" charset="-120"/>
                <a:ea typeface="微軟正黑體" panose="020B0604030504040204" pitchFamily="34" charset="-120"/>
              </a:rPr>
              <a:t>年將有接近</a:t>
            </a:r>
            <a:r>
              <a:rPr lang="en-US" altLang="zh-TW" dirty="0">
                <a:latin typeface="微軟正黑體" panose="020B0604030504040204" pitchFamily="34" charset="-120"/>
                <a:ea typeface="微軟正黑體" panose="020B0604030504040204" pitchFamily="34" charset="-120"/>
              </a:rPr>
              <a:t>500</a:t>
            </a:r>
            <a:r>
              <a:rPr lang="zh-TW" altLang="en-US" dirty="0">
                <a:latin typeface="微軟正黑體" panose="020B0604030504040204" pitchFamily="34" charset="-120"/>
                <a:ea typeface="微軟正黑體" panose="020B0604030504040204" pitchFamily="34" charset="-120"/>
              </a:rPr>
              <a:t>億的物聯網設備</a:t>
            </a:r>
            <a:r>
              <a:rPr lang="en-US" altLang="zh-TW" dirty="0">
                <a:latin typeface="微軟正黑體" panose="020B0604030504040204" pitchFamily="34" charset="-120"/>
                <a:ea typeface="微軟正黑體" panose="020B0604030504040204" pitchFamily="34" charset="-120"/>
              </a:rPr>
              <a:t>)</a:t>
            </a:r>
          </a:p>
          <a:p>
            <a:pPr marL="0" indent="0">
              <a:buNone/>
            </a:pP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歐洲委員會持續性的推動智能交通的實施，在歐盟共同研究和開發訊息服務</a:t>
            </a:r>
            <a:r>
              <a:rPr lang="en-US" altLang="zh-TW" dirty="0">
                <a:latin typeface="微軟正黑體" panose="020B0604030504040204" pitchFamily="34" charset="-120"/>
                <a:ea typeface="微軟正黑體" panose="020B0604030504040204" pitchFamily="34" charset="-120"/>
              </a:rPr>
              <a:t>(Cordis)</a:t>
            </a:r>
            <a:r>
              <a:rPr lang="zh-TW" altLang="en-US" dirty="0">
                <a:latin typeface="微軟正黑體" panose="020B0604030504040204" pitchFamily="34" charset="-120"/>
                <a:ea typeface="微軟正黑體" panose="020B0604030504040204" pitchFamily="34" charset="-120"/>
              </a:rPr>
              <a:t>上可以搜索到超過</a:t>
            </a:r>
            <a:r>
              <a:rPr lang="en-US" altLang="zh-TW" dirty="0">
                <a:latin typeface="微軟正黑體" panose="020B0604030504040204" pitchFamily="34" charset="-120"/>
                <a:ea typeface="微軟正黑體" panose="020B0604030504040204" pitchFamily="34" charset="-120"/>
              </a:rPr>
              <a:t>120</a:t>
            </a:r>
            <a:r>
              <a:rPr lang="zh-TW" altLang="en-US" dirty="0">
                <a:latin typeface="微軟正黑體" panose="020B0604030504040204" pitchFamily="34" charset="-120"/>
                <a:ea typeface="微軟正黑體" panose="020B0604030504040204" pitchFamily="34" charset="-120"/>
              </a:rPr>
              <a:t>個關鍵詞帶有智能交通的項目</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愛爾蘭提出了許多項目鼓勵綠色交通，並協助智能交通的決策制定，更提出了</a:t>
            </a:r>
            <a:r>
              <a:rPr lang="en-US" altLang="zh-TW" dirty="0">
                <a:latin typeface="微軟正黑體" panose="020B0604030504040204" pitchFamily="34" charset="-120"/>
                <a:ea typeface="微軟正黑體" panose="020B0604030504040204" pitchFamily="34" charset="-120"/>
              </a:rPr>
              <a:t>Smarter Travel(</a:t>
            </a:r>
            <a:r>
              <a:rPr lang="zh-TW" altLang="en-US" dirty="0">
                <a:latin typeface="微軟正黑體" panose="020B0604030504040204" pitchFamily="34" charset="-120"/>
                <a:ea typeface="微軟正黑體" panose="020B0604030504040204" pitchFamily="34" charset="-120"/>
              </a:rPr>
              <a:t>更智能的出行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交通政策，許多項目得到了全面或部分的資助與支持</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095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文獻與案例探討</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168091"/>
          </a:xfrm>
        </p:spPr>
        <p:txBody>
          <a:bodyPr>
            <a:normAutofit/>
          </a:bodyPr>
          <a:lstStyle/>
          <a:p>
            <a:pPr marL="514350" indent="-514350">
              <a:buFont typeface="+mj-lt"/>
              <a:buAutoNum type="arabicPeriod" startAt="4"/>
            </a:pPr>
            <a:r>
              <a:rPr lang="en-US" altLang="zh-TW" dirty="0">
                <a:latin typeface="微軟正黑體" panose="020B0604030504040204" pitchFamily="34" charset="-120"/>
                <a:ea typeface="微軟正黑體" panose="020B0604030504040204" pitchFamily="34" charset="-120"/>
              </a:rPr>
              <a:t>2017</a:t>
            </a:r>
            <a:r>
              <a:rPr lang="zh-TW" altLang="en-US" dirty="0">
                <a:latin typeface="微軟正黑體" panose="020B0604030504040204" pitchFamily="34" charset="-120"/>
                <a:ea typeface="微軟正黑體" panose="020B0604030504040204" pitchFamily="34" charset="-120"/>
              </a:rPr>
              <a:t>年紐約曾因為交通堵塞造成了</a:t>
            </a:r>
            <a:r>
              <a:rPr lang="en-US" altLang="zh-TW" dirty="0">
                <a:latin typeface="微軟正黑體" panose="020B0604030504040204" pitchFamily="34" charset="-120"/>
                <a:ea typeface="微軟正黑體" panose="020B0604030504040204" pitchFamily="34" charset="-120"/>
              </a:rPr>
              <a:t>330</a:t>
            </a:r>
            <a:r>
              <a:rPr lang="zh-TW" altLang="en-US" dirty="0">
                <a:latin typeface="微軟正黑體" panose="020B0604030504040204" pitchFamily="34" charset="-120"/>
                <a:ea typeface="微軟正黑體" panose="020B0604030504040204" pitchFamily="34" charset="-120"/>
              </a:rPr>
              <a:t>億美元的損失</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4"/>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4"/>
            </a:pPr>
            <a:r>
              <a:rPr lang="zh-TW" altLang="en-US" dirty="0">
                <a:latin typeface="微軟正黑體" panose="020B0604030504040204" pitchFamily="34" charset="-120"/>
                <a:ea typeface="微軟正黑體" panose="020B0604030504040204" pitchFamily="34" charset="-120"/>
              </a:rPr>
              <a:t>英特爾創新物聯網曾提出</a:t>
            </a:r>
            <a:r>
              <a:rPr lang="en-US" altLang="zh-TW" dirty="0">
                <a:latin typeface="微軟正黑體" panose="020B0604030504040204" pitchFamily="34" charset="-120"/>
                <a:ea typeface="微軟正黑體" panose="020B0604030504040204" pitchFamily="34" charset="-120"/>
              </a:rPr>
              <a:t>2012</a:t>
            </a:r>
            <a:r>
              <a:rPr lang="zh-TW" altLang="en-US" dirty="0">
                <a:latin typeface="微軟正黑體" panose="020B0604030504040204" pitchFamily="34" charset="-120"/>
                <a:ea typeface="微軟正黑體" panose="020B0604030504040204" pitchFamily="34" charset="-120"/>
              </a:rPr>
              <a:t>年大約有</a:t>
            </a:r>
            <a:r>
              <a:rPr lang="en-US" altLang="zh-TW" dirty="0">
                <a:latin typeface="微軟正黑體" panose="020B0604030504040204" pitchFamily="34" charset="-120"/>
                <a:ea typeface="微軟正黑體" panose="020B0604030504040204" pitchFamily="34" charset="-120"/>
              </a:rPr>
              <a:t>7500</a:t>
            </a:r>
            <a:r>
              <a:rPr lang="zh-TW" altLang="en-US" dirty="0">
                <a:latin typeface="微軟正黑體" panose="020B0604030504040204" pitchFamily="34" charset="-120"/>
                <a:ea typeface="微軟正黑體" panose="020B0604030504040204" pitchFamily="34" charset="-120"/>
              </a:rPr>
              <a:t>輛汽車，每輛汽車平均配備</a:t>
            </a:r>
            <a:r>
              <a:rPr lang="en-US" altLang="zh-TW" dirty="0">
                <a:latin typeface="微軟正黑體" panose="020B0604030504040204" pitchFamily="34" charset="-120"/>
                <a:ea typeface="微軟正黑體" panose="020B0604030504040204" pitchFamily="34" charset="-120"/>
              </a:rPr>
              <a:t>80</a:t>
            </a:r>
            <a:r>
              <a:rPr lang="zh-TW" altLang="en-US" dirty="0">
                <a:latin typeface="微軟正黑體" panose="020B0604030504040204" pitchFamily="34" charset="-120"/>
                <a:ea typeface="微軟正黑體" panose="020B0604030504040204" pitchFamily="34" charset="-120"/>
              </a:rPr>
              <a:t>個感測器，總共有</a:t>
            </a:r>
            <a:r>
              <a:rPr lang="en-US" altLang="zh-TW" dirty="0">
                <a:latin typeface="微軟正黑體" panose="020B0604030504040204" pitchFamily="34" charset="-120"/>
                <a:ea typeface="微軟正黑體" panose="020B0604030504040204" pitchFamily="34" charset="-120"/>
              </a:rPr>
              <a:t>60</a:t>
            </a:r>
            <a:r>
              <a:rPr lang="zh-TW" altLang="en-US" dirty="0">
                <a:latin typeface="微軟正黑體" panose="020B0604030504040204" pitchFamily="34" charset="-120"/>
                <a:ea typeface="微軟正黑體" panose="020B0604030504040204" pitchFamily="34" charset="-120"/>
              </a:rPr>
              <a:t>億個感測器，如果每個感測器平均功率為</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瓦，意味著消耗了</a:t>
            </a:r>
            <a:r>
              <a:rPr lang="en-US" altLang="zh-TW" dirty="0">
                <a:latin typeface="微軟正黑體" panose="020B0604030504040204" pitchFamily="34" charset="-120"/>
                <a:ea typeface="微軟正黑體" panose="020B0604030504040204" pitchFamily="34" charset="-120"/>
              </a:rPr>
              <a:t>6000</a:t>
            </a:r>
            <a:r>
              <a:rPr lang="zh-TW" altLang="en-US" dirty="0">
                <a:latin typeface="微軟正黑體" panose="020B0604030504040204" pitchFamily="34" charset="-120"/>
                <a:ea typeface="微軟正黑體" panose="020B0604030504040204" pitchFamily="34" charset="-120"/>
              </a:rPr>
              <a:t>兆瓦的電能，到了</a:t>
            </a:r>
            <a:r>
              <a:rPr lang="en-US" altLang="zh-TW" dirty="0">
                <a:latin typeface="微軟正黑體" panose="020B0604030504040204" pitchFamily="34" charset="-120"/>
                <a:ea typeface="微軟正黑體" panose="020B0604030504040204" pitchFamily="34" charset="-120"/>
              </a:rPr>
              <a:t>2020</a:t>
            </a:r>
            <a:r>
              <a:rPr lang="zh-TW" altLang="en-US" dirty="0">
                <a:latin typeface="微軟正黑體" panose="020B0604030504040204" pitchFamily="34" charset="-120"/>
                <a:ea typeface="微軟正黑體" panose="020B0604030504040204" pitchFamily="34" charset="-120"/>
              </a:rPr>
              <a:t>年可能每輛車有</a:t>
            </a:r>
            <a:r>
              <a:rPr lang="en-US" altLang="zh-TW" dirty="0">
                <a:latin typeface="微軟正黑體" panose="020B0604030504040204" pitchFamily="34" charset="-120"/>
                <a:ea typeface="微軟正黑體" panose="020B0604030504040204" pitchFamily="34" charset="-120"/>
              </a:rPr>
              <a:t>200</a:t>
            </a:r>
            <a:r>
              <a:rPr lang="zh-TW" altLang="en-US" dirty="0">
                <a:latin typeface="微軟正黑體" panose="020B0604030504040204" pitchFamily="34" charset="-120"/>
                <a:ea typeface="微軟正黑體" panose="020B0604030504040204" pitchFamily="34" charset="-120"/>
              </a:rPr>
              <a:t>個感測器那麼僅是汽車中所使用的感測器可能就相當</a:t>
            </a:r>
            <a:r>
              <a:rPr lang="en-US" altLang="zh-TW" dirty="0">
                <a:latin typeface="微軟正黑體" panose="020B0604030504040204" pitchFamily="34" charset="-120"/>
                <a:ea typeface="微軟正黑體" panose="020B0604030504040204" pitchFamily="34" charset="-120"/>
              </a:rPr>
              <a:t>1780</a:t>
            </a:r>
            <a:r>
              <a:rPr lang="zh-TW" altLang="en-US" dirty="0">
                <a:latin typeface="微軟正黑體" panose="020B0604030504040204" pitchFamily="34" charset="-120"/>
                <a:ea typeface="微軟正黑體" panose="020B0604030504040204" pitchFamily="34" charset="-120"/>
              </a:rPr>
              <a:t>萬個能源客戶的能源消耗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相當於上海人口</a:t>
            </a:r>
            <a:r>
              <a:rPr lang="en-US" altLang="zh-TW" dirty="0">
                <a:latin typeface="微軟正黑體" panose="020B0604030504040204" pitchFamily="34" charset="-120"/>
                <a:ea typeface="微軟正黑體" panose="020B0604030504040204" pitchFamily="34" charset="-120"/>
              </a:rPr>
              <a:t>)</a:t>
            </a:r>
          </a:p>
          <a:p>
            <a:pPr marL="457200" indent="-45720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startAt="2"/>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0451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統整問題</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488197"/>
          </a:xfrm>
        </p:spPr>
        <p:txBody>
          <a:bodyPr/>
          <a:lstStyle/>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環境問題</a:t>
            </a:r>
            <a:r>
              <a:rPr lang="zh-TW" altLang="en-US" dirty="0">
                <a:latin typeface="微軟正黑體" panose="020B0604030504040204" pitchFamily="34" charset="-120"/>
                <a:ea typeface="微軟正黑體" panose="020B0604030504040204" pitchFamily="34" charset="-120"/>
              </a:rPr>
              <a:t>：大量物聯網系統所造成的能源消耗與設備汰換所造成的電氣汙染</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健康問題</a:t>
            </a:r>
            <a:r>
              <a:rPr lang="en-US" altLang="zh-TW" b="1" dirty="0">
                <a:solidFill>
                  <a:srgbClr val="C0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：大量的網路接點，如</a:t>
            </a:r>
            <a:r>
              <a:rPr lang="en-US" altLang="zh-TW" dirty="0" err="1">
                <a:latin typeface="微軟正黑體" panose="020B0604030504040204" pitchFamily="34" charset="-120"/>
                <a:ea typeface="微軟正黑體" panose="020B0604030504040204" pitchFamily="34" charset="-120"/>
              </a:rPr>
              <a:t>wifi</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4G</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5G</a:t>
            </a:r>
            <a:r>
              <a:rPr lang="zh-TW" altLang="en-US" dirty="0">
                <a:latin typeface="微軟正黑體" panose="020B0604030504040204" pitchFamily="34" charset="-120"/>
                <a:ea typeface="微軟正黑體" panose="020B0604030504040204" pitchFamily="34" charset="-120"/>
              </a:rPr>
              <a:t>等電波可能造成嚴重的輻射問題</a:t>
            </a:r>
            <a:endParaRPr lang="en-US" altLang="zh-TW" dirty="0">
              <a:latin typeface="微軟正黑體" panose="020B0604030504040204" pitchFamily="34" charset="-120"/>
              <a:ea typeface="微軟正黑體" panose="020B0604030504040204" pitchFamily="34" charset="-120"/>
            </a:endParaRP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安全問題</a:t>
            </a:r>
            <a:r>
              <a:rPr lang="zh-TW" altLang="en-US" dirty="0">
                <a:latin typeface="微軟正黑體" panose="020B0604030504040204" pitchFamily="34" charset="-120"/>
                <a:ea typeface="微軟正黑體" panose="020B0604030504040204" pitchFamily="34" charset="-120"/>
              </a:rPr>
              <a:t>：重複節點攻擊</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下張投影片進行簡單的解釋</a:t>
            </a:r>
            <a:r>
              <a:rPr lang="en-US" altLang="zh-TW" dirty="0">
                <a:latin typeface="微軟正黑體" panose="020B0604030504040204" pitchFamily="34" charset="-120"/>
                <a:ea typeface="微軟正黑體" panose="020B0604030504040204" pitchFamily="34" charset="-120"/>
              </a:rPr>
              <a:t>)</a:t>
            </a:r>
          </a:p>
          <a:p>
            <a:pPr marL="457200" indent="-457200">
              <a:buClr>
                <a:schemeClr val="tx1"/>
              </a:buClr>
              <a:buFont typeface="+mj-lt"/>
              <a:buAutoNum type="arabicPeriod"/>
            </a:pPr>
            <a:r>
              <a:rPr lang="zh-TW" altLang="en-US" b="1" dirty="0">
                <a:solidFill>
                  <a:srgbClr val="C00000"/>
                </a:solidFill>
                <a:latin typeface="微軟正黑體" panose="020B0604030504040204" pitchFamily="34" charset="-120"/>
                <a:ea typeface="微軟正黑體" panose="020B0604030504040204" pitchFamily="34" charset="-120"/>
              </a:rPr>
              <a:t>數據隱私問題</a:t>
            </a:r>
            <a:r>
              <a:rPr lang="zh-TW" altLang="en-US" dirty="0">
                <a:latin typeface="微軟正黑體" panose="020B0604030504040204" pitchFamily="34" charset="-120"/>
                <a:ea typeface="微軟正黑體" panose="020B0604030504040204" pitchFamily="34" charset="-120"/>
              </a:rPr>
              <a:t>：在歐洲有提出一般數據保護規則</a:t>
            </a:r>
            <a:r>
              <a:rPr lang="en-US" altLang="zh-TW" dirty="0">
                <a:latin typeface="微軟正黑體" panose="020B0604030504040204" pitchFamily="34" charset="-120"/>
                <a:ea typeface="微軟正黑體" panose="020B0604030504040204" pitchFamily="34" charset="-120"/>
              </a:rPr>
              <a:t>(GDPR)</a:t>
            </a:r>
            <a:r>
              <a:rPr lang="zh-TW" altLang="en-US" dirty="0">
                <a:latin typeface="微軟正黑體" panose="020B0604030504040204" pitchFamily="34" charset="-120"/>
                <a:ea typeface="微軟正黑體" panose="020B0604030504040204" pitchFamily="34" charset="-120"/>
              </a:rPr>
              <a:t>，指出用戶的數據不能在未經他們知曉的情況下被檢測或捕獲，簡單來說就是用戶的身分不得被識別或追蹤</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4059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19190</TotalTime>
  <Words>1123</Words>
  <Application>Microsoft Office PowerPoint</Application>
  <PresentationFormat>寬螢幕</PresentationFormat>
  <Paragraphs>89</Paragraphs>
  <Slides>15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微軟正黑體</vt:lpstr>
      <vt:lpstr>新細明體</vt:lpstr>
      <vt:lpstr>標楷體</vt:lpstr>
      <vt:lpstr>Arial</vt:lpstr>
      <vt:lpstr>Trebuchet MS</vt:lpstr>
      <vt:lpstr>Tw Cen MT</vt:lpstr>
      <vt:lpstr>電路</vt:lpstr>
      <vt:lpstr>嵌入式系統-論文報告1</vt:lpstr>
      <vt:lpstr>論文題目</vt:lpstr>
      <vt:lpstr>研究背景與動機</vt:lpstr>
      <vt:lpstr>研究背景與動機</vt:lpstr>
      <vt:lpstr>研究背景與動機</vt:lpstr>
      <vt:lpstr>淺談Qos與Qoe</vt:lpstr>
      <vt:lpstr>文獻與案例探討</vt:lpstr>
      <vt:lpstr>文獻與案例探討</vt:lpstr>
      <vt:lpstr>統整問題</vt:lpstr>
      <vt:lpstr>節點重複攻擊</vt:lpstr>
      <vt:lpstr>解決辦法</vt:lpstr>
      <vt:lpstr>評估指標概念圖</vt:lpstr>
      <vt:lpstr>結論</vt:lpstr>
      <vt:lpstr>我的想法</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高等演算法-論文研讀報告2</dc:title>
  <dc:creator>CZS</dc:creator>
  <cp:lastModifiedBy>CZS</cp:lastModifiedBy>
  <cp:revision>130</cp:revision>
  <dcterms:created xsi:type="dcterms:W3CDTF">2023-10-24T12:47:22Z</dcterms:created>
  <dcterms:modified xsi:type="dcterms:W3CDTF">2024-05-02T23:42:19Z</dcterms:modified>
</cp:coreProperties>
</file>