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tillium Web Bold" charset="1" panose="00000800000000000000"/>
      <p:regular r:id="rId20"/>
    </p:embeddedFont>
    <p:embeddedFont>
      <p:font typeface="Titillium Web" charset="1" panose="00000500000000000000"/>
      <p:regular r:id="rId21"/>
    </p:embeddedFont>
    <p:embeddedFont>
      <p:font typeface="Titillium Web Italics" charset="1" panose="00000500000000000000"/>
      <p:regular r:id="rId25"/>
    </p:embeddedFont>
    <p:embeddedFont>
      <p:font typeface="Libre Franklin Semi-Bold Italics" charset="1" panose="00000700000000000000"/>
      <p:regular r:id="rId33"/>
    </p:embeddedFont>
    <p:embeddedFont>
      <p:font typeface="Libre Franklin Italics" charset="1" panose="0000050000000000000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notesSlides/notesSlide2.xml" Type="http://schemas.openxmlformats.org/officeDocument/2006/relationships/notesSlide"/><Relationship Id="rId23" Target="notesSlides/notesSlide3.xml" Type="http://schemas.openxmlformats.org/officeDocument/2006/relationships/notesSlide"/><Relationship Id="rId24" Target="notesSlides/notesSlide4.xml" Type="http://schemas.openxmlformats.org/officeDocument/2006/relationships/notesSlide"/><Relationship Id="rId25" Target="fonts/font25.fntdata" Type="http://schemas.openxmlformats.org/officeDocument/2006/relationships/font"/><Relationship Id="rId26" Target="notesSlides/notesSlide5.xml" Type="http://schemas.openxmlformats.org/officeDocument/2006/relationships/notesSlide"/><Relationship Id="rId27" Target="notesSlides/notesSlide6.xml" Type="http://schemas.openxmlformats.org/officeDocument/2006/relationships/notesSlide"/><Relationship Id="rId28" Target="notesSlides/notesSlide7.xml" Type="http://schemas.openxmlformats.org/officeDocument/2006/relationships/notesSlide"/><Relationship Id="rId29" Target="notesSlides/notesSlide8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9.xml" Type="http://schemas.openxmlformats.org/officeDocument/2006/relationships/notesSlide"/><Relationship Id="rId31" Target="notesSlides/notesSlide10.xml" Type="http://schemas.openxmlformats.org/officeDocument/2006/relationships/notesSlide"/><Relationship Id="rId32" Target="notesSlides/notesSlide11.xml" Type="http://schemas.openxmlformats.org/officeDocument/2006/relationships/notesSlide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Speaker Notes:</a:t>
            </a:r>
          </a:p>
          <a:p>
            <a:r>
              <a:rPr lang="en-US"/>
              <a:t>Emphasize the human impact: "Late payments aren’t just numbers—they mean rent delays, missed opportunities, and broken trust."</a:t>
            </a:r>
          </a:p>
          <a:p>
            <a:r>
              <a:rPr lang="en-US"/>
              <a:t>Link to solution: "Our smart escrow ensures freelancers get paid daily for hourly work and instantly on approval lump work, solving the 25% problem."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4.pn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4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4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4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4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4.png" Type="http://schemas.openxmlformats.org/officeDocument/2006/relationships/image"/><Relationship Id="rId6" Target="../media/image10.png" Type="http://schemas.openxmlformats.org/officeDocument/2006/relationships/image"/><Relationship Id="rId7" Target="../embeddings/oleObject1.bin" Type="http://schemas.openxmlformats.org/officeDocument/2006/relationships/oleObject"/><Relationship Id="rId8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2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7998" cy="10287000"/>
            <a:chOff x="0" y="0"/>
            <a:chExt cx="2438399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8738" r="0" b="-18738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32000" y="650764"/>
            <a:ext cx="3965148" cy="967800"/>
            <a:chOff x="0" y="0"/>
            <a:chExt cx="5286864" cy="1290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286883" cy="1290447"/>
            </a:xfrm>
            <a:custGeom>
              <a:avLst/>
              <a:gdLst/>
              <a:ahLst/>
              <a:cxnLst/>
              <a:rect r="r" b="b" t="t" l="l"/>
              <a:pathLst>
                <a:path h="1290447" w="5286883">
                  <a:moveTo>
                    <a:pt x="0" y="0"/>
                  </a:moveTo>
                  <a:lnTo>
                    <a:pt x="5286883" y="0"/>
                  </a:lnTo>
                  <a:lnTo>
                    <a:pt x="5286883" y="1290447"/>
                  </a:lnTo>
                  <a:lnTo>
                    <a:pt x="0" y="12904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" t="0" r="0" b="3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136450" y="1383998"/>
            <a:ext cx="7519048" cy="7519048"/>
            <a:chOff x="0" y="0"/>
            <a:chExt cx="10025397" cy="100253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025380" cy="10025380"/>
            </a:xfrm>
            <a:custGeom>
              <a:avLst/>
              <a:gdLst/>
              <a:ahLst/>
              <a:cxnLst/>
              <a:rect r="r" b="b" t="t" l="l"/>
              <a:pathLst>
                <a:path h="10025380" w="10025380">
                  <a:moveTo>
                    <a:pt x="0" y="0"/>
                  </a:moveTo>
                  <a:lnTo>
                    <a:pt x="10025380" y="0"/>
                  </a:lnTo>
                  <a:lnTo>
                    <a:pt x="10025380" y="10025380"/>
                  </a:lnTo>
                  <a:lnTo>
                    <a:pt x="0" y="100253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45175" y="3522625"/>
            <a:ext cx="13362150" cy="197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7000">
                <a:solidFill>
                  <a:srgbClr val="EEFF41"/>
                </a:solidFill>
                <a:latin typeface="Titillium Web Bold"/>
                <a:ea typeface="Titillium Web Bold"/>
                <a:cs typeface="Titillium Web Bold"/>
                <a:sym typeface="Titillium Web Bold"/>
              </a:rPr>
              <a:t>PayVengers</a:t>
            </a:r>
          </a:p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Hackathon 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7998" cy="10287000"/>
            <a:chOff x="0" y="0"/>
            <a:chExt cx="2438399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8738" r="0" b="-18738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065452" y="377750"/>
            <a:ext cx="2812652" cy="686508"/>
            <a:chOff x="0" y="0"/>
            <a:chExt cx="3750203" cy="91534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50183" cy="915289"/>
            </a:xfrm>
            <a:custGeom>
              <a:avLst/>
              <a:gdLst/>
              <a:ahLst/>
              <a:cxnLst/>
              <a:rect r="r" b="b" t="t" l="l"/>
              <a:pathLst>
                <a:path h="915289" w="3750183">
                  <a:moveTo>
                    <a:pt x="0" y="0"/>
                  </a:moveTo>
                  <a:lnTo>
                    <a:pt x="3750183" y="0"/>
                  </a:lnTo>
                  <a:lnTo>
                    <a:pt x="3750183" y="915289"/>
                  </a:lnTo>
                  <a:lnTo>
                    <a:pt x="0" y="9152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" t="0" r="-2" b="-6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9621382"/>
            <a:ext cx="18288000" cy="706200"/>
            <a:chOff x="0" y="0"/>
            <a:chExt cx="24384000" cy="941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384000" cy="941578"/>
            </a:xfrm>
            <a:custGeom>
              <a:avLst/>
              <a:gdLst/>
              <a:ahLst/>
              <a:cxnLst/>
              <a:rect r="r" b="b" t="t" l="l"/>
              <a:pathLst>
                <a:path h="94157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41578"/>
                  </a:lnTo>
                  <a:lnTo>
                    <a:pt x="0" y="941578"/>
                  </a:lnTo>
                  <a:close/>
                </a:path>
              </a:pathLst>
            </a:custGeom>
            <a:solidFill>
              <a:srgbClr val="EEFF4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442718" y="9774878"/>
            <a:ext cx="6472800" cy="409200"/>
            <a:chOff x="0" y="0"/>
            <a:chExt cx="8630400" cy="545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630400" cy="545600"/>
            </a:xfrm>
            <a:custGeom>
              <a:avLst/>
              <a:gdLst/>
              <a:ahLst/>
              <a:cxnLst/>
              <a:rect r="r" b="b" t="t" l="l"/>
              <a:pathLst>
                <a:path h="545600" w="8630400">
                  <a:moveTo>
                    <a:pt x="0" y="0"/>
                  </a:moveTo>
                  <a:lnTo>
                    <a:pt x="8630400" y="0"/>
                  </a:lnTo>
                  <a:lnTo>
                    <a:pt x="8630400" y="545600"/>
                  </a:lnTo>
                  <a:lnTo>
                    <a:pt x="0" y="54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38100"/>
              <a:ext cx="8630400" cy="5075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592"/>
                </a:lnSpc>
              </a:pPr>
              <a:r>
                <a:rPr lang="en-US" b="true" sz="2400">
                  <a:solidFill>
                    <a:srgbClr val="000000"/>
                  </a:solidFill>
                  <a:latin typeface="Titillium Web Bold"/>
                  <a:ea typeface="Titillium Web Bold"/>
                  <a:cs typeface="Titillium Web Bold"/>
                  <a:sym typeface="Titillium Web Bold"/>
                </a:rPr>
                <a:t>@interledger  #openpayments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817882" y="9809307"/>
            <a:ext cx="1650300" cy="34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4"/>
              </a:lnSpc>
            </a:pPr>
            <a:r>
              <a:rPr lang="en-US" b="true" sz="2799">
                <a:solidFill>
                  <a:srgbClr val="000000"/>
                </a:solidFill>
                <a:latin typeface="Titillium Web Bold"/>
                <a:ea typeface="Titillium Web Bold"/>
                <a:cs typeface="Titillium Web Bold"/>
                <a:sym typeface="Titillium Web Bold"/>
              </a:rPr>
              <a:t>#ILPhacks</a:t>
            </a:r>
          </a:p>
        </p:txBody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81400" y="8346374"/>
            <a:ext cx="2617450" cy="1969828"/>
            <a:chOff x="0" y="0"/>
            <a:chExt cx="3489933" cy="2626437"/>
          </a:xfrm>
        </p:grpSpPr>
        <p:sp>
          <p:nvSpPr>
            <p:cNvPr name="Freeform 13" id="13"/>
            <p:cNvSpPr/>
            <p:nvPr/>
          </p:nvSpPr>
          <p:spPr>
            <a:xfrm flipH="true" flipV="false" rot="0">
              <a:off x="0" y="0"/>
              <a:ext cx="3489960" cy="2626487"/>
            </a:xfrm>
            <a:custGeom>
              <a:avLst/>
              <a:gdLst/>
              <a:ahLst/>
              <a:cxnLst/>
              <a:rect r="r" b="b" t="t" l="l"/>
              <a:pathLst>
                <a:path h="2626487" w="3489960">
                  <a:moveTo>
                    <a:pt x="3489960" y="0"/>
                  </a:moveTo>
                  <a:lnTo>
                    <a:pt x="0" y="0"/>
                  </a:lnTo>
                  <a:lnTo>
                    <a:pt x="0" y="2626487"/>
                  </a:lnTo>
                  <a:lnTo>
                    <a:pt x="3489960" y="2626487"/>
                  </a:lnTo>
                  <a:lnTo>
                    <a:pt x="348996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1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40178" y="2441175"/>
            <a:ext cx="9203700" cy="102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4"/>
              </a:lnSpc>
            </a:pPr>
            <a:r>
              <a:rPr lang="en-US" b="true" sz="7800">
                <a:solidFill>
                  <a:srgbClr val="EEFF41"/>
                </a:solidFill>
                <a:latin typeface="Titillium Web Bold"/>
                <a:ea typeface="Titillium Web Bold"/>
                <a:cs typeface="Titillium Web Bold"/>
                <a:sym typeface="Titillium Web Bold"/>
              </a:rPr>
              <a:t>Demo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02025" y="4466875"/>
            <a:ext cx="905895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25754" indent="-512877" lvl="1">
              <a:lnSpc>
                <a:spcPts val="3840"/>
              </a:lnSpc>
              <a:buFont typeface="Arial"/>
              <a:buChar char="•"/>
            </a:pPr>
            <a:r>
              <a:rPr lang="en-US" sz="3200" i="true">
                <a:solidFill>
                  <a:srgbClr val="FFFFFF"/>
                </a:solidFill>
                <a:latin typeface="Titillium Web Italics"/>
                <a:ea typeface="Titillium Web Italics"/>
                <a:cs typeface="Titillium Web Italics"/>
                <a:sym typeface="Titillium Web Italics"/>
              </a:rPr>
              <a:t>recorded</a:t>
            </a:r>
          </a:p>
        </p:txBody>
      </p:sp>
      <p:sp>
        <p:nvSpPr>
          <p:cNvPr name="AutoShape 16" id="16"/>
          <p:cNvSpPr/>
          <p:nvPr/>
        </p:nvSpPr>
        <p:spPr>
          <a:xfrm rot="5990">
            <a:off x="1011619" y="3970112"/>
            <a:ext cx="10931267" cy="0"/>
          </a:xfrm>
          <a:prstGeom prst="line">
            <a:avLst/>
          </a:prstGeom>
          <a:ln cap="rnd" w="9525">
            <a:solidFill>
              <a:srgbClr val="EEFF41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2965123" y="-1028700"/>
            <a:ext cx="18287998" cy="10287000"/>
            <a:chOff x="0" y="0"/>
            <a:chExt cx="2438399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8738" r="0" b="-18738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065452" y="377750"/>
            <a:ext cx="2812652" cy="686508"/>
            <a:chOff x="0" y="0"/>
            <a:chExt cx="3750203" cy="91534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50183" cy="915289"/>
            </a:xfrm>
            <a:custGeom>
              <a:avLst/>
              <a:gdLst/>
              <a:ahLst/>
              <a:cxnLst/>
              <a:rect r="r" b="b" t="t" l="l"/>
              <a:pathLst>
                <a:path h="915289" w="3750183">
                  <a:moveTo>
                    <a:pt x="0" y="0"/>
                  </a:moveTo>
                  <a:lnTo>
                    <a:pt x="3750183" y="0"/>
                  </a:lnTo>
                  <a:lnTo>
                    <a:pt x="3750183" y="915289"/>
                  </a:lnTo>
                  <a:lnTo>
                    <a:pt x="0" y="9152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" t="0" r="-2" b="-6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9621382"/>
            <a:ext cx="18288000" cy="706200"/>
            <a:chOff x="0" y="0"/>
            <a:chExt cx="24384000" cy="941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384000" cy="941578"/>
            </a:xfrm>
            <a:custGeom>
              <a:avLst/>
              <a:gdLst/>
              <a:ahLst/>
              <a:cxnLst/>
              <a:rect r="r" b="b" t="t" l="l"/>
              <a:pathLst>
                <a:path h="94157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41578"/>
                  </a:lnTo>
                  <a:lnTo>
                    <a:pt x="0" y="941578"/>
                  </a:lnTo>
                  <a:close/>
                </a:path>
              </a:pathLst>
            </a:custGeom>
            <a:solidFill>
              <a:srgbClr val="EEFF4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442718" y="9774878"/>
            <a:ext cx="6472800" cy="409200"/>
            <a:chOff x="0" y="0"/>
            <a:chExt cx="8630400" cy="545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630400" cy="545600"/>
            </a:xfrm>
            <a:custGeom>
              <a:avLst/>
              <a:gdLst/>
              <a:ahLst/>
              <a:cxnLst/>
              <a:rect r="r" b="b" t="t" l="l"/>
              <a:pathLst>
                <a:path h="545600" w="8630400">
                  <a:moveTo>
                    <a:pt x="0" y="0"/>
                  </a:moveTo>
                  <a:lnTo>
                    <a:pt x="8630400" y="0"/>
                  </a:lnTo>
                  <a:lnTo>
                    <a:pt x="8630400" y="545600"/>
                  </a:lnTo>
                  <a:lnTo>
                    <a:pt x="0" y="54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38100"/>
              <a:ext cx="8630400" cy="5075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592"/>
                </a:lnSpc>
              </a:pPr>
              <a:r>
                <a:rPr lang="en-US" b="true" sz="2400">
                  <a:solidFill>
                    <a:srgbClr val="000000"/>
                  </a:solidFill>
                  <a:latin typeface="Titillium Web Bold"/>
                  <a:ea typeface="Titillium Web Bold"/>
                  <a:cs typeface="Titillium Web Bold"/>
                  <a:sym typeface="Titillium Web Bold"/>
                </a:rPr>
                <a:t>@interledger  #openpayments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817882" y="9809307"/>
            <a:ext cx="1650300" cy="34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4"/>
              </a:lnSpc>
            </a:pPr>
            <a:r>
              <a:rPr lang="en-US" b="true" sz="2799">
                <a:solidFill>
                  <a:srgbClr val="000000"/>
                </a:solidFill>
                <a:latin typeface="Titillium Web Bold"/>
                <a:ea typeface="Titillium Web Bold"/>
                <a:cs typeface="Titillium Web Bold"/>
                <a:sym typeface="Titillium Web Bold"/>
              </a:rPr>
              <a:t>#ILPhacks</a:t>
            </a:r>
          </a:p>
        </p:txBody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81400" y="8346374"/>
            <a:ext cx="2617450" cy="1969828"/>
            <a:chOff x="0" y="0"/>
            <a:chExt cx="3489933" cy="2626437"/>
          </a:xfrm>
        </p:grpSpPr>
        <p:sp>
          <p:nvSpPr>
            <p:cNvPr name="Freeform 13" id="13"/>
            <p:cNvSpPr/>
            <p:nvPr/>
          </p:nvSpPr>
          <p:spPr>
            <a:xfrm flipH="true" flipV="false" rot="0">
              <a:off x="0" y="0"/>
              <a:ext cx="3489960" cy="2626487"/>
            </a:xfrm>
            <a:custGeom>
              <a:avLst/>
              <a:gdLst/>
              <a:ahLst/>
              <a:cxnLst/>
              <a:rect r="r" b="b" t="t" l="l"/>
              <a:pathLst>
                <a:path h="2626487" w="3489960">
                  <a:moveTo>
                    <a:pt x="3489960" y="0"/>
                  </a:moveTo>
                  <a:lnTo>
                    <a:pt x="0" y="0"/>
                  </a:lnTo>
                  <a:lnTo>
                    <a:pt x="0" y="2626487"/>
                  </a:lnTo>
                  <a:lnTo>
                    <a:pt x="3489960" y="2626487"/>
                  </a:lnTo>
                  <a:lnTo>
                    <a:pt x="348996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1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40178" y="2441175"/>
            <a:ext cx="9203700" cy="102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4"/>
              </a:lnSpc>
            </a:pPr>
            <a:r>
              <a:rPr lang="en-US" b="true" sz="7800">
                <a:solidFill>
                  <a:srgbClr val="00FFFF"/>
                </a:solidFill>
                <a:latin typeface="Titillium Web Bold"/>
                <a:ea typeface="Titillium Web Bold"/>
                <a:cs typeface="Titillium Web Bold"/>
                <a:sym typeface="Titillium Web Bold"/>
              </a:rPr>
              <a:t>Conclusion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0178" y="4204318"/>
            <a:ext cx="13210069" cy="2163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2"/>
              </a:lnSpc>
            </a:pPr>
            <a:r>
              <a:rPr lang="en-US" sz="2026" i="true" b="true">
                <a:solidFill>
                  <a:srgbClr val="FFFFFF"/>
                </a:solidFill>
                <a:latin typeface="Libre Franklin Semi-Bold Italics"/>
                <a:ea typeface="Libre Franklin Semi-Bold Italics"/>
                <a:cs typeface="Libre Franklin Semi-Bold Italics"/>
                <a:sym typeface="Libre Franklin Semi-Bold Italics"/>
              </a:rPr>
              <a:t>Summary:</a:t>
            </a:r>
          </a:p>
          <a:p>
            <a:pPr algn="l" marL="437584" indent="-218792" lvl="1">
              <a:lnSpc>
                <a:spcPts val="2432"/>
              </a:lnSpc>
              <a:buAutoNum type="arabicPeriod" startAt="1"/>
            </a:pPr>
            <a:r>
              <a:rPr lang="en-US" b="true" sz="2026" i="true">
                <a:solidFill>
                  <a:srgbClr val="FFFFFF"/>
                </a:solidFill>
                <a:latin typeface="Libre Franklin Semi-Bold Italics"/>
                <a:ea typeface="Libre Franklin Semi-Bold Italics"/>
                <a:cs typeface="Libre Franklin Semi-Bold Italics"/>
                <a:sym typeface="Libre Franklin Semi-Bold Italics"/>
              </a:rPr>
              <a:t>Project-Based Payments</a:t>
            </a:r>
            <a:r>
              <a:rPr lang="en-US" sz="2026" i="true">
                <a:solidFill>
                  <a:srgbClr val="FFFFFF"/>
                </a:solidFill>
                <a:latin typeface="Libre Franklin Italics"/>
                <a:ea typeface="Libre Franklin Italics"/>
                <a:cs typeface="Libre Franklin Italics"/>
                <a:sym typeface="Libre Franklin Italics"/>
              </a:rPr>
              <a:t> – Escrow-style system with 72-hour approval window and auto-release.</a:t>
            </a:r>
          </a:p>
          <a:p>
            <a:pPr algn="l" marL="437584" indent="-218792" lvl="1">
              <a:lnSpc>
                <a:spcPts val="2432"/>
              </a:lnSpc>
              <a:buAutoNum type="arabicPeriod" startAt="1"/>
            </a:pPr>
            <a:r>
              <a:rPr lang="en-US" b="true" sz="2026" i="true">
                <a:solidFill>
                  <a:srgbClr val="FFFFFF"/>
                </a:solidFill>
                <a:latin typeface="Libre Franklin Semi-Bold Italics"/>
                <a:ea typeface="Libre Franklin Semi-Bold Italics"/>
                <a:cs typeface="Libre Franklin Semi-Bold Italics"/>
                <a:sym typeface="Libre Franklin Semi-Bold Italics"/>
              </a:rPr>
              <a:t>Hourly Payments</a:t>
            </a:r>
            <a:r>
              <a:rPr lang="en-US" sz="2026" i="true">
                <a:solidFill>
                  <a:srgbClr val="FFFFFF"/>
                </a:solidFill>
                <a:latin typeface="Libre Franklin Italics"/>
                <a:ea typeface="Libre Franklin Italics"/>
                <a:cs typeface="Libre Franklin Italics"/>
                <a:sym typeface="Libre Franklin Italics"/>
              </a:rPr>
              <a:t> – Daily auto-payouts for tracked hours with balance alerts and weekly reconciliation.</a:t>
            </a:r>
          </a:p>
          <a:p>
            <a:pPr algn="l" marL="437584" indent="-218792" lvl="1">
              <a:lnSpc>
                <a:spcPts val="2432"/>
              </a:lnSpc>
              <a:buAutoNum type="arabicPeriod" startAt="1"/>
            </a:pPr>
            <a:r>
              <a:rPr lang="en-US" b="true" sz="2026" i="true">
                <a:solidFill>
                  <a:srgbClr val="FFFFFF"/>
                </a:solidFill>
                <a:latin typeface="Libre Franklin Semi-Bold Italics"/>
                <a:ea typeface="Libre Franklin Semi-Bold Italics"/>
                <a:cs typeface="Libre Franklin Semi-Bold Italics"/>
                <a:sym typeface="Libre Franklin Semi-Bold Italics"/>
              </a:rPr>
              <a:t>Dispute Resolution</a:t>
            </a:r>
            <a:r>
              <a:rPr lang="en-US" sz="2026" i="true">
                <a:solidFill>
                  <a:srgbClr val="FFFFFF"/>
                </a:solidFill>
                <a:latin typeface="Libre Franklin Italics"/>
                <a:ea typeface="Libre Franklin Italics"/>
                <a:cs typeface="Libre Franklin Italics"/>
                <a:sym typeface="Libre Franklin Italics"/>
              </a:rPr>
              <a:t> – 3-day auto-approval, optional arbitration, and reputation-based escrow terms.</a:t>
            </a:r>
          </a:p>
          <a:p>
            <a:pPr algn="l" marL="437584" indent="-218792" lvl="1">
              <a:lnSpc>
                <a:spcPts val="2432"/>
              </a:lnSpc>
              <a:buAutoNum type="arabicPeriod" startAt="1"/>
            </a:pPr>
            <a:r>
              <a:rPr lang="en-US" b="true" sz="2026" i="true">
                <a:solidFill>
                  <a:srgbClr val="FFFFFF"/>
                </a:solidFill>
                <a:latin typeface="Libre Franklin Semi-Bold Italics"/>
                <a:ea typeface="Libre Franklin Semi-Bold Italics"/>
                <a:cs typeface="Libre Franklin Semi-Bold Italics"/>
                <a:sym typeface="Libre Franklin Semi-Bold Italics"/>
              </a:rPr>
              <a:t>Fees</a:t>
            </a:r>
            <a:r>
              <a:rPr lang="en-US" sz="2026" i="true">
                <a:solidFill>
                  <a:srgbClr val="FFFFFF"/>
                </a:solidFill>
                <a:latin typeface="Libre Franklin Italics"/>
                <a:ea typeface="Libre Franklin Italics"/>
                <a:cs typeface="Libre Franklin Italics"/>
                <a:sym typeface="Libre Franklin Italics"/>
              </a:rPr>
              <a:t> – 2.5% platform fee (shared), client covers deposit fees, freelancer pays withdrawal fees.</a:t>
            </a:r>
          </a:p>
          <a:p>
            <a:pPr algn="l" marL="437584" indent="-218792" lvl="1">
              <a:lnSpc>
                <a:spcPts val="2432"/>
              </a:lnSpc>
              <a:buAutoNum type="arabicPeriod" startAt="1"/>
            </a:pPr>
            <a:r>
              <a:rPr lang="en-US" b="true" sz="2026" i="true">
                <a:solidFill>
                  <a:srgbClr val="FFFFFF"/>
                </a:solidFill>
                <a:latin typeface="Libre Franklin Semi-Bold Italics"/>
                <a:ea typeface="Libre Franklin Semi-Bold Italics"/>
                <a:cs typeface="Libre Franklin Semi-Bold Italics"/>
                <a:sym typeface="Libre Franklin Semi-Bold Italics"/>
              </a:rPr>
              <a:t>Risk Management</a:t>
            </a:r>
            <a:r>
              <a:rPr lang="en-US" sz="2026" i="true">
                <a:solidFill>
                  <a:srgbClr val="FFFFFF"/>
                </a:solidFill>
                <a:latin typeface="Libre Franklin Italics"/>
                <a:ea typeface="Libre Franklin Italics"/>
                <a:cs typeface="Libre Franklin Italics"/>
                <a:sym typeface="Libre Franklin Italics"/>
              </a:rPr>
              <a:t> – Reputation-based limits to mitigate fraud.</a:t>
            </a:r>
          </a:p>
          <a:p>
            <a:pPr algn="l">
              <a:lnSpc>
                <a:spcPts val="2432"/>
              </a:lnSpc>
            </a:pPr>
          </a:p>
        </p:txBody>
      </p:sp>
      <p:sp>
        <p:nvSpPr>
          <p:cNvPr name="AutoShape 16" id="16"/>
          <p:cNvSpPr/>
          <p:nvPr/>
        </p:nvSpPr>
        <p:spPr>
          <a:xfrm rot="5990">
            <a:off x="1011619" y="3970112"/>
            <a:ext cx="10931267" cy="0"/>
          </a:xfrm>
          <a:prstGeom prst="line">
            <a:avLst/>
          </a:prstGeom>
          <a:ln cap="rnd" w="9525">
            <a:solidFill>
              <a:srgbClr val="00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7" id="17"/>
          <p:cNvSpPr txBox="true"/>
          <p:nvPr/>
        </p:nvSpPr>
        <p:spPr>
          <a:xfrm rot="0">
            <a:off x="1040178" y="6386626"/>
            <a:ext cx="13759442" cy="1838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40"/>
              </a:lnSpc>
              <a:spcBef>
                <a:spcPct val="0"/>
              </a:spcBef>
            </a:pPr>
            <a:r>
              <a:rPr lang="en-US" b="true" sz="1703">
                <a:solidFill>
                  <a:srgbClr val="FFFFFF"/>
                </a:solidFill>
                <a:latin typeface="Titillium Web Bold"/>
                <a:ea typeface="Titillium Web Bold"/>
                <a:cs typeface="Titillium Web Bold"/>
                <a:sym typeface="Titillium Web Bold"/>
              </a:rPr>
              <a:t>Next Steps </a:t>
            </a:r>
          </a:p>
          <a:p>
            <a:pPr algn="l">
              <a:lnSpc>
                <a:spcPts val="2164"/>
              </a:lnSpc>
              <a:spcBef>
                <a:spcPct val="0"/>
              </a:spcBef>
            </a:pPr>
            <a:r>
              <a:rPr lang="en-US" b="true" sz="2003">
                <a:solidFill>
                  <a:srgbClr val="FFFFFF"/>
                </a:solidFill>
                <a:latin typeface="Titillium Web Bold"/>
                <a:ea typeface="Titillium Web Bold"/>
                <a:cs typeface="Titillium Web Bold"/>
                <a:sym typeface="Titillium Web Bold"/>
              </a:rPr>
              <a:t>AI-Powered Escrow &amp; Dispute Avoidance</a:t>
            </a:r>
          </a:p>
          <a:p>
            <a:pPr algn="l">
              <a:lnSpc>
                <a:spcPts val="2164"/>
              </a:lnSpc>
              <a:spcBef>
                <a:spcPct val="0"/>
              </a:spcBef>
            </a:pPr>
            <a:r>
              <a:rPr lang="en-US" sz="2003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Use AI to analyze freelancer submission quality (e.g., file completeness, git commits, Figma version history) and auto-flag "high-risk" deliveries for client attention.</a:t>
            </a:r>
          </a:p>
          <a:p>
            <a:pPr algn="l">
              <a:lnSpc>
                <a:spcPts val="2164"/>
              </a:lnSpc>
              <a:spcBef>
                <a:spcPct val="0"/>
              </a:spcBef>
            </a:pPr>
          </a:p>
          <a:p>
            <a:pPr algn="l">
              <a:lnSpc>
                <a:spcPts val="2164"/>
              </a:lnSpc>
              <a:spcBef>
                <a:spcPct val="0"/>
              </a:spcBef>
            </a:pPr>
            <a:r>
              <a:rPr lang="en-US" sz="2003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Predictive Dispute Alerts: ML model detects tension in chat logs (e.g., frustrated tone, delayed responses) and proactively suggests mediation.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9050" y="0"/>
            <a:ext cx="18287998" cy="10287000"/>
            <a:chOff x="0" y="0"/>
            <a:chExt cx="2438399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8738" r="0" b="-18738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065452" y="377750"/>
            <a:ext cx="2812652" cy="686508"/>
            <a:chOff x="0" y="0"/>
            <a:chExt cx="3750203" cy="91534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50183" cy="915289"/>
            </a:xfrm>
            <a:custGeom>
              <a:avLst/>
              <a:gdLst/>
              <a:ahLst/>
              <a:cxnLst/>
              <a:rect r="r" b="b" t="t" l="l"/>
              <a:pathLst>
                <a:path h="915289" w="3750183">
                  <a:moveTo>
                    <a:pt x="0" y="0"/>
                  </a:moveTo>
                  <a:lnTo>
                    <a:pt x="3750183" y="0"/>
                  </a:lnTo>
                  <a:lnTo>
                    <a:pt x="3750183" y="915289"/>
                  </a:lnTo>
                  <a:lnTo>
                    <a:pt x="0" y="9152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" t="0" r="-2" b="-6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9621382"/>
            <a:ext cx="18288000" cy="706200"/>
            <a:chOff x="0" y="0"/>
            <a:chExt cx="24384000" cy="941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384000" cy="941578"/>
            </a:xfrm>
            <a:custGeom>
              <a:avLst/>
              <a:gdLst/>
              <a:ahLst/>
              <a:cxnLst/>
              <a:rect r="r" b="b" t="t" l="l"/>
              <a:pathLst>
                <a:path h="94157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41578"/>
                  </a:lnTo>
                  <a:lnTo>
                    <a:pt x="0" y="941578"/>
                  </a:lnTo>
                  <a:close/>
                </a:path>
              </a:pathLst>
            </a:custGeom>
            <a:solidFill>
              <a:srgbClr val="EEFF4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442718" y="9774878"/>
            <a:ext cx="6472800" cy="409200"/>
            <a:chOff x="0" y="0"/>
            <a:chExt cx="8630400" cy="545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630400" cy="545600"/>
            </a:xfrm>
            <a:custGeom>
              <a:avLst/>
              <a:gdLst/>
              <a:ahLst/>
              <a:cxnLst/>
              <a:rect r="r" b="b" t="t" l="l"/>
              <a:pathLst>
                <a:path h="545600" w="8630400">
                  <a:moveTo>
                    <a:pt x="0" y="0"/>
                  </a:moveTo>
                  <a:lnTo>
                    <a:pt x="8630400" y="0"/>
                  </a:lnTo>
                  <a:lnTo>
                    <a:pt x="8630400" y="545600"/>
                  </a:lnTo>
                  <a:lnTo>
                    <a:pt x="0" y="54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38100"/>
              <a:ext cx="8630400" cy="5075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592"/>
                </a:lnSpc>
              </a:pPr>
              <a:r>
                <a:rPr lang="en-US" b="true" sz="2400">
                  <a:solidFill>
                    <a:srgbClr val="000000"/>
                  </a:solidFill>
                  <a:latin typeface="Titillium Web Bold"/>
                  <a:ea typeface="Titillium Web Bold"/>
                  <a:cs typeface="Titillium Web Bold"/>
                  <a:sym typeface="Titillium Web Bold"/>
                </a:rPr>
                <a:t>@interledger  #openpayments</a:t>
              </a:r>
            </a:p>
          </p:txBody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81400" y="8346374"/>
            <a:ext cx="2617450" cy="1969828"/>
            <a:chOff x="0" y="0"/>
            <a:chExt cx="3489933" cy="2626437"/>
          </a:xfrm>
        </p:grpSpPr>
        <p:sp>
          <p:nvSpPr>
            <p:cNvPr name="Freeform 12" id="12"/>
            <p:cNvSpPr/>
            <p:nvPr/>
          </p:nvSpPr>
          <p:spPr>
            <a:xfrm flipH="true" flipV="false" rot="0">
              <a:off x="0" y="0"/>
              <a:ext cx="3489960" cy="2626487"/>
            </a:xfrm>
            <a:custGeom>
              <a:avLst/>
              <a:gdLst/>
              <a:ahLst/>
              <a:cxnLst/>
              <a:rect r="r" b="b" t="t" l="l"/>
              <a:pathLst>
                <a:path h="2626487" w="3489960">
                  <a:moveTo>
                    <a:pt x="3489960" y="0"/>
                  </a:moveTo>
                  <a:lnTo>
                    <a:pt x="0" y="0"/>
                  </a:lnTo>
                  <a:lnTo>
                    <a:pt x="0" y="2626487"/>
                  </a:lnTo>
                  <a:lnTo>
                    <a:pt x="3489960" y="2626487"/>
                  </a:lnTo>
                  <a:lnTo>
                    <a:pt x="348996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1"/>
              </a:stretch>
            </a:blipFill>
          </p:spPr>
        </p:sp>
      </p:grpSp>
      <p:sp>
        <p:nvSpPr>
          <p:cNvPr name="AutoShape 13" id="13"/>
          <p:cNvSpPr/>
          <p:nvPr/>
        </p:nvSpPr>
        <p:spPr>
          <a:xfrm rot="6820">
            <a:off x="1011618" y="3970112"/>
            <a:ext cx="9602269" cy="0"/>
          </a:xfrm>
          <a:prstGeom prst="line">
            <a:avLst/>
          </a:prstGeom>
          <a:ln cap="rnd" w="9525">
            <a:solidFill>
              <a:srgbClr val="00FF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4" id="14"/>
          <p:cNvGrpSpPr/>
          <p:nvPr/>
        </p:nvGrpSpPr>
        <p:grpSpPr>
          <a:xfrm rot="0">
            <a:off x="12012930" y="3465750"/>
            <a:ext cx="5246370" cy="524637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16666" r="0" b="-16666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2817882" y="9809307"/>
            <a:ext cx="1650300" cy="34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4"/>
              </a:lnSpc>
            </a:pPr>
            <a:r>
              <a:rPr lang="en-US" b="true" sz="2799">
                <a:solidFill>
                  <a:srgbClr val="000000"/>
                </a:solidFill>
                <a:latin typeface="Titillium Web Bold"/>
                <a:ea typeface="Titillium Web Bold"/>
                <a:cs typeface="Titillium Web Bold"/>
                <a:sym typeface="Titillium Web Bold"/>
              </a:rPr>
              <a:t>#ILPhacks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40178" y="2441175"/>
            <a:ext cx="9203700" cy="102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4"/>
              </a:lnSpc>
            </a:pPr>
            <a:r>
              <a:rPr lang="en-US" b="true" sz="7800">
                <a:solidFill>
                  <a:srgbClr val="00FFFF"/>
                </a:solidFill>
                <a:latin typeface="Titillium Web Bold"/>
                <a:ea typeface="Titillium Web Bold"/>
                <a:cs typeface="Titillium Web Bold"/>
                <a:sym typeface="Titillium Web Bold"/>
              </a:rPr>
              <a:t>Meet the team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02025" y="4466875"/>
            <a:ext cx="9058950" cy="333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b="true" sz="3200">
                <a:solidFill>
                  <a:srgbClr val="FFFFFF"/>
                </a:solidFill>
                <a:latin typeface="Titillium Web Bold"/>
                <a:ea typeface="Titillium Web Bold"/>
                <a:cs typeface="Titillium Web Bold"/>
                <a:sym typeface="Titillium Web Bold"/>
              </a:rPr>
              <a:t> PayVengers</a:t>
            </a:r>
          </a:p>
          <a:p>
            <a:pPr algn="l">
              <a:lnSpc>
                <a:spcPts val="3359"/>
              </a:lnSpc>
            </a:pPr>
          </a:p>
          <a:p>
            <a:pPr algn="l" marL="1026160" indent="-51308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orris Nkomo</a:t>
            </a:r>
          </a:p>
          <a:p>
            <a:pPr algn="l" marL="1026160" indent="-51308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Michelle Muthelo</a:t>
            </a:r>
          </a:p>
          <a:p>
            <a:pPr algn="l" marL="1026160" indent="-51308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Samkelo Mlotshwa</a:t>
            </a:r>
          </a:p>
          <a:p>
            <a:pPr algn="l" marL="1026160" indent="-51308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Wisdom Ndeh</a:t>
            </a:r>
          </a:p>
          <a:p>
            <a:pPr algn="l" marL="1026160" indent="-51308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Libhongo Langa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7998" cy="10287000"/>
            <a:chOff x="0" y="0"/>
            <a:chExt cx="2438399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8738" r="0" b="-18738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065452" y="377750"/>
            <a:ext cx="2812652" cy="686508"/>
            <a:chOff x="0" y="0"/>
            <a:chExt cx="3750203" cy="91534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50183" cy="915289"/>
            </a:xfrm>
            <a:custGeom>
              <a:avLst/>
              <a:gdLst/>
              <a:ahLst/>
              <a:cxnLst/>
              <a:rect r="r" b="b" t="t" l="l"/>
              <a:pathLst>
                <a:path h="915289" w="3750183">
                  <a:moveTo>
                    <a:pt x="0" y="0"/>
                  </a:moveTo>
                  <a:lnTo>
                    <a:pt x="3750183" y="0"/>
                  </a:lnTo>
                  <a:lnTo>
                    <a:pt x="3750183" y="915289"/>
                  </a:lnTo>
                  <a:lnTo>
                    <a:pt x="0" y="9152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" t="0" r="-2" b="-6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9621382"/>
            <a:ext cx="18288000" cy="706200"/>
            <a:chOff x="0" y="0"/>
            <a:chExt cx="24384000" cy="941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384000" cy="941578"/>
            </a:xfrm>
            <a:custGeom>
              <a:avLst/>
              <a:gdLst/>
              <a:ahLst/>
              <a:cxnLst/>
              <a:rect r="r" b="b" t="t" l="l"/>
              <a:pathLst>
                <a:path h="94157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41578"/>
                  </a:lnTo>
                  <a:lnTo>
                    <a:pt x="0" y="941578"/>
                  </a:lnTo>
                  <a:close/>
                </a:path>
              </a:pathLst>
            </a:custGeom>
            <a:solidFill>
              <a:srgbClr val="EEFF4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442718" y="9774878"/>
            <a:ext cx="6472800" cy="409200"/>
            <a:chOff x="0" y="0"/>
            <a:chExt cx="8630400" cy="545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630400" cy="545600"/>
            </a:xfrm>
            <a:custGeom>
              <a:avLst/>
              <a:gdLst/>
              <a:ahLst/>
              <a:cxnLst/>
              <a:rect r="r" b="b" t="t" l="l"/>
              <a:pathLst>
                <a:path h="545600" w="8630400">
                  <a:moveTo>
                    <a:pt x="0" y="0"/>
                  </a:moveTo>
                  <a:lnTo>
                    <a:pt x="8630400" y="0"/>
                  </a:lnTo>
                  <a:lnTo>
                    <a:pt x="8630400" y="545600"/>
                  </a:lnTo>
                  <a:lnTo>
                    <a:pt x="0" y="54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38100"/>
              <a:ext cx="8630400" cy="5075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592"/>
                </a:lnSpc>
              </a:pPr>
              <a:r>
                <a:rPr lang="en-US" b="true" sz="2400">
                  <a:solidFill>
                    <a:srgbClr val="000000"/>
                  </a:solidFill>
                  <a:latin typeface="Titillium Web Bold"/>
                  <a:ea typeface="Titillium Web Bold"/>
                  <a:cs typeface="Titillium Web Bold"/>
                  <a:sym typeface="Titillium Web Bold"/>
                </a:rPr>
                <a:t>@interledger  #openpayments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817882" y="9809307"/>
            <a:ext cx="1650300" cy="34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4"/>
              </a:lnSpc>
            </a:pPr>
            <a:r>
              <a:rPr lang="en-US" b="true" sz="2799">
                <a:solidFill>
                  <a:srgbClr val="000000"/>
                </a:solidFill>
                <a:latin typeface="Titillium Web Bold"/>
                <a:ea typeface="Titillium Web Bold"/>
                <a:cs typeface="Titillium Web Bold"/>
                <a:sym typeface="Titillium Web Bold"/>
              </a:rPr>
              <a:t>#ILPhacks</a:t>
            </a:r>
          </a:p>
        </p:txBody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81400" y="8346374"/>
            <a:ext cx="2617450" cy="1969828"/>
            <a:chOff x="0" y="0"/>
            <a:chExt cx="3489933" cy="2626437"/>
          </a:xfrm>
        </p:grpSpPr>
        <p:sp>
          <p:nvSpPr>
            <p:cNvPr name="Freeform 13" id="13"/>
            <p:cNvSpPr/>
            <p:nvPr/>
          </p:nvSpPr>
          <p:spPr>
            <a:xfrm flipH="true" flipV="false" rot="0">
              <a:off x="0" y="0"/>
              <a:ext cx="3489960" cy="2626487"/>
            </a:xfrm>
            <a:custGeom>
              <a:avLst/>
              <a:gdLst/>
              <a:ahLst/>
              <a:cxnLst/>
              <a:rect r="r" b="b" t="t" l="l"/>
              <a:pathLst>
                <a:path h="2626487" w="3489960">
                  <a:moveTo>
                    <a:pt x="3489960" y="0"/>
                  </a:moveTo>
                  <a:lnTo>
                    <a:pt x="0" y="0"/>
                  </a:lnTo>
                  <a:lnTo>
                    <a:pt x="0" y="2626487"/>
                  </a:lnTo>
                  <a:lnTo>
                    <a:pt x="3489960" y="2626487"/>
                  </a:lnTo>
                  <a:lnTo>
                    <a:pt x="348996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1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28700" y="2106018"/>
            <a:ext cx="9203700" cy="109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4"/>
              </a:lnSpc>
            </a:pPr>
            <a:r>
              <a:rPr lang="en-US" b="true" sz="7800">
                <a:solidFill>
                  <a:srgbClr val="EEFF41"/>
                </a:solidFill>
                <a:latin typeface="Titillium Web Bold"/>
                <a:ea typeface="Titillium Web Bold"/>
                <a:cs typeface="Titillium Web Bold"/>
                <a:sym typeface="Titillium Web Bold"/>
              </a:rPr>
              <a:t>Problem statement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3623519"/>
            <a:ext cx="16357275" cy="430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Ma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ny freelance platforms struggle wi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th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paym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e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nt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utes, delayed 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eleases, and lack 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o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 trust 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b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etween c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e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nts and freelancers. Traditional freelance platforms rely on slow, opaque payment systems with high fees, manual approvals, and centralized control over funds. </a:t>
            </a:r>
          </a:p>
          <a:p>
            <a:pPr algn="l" marL="897890" indent="-448945" lvl="1">
              <a:lnSpc>
                <a:spcPts val="3359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Thi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 creates: </a:t>
            </a:r>
          </a:p>
          <a:p>
            <a:pPr algn="l" marL="1025754" indent="-512877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- Pa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y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ment delays (manual holds, slow processing). </a:t>
            </a:r>
          </a:p>
          <a:p>
            <a:pPr algn="l" marL="1025754" indent="-512877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- Unnecessary disputes due to lack of trust. </a:t>
            </a:r>
          </a:p>
          <a:p>
            <a:pPr algn="l" marL="1025754" indent="-512877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- High fees from intermediaries (banks, payment processors). </a:t>
            </a:r>
          </a:p>
          <a:p>
            <a:pPr algn="l" marL="1025754" indent="-512877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- Limited transparency, freelancers and clients can’t track funds in real time.</a:t>
            </a:r>
          </a:p>
        </p:txBody>
      </p:sp>
      <p:sp>
        <p:nvSpPr>
          <p:cNvPr name="AutoShape 16" id="16"/>
          <p:cNvSpPr/>
          <p:nvPr/>
        </p:nvSpPr>
        <p:spPr>
          <a:xfrm>
            <a:off x="1028708" y="3413326"/>
            <a:ext cx="10931250" cy="19050"/>
          </a:xfrm>
          <a:prstGeom prst="line">
            <a:avLst/>
          </a:prstGeom>
          <a:ln cap="rnd" w="9525">
            <a:solidFill>
              <a:srgbClr val="EEFF41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9050" y="0"/>
            <a:ext cx="18287998" cy="10287000"/>
            <a:chOff x="0" y="0"/>
            <a:chExt cx="2438399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8738" r="0" b="-18738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065452" y="377750"/>
            <a:ext cx="2812652" cy="686508"/>
            <a:chOff x="0" y="0"/>
            <a:chExt cx="3750203" cy="91534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50183" cy="915289"/>
            </a:xfrm>
            <a:custGeom>
              <a:avLst/>
              <a:gdLst/>
              <a:ahLst/>
              <a:cxnLst/>
              <a:rect r="r" b="b" t="t" l="l"/>
              <a:pathLst>
                <a:path h="915289" w="3750183">
                  <a:moveTo>
                    <a:pt x="0" y="0"/>
                  </a:moveTo>
                  <a:lnTo>
                    <a:pt x="3750183" y="0"/>
                  </a:lnTo>
                  <a:lnTo>
                    <a:pt x="3750183" y="915289"/>
                  </a:lnTo>
                  <a:lnTo>
                    <a:pt x="0" y="9152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" t="0" r="-2" b="-6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9621382"/>
            <a:ext cx="18288000" cy="706200"/>
            <a:chOff x="0" y="0"/>
            <a:chExt cx="24384000" cy="941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384000" cy="941578"/>
            </a:xfrm>
            <a:custGeom>
              <a:avLst/>
              <a:gdLst/>
              <a:ahLst/>
              <a:cxnLst/>
              <a:rect r="r" b="b" t="t" l="l"/>
              <a:pathLst>
                <a:path h="94157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41578"/>
                  </a:lnTo>
                  <a:lnTo>
                    <a:pt x="0" y="941578"/>
                  </a:lnTo>
                  <a:close/>
                </a:path>
              </a:pathLst>
            </a:custGeom>
            <a:solidFill>
              <a:srgbClr val="EEFF4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442718" y="9774878"/>
            <a:ext cx="6472800" cy="409200"/>
            <a:chOff x="0" y="0"/>
            <a:chExt cx="8630400" cy="545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630400" cy="545600"/>
            </a:xfrm>
            <a:custGeom>
              <a:avLst/>
              <a:gdLst/>
              <a:ahLst/>
              <a:cxnLst/>
              <a:rect r="r" b="b" t="t" l="l"/>
              <a:pathLst>
                <a:path h="545600" w="8630400">
                  <a:moveTo>
                    <a:pt x="0" y="0"/>
                  </a:moveTo>
                  <a:lnTo>
                    <a:pt x="8630400" y="0"/>
                  </a:lnTo>
                  <a:lnTo>
                    <a:pt x="8630400" y="545600"/>
                  </a:lnTo>
                  <a:lnTo>
                    <a:pt x="0" y="54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38100"/>
              <a:ext cx="8630400" cy="5075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592"/>
                </a:lnSpc>
              </a:pPr>
              <a:r>
                <a:rPr lang="en-US" b="true" sz="2400">
                  <a:solidFill>
                    <a:srgbClr val="000000"/>
                  </a:solidFill>
                  <a:latin typeface="Titillium Web Bold"/>
                  <a:ea typeface="Titillium Web Bold"/>
                  <a:cs typeface="Titillium Web Bold"/>
                  <a:sym typeface="Titillium Web Bold"/>
                </a:rPr>
                <a:t>@interledger  #openpayments</a:t>
              </a:r>
            </a:p>
          </p:txBody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81400" y="8346374"/>
            <a:ext cx="2617450" cy="1969828"/>
            <a:chOff x="0" y="0"/>
            <a:chExt cx="3489933" cy="2626437"/>
          </a:xfrm>
        </p:grpSpPr>
        <p:sp>
          <p:nvSpPr>
            <p:cNvPr name="Freeform 12" id="12"/>
            <p:cNvSpPr/>
            <p:nvPr/>
          </p:nvSpPr>
          <p:spPr>
            <a:xfrm flipH="true" flipV="false" rot="0">
              <a:off x="0" y="0"/>
              <a:ext cx="3489960" cy="2626487"/>
            </a:xfrm>
            <a:custGeom>
              <a:avLst/>
              <a:gdLst/>
              <a:ahLst/>
              <a:cxnLst/>
              <a:rect r="r" b="b" t="t" l="l"/>
              <a:pathLst>
                <a:path h="2626487" w="3489960">
                  <a:moveTo>
                    <a:pt x="3489960" y="0"/>
                  </a:moveTo>
                  <a:lnTo>
                    <a:pt x="0" y="0"/>
                  </a:lnTo>
                  <a:lnTo>
                    <a:pt x="0" y="2626487"/>
                  </a:lnTo>
                  <a:lnTo>
                    <a:pt x="3489960" y="2626487"/>
                  </a:lnTo>
                  <a:lnTo>
                    <a:pt x="348996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1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393392" y="2791155"/>
            <a:ext cx="16357275" cy="340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25754" indent="-512877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25% of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freelancers report la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te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paym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e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nts,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h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urting cash flow and trust </a:t>
            </a:r>
            <a:r>
              <a:rPr lang="en-US" sz="3200" i="true">
                <a:solidFill>
                  <a:srgbClr val="FFFFFF"/>
                </a:solidFill>
                <a:latin typeface="Titillium Web Italics"/>
                <a:ea typeface="Titillium Web Italics"/>
                <a:cs typeface="Titillium Web Italics"/>
                <a:sym typeface="Titillium Web Italics"/>
              </a:rPr>
              <a:t>(Source: [Upwork 2023 Report])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</a:p>
          <a:p>
            <a:pPr algn="l" marL="1025754" indent="-512877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37% of compani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e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 rely on global freelancers but struggle with cross-border fees/delays </a:t>
            </a:r>
            <a:r>
              <a:rPr lang="en-US" sz="3200" i="true">
                <a:solidFill>
                  <a:srgbClr val="FFFFFF"/>
                </a:solidFill>
                <a:latin typeface="Titillium Web Italics"/>
                <a:ea typeface="Titillium Web Italics"/>
                <a:cs typeface="Titillium Web Italics"/>
                <a:sym typeface="Titillium Web Italics"/>
              </a:rPr>
              <a:t>(Source: [Payoneer 2024 Survey])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b="true" sz="3200">
                <a:solidFill>
                  <a:srgbClr val="FFFFFF"/>
                </a:solidFill>
                <a:latin typeface="Titillium Web Bold"/>
                <a:ea typeface="Titillium Web Bold"/>
                <a:cs typeface="Titillium Web Bold"/>
                <a:sym typeface="Titillium Web Bold"/>
              </a:rPr>
              <a:t>Result: </a:t>
            </a: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Wasted time on disputes, high fees (5–10%), and opaque escrow systems.</a:t>
            </a:r>
          </a:p>
        </p:txBody>
      </p:sp>
      <p:sp>
        <p:nvSpPr>
          <p:cNvPr name="AutoShape 14" id="14"/>
          <p:cNvSpPr/>
          <p:nvPr/>
        </p:nvSpPr>
        <p:spPr>
          <a:xfrm>
            <a:off x="761011" y="2538743"/>
            <a:ext cx="10931250" cy="19050"/>
          </a:xfrm>
          <a:prstGeom prst="line">
            <a:avLst/>
          </a:prstGeom>
          <a:ln cap="rnd" w="9525">
            <a:solidFill>
              <a:srgbClr val="EEFF4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4076733" y="6248730"/>
            <a:ext cx="10134534" cy="3319060"/>
          </a:xfrm>
          <a:custGeom>
            <a:avLst/>
            <a:gdLst/>
            <a:ahLst/>
            <a:cxnLst/>
            <a:rect r="r" b="b" t="t" l="l"/>
            <a:pathLst>
              <a:path h="3319060" w="10134534">
                <a:moveTo>
                  <a:pt x="0" y="0"/>
                </a:moveTo>
                <a:lnTo>
                  <a:pt x="10134534" y="0"/>
                </a:lnTo>
                <a:lnTo>
                  <a:pt x="10134534" y="3319060"/>
                </a:lnTo>
                <a:lnTo>
                  <a:pt x="0" y="33190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817882" y="9809307"/>
            <a:ext cx="1650300" cy="34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4"/>
              </a:lnSpc>
            </a:pPr>
            <a:r>
              <a:rPr lang="en-US" b="true" sz="2799">
                <a:solidFill>
                  <a:srgbClr val="000000"/>
                </a:solidFill>
                <a:latin typeface="Titillium Web Bold"/>
                <a:ea typeface="Titillium Web Bold"/>
                <a:cs typeface="Titillium Web Bold"/>
                <a:sym typeface="Titillium Web Bold"/>
              </a:rPr>
              <a:t>#ILPhacks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61002" y="1377811"/>
            <a:ext cx="16498298" cy="109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4"/>
              </a:lnSpc>
            </a:pPr>
            <a:r>
              <a:rPr lang="en-US" b="true" sz="7800">
                <a:solidFill>
                  <a:srgbClr val="EEFF41"/>
                </a:solidFill>
                <a:latin typeface="Titillium Web Bold"/>
                <a:ea typeface="Titillium Web Bold"/>
                <a:cs typeface="Titillium Web Bold"/>
                <a:sym typeface="Titillium Web Bold"/>
              </a:rPr>
              <a:t>1 in 4 F</a:t>
            </a:r>
            <a:r>
              <a:rPr lang="en-US" b="true" sz="7800">
                <a:solidFill>
                  <a:srgbClr val="EEFF41"/>
                </a:solidFill>
                <a:latin typeface="Titillium Web Bold"/>
                <a:ea typeface="Titillium Web Bold"/>
                <a:cs typeface="Titillium Web Bold"/>
                <a:sym typeface="Titillium Web Bold"/>
              </a:rPr>
              <a:t>reelancers Face Late Payments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7998" cy="10287000"/>
            <a:chOff x="0" y="0"/>
            <a:chExt cx="2438399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8738" r="0" b="-18738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065452" y="377750"/>
            <a:ext cx="2812652" cy="686508"/>
            <a:chOff x="0" y="0"/>
            <a:chExt cx="3750203" cy="91534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50183" cy="915289"/>
            </a:xfrm>
            <a:custGeom>
              <a:avLst/>
              <a:gdLst/>
              <a:ahLst/>
              <a:cxnLst/>
              <a:rect r="r" b="b" t="t" l="l"/>
              <a:pathLst>
                <a:path h="915289" w="3750183">
                  <a:moveTo>
                    <a:pt x="0" y="0"/>
                  </a:moveTo>
                  <a:lnTo>
                    <a:pt x="3750183" y="0"/>
                  </a:lnTo>
                  <a:lnTo>
                    <a:pt x="3750183" y="915289"/>
                  </a:lnTo>
                  <a:lnTo>
                    <a:pt x="0" y="9152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" t="0" r="-2" b="-6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9621382"/>
            <a:ext cx="18288000" cy="706200"/>
            <a:chOff x="0" y="0"/>
            <a:chExt cx="24384000" cy="941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384000" cy="941578"/>
            </a:xfrm>
            <a:custGeom>
              <a:avLst/>
              <a:gdLst/>
              <a:ahLst/>
              <a:cxnLst/>
              <a:rect r="r" b="b" t="t" l="l"/>
              <a:pathLst>
                <a:path h="94157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41578"/>
                  </a:lnTo>
                  <a:lnTo>
                    <a:pt x="0" y="941578"/>
                  </a:lnTo>
                  <a:close/>
                </a:path>
              </a:pathLst>
            </a:custGeom>
            <a:solidFill>
              <a:srgbClr val="EEFF4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442718" y="9774878"/>
            <a:ext cx="6472800" cy="409200"/>
            <a:chOff x="0" y="0"/>
            <a:chExt cx="8630400" cy="545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630400" cy="545600"/>
            </a:xfrm>
            <a:custGeom>
              <a:avLst/>
              <a:gdLst/>
              <a:ahLst/>
              <a:cxnLst/>
              <a:rect r="r" b="b" t="t" l="l"/>
              <a:pathLst>
                <a:path h="545600" w="8630400">
                  <a:moveTo>
                    <a:pt x="0" y="0"/>
                  </a:moveTo>
                  <a:lnTo>
                    <a:pt x="8630400" y="0"/>
                  </a:lnTo>
                  <a:lnTo>
                    <a:pt x="8630400" y="545600"/>
                  </a:lnTo>
                  <a:lnTo>
                    <a:pt x="0" y="54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38100"/>
              <a:ext cx="8630400" cy="5075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592"/>
                </a:lnSpc>
              </a:pPr>
              <a:r>
                <a:rPr lang="en-US" b="true" sz="2400">
                  <a:solidFill>
                    <a:srgbClr val="000000"/>
                  </a:solidFill>
                  <a:latin typeface="Titillium Web Bold"/>
                  <a:ea typeface="Titillium Web Bold"/>
                  <a:cs typeface="Titillium Web Bold"/>
                  <a:sym typeface="Titillium Web Bold"/>
                </a:rPr>
                <a:t>@interledger  #openpayments</a:t>
              </a:r>
            </a:p>
          </p:txBody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81400" y="8346374"/>
            <a:ext cx="2617450" cy="1969828"/>
            <a:chOff x="0" y="0"/>
            <a:chExt cx="3489933" cy="2626437"/>
          </a:xfrm>
        </p:grpSpPr>
        <p:sp>
          <p:nvSpPr>
            <p:cNvPr name="Freeform 12" id="12"/>
            <p:cNvSpPr/>
            <p:nvPr/>
          </p:nvSpPr>
          <p:spPr>
            <a:xfrm flipH="true" flipV="false" rot="0">
              <a:off x="0" y="0"/>
              <a:ext cx="3489960" cy="2626487"/>
            </a:xfrm>
            <a:custGeom>
              <a:avLst/>
              <a:gdLst/>
              <a:ahLst/>
              <a:cxnLst/>
              <a:rect r="r" b="b" t="t" l="l"/>
              <a:pathLst>
                <a:path h="2626487" w="3489960">
                  <a:moveTo>
                    <a:pt x="3489960" y="0"/>
                  </a:moveTo>
                  <a:lnTo>
                    <a:pt x="0" y="0"/>
                  </a:lnTo>
                  <a:lnTo>
                    <a:pt x="0" y="2626487"/>
                  </a:lnTo>
                  <a:lnTo>
                    <a:pt x="3489960" y="2626487"/>
                  </a:lnTo>
                  <a:lnTo>
                    <a:pt x="348996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1"/>
              </a:stretch>
            </a:blipFill>
          </p:spPr>
        </p:sp>
      </p:grpSp>
      <p:sp>
        <p:nvSpPr>
          <p:cNvPr name="AutoShape 13" id="13"/>
          <p:cNvSpPr/>
          <p:nvPr/>
        </p:nvSpPr>
        <p:spPr>
          <a:xfrm>
            <a:off x="761011" y="2254692"/>
            <a:ext cx="10931250" cy="19050"/>
          </a:xfrm>
          <a:prstGeom prst="line">
            <a:avLst/>
          </a:prstGeom>
          <a:ln cap="rnd" w="9525">
            <a:solidFill>
              <a:srgbClr val="EEFF4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0697455" y="4889796"/>
            <a:ext cx="7218063" cy="4589865"/>
          </a:xfrm>
          <a:custGeom>
            <a:avLst/>
            <a:gdLst/>
            <a:ahLst/>
            <a:cxnLst/>
            <a:rect r="r" b="b" t="t" l="l"/>
            <a:pathLst>
              <a:path h="4589865" w="7218063">
                <a:moveTo>
                  <a:pt x="0" y="0"/>
                </a:moveTo>
                <a:lnTo>
                  <a:pt x="7218063" y="0"/>
                </a:lnTo>
                <a:lnTo>
                  <a:pt x="7218063" y="4589865"/>
                </a:lnTo>
                <a:lnTo>
                  <a:pt x="0" y="458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92" t="0" r="-23782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817882" y="9809307"/>
            <a:ext cx="1650300" cy="34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4"/>
              </a:lnSpc>
            </a:pPr>
            <a:r>
              <a:rPr lang="en-US" b="true" sz="2799">
                <a:solidFill>
                  <a:srgbClr val="000000"/>
                </a:solidFill>
                <a:latin typeface="Titillium Web Bold"/>
                <a:ea typeface="Titillium Web Bold"/>
                <a:cs typeface="Titillium Web Bold"/>
                <a:sym typeface="Titillium Web Bold"/>
              </a:rPr>
              <a:t>#ILPhacks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61002" y="1149983"/>
            <a:ext cx="16498298" cy="109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4"/>
              </a:lnSpc>
            </a:pPr>
            <a:r>
              <a:rPr lang="en-US" b="true" sz="7800">
                <a:solidFill>
                  <a:srgbClr val="EEFF41"/>
                </a:solidFill>
                <a:latin typeface="Titillium Web Bold"/>
                <a:ea typeface="Titillium Web Bold"/>
                <a:cs typeface="Titillium Web Bold"/>
                <a:sym typeface="Titillium Web Bold"/>
              </a:rPr>
              <a:t>The Trust Gap in Freelancing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4503" y="2515785"/>
            <a:ext cx="16357275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25754" indent="-512877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Cross-border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freelancing is growing (37% adoption),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b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ut legacy systems aren’t built f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or 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.</a:t>
            </a:r>
          </a:p>
          <a:p>
            <a:pPr algn="l" marL="1025754" indent="-512877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$1.2T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freelanc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e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economy loses billions annually to fees and delays.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8740" y="3754035"/>
            <a:ext cx="12943523" cy="2300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023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82% of freelancers say payment security is their top concern (Source: PayPal 2023).</a:t>
            </a:r>
          </a:p>
          <a:p>
            <a:pPr algn="just" marL="604519" indent="-302260" lvl="1">
              <a:lnSpc>
                <a:spcPts val="3023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63% of disputes arise from unclear payment terms (Source: Freelancers Union).</a:t>
            </a:r>
          </a:p>
          <a:p>
            <a:pPr algn="just">
              <a:lnSpc>
                <a:spcPts val="3023"/>
              </a:lnSpc>
            </a:pPr>
          </a:p>
          <a:p>
            <a:pPr algn="just">
              <a:lnSpc>
                <a:spcPts val="3023"/>
              </a:lnSpc>
            </a:pPr>
          </a:p>
          <a:p>
            <a:pPr algn="just">
              <a:lnSpc>
                <a:spcPts val="3023"/>
              </a:lnSpc>
            </a:pPr>
            <a:r>
              <a:rPr lang="en-US" b="true" sz="2799">
                <a:solidFill>
                  <a:srgbClr val="FFFFFF"/>
                </a:solidFill>
                <a:latin typeface="Titillium Web Bold"/>
                <a:ea typeface="Titillium Web Bold"/>
                <a:cs typeface="Titillium Web Bold"/>
                <a:sym typeface="Titillium Web Bold"/>
              </a:rPr>
              <a:t>Why It Matters:</a:t>
            </a:r>
          </a:p>
          <a:p>
            <a:pPr algn="just">
              <a:lnSpc>
                <a:spcPts val="3023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Open Payments’ on-chain transparency addresses both.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7998" cy="10287000"/>
            <a:chOff x="0" y="0"/>
            <a:chExt cx="2438399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8738" r="0" b="-18738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065452" y="377750"/>
            <a:ext cx="2812652" cy="686508"/>
            <a:chOff x="0" y="0"/>
            <a:chExt cx="3750203" cy="91534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50183" cy="915289"/>
            </a:xfrm>
            <a:custGeom>
              <a:avLst/>
              <a:gdLst/>
              <a:ahLst/>
              <a:cxnLst/>
              <a:rect r="r" b="b" t="t" l="l"/>
              <a:pathLst>
                <a:path h="915289" w="3750183">
                  <a:moveTo>
                    <a:pt x="0" y="0"/>
                  </a:moveTo>
                  <a:lnTo>
                    <a:pt x="3750183" y="0"/>
                  </a:lnTo>
                  <a:lnTo>
                    <a:pt x="3750183" y="915289"/>
                  </a:lnTo>
                  <a:lnTo>
                    <a:pt x="0" y="9152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" t="0" r="-2" b="-6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9621382"/>
            <a:ext cx="18288000" cy="706200"/>
            <a:chOff x="0" y="0"/>
            <a:chExt cx="24384000" cy="941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384000" cy="941578"/>
            </a:xfrm>
            <a:custGeom>
              <a:avLst/>
              <a:gdLst/>
              <a:ahLst/>
              <a:cxnLst/>
              <a:rect r="r" b="b" t="t" l="l"/>
              <a:pathLst>
                <a:path h="94157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41578"/>
                  </a:lnTo>
                  <a:lnTo>
                    <a:pt x="0" y="941578"/>
                  </a:lnTo>
                  <a:close/>
                </a:path>
              </a:pathLst>
            </a:custGeom>
            <a:solidFill>
              <a:srgbClr val="EEFF4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442718" y="9774878"/>
            <a:ext cx="6472800" cy="409200"/>
            <a:chOff x="0" y="0"/>
            <a:chExt cx="8630400" cy="545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630400" cy="545600"/>
            </a:xfrm>
            <a:custGeom>
              <a:avLst/>
              <a:gdLst/>
              <a:ahLst/>
              <a:cxnLst/>
              <a:rect r="r" b="b" t="t" l="l"/>
              <a:pathLst>
                <a:path h="545600" w="8630400">
                  <a:moveTo>
                    <a:pt x="0" y="0"/>
                  </a:moveTo>
                  <a:lnTo>
                    <a:pt x="8630400" y="0"/>
                  </a:lnTo>
                  <a:lnTo>
                    <a:pt x="8630400" y="545600"/>
                  </a:lnTo>
                  <a:lnTo>
                    <a:pt x="0" y="54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38100"/>
              <a:ext cx="8630400" cy="5075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592"/>
                </a:lnSpc>
              </a:pPr>
              <a:r>
                <a:rPr lang="en-US" b="true" sz="2400">
                  <a:solidFill>
                    <a:srgbClr val="000000"/>
                  </a:solidFill>
                  <a:latin typeface="Titillium Web Bold"/>
                  <a:ea typeface="Titillium Web Bold"/>
                  <a:cs typeface="Titillium Web Bold"/>
                  <a:sym typeface="Titillium Web Bold"/>
                </a:rPr>
                <a:t>@interledger  #openpayments</a:t>
              </a:r>
            </a:p>
          </p:txBody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81400" y="8346374"/>
            <a:ext cx="2617450" cy="1969828"/>
            <a:chOff x="0" y="0"/>
            <a:chExt cx="3489933" cy="2626437"/>
          </a:xfrm>
        </p:grpSpPr>
        <p:sp>
          <p:nvSpPr>
            <p:cNvPr name="Freeform 12" id="12"/>
            <p:cNvSpPr/>
            <p:nvPr/>
          </p:nvSpPr>
          <p:spPr>
            <a:xfrm flipH="true" flipV="false" rot="0">
              <a:off x="0" y="0"/>
              <a:ext cx="3489960" cy="2626487"/>
            </a:xfrm>
            <a:custGeom>
              <a:avLst/>
              <a:gdLst/>
              <a:ahLst/>
              <a:cxnLst/>
              <a:rect r="r" b="b" t="t" l="l"/>
              <a:pathLst>
                <a:path h="2626487" w="3489960">
                  <a:moveTo>
                    <a:pt x="3489960" y="0"/>
                  </a:moveTo>
                  <a:lnTo>
                    <a:pt x="0" y="0"/>
                  </a:lnTo>
                  <a:lnTo>
                    <a:pt x="0" y="2626487"/>
                  </a:lnTo>
                  <a:lnTo>
                    <a:pt x="3489960" y="2626487"/>
                  </a:lnTo>
                  <a:lnTo>
                    <a:pt x="348996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1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028700" y="2570924"/>
            <a:ext cx="15599941" cy="534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A blockchain-based escrow system using Open Payments (OP) that automates freela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nce payments with smart contracts, eliminating delays and disputes.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Key Components:</a:t>
            </a:r>
          </a:p>
          <a:p>
            <a:pPr algn="l" marL="690881" indent="-345440" lvl="1">
              <a:lnSpc>
                <a:spcPts val="3840"/>
              </a:lnSpc>
              <a:buAutoNum type="arabicPeriod" startAt="1"/>
            </a:pP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Smart Escrow - Funds locked in a transparent hot wallet.</a:t>
            </a:r>
          </a:p>
          <a:p>
            <a:pPr algn="l" marL="690881" indent="-345440" lvl="1">
              <a:lnSpc>
                <a:spcPts val="3840"/>
              </a:lnSpc>
              <a:buAutoNum type="arabicPeriod" startAt="1"/>
            </a:pP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Auto-Release Triggers - Time-based (72hr) or instant approval.</a:t>
            </a:r>
          </a:p>
          <a:p>
            <a:pPr algn="l" marL="690881" indent="-345440" lvl="1">
              <a:lnSpc>
                <a:spcPts val="3840"/>
              </a:lnSpc>
              <a:buAutoNum type="arabicPeriod" startAt="1"/>
            </a:pP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On-Chain Evidence - Immutable work logs for disputes.</a:t>
            </a:r>
          </a:p>
          <a:p>
            <a:pPr algn="l" marL="690881" indent="-345440" lvl="1">
              <a:lnSpc>
                <a:spcPts val="3840"/>
              </a:lnSpc>
              <a:buAutoNum type="arabicPeriod" startAt="1"/>
            </a:pP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Self-Custody - Freelancers withdraw to any OP-compatible wallet.</a:t>
            </a:r>
          </a:p>
          <a:p>
            <a:pPr algn="l" marL="1025754" indent="-512877" lvl="1">
              <a:lnSpc>
                <a:spcPts val="3840"/>
              </a:lnSpc>
              <a:buFont typeface="Arial"/>
              <a:buChar char="•"/>
            </a:pPr>
          </a:p>
          <a:p>
            <a:pPr algn="l">
              <a:lnSpc>
                <a:spcPts val="3840"/>
              </a:lnSpc>
            </a:pPr>
          </a:p>
        </p:txBody>
      </p:sp>
      <p:sp>
        <p:nvSpPr>
          <p:cNvPr name="AutoShape 14" id="14"/>
          <p:cNvSpPr/>
          <p:nvPr/>
        </p:nvSpPr>
        <p:spPr>
          <a:xfrm>
            <a:off x="1011635" y="2443539"/>
            <a:ext cx="10931250" cy="19050"/>
          </a:xfrm>
          <a:prstGeom prst="line">
            <a:avLst/>
          </a:prstGeom>
          <a:ln cap="rnd" w="9525">
            <a:solidFill>
              <a:srgbClr val="00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4278313" y="3672164"/>
            <a:ext cx="2805982" cy="5659124"/>
          </a:xfrm>
          <a:custGeom>
            <a:avLst/>
            <a:gdLst/>
            <a:ahLst/>
            <a:cxnLst/>
            <a:rect r="r" b="b" t="t" l="l"/>
            <a:pathLst>
              <a:path h="5659124" w="2805982">
                <a:moveTo>
                  <a:pt x="0" y="0"/>
                </a:moveTo>
                <a:lnTo>
                  <a:pt x="2805982" y="0"/>
                </a:lnTo>
                <a:lnTo>
                  <a:pt x="2805982" y="5659124"/>
                </a:lnTo>
                <a:lnTo>
                  <a:pt x="0" y="56591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817882" y="9809307"/>
            <a:ext cx="1650300" cy="34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4"/>
              </a:lnSpc>
            </a:pPr>
            <a:r>
              <a:rPr lang="en-US" b="true" sz="2799">
                <a:solidFill>
                  <a:srgbClr val="000000"/>
                </a:solidFill>
                <a:latin typeface="Titillium Web Bold"/>
                <a:ea typeface="Titillium Web Bold"/>
                <a:cs typeface="Titillium Web Bold"/>
                <a:sym typeface="Titillium Web Bold"/>
              </a:rPr>
              <a:t>#ILPhacks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11627" y="1114425"/>
            <a:ext cx="9203700" cy="102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4"/>
              </a:lnSpc>
            </a:pPr>
            <a:r>
              <a:rPr lang="en-US" b="true" sz="7800">
                <a:solidFill>
                  <a:srgbClr val="00FFFF"/>
                </a:solidFill>
                <a:latin typeface="Titillium Web Bold"/>
                <a:ea typeface="Titillium Web Bold"/>
                <a:cs typeface="Titillium Web Bold"/>
                <a:sym typeface="Titillium Web Bold"/>
              </a:rPr>
              <a:t>Solution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7998" cy="10287000"/>
            <a:chOff x="0" y="0"/>
            <a:chExt cx="2438399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8738" r="0" b="-18738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065452" y="377750"/>
            <a:ext cx="2812652" cy="686508"/>
            <a:chOff x="0" y="0"/>
            <a:chExt cx="3750203" cy="91534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50183" cy="915289"/>
            </a:xfrm>
            <a:custGeom>
              <a:avLst/>
              <a:gdLst/>
              <a:ahLst/>
              <a:cxnLst/>
              <a:rect r="r" b="b" t="t" l="l"/>
              <a:pathLst>
                <a:path h="915289" w="3750183">
                  <a:moveTo>
                    <a:pt x="0" y="0"/>
                  </a:moveTo>
                  <a:lnTo>
                    <a:pt x="3750183" y="0"/>
                  </a:lnTo>
                  <a:lnTo>
                    <a:pt x="3750183" y="915289"/>
                  </a:lnTo>
                  <a:lnTo>
                    <a:pt x="0" y="9152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" t="0" r="-2" b="-6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9621382"/>
            <a:ext cx="18288000" cy="706200"/>
            <a:chOff x="0" y="0"/>
            <a:chExt cx="24384000" cy="941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384000" cy="941578"/>
            </a:xfrm>
            <a:custGeom>
              <a:avLst/>
              <a:gdLst/>
              <a:ahLst/>
              <a:cxnLst/>
              <a:rect r="r" b="b" t="t" l="l"/>
              <a:pathLst>
                <a:path h="94157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41578"/>
                  </a:lnTo>
                  <a:lnTo>
                    <a:pt x="0" y="941578"/>
                  </a:lnTo>
                  <a:close/>
                </a:path>
              </a:pathLst>
            </a:custGeom>
            <a:solidFill>
              <a:srgbClr val="EEFF4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442718" y="9774878"/>
            <a:ext cx="6472800" cy="409200"/>
            <a:chOff x="0" y="0"/>
            <a:chExt cx="8630400" cy="545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630400" cy="545600"/>
            </a:xfrm>
            <a:custGeom>
              <a:avLst/>
              <a:gdLst/>
              <a:ahLst/>
              <a:cxnLst/>
              <a:rect r="r" b="b" t="t" l="l"/>
              <a:pathLst>
                <a:path h="545600" w="8630400">
                  <a:moveTo>
                    <a:pt x="0" y="0"/>
                  </a:moveTo>
                  <a:lnTo>
                    <a:pt x="8630400" y="0"/>
                  </a:lnTo>
                  <a:lnTo>
                    <a:pt x="8630400" y="545600"/>
                  </a:lnTo>
                  <a:lnTo>
                    <a:pt x="0" y="54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38100"/>
              <a:ext cx="8630400" cy="5075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592"/>
                </a:lnSpc>
              </a:pPr>
              <a:r>
                <a:rPr lang="en-US" b="true" sz="2400">
                  <a:solidFill>
                    <a:srgbClr val="000000"/>
                  </a:solidFill>
                  <a:latin typeface="Titillium Web Bold"/>
                  <a:ea typeface="Titillium Web Bold"/>
                  <a:cs typeface="Titillium Web Bold"/>
                  <a:sym typeface="Titillium Web Bold"/>
                </a:rPr>
                <a:t>@interledger  #openpayments</a:t>
              </a:r>
            </a:p>
          </p:txBody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81400" y="8346374"/>
            <a:ext cx="2617450" cy="1969828"/>
            <a:chOff x="0" y="0"/>
            <a:chExt cx="3489933" cy="2626437"/>
          </a:xfrm>
        </p:grpSpPr>
        <p:sp>
          <p:nvSpPr>
            <p:cNvPr name="Freeform 12" id="12"/>
            <p:cNvSpPr/>
            <p:nvPr/>
          </p:nvSpPr>
          <p:spPr>
            <a:xfrm flipH="true" flipV="false" rot="0">
              <a:off x="0" y="0"/>
              <a:ext cx="3489960" cy="2626487"/>
            </a:xfrm>
            <a:custGeom>
              <a:avLst/>
              <a:gdLst/>
              <a:ahLst/>
              <a:cxnLst/>
              <a:rect r="r" b="b" t="t" l="l"/>
              <a:pathLst>
                <a:path h="2626487" w="3489960">
                  <a:moveTo>
                    <a:pt x="3489960" y="0"/>
                  </a:moveTo>
                  <a:lnTo>
                    <a:pt x="0" y="0"/>
                  </a:lnTo>
                  <a:lnTo>
                    <a:pt x="0" y="2626487"/>
                  </a:lnTo>
                  <a:lnTo>
                    <a:pt x="3489960" y="2626487"/>
                  </a:lnTo>
                  <a:lnTo>
                    <a:pt x="348996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1"/>
              </a:stretch>
            </a:blipFill>
          </p:spPr>
        </p:sp>
      </p:grpSp>
      <p:sp>
        <p:nvSpPr>
          <p:cNvPr name="AutoShape 13" id="13"/>
          <p:cNvSpPr/>
          <p:nvPr/>
        </p:nvSpPr>
        <p:spPr>
          <a:xfrm>
            <a:off x="1028708" y="2254692"/>
            <a:ext cx="10931250" cy="19050"/>
          </a:xfrm>
          <a:prstGeom prst="line">
            <a:avLst/>
          </a:prstGeom>
          <a:ln cap="rnd" w="9525">
            <a:solidFill>
              <a:srgbClr val="00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5170519" y="4180065"/>
            <a:ext cx="12577671" cy="5078235"/>
          </a:xfrm>
          <a:custGeom>
            <a:avLst/>
            <a:gdLst/>
            <a:ahLst/>
            <a:cxnLst/>
            <a:rect r="r" b="b" t="t" l="l"/>
            <a:pathLst>
              <a:path h="5078235" w="12577671">
                <a:moveTo>
                  <a:pt x="0" y="0"/>
                </a:moveTo>
                <a:lnTo>
                  <a:pt x="12577671" y="0"/>
                </a:lnTo>
                <a:lnTo>
                  <a:pt x="12577671" y="5078235"/>
                </a:lnTo>
                <a:lnTo>
                  <a:pt x="0" y="50782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817882" y="9809307"/>
            <a:ext cx="1650300" cy="34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4"/>
              </a:lnSpc>
            </a:pPr>
            <a:r>
              <a:rPr lang="en-US" b="true" sz="2799">
                <a:solidFill>
                  <a:srgbClr val="000000"/>
                </a:solidFill>
                <a:latin typeface="Titillium Web Bold"/>
                <a:ea typeface="Titillium Web Bold"/>
                <a:cs typeface="Titillium Web Bold"/>
                <a:sym typeface="Titillium Web Bold"/>
              </a:rPr>
              <a:t>#ILPhacks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1149983"/>
            <a:ext cx="9203700" cy="109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4"/>
              </a:lnSpc>
            </a:pPr>
            <a:r>
              <a:rPr lang="en-US" b="true" sz="7800">
                <a:solidFill>
                  <a:srgbClr val="00FFFF"/>
                </a:solidFill>
                <a:latin typeface="Titillium Web Bold"/>
                <a:ea typeface="Titillium Web Bold"/>
                <a:cs typeface="Titillium Web Bold"/>
                <a:sym typeface="Titillium Web Bold"/>
              </a:rPr>
              <a:t>To</a:t>
            </a:r>
            <a:r>
              <a:rPr lang="en-US" b="true" sz="7800">
                <a:solidFill>
                  <a:srgbClr val="00FFFF"/>
                </a:solidFill>
                <a:latin typeface="Titillium Web Bold"/>
                <a:ea typeface="Titillium Web Bold"/>
                <a:cs typeface="Titillium Web Bold"/>
                <a:sym typeface="Titillium Web Bold"/>
              </a:rPr>
              <a:t>ols &amp; Tech Stack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66368" y="2377630"/>
            <a:ext cx="15300529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3840"/>
              </a:lnSpc>
              <a:buAutoNum type="arabicPeriod" startAt="1"/>
            </a:pP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B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lockchain: Open Payments (OP) for instant settl</a:t>
            </a: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ements.</a:t>
            </a:r>
          </a:p>
          <a:p>
            <a:pPr algn="l" marL="690881" indent="-345440" lvl="1">
              <a:lnSpc>
                <a:spcPts val="3840"/>
              </a:lnSpc>
              <a:buAutoNum type="arabicPeriod" startAt="1"/>
            </a:pP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Frontend: React.js + WalletConnect for user-friendly UI.</a:t>
            </a:r>
          </a:p>
          <a:p>
            <a:pPr algn="l" marL="690881" indent="-345440" lvl="1">
              <a:lnSpc>
                <a:spcPts val="3840"/>
              </a:lnSpc>
              <a:buAutoNum type="arabicPeriod" startAt="1"/>
            </a:pPr>
            <a:r>
              <a:rPr lang="en-US" sz="32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Backend: Node.js to track off-chain data (e.g., work submissions).</a:t>
            </a:r>
          </a:p>
          <a:p>
            <a:pPr algn="l">
              <a:lnSpc>
                <a:spcPts val="384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81400" y="0"/>
            <a:ext cx="18287998" cy="10287000"/>
            <a:chOff x="0" y="0"/>
            <a:chExt cx="24383997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8738" r="0" b="-18738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065452" y="377750"/>
            <a:ext cx="2812652" cy="686508"/>
            <a:chOff x="0" y="0"/>
            <a:chExt cx="3750203" cy="91534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50183" cy="915289"/>
            </a:xfrm>
            <a:custGeom>
              <a:avLst/>
              <a:gdLst/>
              <a:ahLst/>
              <a:cxnLst/>
              <a:rect r="r" b="b" t="t" l="l"/>
              <a:pathLst>
                <a:path h="915289" w="3750183">
                  <a:moveTo>
                    <a:pt x="0" y="0"/>
                  </a:moveTo>
                  <a:lnTo>
                    <a:pt x="3750183" y="0"/>
                  </a:lnTo>
                  <a:lnTo>
                    <a:pt x="3750183" y="915289"/>
                  </a:lnTo>
                  <a:lnTo>
                    <a:pt x="0" y="9152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" t="0" r="-2" b="-6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9621382"/>
            <a:ext cx="18288000" cy="706200"/>
            <a:chOff x="0" y="0"/>
            <a:chExt cx="24384000" cy="941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384000" cy="941578"/>
            </a:xfrm>
            <a:custGeom>
              <a:avLst/>
              <a:gdLst/>
              <a:ahLst/>
              <a:cxnLst/>
              <a:rect r="r" b="b" t="t" l="l"/>
              <a:pathLst>
                <a:path h="94157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41578"/>
                  </a:lnTo>
                  <a:lnTo>
                    <a:pt x="0" y="941578"/>
                  </a:lnTo>
                  <a:close/>
                </a:path>
              </a:pathLst>
            </a:custGeom>
            <a:solidFill>
              <a:srgbClr val="EEFF41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442718" y="9774878"/>
            <a:ext cx="6472800" cy="409200"/>
            <a:chOff x="0" y="0"/>
            <a:chExt cx="8630400" cy="545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630400" cy="545600"/>
            </a:xfrm>
            <a:custGeom>
              <a:avLst/>
              <a:gdLst/>
              <a:ahLst/>
              <a:cxnLst/>
              <a:rect r="r" b="b" t="t" l="l"/>
              <a:pathLst>
                <a:path h="545600" w="8630400">
                  <a:moveTo>
                    <a:pt x="0" y="0"/>
                  </a:moveTo>
                  <a:lnTo>
                    <a:pt x="8630400" y="0"/>
                  </a:lnTo>
                  <a:lnTo>
                    <a:pt x="8630400" y="545600"/>
                  </a:lnTo>
                  <a:lnTo>
                    <a:pt x="0" y="54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38100"/>
              <a:ext cx="8630400" cy="5075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592"/>
                </a:lnSpc>
              </a:pPr>
              <a:r>
                <a:rPr lang="en-US" b="true" sz="2400">
                  <a:solidFill>
                    <a:srgbClr val="000000"/>
                  </a:solidFill>
                  <a:latin typeface="Titillium Web Bold"/>
                  <a:ea typeface="Titillium Web Bold"/>
                  <a:cs typeface="Titillium Web Bold"/>
                  <a:sym typeface="Titillium Web Bold"/>
                </a:rPr>
                <a:t>@interledger  #openpayments</a:t>
              </a:r>
            </a:p>
          </p:txBody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81400" y="8346374"/>
            <a:ext cx="2617450" cy="1969828"/>
            <a:chOff x="0" y="0"/>
            <a:chExt cx="3489933" cy="2626437"/>
          </a:xfrm>
        </p:grpSpPr>
        <p:sp>
          <p:nvSpPr>
            <p:cNvPr name="Freeform 12" id="12"/>
            <p:cNvSpPr/>
            <p:nvPr/>
          </p:nvSpPr>
          <p:spPr>
            <a:xfrm flipH="true" flipV="false" rot="0">
              <a:off x="0" y="0"/>
              <a:ext cx="3489960" cy="2626487"/>
            </a:xfrm>
            <a:custGeom>
              <a:avLst/>
              <a:gdLst/>
              <a:ahLst/>
              <a:cxnLst/>
              <a:rect r="r" b="b" t="t" l="l"/>
              <a:pathLst>
                <a:path h="2626487" w="3489960">
                  <a:moveTo>
                    <a:pt x="3489960" y="0"/>
                  </a:moveTo>
                  <a:lnTo>
                    <a:pt x="0" y="0"/>
                  </a:lnTo>
                  <a:lnTo>
                    <a:pt x="0" y="2626487"/>
                  </a:lnTo>
                  <a:lnTo>
                    <a:pt x="3489960" y="2626487"/>
                  </a:lnTo>
                  <a:lnTo>
                    <a:pt x="348996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1"/>
              </a:stretch>
            </a:blipFill>
          </p:spPr>
        </p:sp>
      </p:grpSp>
      <p:sp>
        <p:nvSpPr>
          <p:cNvPr name="AutoShape 13" id="13"/>
          <p:cNvSpPr/>
          <p:nvPr/>
        </p:nvSpPr>
        <p:spPr>
          <a:xfrm>
            <a:off x="1028708" y="1663984"/>
            <a:ext cx="10931250" cy="19050"/>
          </a:xfrm>
          <a:prstGeom prst="line">
            <a:avLst/>
          </a:prstGeom>
          <a:ln cap="rnd" w="9525">
            <a:solidFill>
              <a:srgbClr val="00FFFF"/>
            </a:solidFill>
            <a:prstDash val="solid"/>
            <a:headEnd type="none" len="sm" w="sm"/>
            <a:tailEnd type="arrow" len="sm" w="med"/>
          </a:ln>
        </p:spPr>
      </p:sp>
      <p:graphicFrame>
        <p:nvGraphicFramePr>
          <p:cNvPr name="Object 14" id="14"/>
          <p:cNvGraphicFramePr/>
          <p:nvPr/>
        </p:nvGraphicFramePr>
        <p:xfrm>
          <a:off x="1149827" y="2593818"/>
          <a:ext cx="16230600" cy="7097624"/>
        </p:xfrm>
        <a:graphic>
          <a:graphicData uri="http://schemas.openxmlformats.org/presentationml/2006/ole">
            <p:oleObj imgW="19469100" imgH="10337800" r:id="rId7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Freeform 15" id="15"/>
          <p:cNvSpPr/>
          <p:nvPr/>
        </p:nvSpPr>
        <p:spPr>
          <a:xfrm flipH="false" flipV="false" rot="0">
            <a:off x="9744400" y="3523327"/>
            <a:ext cx="7822781" cy="2781509"/>
          </a:xfrm>
          <a:custGeom>
            <a:avLst/>
            <a:gdLst/>
            <a:ahLst/>
            <a:cxnLst/>
            <a:rect r="r" b="b" t="t" l="l"/>
            <a:pathLst>
              <a:path h="2781509" w="7822781">
                <a:moveTo>
                  <a:pt x="0" y="0"/>
                </a:moveTo>
                <a:lnTo>
                  <a:pt x="7822781" y="0"/>
                </a:lnTo>
                <a:lnTo>
                  <a:pt x="7822781" y="2781509"/>
                </a:lnTo>
                <a:lnTo>
                  <a:pt x="0" y="278150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78197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817882" y="9809307"/>
            <a:ext cx="1650300" cy="34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4"/>
              </a:lnSpc>
            </a:pPr>
            <a:r>
              <a:rPr lang="en-US" b="true" sz="2799">
                <a:solidFill>
                  <a:srgbClr val="000000"/>
                </a:solidFill>
                <a:latin typeface="Titillium Web Bold"/>
                <a:ea typeface="Titillium Web Bold"/>
                <a:cs typeface="Titillium Web Bold"/>
                <a:sym typeface="Titillium Web Bold"/>
              </a:rPr>
              <a:t>#ILPhacks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559275"/>
            <a:ext cx="9203700" cy="109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4"/>
              </a:lnSpc>
            </a:pPr>
            <a:r>
              <a:rPr lang="en-US" b="true" sz="7800">
                <a:solidFill>
                  <a:srgbClr val="00FFFF"/>
                </a:solidFill>
                <a:latin typeface="Titillium Web Bold"/>
                <a:ea typeface="Titillium Web Bold"/>
                <a:cs typeface="Titillium Web Bold"/>
                <a:sym typeface="Titillium Web Bold"/>
              </a:rPr>
              <a:t>Why We’re U</a:t>
            </a:r>
            <a:r>
              <a:rPr lang="en-US" b="true" sz="7800">
                <a:solidFill>
                  <a:srgbClr val="00FFFF"/>
                </a:solidFill>
                <a:latin typeface="Titillium Web Bold"/>
                <a:ea typeface="Titillium Web Bold"/>
                <a:cs typeface="Titillium Web Bold"/>
                <a:sym typeface="Titillium Web Bold"/>
              </a:rPr>
              <a:t>nique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41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065452" y="377750"/>
            <a:ext cx="2812652" cy="686508"/>
            <a:chOff x="0" y="0"/>
            <a:chExt cx="3750203" cy="9153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50183" cy="915289"/>
            </a:xfrm>
            <a:custGeom>
              <a:avLst/>
              <a:gdLst/>
              <a:ahLst/>
              <a:cxnLst/>
              <a:rect r="r" b="b" t="t" l="l"/>
              <a:pathLst>
                <a:path h="915289" w="3750183">
                  <a:moveTo>
                    <a:pt x="0" y="0"/>
                  </a:moveTo>
                  <a:lnTo>
                    <a:pt x="3750183" y="0"/>
                  </a:lnTo>
                  <a:lnTo>
                    <a:pt x="3750183" y="915289"/>
                  </a:lnTo>
                  <a:lnTo>
                    <a:pt x="0" y="9152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" t="0" r="-2" b="-6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622457" y="2317684"/>
            <a:ext cx="3506736" cy="1549852"/>
          </a:xfrm>
          <a:custGeom>
            <a:avLst/>
            <a:gdLst/>
            <a:ahLst/>
            <a:cxnLst/>
            <a:rect r="r" b="b" t="t" l="l"/>
            <a:pathLst>
              <a:path h="1549852" w="3506736">
                <a:moveTo>
                  <a:pt x="0" y="0"/>
                </a:moveTo>
                <a:lnTo>
                  <a:pt x="3506735" y="0"/>
                </a:lnTo>
                <a:lnTo>
                  <a:pt x="3506735" y="1549852"/>
                </a:lnTo>
                <a:lnTo>
                  <a:pt x="0" y="15498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622457" y="4304961"/>
            <a:ext cx="3524375" cy="1454002"/>
          </a:xfrm>
          <a:custGeom>
            <a:avLst/>
            <a:gdLst/>
            <a:ahLst/>
            <a:cxnLst/>
            <a:rect r="r" b="b" t="t" l="l"/>
            <a:pathLst>
              <a:path h="1454002" w="3524375">
                <a:moveTo>
                  <a:pt x="0" y="0"/>
                </a:moveTo>
                <a:lnTo>
                  <a:pt x="3524374" y="0"/>
                </a:lnTo>
                <a:lnTo>
                  <a:pt x="3524374" y="1454002"/>
                </a:lnTo>
                <a:lnTo>
                  <a:pt x="0" y="14540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02252" y="689727"/>
            <a:ext cx="10483497" cy="8907546"/>
          </a:xfrm>
          <a:custGeom>
            <a:avLst/>
            <a:gdLst/>
            <a:ahLst/>
            <a:cxnLst/>
            <a:rect r="r" b="b" t="t" l="l"/>
            <a:pathLst>
              <a:path h="8907546" w="10483497">
                <a:moveTo>
                  <a:pt x="0" y="0"/>
                </a:moveTo>
                <a:lnTo>
                  <a:pt x="10483496" y="0"/>
                </a:lnTo>
                <a:lnTo>
                  <a:pt x="10483496" y="8907546"/>
                </a:lnTo>
                <a:lnTo>
                  <a:pt x="0" y="89075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1400" y="85725"/>
            <a:ext cx="9203700" cy="102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4"/>
              </a:lnSpc>
            </a:pPr>
            <a:r>
              <a:rPr lang="en-US" b="true" sz="7800">
                <a:solidFill>
                  <a:srgbClr val="00FFFF"/>
                </a:solidFill>
                <a:latin typeface="Titillium Web Bold"/>
                <a:ea typeface="Titillium Web Bold"/>
                <a:cs typeface="Titillium Web Bold"/>
                <a:sym typeface="Titillium Web Bold"/>
              </a:rPr>
              <a:t>Solution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DAGrl2OKErY</dc:identifier>
  <dcterms:modified xsi:type="dcterms:W3CDTF">2011-08-01T06:04:30Z</dcterms:modified>
  <cp:revision>1</cp:revision>
  <dc:title>Hackathon submission template from 2025.pptx</dc:title>
</cp:coreProperties>
</file>