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7" r:id="rId5"/>
    <p:sldId id="389" r:id="rId6"/>
    <p:sldId id="384" r:id="rId7"/>
    <p:sldId id="317" r:id="rId8"/>
    <p:sldId id="403" r:id="rId9"/>
    <p:sldId id="406" r:id="rId10"/>
    <p:sldId id="405" r:id="rId11"/>
    <p:sldId id="392" r:id="rId12"/>
    <p:sldId id="398" r:id="rId13"/>
    <p:sldId id="401" r:id="rId14"/>
    <p:sldId id="399" r:id="rId15"/>
    <p:sldId id="400" r:id="rId16"/>
    <p:sldId id="393" r:id="rId17"/>
    <p:sldId id="278" r:id="rId18"/>
    <p:sldId id="397" r:id="rId19"/>
    <p:sldId id="321" r:id="rId20"/>
    <p:sldId id="3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63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Creating Synthetic Data To Handle Class Imbalance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540648"/>
            <a:ext cx="11091600" cy="744688"/>
          </a:xfrm>
        </p:spPr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CSC8639 – Project &amp; Dissertation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33C9A-1B65-57D4-10D4-AA6E1175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 NULL Values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Encoding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SMOTE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Relationship Dictionary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Eliminating Empty Rows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8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540648"/>
            <a:ext cx="11091600" cy="744688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CSC8639 – Project &amp; Dissertation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1725F-B5FC-658D-AE55-6B6CDA0F1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Gaussian Copula Model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 GAN Model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Copula GAN Model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HMA1 Class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9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540648"/>
            <a:ext cx="11091600" cy="744688"/>
          </a:xfrm>
        </p:spPr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CSC8639 – Project &amp; Dissertation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DE82A-BAAF-498D-F6CA-ADF66945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on Synthetic &amp; Test on Real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Chi-Squared Test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Kolmogorov Smirnov Test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(Synthetic Data Vault Library)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43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7950" y="0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CSC8639 – Project &amp; Dissertation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540648"/>
            <a:ext cx="11091600" cy="744688"/>
          </a:xfrm>
        </p:spPr>
        <p:txBody>
          <a:bodyPr/>
          <a:lstStyle/>
          <a:p>
            <a:r>
              <a:rPr lang="en-US" dirty="0"/>
              <a:t>Accuracy Metric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CSC8639 – Project &amp; Dissertation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77694E-C4A4-0F8E-EF89-8583869A9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095923"/>
              </p:ext>
            </p:extLst>
          </p:nvPr>
        </p:nvGraphicFramePr>
        <p:xfrm>
          <a:off x="1794293" y="1915064"/>
          <a:ext cx="8816197" cy="39250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8009">
                  <a:extLst>
                    <a:ext uri="{9D8B030D-6E8A-4147-A177-3AD203B41FA5}">
                      <a16:colId xmlns:a16="http://schemas.microsoft.com/office/drawing/2014/main" val="745417135"/>
                    </a:ext>
                  </a:extLst>
                </a:gridCol>
                <a:gridCol w="1414092">
                  <a:extLst>
                    <a:ext uri="{9D8B030D-6E8A-4147-A177-3AD203B41FA5}">
                      <a16:colId xmlns:a16="http://schemas.microsoft.com/office/drawing/2014/main" val="1839702462"/>
                    </a:ext>
                  </a:extLst>
                </a:gridCol>
                <a:gridCol w="1205663">
                  <a:extLst>
                    <a:ext uri="{9D8B030D-6E8A-4147-A177-3AD203B41FA5}">
                      <a16:colId xmlns:a16="http://schemas.microsoft.com/office/drawing/2014/main" val="3511867588"/>
                    </a:ext>
                  </a:extLst>
                </a:gridCol>
                <a:gridCol w="1201057">
                  <a:extLst>
                    <a:ext uri="{9D8B030D-6E8A-4147-A177-3AD203B41FA5}">
                      <a16:colId xmlns:a16="http://schemas.microsoft.com/office/drawing/2014/main" val="3635611864"/>
                    </a:ext>
                  </a:extLst>
                </a:gridCol>
                <a:gridCol w="963840">
                  <a:extLst>
                    <a:ext uri="{9D8B030D-6E8A-4147-A177-3AD203B41FA5}">
                      <a16:colId xmlns:a16="http://schemas.microsoft.com/office/drawing/2014/main" val="70977502"/>
                    </a:ext>
                  </a:extLst>
                </a:gridCol>
                <a:gridCol w="923536">
                  <a:extLst>
                    <a:ext uri="{9D8B030D-6E8A-4147-A177-3AD203B41FA5}">
                      <a16:colId xmlns:a16="http://schemas.microsoft.com/office/drawing/2014/main" val="2580664888"/>
                    </a:ext>
                  </a:extLst>
                </a:gridCol>
              </a:tblGrid>
              <a:tr h="415553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Dataset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Benchmark Score </a:t>
                      </a: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(Logistic Regression)</a:t>
                      </a: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Synthetic Data Generators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35679"/>
                  </a:ext>
                </a:extLst>
              </a:tr>
              <a:tr h="128901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Gaussian Copula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CT GAN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Copula GAN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HMA1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378463"/>
                  </a:ext>
                </a:extLst>
              </a:tr>
              <a:tr h="22204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38_Sick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LI0_1487_Ozone_Level_8hr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32_Wikiqa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91%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84%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95%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74%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75%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84%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78%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79%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73%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N/A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N/A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37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540648"/>
            <a:ext cx="11091600" cy="744688"/>
          </a:xfrm>
        </p:spPr>
        <p:txBody>
          <a:bodyPr/>
          <a:lstStyle/>
          <a:p>
            <a:r>
              <a:rPr lang="en-US" dirty="0"/>
              <a:t>Statistical Metric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CSC8639 – Project &amp; Dissertation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9B1FCFA-9036-FDDA-AE87-F669C62C0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535119"/>
              </p:ext>
            </p:extLst>
          </p:nvPr>
        </p:nvGraphicFramePr>
        <p:xfrm>
          <a:off x="2096221" y="2415397"/>
          <a:ext cx="7852641" cy="27336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18735">
                  <a:extLst>
                    <a:ext uri="{9D8B030D-6E8A-4147-A177-3AD203B41FA5}">
                      <a16:colId xmlns:a16="http://schemas.microsoft.com/office/drawing/2014/main" val="3162708759"/>
                    </a:ext>
                  </a:extLst>
                </a:gridCol>
                <a:gridCol w="625166">
                  <a:extLst>
                    <a:ext uri="{9D8B030D-6E8A-4147-A177-3AD203B41FA5}">
                      <a16:colId xmlns:a16="http://schemas.microsoft.com/office/drawing/2014/main" val="3283038387"/>
                    </a:ext>
                  </a:extLst>
                </a:gridCol>
                <a:gridCol w="625166">
                  <a:extLst>
                    <a:ext uri="{9D8B030D-6E8A-4147-A177-3AD203B41FA5}">
                      <a16:colId xmlns:a16="http://schemas.microsoft.com/office/drawing/2014/main" val="3028783120"/>
                    </a:ext>
                  </a:extLst>
                </a:gridCol>
                <a:gridCol w="625166">
                  <a:extLst>
                    <a:ext uri="{9D8B030D-6E8A-4147-A177-3AD203B41FA5}">
                      <a16:colId xmlns:a16="http://schemas.microsoft.com/office/drawing/2014/main" val="1506200999"/>
                    </a:ext>
                  </a:extLst>
                </a:gridCol>
                <a:gridCol w="625166">
                  <a:extLst>
                    <a:ext uri="{9D8B030D-6E8A-4147-A177-3AD203B41FA5}">
                      <a16:colId xmlns:a16="http://schemas.microsoft.com/office/drawing/2014/main" val="3996425024"/>
                    </a:ext>
                  </a:extLst>
                </a:gridCol>
                <a:gridCol w="625166">
                  <a:extLst>
                    <a:ext uri="{9D8B030D-6E8A-4147-A177-3AD203B41FA5}">
                      <a16:colId xmlns:a16="http://schemas.microsoft.com/office/drawing/2014/main" val="3954281251"/>
                    </a:ext>
                  </a:extLst>
                </a:gridCol>
                <a:gridCol w="625166">
                  <a:extLst>
                    <a:ext uri="{9D8B030D-6E8A-4147-A177-3AD203B41FA5}">
                      <a16:colId xmlns:a16="http://schemas.microsoft.com/office/drawing/2014/main" val="2615031890"/>
                    </a:ext>
                  </a:extLst>
                </a:gridCol>
                <a:gridCol w="625166">
                  <a:extLst>
                    <a:ext uri="{9D8B030D-6E8A-4147-A177-3AD203B41FA5}">
                      <a16:colId xmlns:a16="http://schemas.microsoft.com/office/drawing/2014/main" val="3461435938"/>
                    </a:ext>
                  </a:extLst>
                </a:gridCol>
                <a:gridCol w="625166">
                  <a:extLst>
                    <a:ext uri="{9D8B030D-6E8A-4147-A177-3AD203B41FA5}">
                      <a16:colId xmlns:a16="http://schemas.microsoft.com/office/drawing/2014/main" val="3548599985"/>
                    </a:ext>
                  </a:extLst>
                </a:gridCol>
                <a:gridCol w="625166">
                  <a:extLst>
                    <a:ext uri="{9D8B030D-6E8A-4147-A177-3AD203B41FA5}">
                      <a16:colId xmlns:a16="http://schemas.microsoft.com/office/drawing/2014/main" val="3734643184"/>
                    </a:ext>
                  </a:extLst>
                </a:gridCol>
                <a:gridCol w="403706">
                  <a:extLst>
                    <a:ext uri="{9D8B030D-6E8A-4147-A177-3AD203B41FA5}">
                      <a16:colId xmlns:a16="http://schemas.microsoft.com/office/drawing/2014/main" val="2721042788"/>
                    </a:ext>
                  </a:extLst>
                </a:gridCol>
                <a:gridCol w="403706">
                  <a:extLst>
                    <a:ext uri="{9D8B030D-6E8A-4147-A177-3AD203B41FA5}">
                      <a16:colId xmlns:a16="http://schemas.microsoft.com/office/drawing/2014/main" val="3543253435"/>
                    </a:ext>
                  </a:extLst>
                </a:gridCol>
              </a:tblGrid>
              <a:tr h="257591">
                <a:tc rowSpan="2">
                  <a:txBody>
                    <a:bodyPr/>
                    <a:lstStyle/>
                    <a:p>
                      <a:pPr marL="47625" algn="l">
                        <a:lnSpc>
                          <a:spcPts val="690"/>
                        </a:lnSpc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600" spc="-10">
                          <a:effectLst/>
                        </a:rPr>
                        <a:t>Dataset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11">
                  <a:txBody>
                    <a:bodyPr/>
                    <a:lstStyle/>
                    <a:p>
                      <a:pPr marL="46990" algn="l">
                        <a:lnSpc>
                          <a:spcPts val="690"/>
                        </a:lnSpc>
                        <a:spcBef>
                          <a:spcPts val="60"/>
                        </a:spcBef>
                      </a:pPr>
                      <a:r>
                        <a:rPr lang="en-US" sz="600">
                          <a:effectLst/>
                        </a:rPr>
                        <a:t>Statistical</a:t>
                      </a:r>
                      <a:r>
                        <a:rPr lang="en-US" sz="600" spc="-30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Metrics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908353"/>
                  </a:ext>
                </a:extLst>
              </a:tr>
              <a:tr h="25759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6990" algn="l">
                        <a:lnSpc>
                          <a:spcPts val="690"/>
                        </a:lnSpc>
                        <a:spcBef>
                          <a:spcPts val="60"/>
                        </a:spcBef>
                      </a:pPr>
                      <a:r>
                        <a:rPr lang="en-US" sz="600">
                          <a:effectLst/>
                        </a:rPr>
                        <a:t>Gaussian</a:t>
                      </a:r>
                      <a:r>
                        <a:rPr lang="en-US" sz="600" spc="-25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Copula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" algn="l">
                        <a:lnSpc>
                          <a:spcPts val="6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 spc="-20">
                          <a:effectLst/>
                        </a:rPr>
                        <a:t>CTGAN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4450" algn="l">
                        <a:lnSpc>
                          <a:spcPts val="6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 spc="-10">
                          <a:effectLst/>
                        </a:rPr>
                        <a:t>CopulaGAN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3180" algn="l">
                        <a:lnSpc>
                          <a:spcPts val="6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 spc="-20">
                          <a:effectLst/>
                        </a:rPr>
                        <a:t>HMA1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028203"/>
                  </a:ext>
                </a:extLst>
              </a:tr>
              <a:tr h="455850">
                <a:tc rowSpan="2">
                  <a:txBody>
                    <a:bodyPr/>
                    <a:lstStyle/>
                    <a:p>
                      <a:pPr marL="47625" algn="l">
                        <a:lnSpc>
                          <a:spcPts val="550"/>
                        </a:lnSpc>
                      </a:pPr>
                      <a:r>
                        <a:rPr lang="en-US" sz="600" spc="-10">
                          <a:effectLst/>
                        </a:rPr>
                        <a:t>38_Sick</a:t>
                      </a:r>
                      <a:endParaRPr lang="en-IN" sz="1100">
                        <a:effectLst/>
                      </a:endParaRPr>
                    </a:p>
                    <a:p>
                      <a:pPr marL="47625" marR="43815" indent="-6350" algn="l">
                        <a:lnSpc>
                          <a:spcPts val="690"/>
                        </a:lnSpc>
                        <a:spcAft>
                          <a:spcPts val="0"/>
                        </a:spcAft>
                      </a:pPr>
                      <a:r>
                        <a:rPr lang="en-US" sz="600" spc="-10">
                          <a:effectLst/>
                        </a:rPr>
                        <a:t>185_Baseball</a:t>
                      </a:r>
                      <a:r>
                        <a:rPr lang="en-US" sz="600" spc="200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LI0_1487_Ozone_Level_8hr</a:t>
                      </a:r>
                      <a:r>
                        <a:rPr lang="en-US" sz="600" spc="20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UKDA – 8722</a:t>
                      </a:r>
                      <a:endParaRPr lang="en-IN" sz="1100">
                        <a:effectLst/>
                      </a:endParaRPr>
                    </a:p>
                    <a:p>
                      <a:pPr marL="47625" algn="l">
                        <a:lnSpc>
                          <a:spcPts val="675"/>
                        </a:lnSpc>
                      </a:pPr>
                      <a:r>
                        <a:rPr lang="en-US" sz="600" spc="-10">
                          <a:effectLst/>
                        </a:rPr>
                        <a:t>32_Wikiqa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 algn="l">
                        <a:lnSpc>
                          <a:spcPts val="690"/>
                        </a:lnSpc>
                        <a:spcBef>
                          <a:spcPts val="60"/>
                        </a:spcBef>
                      </a:pPr>
                      <a:r>
                        <a:rPr lang="en-US" sz="600">
                          <a:effectLst/>
                        </a:rPr>
                        <a:t>CS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 spc="-20">
                          <a:effectLst/>
                        </a:rPr>
                        <a:t>Test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 algn="l">
                        <a:lnSpc>
                          <a:spcPts val="690"/>
                        </a:lnSpc>
                        <a:spcBef>
                          <a:spcPts val="60"/>
                        </a:spcBef>
                      </a:pPr>
                      <a:r>
                        <a:rPr lang="en-US" sz="600" spc="-25">
                          <a:effectLst/>
                        </a:rPr>
                        <a:t>KS</a:t>
                      </a:r>
                      <a:endParaRPr lang="en-IN" sz="1100">
                        <a:effectLst/>
                      </a:endParaRPr>
                    </a:p>
                    <a:p>
                      <a:pPr marL="44450" algn="l">
                        <a:lnSpc>
                          <a:spcPts val="690"/>
                        </a:lnSpc>
                      </a:pPr>
                      <a:r>
                        <a:rPr lang="en-US" sz="600" spc="-20">
                          <a:effectLst/>
                        </a:rPr>
                        <a:t>Test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l">
                        <a:lnSpc>
                          <a:spcPts val="6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 spc="-10">
                          <a:effectLst/>
                        </a:rPr>
                        <a:t>Evaluate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ts val="6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CS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 spc="-20">
                          <a:effectLst/>
                        </a:rPr>
                        <a:t>Test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ts val="6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 spc="-25">
                          <a:effectLst/>
                        </a:rPr>
                        <a:t>KS</a:t>
                      </a:r>
                      <a:endParaRPr lang="en-IN" sz="1100">
                        <a:effectLst/>
                      </a:endParaRPr>
                    </a:p>
                    <a:p>
                      <a:pPr marL="43180" algn="l">
                        <a:lnSpc>
                          <a:spcPts val="690"/>
                        </a:lnSpc>
                      </a:pPr>
                      <a:r>
                        <a:rPr lang="en-US" sz="600" spc="-20">
                          <a:effectLst/>
                        </a:rPr>
                        <a:t>Test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l">
                        <a:lnSpc>
                          <a:spcPts val="6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 spc="-10">
                          <a:effectLst/>
                        </a:rPr>
                        <a:t>Evaluate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l">
                        <a:lnSpc>
                          <a:spcPts val="6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CS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 spc="-20">
                          <a:effectLst/>
                        </a:rPr>
                        <a:t>Test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l">
                        <a:lnSpc>
                          <a:spcPts val="6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 spc="-25">
                          <a:effectLst/>
                        </a:rPr>
                        <a:t>KS</a:t>
                      </a:r>
                      <a:endParaRPr lang="en-IN" sz="1100">
                        <a:effectLst/>
                      </a:endParaRPr>
                    </a:p>
                    <a:p>
                      <a:pPr marL="41275" algn="l">
                        <a:lnSpc>
                          <a:spcPts val="690"/>
                        </a:lnSpc>
                      </a:pPr>
                      <a:r>
                        <a:rPr lang="en-US" sz="600" spc="-20">
                          <a:effectLst/>
                        </a:rPr>
                        <a:t>Test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l">
                        <a:lnSpc>
                          <a:spcPts val="6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 spc="-10">
                          <a:effectLst/>
                        </a:rPr>
                        <a:t>Evaluate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l">
                        <a:lnSpc>
                          <a:spcPts val="6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 spc="-25">
                          <a:effectLst/>
                        </a:rPr>
                        <a:t>CS</a:t>
                      </a:r>
                      <a:endParaRPr lang="en-IN" sz="1100">
                        <a:effectLst/>
                      </a:endParaRPr>
                    </a:p>
                    <a:p>
                      <a:pPr marL="40640" algn="l">
                        <a:lnSpc>
                          <a:spcPts val="690"/>
                        </a:lnSpc>
                      </a:pPr>
                      <a:r>
                        <a:rPr lang="en-US" sz="600" spc="-20">
                          <a:effectLst/>
                        </a:rPr>
                        <a:t>Test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 algn="l">
                        <a:lnSpc>
                          <a:spcPts val="6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 spc="-25">
                          <a:effectLst/>
                        </a:rPr>
                        <a:t>KS</a:t>
                      </a:r>
                      <a:endParaRPr lang="en-IN" sz="1100">
                        <a:effectLst/>
                      </a:endParaRPr>
                    </a:p>
                    <a:p>
                      <a:pPr marL="40005" algn="l">
                        <a:lnSpc>
                          <a:spcPts val="690"/>
                        </a:lnSpc>
                      </a:pPr>
                      <a:r>
                        <a:rPr lang="en-US" sz="600" spc="-20">
                          <a:effectLst/>
                        </a:rPr>
                        <a:t>Test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96446173"/>
                  </a:ext>
                </a:extLst>
              </a:tr>
              <a:tr h="61648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" algn="l">
                        <a:lnSpc>
                          <a:spcPts val="690"/>
                        </a:lnSpc>
                        <a:spcBef>
                          <a:spcPts val="60"/>
                        </a:spcBef>
                      </a:pPr>
                      <a:r>
                        <a:rPr lang="en-US" sz="600" spc="-20">
                          <a:effectLst/>
                        </a:rPr>
                        <a:t>0.24</a:t>
                      </a:r>
                      <a:endParaRPr lang="en-IN" sz="1100">
                        <a:effectLst/>
                      </a:endParaRPr>
                    </a:p>
                    <a:p>
                      <a:pPr marL="46990" algn="l">
                        <a:lnSpc>
                          <a:spcPts val="685"/>
                        </a:lnSpc>
                      </a:pPr>
                      <a:r>
                        <a:rPr lang="en-US" sz="600" spc="-10">
                          <a:effectLst/>
                        </a:rPr>
                        <a:t>0.000029</a:t>
                      </a:r>
                      <a:endParaRPr lang="en-IN" sz="1100">
                        <a:effectLst/>
                      </a:endParaRPr>
                    </a:p>
                    <a:p>
                      <a:pPr marL="46990" algn="l">
                        <a:lnSpc>
                          <a:spcPts val="600"/>
                        </a:lnSpc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 algn="l">
                        <a:lnSpc>
                          <a:spcPts val="690"/>
                        </a:lnSpc>
                        <a:spcBef>
                          <a:spcPts val="60"/>
                        </a:spcBef>
                      </a:pPr>
                      <a:r>
                        <a:rPr lang="en-US" sz="600" spc="-20">
                          <a:effectLst/>
                        </a:rPr>
                        <a:t>0.20</a:t>
                      </a:r>
                      <a:endParaRPr lang="en-IN" sz="1100">
                        <a:effectLst/>
                      </a:endParaRPr>
                    </a:p>
                    <a:p>
                      <a:pPr marL="46990" algn="l">
                        <a:lnSpc>
                          <a:spcPts val="685"/>
                        </a:lnSpc>
                      </a:pPr>
                      <a:r>
                        <a:rPr lang="en-US" sz="600" spc="-20">
                          <a:effectLst/>
                        </a:rPr>
                        <a:t>0.12</a:t>
                      </a:r>
                      <a:endParaRPr lang="en-IN" sz="1100">
                        <a:effectLst/>
                      </a:endParaRPr>
                    </a:p>
                    <a:p>
                      <a:pPr marL="46990" algn="l">
                        <a:lnSpc>
                          <a:spcPts val="600"/>
                        </a:lnSpc>
                      </a:pPr>
                      <a:r>
                        <a:rPr lang="en-US" sz="600" spc="-20">
                          <a:effectLst/>
                        </a:rPr>
                        <a:t>0.09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l">
                        <a:lnSpc>
                          <a:spcPts val="6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 spc="-10">
                          <a:effectLst/>
                        </a:rPr>
                        <a:t>0.580477</a:t>
                      </a:r>
                      <a:endParaRPr lang="en-IN" sz="1100">
                        <a:effectLst/>
                      </a:endParaRPr>
                    </a:p>
                    <a:p>
                      <a:pPr marL="46355" algn="l">
                        <a:lnSpc>
                          <a:spcPts val="685"/>
                        </a:lnSpc>
                      </a:pPr>
                      <a:r>
                        <a:rPr lang="en-US" sz="600" spc="-10">
                          <a:effectLst/>
                        </a:rPr>
                        <a:t>0.578635</a:t>
                      </a:r>
                      <a:endParaRPr lang="en-IN" sz="1100">
                        <a:effectLst/>
                      </a:endParaRPr>
                    </a:p>
                    <a:p>
                      <a:pPr marL="46355" algn="l">
                        <a:lnSpc>
                          <a:spcPts val="600"/>
                        </a:lnSpc>
                      </a:pPr>
                      <a:r>
                        <a:rPr lang="en-US" sz="600" spc="-10">
                          <a:effectLst/>
                        </a:rPr>
                        <a:t>0.565483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ts val="6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 spc="-20">
                          <a:effectLst/>
                        </a:rPr>
                        <a:t>0.09</a:t>
                      </a:r>
                      <a:endParaRPr lang="en-IN" sz="1100">
                        <a:effectLst/>
                      </a:endParaRPr>
                    </a:p>
                    <a:p>
                      <a:pPr marL="45720" algn="l">
                        <a:lnSpc>
                          <a:spcPts val="685"/>
                        </a:lnSpc>
                      </a:pPr>
                      <a:r>
                        <a:rPr lang="en-US" sz="600" spc="-10">
                          <a:effectLst/>
                        </a:rPr>
                        <a:t>0.000016</a:t>
                      </a:r>
                      <a:endParaRPr lang="en-IN" sz="1100">
                        <a:effectLst/>
                      </a:endParaRPr>
                    </a:p>
                    <a:p>
                      <a:pPr marL="45720" algn="l">
                        <a:lnSpc>
                          <a:spcPts val="600"/>
                        </a:lnSpc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ts val="6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 spc="-20">
                          <a:effectLst/>
                        </a:rPr>
                        <a:t>0.25</a:t>
                      </a:r>
                      <a:endParaRPr lang="en-IN" sz="1100">
                        <a:effectLst/>
                      </a:endParaRPr>
                    </a:p>
                    <a:p>
                      <a:pPr marL="45720" algn="l">
                        <a:lnSpc>
                          <a:spcPts val="685"/>
                        </a:lnSpc>
                      </a:pPr>
                      <a:r>
                        <a:rPr lang="en-US" sz="600" spc="-20">
                          <a:effectLst/>
                        </a:rPr>
                        <a:t>0.22</a:t>
                      </a:r>
                      <a:endParaRPr lang="en-IN" sz="1100">
                        <a:effectLst/>
                      </a:endParaRPr>
                    </a:p>
                    <a:p>
                      <a:pPr marL="45720" algn="l">
                        <a:lnSpc>
                          <a:spcPts val="600"/>
                        </a:lnSpc>
                      </a:pPr>
                      <a:r>
                        <a:rPr lang="en-US" sz="600" spc="-20">
                          <a:effectLst/>
                        </a:rPr>
                        <a:t>0.21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l">
                        <a:lnSpc>
                          <a:spcPts val="6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 spc="-10">
                          <a:effectLst/>
                        </a:rPr>
                        <a:t>0.604864</a:t>
                      </a:r>
                      <a:endParaRPr lang="en-IN" sz="1100">
                        <a:effectLst/>
                      </a:endParaRPr>
                    </a:p>
                    <a:p>
                      <a:pPr marL="45085" algn="l">
                        <a:lnSpc>
                          <a:spcPts val="685"/>
                        </a:lnSpc>
                      </a:pPr>
                      <a:r>
                        <a:rPr lang="en-US" sz="600" spc="-10">
                          <a:effectLst/>
                        </a:rPr>
                        <a:t>0.395106</a:t>
                      </a:r>
                      <a:endParaRPr lang="en-IN" sz="1100">
                        <a:effectLst/>
                      </a:endParaRPr>
                    </a:p>
                    <a:p>
                      <a:pPr marL="45085" algn="l">
                        <a:lnSpc>
                          <a:spcPts val="600"/>
                        </a:lnSpc>
                      </a:pPr>
                      <a:r>
                        <a:rPr lang="en-US" sz="600" spc="-10">
                          <a:effectLst/>
                        </a:rPr>
                        <a:t>0.342457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l">
                        <a:lnSpc>
                          <a:spcPts val="6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 spc="-20">
                          <a:effectLst/>
                        </a:rPr>
                        <a:t>0.41</a:t>
                      </a:r>
                      <a:endParaRPr lang="en-IN" sz="1100">
                        <a:effectLst/>
                      </a:endParaRPr>
                    </a:p>
                    <a:p>
                      <a:pPr marL="44450" algn="l">
                        <a:lnSpc>
                          <a:spcPts val="685"/>
                        </a:lnSpc>
                      </a:pPr>
                      <a:r>
                        <a:rPr lang="en-US" sz="600" spc="-10">
                          <a:effectLst/>
                        </a:rPr>
                        <a:t>0.000086</a:t>
                      </a:r>
                      <a:endParaRPr lang="en-IN" sz="1100">
                        <a:effectLst/>
                      </a:endParaRPr>
                    </a:p>
                    <a:p>
                      <a:pPr marL="44450" algn="l">
                        <a:lnSpc>
                          <a:spcPts val="600"/>
                        </a:lnSpc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l">
                        <a:lnSpc>
                          <a:spcPts val="6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 spc="-20">
                          <a:effectLst/>
                        </a:rPr>
                        <a:t>0.28</a:t>
                      </a:r>
                      <a:endParaRPr lang="en-IN" sz="1100">
                        <a:effectLst/>
                      </a:endParaRPr>
                    </a:p>
                    <a:p>
                      <a:pPr marL="43815" algn="l">
                        <a:lnSpc>
                          <a:spcPts val="685"/>
                        </a:lnSpc>
                      </a:pPr>
                      <a:r>
                        <a:rPr lang="en-US" sz="600" spc="-20">
                          <a:effectLst/>
                        </a:rPr>
                        <a:t>0.31</a:t>
                      </a:r>
                      <a:endParaRPr lang="en-IN" sz="1100">
                        <a:effectLst/>
                      </a:endParaRPr>
                    </a:p>
                    <a:p>
                      <a:pPr marL="43815" algn="l">
                        <a:lnSpc>
                          <a:spcPts val="600"/>
                        </a:lnSpc>
                      </a:pPr>
                      <a:r>
                        <a:rPr lang="en-US" sz="600" spc="-20">
                          <a:effectLst/>
                        </a:rPr>
                        <a:t>0.19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l">
                        <a:lnSpc>
                          <a:spcPts val="6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 spc="-10">
                          <a:effectLst/>
                        </a:rPr>
                        <a:t>0.448113</a:t>
                      </a:r>
                      <a:endParaRPr lang="en-IN" sz="1100">
                        <a:effectLst/>
                      </a:endParaRPr>
                    </a:p>
                    <a:p>
                      <a:pPr marL="43180" algn="l">
                        <a:lnSpc>
                          <a:spcPts val="685"/>
                        </a:lnSpc>
                      </a:pPr>
                      <a:r>
                        <a:rPr lang="en-US" sz="600" spc="-10">
                          <a:effectLst/>
                        </a:rPr>
                        <a:t>0.355881</a:t>
                      </a:r>
                      <a:endParaRPr lang="en-IN" sz="1100">
                        <a:effectLst/>
                      </a:endParaRPr>
                    </a:p>
                    <a:p>
                      <a:pPr marL="43180" algn="l">
                        <a:lnSpc>
                          <a:spcPts val="600"/>
                        </a:lnSpc>
                      </a:pPr>
                      <a:r>
                        <a:rPr lang="en-US" sz="600" spc="-10">
                          <a:effectLst/>
                        </a:rPr>
                        <a:t>0.357940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marR="148590" algn="just">
                        <a:lnSpc>
                          <a:spcPts val="690"/>
                        </a:lnSpc>
                        <a:spcAft>
                          <a:spcPts val="0"/>
                        </a:spcAft>
                      </a:pPr>
                      <a:r>
                        <a:rPr lang="en-US" sz="600" spc="-20">
                          <a:effectLst/>
                        </a:rPr>
                        <a:t>N/A</a:t>
                      </a:r>
                      <a:r>
                        <a:rPr lang="en-US" sz="600" spc="200">
                          <a:effectLst/>
                        </a:rPr>
                        <a:t> </a:t>
                      </a:r>
                      <a:r>
                        <a:rPr lang="en-US" sz="600" spc="-20">
                          <a:effectLst/>
                        </a:rPr>
                        <a:t>N/A</a:t>
                      </a:r>
                      <a:r>
                        <a:rPr lang="en-US" sz="600" spc="200">
                          <a:effectLst/>
                        </a:rPr>
                        <a:t> </a:t>
                      </a:r>
                      <a:r>
                        <a:rPr lang="en-US" sz="600" spc="-25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 marR="149225" algn="just">
                        <a:lnSpc>
                          <a:spcPts val="690"/>
                        </a:lnSpc>
                        <a:spcAft>
                          <a:spcPts val="0"/>
                        </a:spcAft>
                      </a:pPr>
                      <a:r>
                        <a:rPr lang="en-US" sz="600" spc="-20">
                          <a:effectLst/>
                        </a:rPr>
                        <a:t>N/A</a:t>
                      </a:r>
                      <a:r>
                        <a:rPr lang="en-US" sz="600" spc="200">
                          <a:effectLst/>
                        </a:rPr>
                        <a:t> </a:t>
                      </a:r>
                      <a:r>
                        <a:rPr lang="en-US" sz="600" spc="-20">
                          <a:effectLst/>
                        </a:rPr>
                        <a:t>N/A</a:t>
                      </a:r>
                      <a:r>
                        <a:rPr lang="en-US" sz="600" spc="200">
                          <a:effectLst/>
                        </a:rPr>
                        <a:t> </a:t>
                      </a:r>
                      <a:r>
                        <a:rPr lang="en-US" sz="600" spc="-25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218675"/>
                  </a:ext>
                </a:extLst>
              </a:tr>
              <a:tr h="198259">
                <a:tc>
                  <a:txBody>
                    <a:bodyPr/>
                    <a:lstStyle/>
                    <a:p>
                      <a:pPr marL="46990" algn="l">
                        <a:lnSpc>
                          <a:spcPts val="6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 algn="l">
                        <a:lnSpc>
                          <a:spcPts val="585"/>
                        </a:lnSpc>
                      </a:pPr>
                      <a:r>
                        <a:rPr lang="en-US" sz="600" spc="-20">
                          <a:effectLst/>
                        </a:rPr>
                        <a:t>0.13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 algn="l">
                        <a:lnSpc>
                          <a:spcPts val="585"/>
                        </a:lnSpc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l">
                        <a:lnSpc>
                          <a:spcPts val="585"/>
                        </a:lnSpc>
                      </a:pPr>
                      <a:r>
                        <a:rPr lang="en-US" sz="600" spc="-10">
                          <a:effectLst/>
                        </a:rPr>
                        <a:t>0.515714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ts val="585"/>
                        </a:lnSpc>
                      </a:pPr>
                      <a:r>
                        <a:rPr lang="en-US" sz="600" spc="-25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ts val="585"/>
                        </a:lnSpc>
                      </a:pPr>
                      <a:r>
                        <a:rPr lang="en-US" sz="600" spc="-25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l">
                        <a:lnSpc>
                          <a:spcPts val="585"/>
                        </a:lnSpc>
                      </a:pPr>
                      <a:r>
                        <a:rPr lang="en-US" sz="600" spc="-25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l">
                        <a:lnSpc>
                          <a:spcPts val="585"/>
                        </a:lnSpc>
                      </a:pPr>
                      <a:r>
                        <a:rPr lang="en-US" sz="600" spc="-25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l">
                        <a:lnSpc>
                          <a:spcPts val="585"/>
                        </a:lnSpc>
                      </a:pPr>
                      <a:r>
                        <a:rPr lang="en-US" sz="600" spc="-25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l">
                        <a:lnSpc>
                          <a:spcPts val="585"/>
                        </a:lnSpc>
                      </a:pPr>
                      <a:r>
                        <a:rPr lang="en-US" sz="600" spc="-25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l">
                        <a:lnSpc>
                          <a:spcPts val="585"/>
                        </a:lnSpc>
                      </a:pPr>
                      <a:r>
                        <a:rPr lang="en-US" sz="600" spc="-25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 algn="l">
                        <a:lnSpc>
                          <a:spcPts val="585"/>
                        </a:lnSpc>
                      </a:pPr>
                      <a:r>
                        <a:rPr lang="en-US" sz="600" spc="-25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33031448"/>
                  </a:ext>
                </a:extLst>
              </a:tr>
              <a:tr h="432696">
                <a:tc>
                  <a:txBody>
                    <a:bodyPr/>
                    <a:lstStyle/>
                    <a:p>
                      <a:pPr marL="46990" algn="l">
                        <a:lnSpc>
                          <a:spcPts val="690"/>
                        </a:lnSpc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 algn="l">
                        <a:lnSpc>
                          <a:spcPts val="675"/>
                        </a:lnSpc>
                      </a:pPr>
                      <a:r>
                        <a:rPr lang="en-US" sz="600" spc="-25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 algn="l">
                        <a:lnSpc>
                          <a:spcPts val="675"/>
                        </a:lnSpc>
                      </a:pPr>
                      <a:r>
                        <a:rPr lang="en-US" sz="600" spc="-25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l">
                        <a:lnSpc>
                          <a:spcPts val="675"/>
                        </a:lnSpc>
                      </a:pPr>
                      <a:r>
                        <a:rPr lang="en-US" sz="600" spc="-25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ts val="675"/>
                        </a:lnSpc>
                      </a:pPr>
                      <a:r>
                        <a:rPr lang="en-US" sz="600" spc="-25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ts val="675"/>
                        </a:lnSpc>
                      </a:pPr>
                      <a:r>
                        <a:rPr lang="en-US" sz="600" spc="-25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l">
                        <a:lnSpc>
                          <a:spcPts val="675"/>
                        </a:lnSpc>
                      </a:pPr>
                      <a:r>
                        <a:rPr lang="en-US" sz="600" spc="-25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l">
                        <a:lnSpc>
                          <a:spcPts val="675"/>
                        </a:lnSpc>
                      </a:pPr>
                      <a:r>
                        <a:rPr lang="en-US" sz="600" spc="-25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l">
                        <a:lnSpc>
                          <a:spcPts val="675"/>
                        </a:lnSpc>
                      </a:pPr>
                      <a:r>
                        <a:rPr lang="en-US" sz="600" spc="-25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l">
                        <a:lnSpc>
                          <a:spcPts val="675"/>
                        </a:lnSpc>
                      </a:pPr>
                      <a:r>
                        <a:rPr lang="en-US" sz="600" spc="-25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l">
                        <a:lnSpc>
                          <a:spcPts val="675"/>
                        </a:lnSpc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 algn="l">
                        <a:lnSpc>
                          <a:spcPts val="675"/>
                        </a:lnSpc>
                      </a:pPr>
                      <a:r>
                        <a:rPr lang="en-US" sz="600" spc="-25">
                          <a:effectLst/>
                        </a:rPr>
                        <a:t>0.6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8668367"/>
                  </a:ext>
                </a:extLst>
              </a:tr>
              <a:tr h="257591">
                <a:tc gridSpan="12">
                  <a:txBody>
                    <a:bodyPr/>
                    <a:lstStyle/>
                    <a:p>
                      <a:pPr marL="46990" algn="l">
                        <a:lnSpc>
                          <a:spcPts val="69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49827"/>
                  </a:ext>
                </a:extLst>
              </a:tr>
              <a:tr h="257591">
                <a:tc gridSpan="12">
                  <a:txBody>
                    <a:bodyPr/>
                    <a:lstStyle/>
                    <a:p>
                      <a:pPr marL="46990" algn="l">
                        <a:lnSpc>
                          <a:spcPts val="690"/>
                        </a:lnSpc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3719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A95DD97-BBED-E1C3-6D6F-B942D2419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24152" y="-414596"/>
            <a:ext cx="14764078" cy="87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82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3994030"/>
            <a:ext cx="6221412" cy="2078158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 GAN model is successful in imitating the probabilistic distribution of the dataset.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generators are not able to model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gaussian and normal distribution properly from the original dataset.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further works needs to be done in the field of synthetic data generation.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CSC8639 – Project &amp; Dissertation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CSC8639 – Project &amp; Dissertation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1F6CA0-348E-5B15-CB15-8AD7FD374CC5}"/>
              </a:ext>
            </a:extLst>
          </p:cNvPr>
          <p:cNvSpPr/>
          <p:nvPr/>
        </p:nvSpPr>
        <p:spPr>
          <a:xfrm>
            <a:off x="550863" y="3838755"/>
            <a:ext cx="1899039" cy="10783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Avi Gupta</a:t>
            </a:r>
          </a:p>
          <a:p>
            <a:pPr algn="ctr"/>
            <a:r>
              <a:rPr lang="en-GB" sz="1100" dirty="0"/>
              <a:t>School of Computing</a:t>
            </a:r>
          </a:p>
          <a:p>
            <a:pPr algn="ctr"/>
            <a:r>
              <a:rPr lang="en-GB" sz="1100" dirty="0"/>
              <a:t>Newcastle University</a:t>
            </a:r>
          </a:p>
          <a:p>
            <a:pPr algn="ctr"/>
            <a:r>
              <a:rPr lang="en-GB" sz="1100" dirty="0"/>
              <a:t>a.gupta7@newcastle.ac.uk</a:t>
            </a:r>
            <a:r>
              <a:rPr lang="en-GB" dirty="0"/>
              <a:t>	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7DF2D-04C5-9DD9-A58D-ED26BE18AEC4}"/>
              </a:ext>
            </a:extLst>
          </p:cNvPr>
          <p:cNvSpPr/>
          <p:nvPr/>
        </p:nvSpPr>
        <p:spPr>
          <a:xfrm>
            <a:off x="3269456" y="3733361"/>
            <a:ext cx="2071485" cy="10783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Paolo Missier</a:t>
            </a:r>
          </a:p>
          <a:p>
            <a:pPr algn="ctr"/>
            <a:r>
              <a:rPr lang="en-GB" sz="1100" dirty="0"/>
              <a:t>School of Computing</a:t>
            </a:r>
          </a:p>
          <a:p>
            <a:pPr algn="ctr"/>
            <a:r>
              <a:rPr lang="en-GB" sz="1100" dirty="0"/>
              <a:t>Newcastle University</a:t>
            </a:r>
          </a:p>
          <a:p>
            <a:pPr algn="ctr"/>
            <a:r>
              <a:rPr lang="en-GB" sz="1100" dirty="0"/>
              <a:t>paolo.missier@newcastle.ac.uk</a:t>
            </a:r>
            <a:r>
              <a:rPr lang="en-GB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Conducted Research</a:t>
            </a:r>
          </a:p>
          <a:p>
            <a:r>
              <a:rPr lang="en-US" dirty="0"/>
              <a:t>Experiment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7776" y="6507212"/>
            <a:ext cx="6379210" cy="153888"/>
          </a:xfrm>
        </p:spPr>
        <p:txBody>
          <a:bodyPr/>
          <a:lstStyle/>
          <a:p>
            <a:r>
              <a:rPr lang="en-US" dirty="0"/>
              <a:t>CSC8639 – Project &amp; Dissertation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3864634"/>
            <a:ext cx="6221412" cy="2642578"/>
          </a:xfrm>
          <a:noFill/>
        </p:spPr>
        <p:txBody>
          <a:bodyPr>
            <a:normAutofit fontScale="700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imbalance is the distribution difference between the categories in a dataset that can affect the machine learning models efficacy. </a:t>
            </a:r>
            <a:endParaRPr lang="en-IN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synthetic data insertion these imbalanced classes can be resampled. 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Synthetic data is the creation of fake data which is manufactured mathematically by using a statistical model. Considering machine learning models, the synthetic data will preserve the same statistical feature as the original dataset. 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7950" y="2554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Conducted Research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CSC8639 – Project &amp; Dissertation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540648"/>
            <a:ext cx="11091600" cy="744688"/>
          </a:xfrm>
        </p:spPr>
        <p:txBody>
          <a:bodyPr/>
          <a:lstStyle/>
          <a:p>
            <a:r>
              <a:rPr lang="en-US" dirty="0"/>
              <a:t>Synthetic Data Generators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CSC8639 – Project &amp; Dissertation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A4F1-FE29-CDFA-6AFC-D18C6395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200"/>
            <a:ext cx="11090274" cy="2355284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Synthesizers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Synthetic Data Vault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Synthpop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 GAN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87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540648"/>
            <a:ext cx="11091600" cy="744688"/>
          </a:xfrm>
        </p:spPr>
        <p:txBody>
          <a:bodyPr/>
          <a:lstStyle/>
          <a:p>
            <a:r>
              <a:rPr lang="en-US" dirty="0"/>
              <a:t>Utility Measures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CSC8639 – Project &amp; Dissertation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C7E37-164E-76BC-5F47-A7304988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Propensity Score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(Synthetic Data Vault Library)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on Real &amp; Test in Synthetic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Chi- Squared Test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Kolmogorov Smirnov Test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Specific Evaluation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29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540648"/>
            <a:ext cx="11091600" cy="744688"/>
          </a:xfrm>
        </p:spPr>
        <p:txBody>
          <a:bodyPr/>
          <a:lstStyle/>
          <a:p>
            <a:r>
              <a:rPr lang="en-US" dirty="0"/>
              <a:t>Experiment &amp; Results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CSC8639 – Project &amp; Dissertation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CCEAA-C42C-4776-BC57-72EB794DE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using propensity score with synthetic data vault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Synthetic data generation should be conducted on a raw dataset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Sharing same parameter tuning of the original set with synthetic version can improve machine learning accuracy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80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7950" y="0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Experiment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CSC8639 – Project &amp; Dissertation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0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540648"/>
            <a:ext cx="11091600" cy="744688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CSC8639 – Project &amp; Dissertation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E6C85-8796-01FD-29D9-8CB5A006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38_Sick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185_Baseball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LI0_1487_Ozone_Level_8hr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UKDA – 8722	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32_Wikiqa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11023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{0C9FA711-FB71-428B-849A-EE5116A8EB43}tf33713516_win32</Template>
  <TotalTime>59</TotalTime>
  <Words>649</Words>
  <Application>Microsoft Office PowerPoint</Application>
  <PresentationFormat>Widescreen</PresentationFormat>
  <Paragraphs>213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Gill Sans MT</vt:lpstr>
      <vt:lpstr>Symbol</vt:lpstr>
      <vt:lpstr>Times New Roman</vt:lpstr>
      <vt:lpstr>Walbaum Display</vt:lpstr>
      <vt:lpstr>3DFloatVTI</vt:lpstr>
      <vt:lpstr>Creating Synthetic Data To Handle Class Imbalance</vt:lpstr>
      <vt:lpstr>Agenda</vt:lpstr>
      <vt:lpstr>Introduction</vt:lpstr>
      <vt:lpstr>Conducted Research</vt:lpstr>
      <vt:lpstr>Synthetic Data Generators</vt:lpstr>
      <vt:lpstr>Utility Measures</vt:lpstr>
      <vt:lpstr>Experiment &amp; Results</vt:lpstr>
      <vt:lpstr>Experiment</vt:lpstr>
      <vt:lpstr>Datasets</vt:lpstr>
      <vt:lpstr>Pre-Processing</vt:lpstr>
      <vt:lpstr>Models</vt:lpstr>
      <vt:lpstr>Evaluation Metrics</vt:lpstr>
      <vt:lpstr>Results</vt:lpstr>
      <vt:lpstr>Accuracy Metric</vt:lpstr>
      <vt:lpstr>Statistical Metric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Synthetic Data To Handle Class Imbalance</dc:title>
  <dc:creator>Avi Gupta</dc:creator>
  <cp:lastModifiedBy>Avi Gupta</cp:lastModifiedBy>
  <cp:revision>24</cp:revision>
  <dcterms:created xsi:type="dcterms:W3CDTF">2022-08-25T16:24:04Z</dcterms:created>
  <dcterms:modified xsi:type="dcterms:W3CDTF">2022-08-30T11:00:17Z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