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69" r:id="rId3"/>
  </p:sldMasterIdLst>
  <p:notesMasterIdLst>
    <p:notesMasterId r:id="rId48"/>
  </p:notesMasterIdLst>
  <p:sldIdLst>
    <p:sldId id="289" r:id="rId4"/>
    <p:sldId id="257" r:id="rId5"/>
    <p:sldId id="4812" r:id="rId6"/>
    <p:sldId id="4776" r:id="rId7"/>
    <p:sldId id="4779" r:id="rId8"/>
    <p:sldId id="4777" r:id="rId9"/>
    <p:sldId id="4778" r:id="rId10"/>
    <p:sldId id="4780" r:id="rId11"/>
    <p:sldId id="4781" r:id="rId12"/>
    <p:sldId id="4782" r:id="rId13"/>
    <p:sldId id="4783" r:id="rId14"/>
    <p:sldId id="4771" r:id="rId15"/>
    <p:sldId id="4773" r:id="rId16"/>
    <p:sldId id="4774" r:id="rId17"/>
    <p:sldId id="4772" r:id="rId18"/>
    <p:sldId id="4784" r:id="rId19"/>
    <p:sldId id="4785" r:id="rId20"/>
    <p:sldId id="4788" r:id="rId21"/>
    <p:sldId id="4789" r:id="rId22"/>
    <p:sldId id="4786" r:id="rId23"/>
    <p:sldId id="4790" r:id="rId24"/>
    <p:sldId id="4787" r:id="rId25"/>
    <p:sldId id="4791" r:id="rId26"/>
    <p:sldId id="4792" r:id="rId27"/>
    <p:sldId id="4794" r:id="rId28"/>
    <p:sldId id="4793" r:id="rId29"/>
    <p:sldId id="4795" r:id="rId30"/>
    <p:sldId id="4796" r:id="rId31"/>
    <p:sldId id="4797" r:id="rId32"/>
    <p:sldId id="4799" r:id="rId33"/>
    <p:sldId id="4800" r:id="rId34"/>
    <p:sldId id="4801" r:id="rId35"/>
    <p:sldId id="4798" r:id="rId36"/>
    <p:sldId id="4803" r:id="rId37"/>
    <p:sldId id="4804" r:id="rId38"/>
    <p:sldId id="4805" r:id="rId39"/>
    <p:sldId id="4806" r:id="rId40"/>
    <p:sldId id="4807" r:id="rId41"/>
    <p:sldId id="4808" r:id="rId42"/>
    <p:sldId id="4809" r:id="rId43"/>
    <p:sldId id="4810" r:id="rId44"/>
    <p:sldId id="4811" r:id="rId45"/>
    <p:sldId id="4802" r:id="rId46"/>
    <p:sldId id="4770"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A"/>
    <a:srgbClr val="F6F7FC"/>
    <a:srgbClr val="0070C0"/>
    <a:srgbClr val="660066"/>
    <a:srgbClr val="005DA2"/>
    <a:srgbClr val="E6E6E6"/>
    <a:srgbClr val="F15F24"/>
    <a:srgbClr val="E62D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2436" autoAdjust="0"/>
  </p:normalViewPr>
  <p:slideViewPr>
    <p:cSldViewPr snapToGrid="0" showGuides="1">
      <p:cViewPr>
        <p:scale>
          <a:sx n="66" d="100"/>
          <a:sy n="66" d="100"/>
        </p:scale>
        <p:origin x="-1280" y="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74421-7DCD-4C8D-83B1-2DD55EC59F2E}" type="datetimeFigureOut">
              <a:rPr lang="zh-CN" altLang="en-US" smtClean="0"/>
              <a:t>2021/6/2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99AD4-E722-484B-9751-AA89CAA54D82}" type="slidenum">
              <a:rPr lang="zh-CN" altLang="en-US" smtClean="0"/>
              <a:t>‹#›</a:t>
            </a:fld>
            <a:endParaRPr lang="zh-CN" altLang="en-US"/>
          </a:p>
        </p:txBody>
      </p:sp>
    </p:spTree>
    <p:extLst>
      <p:ext uri="{BB962C8B-B14F-4D97-AF65-F5344CB8AC3E}">
        <p14:creationId xmlns:p14="http://schemas.microsoft.com/office/powerpoint/2010/main" val="181961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相比之下，某些代谢物仅由</a:t>
            </a:r>
          </a:p>
          <a:p>
            <a:r>
              <a:rPr lang="zh-CN" altLang="en-US" dirty="0" smtClean="0"/>
              <a:t>单一细菌种类，例如未鉴定的代谢物 </a:t>
            </a:r>
            <a:r>
              <a:rPr lang="en-US" altLang="zh-CN" dirty="0" smtClean="0"/>
              <a:t>X-16124</a:t>
            </a:r>
            <a:r>
              <a:rPr lang="zh-CN" altLang="en-US" dirty="0" smtClean="0"/>
              <a:t>，</a:t>
            </a:r>
          </a:p>
          <a:p>
            <a:r>
              <a:rPr lang="zh-CN" altLang="en-US" dirty="0" smtClean="0"/>
              <a:t>为此，基于 </a:t>
            </a:r>
            <a:r>
              <a:rPr lang="en-US" altLang="zh-CN" dirty="0" err="1" smtClean="0"/>
              <a:t>Eggerthellaceae</a:t>
            </a:r>
            <a:r>
              <a:rPr lang="en-US" altLang="zh-CN" dirty="0" smtClean="0"/>
              <a:t> </a:t>
            </a:r>
            <a:r>
              <a:rPr lang="zh-CN" altLang="en-US" dirty="0" smtClean="0"/>
              <a:t>物种的模型解释了基于微生物组的完整模型的 </a:t>
            </a:r>
            <a:r>
              <a:rPr lang="en-US" altLang="zh-CN" dirty="0" smtClean="0"/>
              <a:t>93% </a:t>
            </a:r>
            <a:r>
              <a:rPr lang="zh-CN" altLang="en-US" dirty="0" smtClean="0"/>
              <a:t>的方差。 事实上，在 </a:t>
            </a:r>
            <a:r>
              <a:rPr lang="en-US" altLang="zh-CN" dirty="0" smtClean="0"/>
              <a:t>95% </a:t>
            </a:r>
            <a:r>
              <a:rPr lang="zh-CN" altLang="en-US" dirty="0" smtClean="0"/>
              <a:t>的</a:t>
            </a:r>
          </a:p>
          <a:p>
            <a:r>
              <a:rPr lang="zh-CN" altLang="en-US" dirty="0" smtClean="0"/>
              <a:t>在可检测到这种细菌的个体中，</a:t>
            </a:r>
            <a:r>
              <a:rPr lang="en-US" altLang="zh-CN" dirty="0" smtClean="0"/>
              <a:t>X-16124 </a:t>
            </a:r>
            <a:r>
              <a:rPr lang="zh-CN" altLang="en-US" dirty="0" smtClean="0"/>
              <a:t>也是</a:t>
            </a:r>
          </a:p>
          <a:p>
            <a:r>
              <a:rPr lang="zh-CN" altLang="en-US" dirty="0" smtClean="0"/>
              <a:t>在血清中可检测到，相比之下只有 </a:t>
            </a:r>
            <a:r>
              <a:rPr lang="en-US" altLang="zh-CN" dirty="0" smtClean="0"/>
              <a:t>23% </a:t>
            </a:r>
            <a:r>
              <a:rPr lang="zh-CN" altLang="en-US" dirty="0" smtClean="0"/>
              <a:t>的个体</a:t>
            </a:r>
          </a:p>
          <a:p>
            <a:r>
              <a:rPr lang="zh-CN" altLang="en-US" dirty="0" smtClean="0"/>
              <a:t>未检测到细菌（</a:t>
            </a:r>
            <a:r>
              <a:rPr lang="en-US" altLang="zh-CN" dirty="0" smtClean="0"/>
              <a:t>Mann-Whitney U </a:t>
            </a:r>
            <a:r>
              <a:rPr lang="zh-CN" altLang="en-US" dirty="0" smtClean="0"/>
              <a:t>检验，</a:t>
            </a:r>
            <a:r>
              <a:rPr lang="en-US" altLang="zh-CN" dirty="0" smtClean="0"/>
              <a:t>P &lt; 10-20</a:t>
            </a:r>
            <a:r>
              <a:rPr lang="zh-CN" altLang="en-US" dirty="0" smtClean="0"/>
              <a:t>；扩展</a:t>
            </a:r>
          </a:p>
          <a:p>
            <a:r>
              <a:rPr lang="zh-CN" altLang="en-US" dirty="0" smtClean="0"/>
              <a:t>数据图 </a:t>
            </a:r>
            <a:r>
              <a:rPr lang="en-US" altLang="zh-CN" dirty="0" smtClean="0"/>
              <a:t>8b)</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33</a:t>
            </a:fld>
            <a:endParaRPr lang="zh-CN" altLang="en-US"/>
          </a:p>
        </p:txBody>
      </p:sp>
    </p:spTree>
    <p:extLst>
      <p:ext uri="{BB962C8B-B14F-4D97-AF65-F5344CB8AC3E}">
        <p14:creationId xmlns:p14="http://schemas.microsoft.com/office/powerpoint/2010/main" val="244235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新的遗传代谢组学关联</a:t>
            </a:r>
          </a:p>
          <a:p>
            <a:r>
              <a:rPr lang="zh-CN" altLang="en-US" dirty="0" smtClean="0"/>
              <a:t>几项全基因组关联研究发现，人类遗传学影响血清代谢物。中位血清代谢物</a:t>
            </a:r>
          </a:p>
          <a:p>
            <a:r>
              <a:rPr lang="en-US" altLang="zh-CN" dirty="0" smtClean="0"/>
              <a:t>ACE </a:t>
            </a:r>
            <a:r>
              <a:rPr lang="zh-CN" altLang="en-US" dirty="0" smtClean="0"/>
              <a:t>遗传力，使用传统的双胞胎模型，估计为</a:t>
            </a:r>
          </a:p>
          <a:p>
            <a:r>
              <a:rPr lang="zh-CN" altLang="en-US" dirty="0" smtClean="0"/>
              <a:t>为 </a:t>
            </a:r>
            <a:r>
              <a:rPr lang="en-US" altLang="zh-CN" dirty="0" smtClean="0"/>
              <a:t>25%</a:t>
            </a:r>
            <a:r>
              <a:rPr lang="zh-CN" altLang="en-US" dirty="0" smtClean="0"/>
              <a:t>，而狭义遗传力的中位数仅基于</a:t>
            </a:r>
          </a:p>
          <a:p>
            <a:r>
              <a:rPr lang="zh-CN" altLang="en-US" dirty="0" smtClean="0"/>
              <a:t>发现的基因位点，估计为 </a:t>
            </a:r>
            <a:r>
              <a:rPr lang="en-US" altLang="zh-CN" dirty="0" smtClean="0"/>
              <a:t>2.1%</a:t>
            </a:r>
            <a:r>
              <a:rPr lang="zh-CN" altLang="en-US" dirty="0" smtClean="0"/>
              <a:t>。因为我们测量了这些研究中尚未确定的几种分子，我们</a:t>
            </a:r>
          </a:p>
          <a:p>
            <a:r>
              <a:rPr lang="zh-CN" altLang="en-US" dirty="0" smtClean="0"/>
              <a:t>寻找这些分子水平与单分子水平之间的关联</a:t>
            </a:r>
          </a:p>
          <a:p>
            <a:r>
              <a:rPr lang="zh-CN" altLang="en-US" dirty="0" smtClean="0"/>
              <a:t>核苷酸多态性（</a:t>
            </a:r>
            <a:r>
              <a:rPr lang="en-US" altLang="zh-CN" dirty="0" smtClean="0"/>
              <a:t>SNP</a:t>
            </a:r>
            <a:r>
              <a:rPr lang="zh-CN" altLang="en-US" dirty="0" smtClean="0"/>
              <a:t>；补充说明 </a:t>
            </a:r>
            <a:r>
              <a:rPr lang="en-US" altLang="zh-CN" dirty="0" smtClean="0"/>
              <a:t>4</a:t>
            </a:r>
            <a:r>
              <a:rPr lang="zh-CN" altLang="en-US" dirty="0" smtClean="0"/>
              <a:t>）。尤其，</a:t>
            </a:r>
          </a:p>
          <a:p>
            <a:r>
              <a:rPr lang="zh-CN" altLang="en-US" dirty="0" smtClean="0"/>
              <a:t>我们发现了 </a:t>
            </a:r>
            <a:r>
              <a:rPr lang="en-US" altLang="zh-CN" dirty="0" smtClean="0"/>
              <a:t>68 </a:t>
            </a:r>
            <a:r>
              <a:rPr lang="zh-CN" altLang="en-US" dirty="0" smtClean="0"/>
              <a:t>个具有统计学意义的关联（所有 </a:t>
            </a:r>
            <a:r>
              <a:rPr lang="en-US" altLang="zh-CN" dirty="0" smtClean="0"/>
              <a:t>P &lt; 5 × 10−11</a:t>
            </a:r>
            <a:r>
              <a:rPr lang="zh-CN" altLang="en-US" dirty="0" smtClean="0"/>
              <a:t>），</a:t>
            </a:r>
          </a:p>
          <a:p>
            <a:r>
              <a:rPr lang="zh-CN" altLang="en-US" dirty="0" smtClean="0"/>
              <a:t>其中</a:t>
            </a:r>
            <a:r>
              <a:rPr lang="en-US" altLang="zh-CN" dirty="0" smtClean="0"/>
              <a:t>——</a:t>
            </a:r>
            <a:r>
              <a:rPr lang="zh-CN" altLang="en-US" dirty="0" smtClean="0"/>
              <a:t>据我们所知（方法）</a:t>
            </a:r>
            <a:r>
              <a:rPr lang="en-US" altLang="zh-CN" dirty="0" smtClean="0"/>
              <a:t>——22</a:t>
            </a:r>
          </a:p>
          <a:p>
            <a:r>
              <a:rPr lang="zh-CN" altLang="en-US" dirty="0" smtClean="0"/>
              <a:t>先前报告过（补充表 </a:t>
            </a:r>
            <a:r>
              <a:rPr lang="en-US" altLang="zh-CN" dirty="0" smtClean="0"/>
              <a:t>13</a:t>
            </a:r>
            <a:r>
              <a:rPr lang="zh-CN" altLang="en-US" dirty="0" smtClean="0"/>
              <a:t>）。这些包括丙二酸乙酯，一种支链脂肪酸，已被报道与</a:t>
            </a:r>
          </a:p>
          <a:p>
            <a:r>
              <a:rPr lang="zh-CN" altLang="en-US" dirty="0" smtClean="0"/>
              <a:t>患有神经性厌食症 </a:t>
            </a:r>
            <a:r>
              <a:rPr lang="en-US" altLang="zh-CN" dirty="0" smtClean="0"/>
              <a:t>25 </a:t>
            </a:r>
            <a:r>
              <a:rPr lang="zh-CN" altLang="en-US" dirty="0" smtClean="0"/>
              <a:t>并且与 </a:t>
            </a:r>
            <a:r>
              <a:rPr lang="en-US" altLang="zh-CN" dirty="0" smtClean="0"/>
              <a:t>rs2066938 </a:t>
            </a:r>
            <a:r>
              <a:rPr lang="zh-CN" altLang="en-US" dirty="0" smtClean="0"/>
              <a:t>相关，后者</a:t>
            </a:r>
          </a:p>
          <a:p>
            <a:r>
              <a:rPr lang="zh-CN" altLang="en-US" dirty="0" smtClean="0"/>
              <a:t>解释了其方差的 </a:t>
            </a:r>
            <a:r>
              <a:rPr lang="en-US" altLang="zh-CN" dirty="0" smtClean="0"/>
              <a:t>50%</a:t>
            </a:r>
            <a:r>
              <a:rPr lang="zh-CN" altLang="en-US" dirty="0" smtClean="0"/>
              <a:t>。该 </a:t>
            </a:r>
            <a:r>
              <a:rPr lang="en-US" altLang="zh-CN" dirty="0" smtClean="0"/>
              <a:t>SNP </a:t>
            </a:r>
            <a:r>
              <a:rPr lang="zh-CN" altLang="en-US" dirty="0" smtClean="0"/>
              <a:t>是 </a:t>
            </a:r>
            <a:r>
              <a:rPr lang="en-US" altLang="zh-CN" dirty="0" smtClean="0"/>
              <a:t>3'-</a:t>
            </a:r>
            <a:r>
              <a:rPr lang="zh-CN" altLang="en-US" dirty="0" smtClean="0"/>
              <a:t>非翻译的变体</a:t>
            </a:r>
          </a:p>
          <a:p>
            <a:r>
              <a:rPr lang="zh-CN" altLang="en-US" dirty="0" smtClean="0"/>
              <a:t>基因 </a:t>
            </a:r>
            <a:r>
              <a:rPr lang="en-US" altLang="zh-CN" dirty="0" smtClean="0"/>
              <a:t>UNC119B </a:t>
            </a:r>
            <a:r>
              <a:rPr lang="zh-CN" altLang="en-US" dirty="0" smtClean="0"/>
              <a:t>的区域，我们也发现它与</a:t>
            </a:r>
          </a:p>
          <a:p>
            <a:r>
              <a:rPr lang="zh-CN" altLang="en-US" dirty="0" smtClean="0"/>
              <a:t>丁酰肉碱，与之前的报告一致</a:t>
            </a:r>
            <a:r>
              <a:rPr lang="en-US" altLang="zh-CN" dirty="0" smtClean="0"/>
              <a:t>2</a:t>
            </a:r>
            <a:r>
              <a:rPr lang="zh-CN" altLang="en-US" dirty="0" smtClean="0"/>
              <a:t>。其他例子包括</a:t>
            </a:r>
          </a:p>
          <a:p>
            <a:r>
              <a:rPr lang="en-US" altLang="zh-CN" dirty="0" smtClean="0"/>
              <a:t>2'-O-</a:t>
            </a:r>
            <a:r>
              <a:rPr lang="zh-CN" altLang="en-US" dirty="0" smtClean="0"/>
              <a:t>甲基尿苷和 </a:t>
            </a:r>
            <a:r>
              <a:rPr lang="en-US" altLang="zh-CN" dirty="0" smtClean="0"/>
              <a:t>2'-O-</a:t>
            </a:r>
            <a:r>
              <a:rPr lang="zh-CN" altLang="en-US" dirty="0" smtClean="0"/>
              <a:t>甲基胞苷</a:t>
            </a:r>
            <a:r>
              <a:rPr lang="en-US" altLang="zh-CN" dirty="0" smtClean="0"/>
              <a:t>——</a:t>
            </a:r>
            <a:r>
              <a:rPr lang="zh-CN" altLang="en-US" dirty="0" smtClean="0"/>
              <a:t>两者都是参与嘧啶代谢的核苷酸</a:t>
            </a:r>
            <a:r>
              <a:rPr lang="en-US" altLang="zh-CN" dirty="0" smtClean="0"/>
              <a:t>——</a:t>
            </a:r>
            <a:r>
              <a:rPr lang="zh-CN" altLang="en-US" dirty="0" smtClean="0"/>
              <a:t>我们发现它们与</a:t>
            </a:r>
          </a:p>
          <a:p>
            <a:r>
              <a:rPr lang="zh-CN" altLang="en-US" dirty="0" smtClean="0"/>
              <a:t>在 </a:t>
            </a:r>
            <a:r>
              <a:rPr lang="en-US" altLang="zh-CN" dirty="0" smtClean="0"/>
              <a:t>PHYHD1 </a:t>
            </a:r>
            <a:r>
              <a:rPr lang="zh-CN" altLang="en-US" dirty="0" smtClean="0"/>
              <a:t>基因中有一个错义变异，并且之前已经</a:t>
            </a:r>
          </a:p>
          <a:p>
            <a:r>
              <a:rPr lang="zh-CN" altLang="en-US" dirty="0" smtClean="0"/>
              <a:t>据报道与 </a:t>
            </a:r>
            <a:r>
              <a:rPr lang="en-US" altLang="zh-CN" dirty="0" smtClean="0"/>
              <a:t>PHYHD1 </a:t>
            </a:r>
            <a:r>
              <a:rPr lang="zh-CN" altLang="en-US" dirty="0" smtClean="0"/>
              <a:t>表达呈负相关。我们进一步发现 </a:t>
            </a:r>
            <a:r>
              <a:rPr lang="en-US" altLang="zh-CN" dirty="0" smtClean="0"/>
              <a:t>X-21441——</a:t>
            </a:r>
            <a:r>
              <a:rPr lang="zh-CN" altLang="en-US" dirty="0" smtClean="0"/>
              <a:t>我们预测它是一种雄激素类固醇</a:t>
            </a:r>
          </a:p>
          <a:p>
            <a:r>
              <a:rPr lang="zh-CN" altLang="en-US" dirty="0" smtClean="0"/>
              <a:t>（补充说明 </a:t>
            </a:r>
            <a:r>
              <a:rPr lang="en-US" altLang="zh-CN" dirty="0" smtClean="0"/>
              <a:t>1</a:t>
            </a:r>
            <a:r>
              <a:rPr lang="zh-CN" altLang="en-US" dirty="0" smtClean="0"/>
              <a:t>）</a:t>
            </a:r>
            <a:r>
              <a:rPr lang="en-US" altLang="zh-CN" dirty="0" smtClean="0"/>
              <a:t>—</a:t>
            </a:r>
            <a:r>
              <a:rPr lang="zh-CN" altLang="en-US" dirty="0" smtClean="0"/>
              <a:t>与 </a:t>
            </a:r>
            <a:r>
              <a:rPr lang="en-US" altLang="zh-CN" dirty="0" smtClean="0"/>
              <a:t>rs8187710 </a:t>
            </a:r>
            <a:r>
              <a:rPr lang="zh-CN" altLang="en-US" dirty="0" smtClean="0"/>
              <a:t>相关，这是一个错误</a:t>
            </a:r>
          </a:p>
          <a:p>
            <a:r>
              <a:rPr lang="en-US" altLang="zh-CN" dirty="0" smtClean="0"/>
              <a:t>ABCC2 </a:t>
            </a:r>
            <a:r>
              <a:rPr lang="zh-CN" altLang="en-US" dirty="0" smtClean="0"/>
              <a:t>基因中的变异，解释了其变异的 </a:t>
            </a:r>
            <a:r>
              <a:rPr lang="en-US" altLang="zh-CN" dirty="0" smtClean="0"/>
              <a:t>11%</a:t>
            </a:r>
            <a:r>
              <a:rPr lang="zh-CN" altLang="en-US" dirty="0" smtClean="0"/>
              <a:t>（扩展数据</a:t>
            </a:r>
          </a:p>
          <a:p>
            <a:r>
              <a:rPr lang="zh-CN" altLang="en-US" dirty="0" smtClean="0"/>
              <a:t>图 </a:t>
            </a:r>
            <a:r>
              <a:rPr lang="en-US" altLang="zh-CN" dirty="0" smtClean="0"/>
              <a:t>9</a:t>
            </a:r>
            <a:r>
              <a:rPr lang="zh-CN" altLang="en-US" dirty="0" smtClean="0"/>
              <a:t>）。 </a:t>
            </a:r>
            <a:r>
              <a:rPr lang="en-US" altLang="zh-CN" dirty="0" smtClean="0"/>
              <a:t>rs8187710 </a:t>
            </a:r>
            <a:r>
              <a:rPr lang="zh-CN" altLang="en-US" dirty="0" smtClean="0"/>
              <a:t>先前已证明与</a:t>
            </a:r>
          </a:p>
          <a:p>
            <a:r>
              <a:rPr lang="zh-CN" altLang="en-US" dirty="0" smtClean="0"/>
              <a:t>非酒精性脂肪肝 </a:t>
            </a:r>
            <a:r>
              <a:rPr lang="en-US" altLang="zh-CN" dirty="0" smtClean="0"/>
              <a:t>27.</a:t>
            </a:r>
            <a:r>
              <a:rPr lang="zh-CN" altLang="en-US" dirty="0" smtClean="0"/>
              <a:t>值得注意的是，</a:t>
            </a:r>
            <a:r>
              <a:rPr lang="en-US" altLang="zh-CN" dirty="0" smtClean="0"/>
              <a:t>X-21441 </a:t>
            </a:r>
            <a:r>
              <a:rPr lang="zh-CN" altLang="en-US" dirty="0" smtClean="0"/>
              <a:t>也是负面的</a:t>
            </a:r>
          </a:p>
          <a:p>
            <a:r>
              <a:rPr lang="zh-CN" altLang="en-US" dirty="0" smtClean="0"/>
              <a:t>与我们队列中的年龄相关（</a:t>
            </a:r>
            <a:r>
              <a:rPr lang="en-US" altLang="zh-CN" dirty="0" smtClean="0"/>
              <a:t>R = -0.3</a:t>
            </a:r>
            <a:r>
              <a:rPr lang="zh-CN" altLang="en-US" dirty="0" smtClean="0"/>
              <a:t>，</a:t>
            </a:r>
            <a:r>
              <a:rPr lang="en-US" altLang="zh-CN" dirty="0" smtClean="0"/>
              <a:t>P &lt; 10-7</a:t>
            </a:r>
            <a:r>
              <a:rPr lang="zh-CN" altLang="en-US" dirty="0" smtClean="0"/>
              <a:t>），独立于</a:t>
            </a:r>
          </a:p>
          <a:p>
            <a:r>
              <a:rPr lang="zh-CN" altLang="en-US" dirty="0" smtClean="0"/>
              <a:t>基因型（扩展数据图 </a:t>
            </a:r>
            <a:r>
              <a:rPr lang="en-US" altLang="zh-CN" dirty="0" smtClean="0"/>
              <a:t>9c</a:t>
            </a:r>
            <a:r>
              <a:rPr lang="zh-CN" altLang="en-US" dirty="0" smtClean="0"/>
              <a:t>）。这表明 </a:t>
            </a:r>
            <a:r>
              <a:rPr lang="en-US" altLang="zh-CN" dirty="0" smtClean="0"/>
              <a:t>X-21441 </a:t>
            </a:r>
            <a:r>
              <a:rPr lang="zh-CN" altLang="en-US" dirty="0" smtClean="0"/>
              <a:t>可能</a:t>
            </a:r>
          </a:p>
          <a:p>
            <a:r>
              <a:rPr lang="zh-CN" altLang="en-US" dirty="0" smtClean="0"/>
              <a:t>是一个独立的代谢危险因素，介导遗传</a:t>
            </a:r>
          </a:p>
          <a:p>
            <a:r>
              <a:rPr lang="zh-CN" altLang="en-US" dirty="0" smtClean="0"/>
              <a:t>对非酒精性脂肪肝的易感性和年龄，一个已知的风险</a:t>
            </a:r>
          </a:p>
          <a:p>
            <a:r>
              <a:rPr lang="zh-CN" altLang="en-US" dirty="0" smtClean="0"/>
              <a:t>疾病因素</a:t>
            </a:r>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35</a:t>
            </a:fld>
            <a:endParaRPr lang="zh-CN" altLang="en-US"/>
          </a:p>
        </p:txBody>
      </p:sp>
    </p:spTree>
    <p:extLst>
      <p:ext uri="{BB962C8B-B14F-4D97-AF65-F5344CB8AC3E}">
        <p14:creationId xmlns:p14="http://schemas.microsoft.com/office/powerpoint/2010/main" val="242703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）。然后我们分析了 从前一个开始和结束的血清代谢组 进行了为期一周的干预 29，其中两个随机组 有 10 名健康人增加了全麦酵母面包或工业白面包的消费量（图 4a，方法）。 值得注意的是，我们发现正相关的代谢物 在我们的发现队列中食用全麦面包 酸面包干预后显着增加 （中位数倍数变化 1.62）比与其负相关的代谢物（中位数倍数变化 0.66；Mann-Whitney U 检验，P &lt; 10-10； 图 4c)。此外，我们没有发现统计学上的显着差异 当比较这些代谢物的平均倍数变化时 白面包干预（P &gt; 0.1；图 4c）。 一些代谢物在酸面团后水平升高 面包干预以前与全麦面粉的消费有关。一个显着的例子是甜菜碱，一种氨基酸 已被证明可以改善血管危险因素 30 并且还高度 富含麦麸和胚芽31。我们发现平均倍数变化 酸面包组中甜菜碱的含量为 6.16，而 白面包组为 0.82（Mann-Whitney U 检验，P &lt; 0.004； 图 4d)。另一个例子是胞嘧啶，其平均倍数变化 与酸面包组（78.5）相比，酸面包组要高得多 白面包组 (0.53) (P &lt; 0.002；图 4e) 据我们所知，与甜菜碱不同，胞嘧啶水平以前没有关联 与面包消费。 与白面包相关的代谢物的类似分析 我们队列中的消费水平没有发现显着变化 干预后，可能是由于研究人群的典型饮食中高基线白小麦消费。总的来说，这些结果 表明我们在这里发现的一些关联可能是因果关系</a:t>
            </a:r>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37</a:t>
            </a:fld>
            <a:endParaRPr lang="zh-CN" altLang="en-US"/>
          </a:p>
        </p:txBody>
      </p:sp>
    </p:spTree>
    <p:extLst>
      <p:ext uri="{BB962C8B-B14F-4D97-AF65-F5344CB8AC3E}">
        <p14:creationId xmlns:p14="http://schemas.microsoft.com/office/powerpoint/2010/main" val="229318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使用基于饮食的模型来选择与正常食用白面包或全麦面包正相关或负相关的前</a:t>
            </a:r>
            <a:r>
              <a:rPr lang="en-US" altLang="zh-CN" dirty="0" smtClean="0"/>
              <a:t>5%</a:t>
            </a:r>
            <a:r>
              <a:rPr lang="zh-CN" altLang="en-US" dirty="0" smtClean="0"/>
              <a:t>代谢物</a:t>
            </a:r>
            <a:endParaRPr lang="en-US" altLang="zh-CN" dirty="0" smtClean="0"/>
          </a:p>
          <a:p>
            <a:r>
              <a:rPr lang="zh-CN" altLang="en-US" dirty="0" smtClean="0"/>
              <a:t>然后，从之前进行的为期一周的干预的开始和结束开始分析了血清代谢组，其中随机分为两组的十个健康个体增加了全麦酸面团面包或工业白面包的食用量。结果发现，某些与面包正相关的代谢产物增加了，表明某些功能</a:t>
            </a:r>
            <a:r>
              <a:rPr lang="en-US" altLang="zh-CN" dirty="0" smtClean="0"/>
              <a:t>-</a:t>
            </a:r>
            <a:r>
              <a:rPr lang="zh-CN" altLang="en-US" dirty="0" smtClean="0"/>
              <a:t>代谢物相互作用可能存在因果关系。</a:t>
            </a:r>
            <a:endParaRPr lang="en-US" altLang="zh-CN" dirty="0" smtClean="0"/>
          </a:p>
          <a:p>
            <a:endParaRPr lang="en-US" altLang="zh-CN" dirty="0" smtClean="0"/>
          </a:p>
          <a:p>
            <a:r>
              <a:rPr lang="zh-CN" altLang="en-US" dirty="0" smtClean="0"/>
              <a:t>对于全部数据使用全麦面包数据训练根据</a:t>
            </a:r>
            <a:r>
              <a:rPr lang="en-US" altLang="zh-CN" dirty="0" smtClean="0"/>
              <a:t>SHAP</a:t>
            </a:r>
            <a:r>
              <a:rPr lang="zh-CN" altLang="en-US" dirty="0" smtClean="0"/>
              <a:t>值获得排在前</a:t>
            </a:r>
            <a:r>
              <a:rPr lang="en-US" altLang="zh-CN" dirty="0" smtClean="0"/>
              <a:t>5%</a:t>
            </a:r>
            <a:r>
              <a:rPr lang="zh-CN" altLang="en-US" dirty="0" smtClean="0"/>
              <a:t>的</a:t>
            </a:r>
            <a:r>
              <a:rPr lang="en-US" altLang="zh-CN" dirty="0" smtClean="0"/>
              <a:t>2</a:t>
            </a:r>
            <a:r>
              <a:rPr lang="zh-CN" altLang="en-US" dirty="0" smtClean="0"/>
              <a:t>组</a:t>
            </a:r>
            <a:r>
              <a:rPr lang="en-US" altLang="zh-CN" dirty="0" smtClean="0"/>
              <a:t>59</a:t>
            </a:r>
            <a:r>
              <a:rPr lang="zh-CN" altLang="en-US" dirty="0" smtClean="0"/>
              <a:t>个高预测力的代谢物。图</a:t>
            </a:r>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38</a:t>
            </a:fld>
            <a:endParaRPr lang="zh-CN" altLang="en-US"/>
          </a:p>
        </p:txBody>
      </p:sp>
    </p:spTree>
    <p:extLst>
      <p:ext uri="{BB962C8B-B14F-4D97-AF65-F5344CB8AC3E}">
        <p14:creationId xmlns:p14="http://schemas.microsoft.com/office/powerpoint/2010/main" val="153547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40</a:t>
            </a:fld>
            <a:endParaRPr lang="zh-CN" altLang="en-US"/>
          </a:p>
        </p:txBody>
      </p:sp>
    </p:spTree>
    <p:extLst>
      <p:ext uri="{BB962C8B-B14F-4D97-AF65-F5344CB8AC3E}">
        <p14:creationId xmlns:p14="http://schemas.microsoft.com/office/powerpoint/2010/main" val="2385569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决定因素。尽管如此，它仍有一些限制。第一，虽然吸毒 摄入量已被证明对血清代谢组谱有很大影响 </a:t>
            </a:r>
            <a:r>
              <a:rPr lang="en-US" altLang="zh-CN" dirty="0" smtClean="0"/>
              <a:t>32</a:t>
            </a:r>
            <a:r>
              <a:rPr lang="zh-CN" altLang="en-US" dirty="0" smtClean="0"/>
              <a:t>，我们的队列健康并且药物摄入量有限。 因此，我们可能低估了 药物摄入对血液代谢物的影响。二、结果的复制仍是 除了微生物组外，大多数因素都需要进行预测。 第三，由于缺乏可靠的注释，我们没有将代谢物与特定的酶联系起来；这可以在 通过专注于强预测性的后续实验研究 分类群。最后，由于本研究主要基于观测数据， 对相互作用的解释应谨慎，并且 关联不能被视为因果关系。 综上所述，我们的结果揭示了潜在的综合清单 循环血液代谢物的决定因素。此处检测到的许多关联和相互作用与先前报道的相同 发现，支持我们结果的有效性。他们中的大多数， 然而，它们是新的，使它们成为未来研究的有用资源， 要么是为了提高对健康和疾病的分子理解， 或为形成旨在改变疾病的干预性研究的基础 血液代谢物水平 </a:t>
            </a:r>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42</a:t>
            </a:fld>
            <a:endParaRPr lang="zh-CN" altLang="en-US"/>
          </a:p>
        </p:txBody>
      </p:sp>
    </p:spTree>
    <p:extLst>
      <p:ext uri="{BB962C8B-B14F-4D97-AF65-F5344CB8AC3E}">
        <p14:creationId xmlns:p14="http://schemas.microsoft.com/office/powerpoint/2010/main" val="1692173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t>44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AD8B01-7A3C-40BC-ACCB-ED9631AA4F2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4</a:t>
            </a:fld>
            <a:endParaRPr lang="zh-CN" altLang="en-US"/>
          </a:p>
        </p:txBody>
      </p:sp>
    </p:spTree>
    <p:extLst>
      <p:ext uri="{BB962C8B-B14F-4D97-AF65-F5344CB8AC3E}">
        <p14:creationId xmlns:p14="http://schemas.microsoft.com/office/powerpoint/2010/main" val="2896349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a:t>
            </a:r>
            <a:r>
              <a:rPr lang="zh-CN" altLang="en-US" dirty="0" smtClean="0"/>
              <a:t>。</a:t>
            </a:r>
            <a:r>
              <a:rPr lang="en-US" altLang="zh-CN" dirty="0" smtClean="0"/>
              <a:t>GBDT</a:t>
            </a:r>
            <a:r>
              <a:rPr lang="zh-CN" altLang="en-US" dirty="0" smtClean="0"/>
              <a:t>的</a:t>
            </a:r>
            <a:r>
              <a:rPr lang="en-US" altLang="zh-CN" dirty="0" smtClean="0"/>
              <a:t>R²</a:t>
            </a:r>
            <a:r>
              <a:rPr lang="zh-CN" altLang="en-US" dirty="0" smtClean="0"/>
              <a:t>比</a:t>
            </a:r>
            <a:r>
              <a:rPr lang="en-US" altLang="zh-CN" dirty="0" err="1" smtClean="0"/>
              <a:t>lASSO</a:t>
            </a:r>
            <a:r>
              <a:rPr lang="zh-CN" altLang="en-US" dirty="0" smtClean="0"/>
              <a:t>大，因此在红线上方。</a:t>
            </a:r>
            <a:endParaRPr lang="en-US" altLang="zh-CN" dirty="0" smtClean="0"/>
          </a:p>
          <a:p>
            <a:r>
              <a:rPr lang="en-US" altLang="zh-CN" dirty="0" err="1" smtClean="0"/>
              <a:t>Eb</a:t>
            </a:r>
            <a:r>
              <a:rPr lang="en-US" altLang="zh-CN" baseline="0" dirty="0" smtClean="0"/>
              <a:t> GBDT</a:t>
            </a:r>
            <a:r>
              <a:rPr lang="zh-CN" altLang="en-US" baseline="0" dirty="0" smtClean="0"/>
              <a:t>的</a:t>
            </a:r>
            <a:r>
              <a:rPr lang="en-US" altLang="zh-CN" baseline="0" dirty="0" smtClean="0"/>
              <a:t>R²-Lasso</a:t>
            </a:r>
            <a:r>
              <a:rPr lang="zh-CN" altLang="en-US" baseline="0" dirty="0" smtClean="0"/>
              <a:t>的</a:t>
            </a:r>
            <a:r>
              <a:rPr lang="en-US" altLang="zh-CN" baseline="0" dirty="0" smtClean="0"/>
              <a:t>R²</a:t>
            </a:r>
            <a:r>
              <a:rPr lang="zh-CN" altLang="en-US" baseline="0" dirty="0" smtClean="0"/>
              <a:t>差在多数代谢物上大于</a:t>
            </a:r>
            <a:r>
              <a:rPr lang="en-US" altLang="zh-CN" baseline="0" dirty="0" smtClean="0"/>
              <a:t>0</a:t>
            </a:r>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10</a:t>
            </a:fld>
            <a:endParaRPr lang="zh-CN" altLang="en-US"/>
          </a:p>
        </p:txBody>
      </p:sp>
    </p:spTree>
    <p:extLst>
      <p:ext uri="{BB962C8B-B14F-4D97-AF65-F5344CB8AC3E}">
        <p14:creationId xmlns:p14="http://schemas.microsoft.com/office/powerpoint/2010/main" val="401174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左图是点图，是各个组的</a:t>
            </a:r>
            <a:r>
              <a:rPr lang="en-US" altLang="zh-CN" dirty="0" smtClean="0"/>
              <a:t>EV</a:t>
            </a:r>
            <a:r>
              <a:rPr lang="zh-CN" altLang="en-US" dirty="0" smtClean="0"/>
              <a:t>间的作图展示，首先看对角线上的直方图展示的是每一组的对应各个特征组的</a:t>
            </a:r>
            <a:r>
              <a:rPr lang="en-US" altLang="zh-CN" dirty="0" smtClean="0"/>
              <a:t>EV</a:t>
            </a:r>
            <a:r>
              <a:rPr lang="zh-CN" altLang="en-US" dirty="0" smtClean="0"/>
              <a:t>的分布，可以看出临床指标，</a:t>
            </a:r>
            <a:r>
              <a:rPr lang="en-US" altLang="zh-CN" dirty="0" smtClean="0"/>
              <a:t>Diet</a:t>
            </a:r>
            <a:r>
              <a:rPr lang="zh-CN" altLang="en-US" dirty="0" smtClean="0"/>
              <a:t>和</a:t>
            </a:r>
            <a:r>
              <a:rPr lang="en-US" altLang="zh-CN" dirty="0" err="1" smtClean="0"/>
              <a:t>microbiome</a:t>
            </a:r>
            <a:r>
              <a:rPr lang="zh-CN" altLang="en-US" dirty="0" smtClean="0"/>
              <a:t>和其他特征组的相关性最高，具体看每两组间关系，</a:t>
            </a:r>
            <a:r>
              <a:rPr lang="en-US" altLang="zh-CN" dirty="0" err="1" smtClean="0"/>
              <a:t>Microbiome</a:t>
            </a:r>
            <a:r>
              <a:rPr lang="zh-CN" altLang="en-US" dirty="0" smtClean="0"/>
              <a:t>和</a:t>
            </a:r>
            <a:r>
              <a:rPr lang="en-US" altLang="zh-CN" dirty="0" smtClean="0"/>
              <a:t>Diet</a:t>
            </a:r>
            <a:r>
              <a:rPr lang="zh-CN" altLang="en-US" dirty="0" smtClean="0"/>
              <a:t>的相关性比较高。这两组对于全模型的相关性也很高。</a:t>
            </a:r>
            <a:endParaRPr lang="en-US" altLang="zh-CN" dirty="0" smtClean="0"/>
          </a:p>
          <a:p>
            <a:endParaRPr lang="en-US" altLang="zh-CN" dirty="0" smtClean="0"/>
          </a:p>
          <a:p>
            <a:r>
              <a:rPr lang="zh-CN" altLang="en-US" dirty="0" smtClean="0"/>
              <a:t>右图可以看到根据不同特征集训练模型的</a:t>
            </a:r>
            <a:r>
              <a:rPr lang="en-US" altLang="zh-CN" dirty="0" smtClean="0"/>
              <a:t>R²</a:t>
            </a:r>
            <a:r>
              <a:rPr lang="zh-CN" altLang="en-US" dirty="0" smtClean="0"/>
              <a:t>的</a:t>
            </a:r>
            <a:r>
              <a:rPr lang="en-US" altLang="zh-CN" dirty="0" smtClean="0"/>
              <a:t>spearman</a:t>
            </a:r>
            <a:r>
              <a:rPr lang="zh-CN" altLang="en-US" dirty="0" smtClean="0"/>
              <a:t>相关性指数，</a:t>
            </a:r>
            <a:r>
              <a:rPr lang="en-US" altLang="zh-CN" dirty="0" smtClean="0"/>
              <a:t>Diet</a:t>
            </a:r>
            <a:r>
              <a:rPr lang="zh-CN" altLang="en-US" dirty="0" smtClean="0"/>
              <a:t>，临床数据和</a:t>
            </a:r>
            <a:r>
              <a:rPr lang="en-US" altLang="zh-CN" dirty="0" err="1" smtClean="0"/>
              <a:t>microbiome</a:t>
            </a:r>
            <a:r>
              <a:rPr lang="zh-CN" altLang="en-US" dirty="0" smtClean="0"/>
              <a:t>和全模型相关性最高。</a:t>
            </a:r>
            <a:endParaRPr lang="en-US" altLang="zh-CN" dirty="0" smtClean="0"/>
          </a:p>
          <a:p>
            <a:endParaRPr lang="en-US" altLang="zh-CN" dirty="0" smtClean="0"/>
          </a:p>
          <a:p>
            <a:r>
              <a:rPr lang="en-US" altLang="zh-CN" dirty="0" err="1" smtClean="0"/>
              <a:t>Genenics</a:t>
            </a:r>
            <a:r>
              <a:rPr lang="zh-CN" altLang="en-US" dirty="0" smtClean="0"/>
              <a:t>的表现最差。</a:t>
            </a:r>
            <a:endParaRPr lang="en-US" altLang="zh-CN" dirty="0" smtClean="0"/>
          </a:p>
        </p:txBody>
      </p:sp>
      <p:sp>
        <p:nvSpPr>
          <p:cNvPr id="4" name="灯片编号占位符 3"/>
          <p:cNvSpPr>
            <a:spLocks noGrp="1"/>
          </p:cNvSpPr>
          <p:nvPr>
            <p:ph type="sldNum" sz="quarter" idx="10"/>
          </p:nvPr>
        </p:nvSpPr>
        <p:spPr/>
        <p:txBody>
          <a:bodyPr/>
          <a:lstStyle/>
          <a:p>
            <a:fld id="{C1499AD4-E722-484B-9751-AA89CAA54D82}" type="slidenum">
              <a:rPr lang="zh-CN" altLang="en-US" smtClean="0"/>
              <a:t>12</a:t>
            </a:fld>
            <a:endParaRPr lang="zh-CN" altLang="en-US"/>
          </a:p>
        </p:txBody>
      </p:sp>
    </p:spTree>
    <p:extLst>
      <p:ext uri="{BB962C8B-B14F-4D97-AF65-F5344CB8AC3E}">
        <p14:creationId xmlns:p14="http://schemas.microsoft.com/office/powerpoint/2010/main" val="2076108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我们把去除</a:t>
            </a:r>
            <a:r>
              <a:rPr lang="en-US" altLang="zh-CN" dirty="0" smtClean="0"/>
              <a:t>genetics</a:t>
            </a:r>
            <a:r>
              <a:rPr lang="zh-CN" altLang="en-US" dirty="0" smtClean="0"/>
              <a:t>组的看做全模型，设定为</a:t>
            </a:r>
            <a:r>
              <a:rPr lang="en-US" altLang="zh-CN" dirty="0" smtClean="0"/>
              <a:t>1</a:t>
            </a:r>
            <a:r>
              <a:rPr lang="zh-CN" altLang="en-US" dirty="0" smtClean="0"/>
              <a:t>，用其他特征组的</a:t>
            </a:r>
            <a:r>
              <a:rPr lang="en-US" altLang="zh-CN" dirty="0" smtClean="0"/>
              <a:t>EV</a:t>
            </a:r>
            <a:r>
              <a:rPr lang="zh-CN" altLang="en-US" dirty="0" smtClean="0"/>
              <a:t>和全模型的比值如左图</a:t>
            </a:r>
            <a:endParaRPr lang="en-US" altLang="zh-CN" dirty="0" smtClean="0"/>
          </a:p>
          <a:p>
            <a:r>
              <a:rPr lang="zh-CN" altLang="en-US" dirty="0" smtClean="0"/>
              <a:t>右图中考虑到模型对于整体不同的代谢物的预测能力。</a:t>
            </a:r>
            <a:r>
              <a:rPr lang="en-US" altLang="zh-CN" dirty="0" smtClean="0"/>
              <a:t>C</a:t>
            </a:r>
            <a:r>
              <a:rPr lang="zh-CN" altLang="en-US" dirty="0" smtClean="0"/>
              <a:t>图为不同特征组作为训练集，其预测的代谢物的种类和其他代谢物的关系。发现在临床数据组</a:t>
            </a:r>
            <a:r>
              <a:rPr lang="en-US" altLang="zh-CN" dirty="0" err="1" smtClean="0"/>
              <a:t>Xenobiotics</a:t>
            </a:r>
            <a:r>
              <a:rPr lang="en-US" altLang="zh-CN" dirty="0" smtClean="0"/>
              <a:t> </a:t>
            </a:r>
            <a:r>
              <a:rPr lang="zh-CN" altLang="en-US" dirty="0" smtClean="0"/>
              <a:t>和 </a:t>
            </a:r>
            <a:r>
              <a:rPr lang="en-US" altLang="zh-CN" dirty="0" smtClean="0"/>
              <a:t>Unidentified</a:t>
            </a:r>
            <a:r>
              <a:rPr lang="zh-CN" altLang="en-US" dirty="0" smtClean="0"/>
              <a:t>的准确度和其他有很大差异。</a:t>
            </a:r>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15</a:t>
            </a:fld>
            <a:endParaRPr lang="zh-CN" altLang="en-US"/>
          </a:p>
        </p:txBody>
      </p:sp>
    </p:spTree>
    <p:extLst>
      <p:ext uri="{BB962C8B-B14F-4D97-AF65-F5344CB8AC3E}">
        <p14:creationId xmlns:p14="http://schemas.microsoft.com/office/powerpoint/2010/main" val="421039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和报道一致，咖啡对于咖啡因影响很大。并且还有</a:t>
            </a:r>
            <a:r>
              <a:rPr lang="en-US" altLang="zh-CN" dirty="0" err="1" smtClean="0"/>
              <a:t>Clostridiaceae</a:t>
            </a:r>
            <a:r>
              <a:rPr lang="en-US" altLang="zh-CN" dirty="0" smtClean="0"/>
              <a:t> </a:t>
            </a:r>
            <a:r>
              <a:rPr lang="zh-CN" altLang="en-US" dirty="0" smtClean="0"/>
              <a:t>（梭菌科）</a:t>
            </a:r>
            <a:r>
              <a:rPr lang="en-US" altLang="zh-CN" dirty="0" smtClean="0"/>
              <a:t>species</a:t>
            </a:r>
            <a:r>
              <a:rPr lang="zh-CN" altLang="en-US" dirty="0" smtClean="0"/>
              <a:t>提供主要预测力</a:t>
            </a:r>
            <a:endParaRPr lang="en-US" altLang="zh-CN" dirty="0" smtClean="0"/>
          </a:p>
          <a:p>
            <a:r>
              <a:rPr lang="zh-CN" altLang="en-US" dirty="0" smtClean="0"/>
              <a:t>对于</a:t>
            </a:r>
            <a:r>
              <a:rPr lang="en-US" altLang="zh-CN" dirty="0" err="1" smtClean="0"/>
              <a:t>Hydroxy</a:t>
            </a:r>
            <a:r>
              <a:rPr lang="en-US" altLang="zh-CN" dirty="0" smtClean="0"/>
              <a:t>-CMPF*(</a:t>
            </a:r>
            <a:r>
              <a:rPr lang="zh-CN" altLang="zh-CN" dirty="0" smtClean="0"/>
              <a:t>患有慢性肾病</a:t>
            </a:r>
            <a:r>
              <a:rPr lang="zh-CN" altLang="en-US" dirty="0" smtClean="0"/>
              <a:t>病人中的</a:t>
            </a:r>
            <a:r>
              <a:rPr lang="zh-CN" altLang="zh-CN" dirty="0" smtClean="0"/>
              <a:t>积聚在血清中的尿毒症毒素</a:t>
            </a:r>
            <a:r>
              <a:rPr lang="zh-CN" altLang="en-US" dirty="0" smtClean="0"/>
              <a:t>，也被推测可以预防和逆转脂肪变性</a:t>
            </a:r>
            <a:r>
              <a:rPr lang="en-US" altLang="zh-CN" dirty="0" smtClean="0"/>
              <a:t>)</a:t>
            </a:r>
            <a:r>
              <a:rPr lang="zh-CN" altLang="en-US" dirty="0" smtClean="0"/>
              <a:t>，</a:t>
            </a:r>
            <a:r>
              <a:rPr lang="en-US" altLang="zh-CN" dirty="0" smtClean="0"/>
              <a:t>fish</a:t>
            </a:r>
            <a:r>
              <a:rPr lang="zh-CN" altLang="en-US" dirty="0" smtClean="0"/>
              <a:t>的饮食预测力很大</a:t>
            </a:r>
            <a:endParaRPr lang="en-US" altLang="zh-CN" dirty="0" smtClean="0"/>
          </a:p>
          <a:p>
            <a:r>
              <a:rPr lang="zh-CN" altLang="en-US" dirty="0" smtClean="0"/>
              <a:t>对于未知代谢物</a:t>
            </a:r>
            <a:r>
              <a:rPr lang="en-US" altLang="zh-CN" dirty="0" smtClean="0"/>
              <a:t>X-16124</a:t>
            </a:r>
            <a:r>
              <a:rPr lang="zh-CN" altLang="en-US" dirty="0" smtClean="0"/>
              <a:t>，</a:t>
            </a:r>
            <a:r>
              <a:rPr lang="en-US" altLang="zh-CN" dirty="0" err="1" smtClean="0"/>
              <a:t>Eggerthellaceae</a:t>
            </a:r>
            <a:r>
              <a:rPr lang="en-US" altLang="zh-CN" dirty="0" smtClean="0"/>
              <a:t> family</a:t>
            </a:r>
            <a:r>
              <a:rPr lang="zh-CN" altLang="en-US" dirty="0" smtClean="0"/>
              <a:t>对其有很强预测力。</a:t>
            </a:r>
            <a:endParaRPr lang="en-US" altLang="zh-CN" dirty="0" smtClean="0"/>
          </a:p>
          <a:p>
            <a:r>
              <a:rPr lang="zh-CN" altLang="en-US" dirty="0" smtClean="0"/>
              <a:t>对于未知代谢物</a:t>
            </a:r>
            <a:r>
              <a:rPr lang="en-US" altLang="zh-CN" dirty="0" smtClean="0"/>
              <a:t>X-11850</a:t>
            </a:r>
            <a:r>
              <a:rPr lang="zh-CN" altLang="en-US" dirty="0" smtClean="0"/>
              <a:t>，微生物</a:t>
            </a:r>
            <a:r>
              <a:rPr lang="en-US" altLang="zh-CN" dirty="0" smtClean="0"/>
              <a:t>Clostridium genus</a:t>
            </a:r>
            <a:r>
              <a:rPr lang="zh-CN" altLang="en-US" dirty="0" smtClean="0"/>
              <a:t>对其有很强预测力</a:t>
            </a:r>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29</a:t>
            </a:fld>
            <a:endParaRPr lang="zh-CN" altLang="en-US"/>
          </a:p>
        </p:txBody>
      </p:sp>
    </p:spTree>
    <p:extLst>
      <p:ext uri="{BB962C8B-B14F-4D97-AF65-F5344CB8AC3E}">
        <p14:creationId xmlns:p14="http://schemas.microsoft.com/office/powerpoint/2010/main" val="163182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十九个细菌“</a:t>
            </a:r>
            <a:r>
              <a:rPr lang="en-US" altLang="zh-CN" dirty="0" smtClean="0"/>
              <a:t>main predictor</a:t>
            </a:r>
            <a:r>
              <a:rPr lang="zh-CN" altLang="en-US" dirty="0" smtClean="0"/>
              <a:t>”代谢物。一 梭菌科物种是其中 </a:t>
            </a:r>
            <a:r>
              <a:rPr lang="en-US" altLang="zh-CN" dirty="0" smtClean="0"/>
              <a:t>22 </a:t>
            </a:r>
            <a:r>
              <a:rPr lang="zh-CN" altLang="en-US" dirty="0" smtClean="0"/>
              <a:t>种的主要预测因子，其中 也与基于饮食的咖啡消费密切相关 楷模。梭菌属</a:t>
            </a:r>
            <a:r>
              <a:rPr lang="en-US" altLang="zh-CN" dirty="0" smtClean="0"/>
              <a:t>CAG</a:t>
            </a:r>
            <a:r>
              <a:rPr lang="zh-CN" altLang="en-US" dirty="0" smtClean="0"/>
              <a:t>：</a:t>
            </a:r>
            <a:r>
              <a:rPr lang="en-US" altLang="zh-CN" dirty="0" smtClean="0"/>
              <a:t>138 </a:t>
            </a:r>
            <a:r>
              <a:rPr lang="zh-CN" altLang="en-US" dirty="0" smtClean="0"/>
              <a:t>是五个的主要预测因子 代谢物，包括苯乙酰肉碱（</a:t>
            </a:r>
            <a:r>
              <a:rPr lang="en-US" altLang="zh-CN" dirty="0" smtClean="0"/>
              <a:t>R = 0.47</a:t>
            </a:r>
            <a:r>
              <a:rPr lang="zh-CN" altLang="en-US" dirty="0" smtClean="0"/>
              <a:t>，</a:t>
            </a:r>
            <a:r>
              <a:rPr lang="en-US" altLang="zh-CN" dirty="0" smtClean="0"/>
              <a:t>P &lt; 10-20</a:t>
            </a:r>
            <a:r>
              <a:rPr lang="zh-CN" altLang="en-US" dirty="0" smtClean="0"/>
              <a:t>）和 如先前报道的对甲酚</a:t>
            </a:r>
            <a:r>
              <a:rPr lang="en-US" altLang="zh-CN" dirty="0" smtClean="0"/>
              <a:t>-</a:t>
            </a:r>
            <a:r>
              <a:rPr lang="zh-CN" altLang="en-US" dirty="0" smtClean="0"/>
              <a:t>葡萄糖醛酸苷 </a:t>
            </a:r>
            <a:r>
              <a:rPr lang="en-US" altLang="zh-CN" dirty="0" smtClean="0"/>
              <a:t>(R = 0.64, P &lt; 10-20)</a:t>
            </a:r>
            <a:r>
              <a:rPr lang="zh-CN" altLang="en-US" dirty="0" smtClean="0"/>
              <a:t>。 然而，其他分类群仅是一两个顶峰的主要预测因子。 代谢物，证明需要许多不同的细菌 准确预测不同代谢物的水平。之间 前 </a:t>
            </a:r>
            <a:r>
              <a:rPr lang="en-US" altLang="zh-CN" dirty="0" smtClean="0"/>
              <a:t>100 </a:t>
            </a:r>
            <a:r>
              <a:rPr lang="zh-CN" altLang="en-US" dirty="0" smtClean="0"/>
              <a:t>种代谢物的主要细菌预测因子，</a:t>
            </a:r>
            <a:r>
              <a:rPr lang="en-US" altLang="zh-CN" dirty="0" smtClean="0"/>
              <a:t>89 </a:t>
            </a:r>
            <a:r>
              <a:rPr lang="zh-CN" altLang="en-US" dirty="0" smtClean="0"/>
              <a:t>个属于 </a:t>
            </a:r>
            <a:r>
              <a:rPr lang="en-US" altLang="zh-CN" dirty="0" err="1" smtClean="0"/>
              <a:t>Firmicutes</a:t>
            </a:r>
            <a:r>
              <a:rPr lang="zh-CN" altLang="en-US" dirty="0" smtClean="0"/>
              <a:t>，突出了该门的强大预测能力。 值得注意的是，虽然拟杆菌是第二丰富的 在我们的队列中（扩展数据图 </a:t>
            </a:r>
            <a:r>
              <a:rPr lang="en-US" altLang="zh-CN" dirty="0" smtClean="0"/>
              <a:t>8a</a:t>
            </a:r>
            <a:r>
              <a:rPr lang="zh-CN" altLang="en-US" dirty="0" smtClean="0"/>
              <a:t>），它的物种都不是 在这些主要预测因素中 </a:t>
            </a:r>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31</a:t>
            </a:fld>
            <a:endParaRPr lang="zh-CN" altLang="en-US"/>
          </a:p>
        </p:txBody>
      </p:sp>
    </p:spTree>
    <p:extLst>
      <p:ext uri="{BB962C8B-B14F-4D97-AF65-F5344CB8AC3E}">
        <p14:creationId xmlns:p14="http://schemas.microsoft.com/office/powerpoint/2010/main" val="414156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十九个细菌“</a:t>
            </a:r>
            <a:r>
              <a:rPr lang="en-US" altLang="zh-CN" dirty="0" smtClean="0"/>
              <a:t>main predictor</a:t>
            </a:r>
            <a:r>
              <a:rPr lang="zh-CN" altLang="en-US" dirty="0" smtClean="0"/>
              <a:t>”代谢物。一 梭菌科物种是其中 </a:t>
            </a:r>
            <a:r>
              <a:rPr lang="en-US" altLang="zh-CN" dirty="0" smtClean="0"/>
              <a:t>22 </a:t>
            </a:r>
            <a:r>
              <a:rPr lang="zh-CN" altLang="en-US" dirty="0" smtClean="0"/>
              <a:t>种的主要预测因子，其中 也与基于饮食的咖啡消费密切相关 楷模。梭菌属</a:t>
            </a:r>
            <a:r>
              <a:rPr lang="en-US" altLang="zh-CN" dirty="0" smtClean="0"/>
              <a:t>CAG</a:t>
            </a:r>
            <a:r>
              <a:rPr lang="zh-CN" altLang="en-US" dirty="0" smtClean="0"/>
              <a:t>：</a:t>
            </a:r>
            <a:r>
              <a:rPr lang="en-US" altLang="zh-CN" dirty="0" smtClean="0"/>
              <a:t>138 </a:t>
            </a:r>
            <a:r>
              <a:rPr lang="zh-CN" altLang="en-US" dirty="0" smtClean="0"/>
              <a:t>是五个的主要预测因子 代谢物，包括苯乙酰肉碱（</a:t>
            </a:r>
            <a:r>
              <a:rPr lang="en-US" altLang="zh-CN" dirty="0" smtClean="0"/>
              <a:t>R = 0.47</a:t>
            </a:r>
            <a:r>
              <a:rPr lang="zh-CN" altLang="en-US" dirty="0" smtClean="0"/>
              <a:t>，</a:t>
            </a:r>
            <a:r>
              <a:rPr lang="en-US" altLang="zh-CN" dirty="0" smtClean="0"/>
              <a:t>P &lt; 10-20</a:t>
            </a:r>
            <a:r>
              <a:rPr lang="zh-CN" altLang="en-US" dirty="0" smtClean="0"/>
              <a:t>）和 如先前报道的对甲酚</a:t>
            </a:r>
            <a:r>
              <a:rPr lang="en-US" altLang="zh-CN" dirty="0" smtClean="0"/>
              <a:t>-</a:t>
            </a:r>
            <a:r>
              <a:rPr lang="zh-CN" altLang="en-US" dirty="0" smtClean="0"/>
              <a:t>葡萄糖醛酸苷 </a:t>
            </a:r>
            <a:r>
              <a:rPr lang="en-US" altLang="zh-CN" dirty="0" smtClean="0"/>
              <a:t>(R = 0.64, P &lt; 10-20)</a:t>
            </a:r>
            <a:r>
              <a:rPr lang="zh-CN" altLang="en-US" dirty="0" smtClean="0"/>
              <a:t>。 然而，其他分类群仅是一两个顶峰的主要预测因子。 代谢物，证明需要许多不同的细菌 准确预测不同代谢物的水平。之间 前 </a:t>
            </a:r>
            <a:r>
              <a:rPr lang="en-US" altLang="zh-CN" dirty="0" smtClean="0"/>
              <a:t>100 </a:t>
            </a:r>
            <a:r>
              <a:rPr lang="zh-CN" altLang="en-US" dirty="0" smtClean="0"/>
              <a:t>种代谢物的主要细菌预测因子，</a:t>
            </a:r>
            <a:r>
              <a:rPr lang="en-US" altLang="zh-CN" dirty="0" smtClean="0"/>
              <a:t>89 </a:t>
            </a:r>
            <a:r>
              <a:rPr lang="zh-CN" altLang="en-US" dirty="0" smtClean="0"/>
              <a:t>个属于 </a:t>
            </a:r>
            <a:r>
              <a:rPr lang="en-US" altLang="zh-CN" dirty="0" err="1" smtClean="0"/>
              <a:t>Firmicutes</a:t>
            </a:r>
            <a:r>
              <a:rPr lang="zh-CN" altLang="en-US" dirty="0" smtClean="0"/>
              <a:t>，突出了该门的强大预测能力。 值得注意的是，虽然拟杆菌是第二丰富的 在我们的队列中（扩展数据图 </a:t>
            </a:r>
            <a:r>
              <a:rPr lang="en-US" altLang="zh-CN" dirty="0" smtClean="0"/>
              <a:t>8a</a:t>
            </a:r>
            <a:r>
              <a:rPr lang="zh-CN" altLang="en-US" dirty="0" smtClean="0"/>
              <a:t>），它的物种都不是 在这些主要预测因素中 </a:t>
            </a:r>
          </a:p>
          <a:p>
            <a:endParaRPr lang="zh-CN" altLang="en-US" dirty="0"/>
          </a:p>
        </p:txBody>
      </p:sp>
      <p:sp>
        <p:nvSpPr>
          <p:cNvPr id="4" name="灯片编号占位符 3"/>
          <p:cNvSpPr>
            <a:spLocks noGrp="1"/>
          </p:cNvSpPr>
          <p:nvPr>
            <p:ph type="sldNum" sz="quarter" idx="10"/>
          </p:nvPr>
        </p:nvSpPr>
        <p:spPr/>
        <p:txBody>
          <a:bodyPr/>
          <a:lstStyle/>
          <a:p>
            <a:fld id="{C1499AD4-E722-484B-9751-AA89CAA54D82}" type="slidenum">
              <a:rPr lang="zh-CN" altLang="en-US" smtClean="0"/>
              <a:t>32</a:t>
            </a:fld>
            <a:endParaRPr lang="zh-CN" altLang="en-US"/>
          </a:p>
        </p:txBody>
      </p:sp>
    </p:spTree>
    <p:extLst>
      <p:ext uri="{BB962C8B-B14F-4D97-AF65-F5344CB8AC3E}">
        <p14:creationId xmlns:p14="http://schemas.microsoft.com/office/powerpoint/2010/main" val="164214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644C56-F4BD-4C5C-A7E8-742C07626DA7}"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E27A4E-68D6-44C8-89A5-DB6B15B956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1"/>
            <a:ext cx="2057400" cy="365125"/>
          </a:xfrm>
          <a:prstGeom prst="rect">
            <a:avLst/>
          </a:prstGeom>
        </p:spPr>
        <p:txBody>
          <a:bodyPr/>
          <a:lstStyle/>
          <a:p>
            <a:fld id="{7AF8029C-151A-48BC-B67C-8922ECF5D488}" type="datetimeFigureOut">
              <a:rPr lang="zh-CN" altLang="en-US" smtClean="0"/>
              <a:t>2021/6/2</a:t>
            </a:fld>
            <a:endParaRPr lang="zh-CN" altLang="en-US"/>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p>
            <a:fld id="{5D3DF67D-0B83-4C59-AD06-564CAA773C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5125"/>
          </a:xfrm>
          <a:prstGeom prst="rect">
            <a:avLst/>
          </a:prstGeom>
        </p:spPr>
        <p:txBody>
          <a:bodyPr/>
          <a:lstStyle/>
          <a:p>
            <a:fld id="{7AF8029C-151A-48BC-B67C-8922ECF5D488}" type="datetimeFigureOut">
              <a:rPr lang="zh-CN" altLang="en-US" smtClean="0"/>
              <a:t>2021/6/2</a:t>
            </a:fld>
            <a:endParaRPr lang="zh-CN" altLang="en-US"/>
          </a:p>
        </p:txBody>
      </p:sp>
      <p:sp>
        <p:nvSpPr>
          <p:cNvPr id="3" name="页脚占位符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5125"/>
          </a:xfrm>
          <a:prstGeom prst="rect">
            <a:avLst/>
          </a:prstGeom>
        </p:spPr>
        <p:txBody>
          <a:bodyPr/>
          <a:lstStyle/>
          <a:p>
            <a:fld id="{5D3DF67D-0B83-4C59-AD06-564CAA773C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7AF8029C-151A-48BC-B67C-8922ECF5D488}" type="datetimeFigureOut">
              <a:rPr lang="zh-CN" altLang="en-US" smtClean="0"/>
              <a:t>2021/6/2</a:t>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5D3DF67D-0B83-4C59-AD06-564CAA773C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7AF8029C-151A-48BC-B67C-8922ECF5D488}" type="datetimeFigureOut">
              <a:rPr lang="zh-CN" altLang="en-US" smtClean="0"/>
              <a:t>2021/6/2</a:t>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5D3DF67D-0B83-4C59-AD06-564CAA773C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7AF8029C-151A-48BC-B67C-8922ECF5D488}" type="datetimeFigureOut">
              <a:rPr lang="zh-CN" altLang="en-US" smtClean="0"/>
              <a:t>2021/6/2</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5D3DF67D-0B83-4C59-AD06-564CAA773C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7AF8029C-151A-48BC-B67C-8922ECF5D488}" type="datetimeFigureOut">
              <a:rPr lang="zh-CN" altLang="en-US" smtClean="0"/>
              <a:t>2021/6/2</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5D3DF67D-0B83-4C59-AD06-564CAA773C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7A775F-4E7C-4FCD-A6F2-7AA01A5C9965}"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1FDC4-C78D-40ED-9A94-247FD0F6722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3644C56-F4BD-4C5C-A7E8-742C07626DA7}"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E27A4E-68D6-44C8-89A5-DB6B15B956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2021/6/2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5" name="文本框 32"/>
          <p:cNvSpPr txBox="1"/>
          <p:nvPr userDrawn="1"/>
        </p:nvSpPr>
        <p:spPr>
          <a:xfrm>
            <a:off x="265225" y="343463"/>
            <a:ext cx="2573094" cy="379312"/>
          </a:xfrm>
          <a:prstGeom prst="rect">
            <a:avLst/>
          </a:prstGeom>
          <a:noFill/>
        </p:spPr>
        <p:txBody>
          <a:bodyPr wrap="none" lIns="91417" tIns="45709" rIns="91417" bIns="45709" rtlCol="0">
            <a:spAutoFit/>
          </a:bodyPr>
          <a:lstStyle/>
          <a:p>
            <a:pPr defTabSz="913765"/>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6" name="文本框 33"/>
          <p:cNvSpPr txBox="1"/>
          <p:nvPr userDrawn="1"/>
        </p:nvSpPr>
        <p:spPr>
          <a:xfrm>
            <a:off x="265226" y="621032"/>
            <a:ext cx="2125022" cy="297752"/>
          </a:xfrm>
          <a:prstGeom prst="rect">
            <a:avLst/>
          </a:prstGeom>
          <a:noFill/>
        </p:spPr>
        <p:txBody>
          <a:bodyPr wrap="none" lIns="91417" tIns="45709" rIns="91417" bIns="45709" rtlCol="0">
            <a:spAutoFit/>
          </a:bodyPr>
          <a:lstStyle/>
          <a:p>
            <a:pPr defTabSz="913765"/>
            <a:r>
              <a:rPr lang="en-US" altLang="zh-CN" sz="1335" dirty="0">
                <a:solidFill>
                  <a:schemeClr val="tx1">
                    <a:lumMod val="50000"/>
                    <a:lumOff val="50000"/>
                  </a:schemeClr>
                </a:solidFill>
                <a:cs typeface="+mn-ea"/>
                <a:sym typeface="+mn-lt"/>
              </a:rPr>
              <a:t>ADD RELATED TITLE WORDS</a:t>
            </a:r>
            <a:endParaRPr lang="zh-CN" altLang="en-US" sz="1335"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2021/6/2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644C56-F4BD-4C5C-A7E8-742C07626DA7}" type="datetimeFigureOut">
              <a:rPr lang="zh-CN" altLang="en-US" smtClean="0"/>
              <a:t>2021/6/2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E27A4E-68D6-44C8-89A5-DB6B15B9563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日期占位符 4"/>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0C882-A448-4391-8676-F5947BC890DB}" type="datetimeFigureOut">
              <a:rPr lang="zh-CN" altLang="en-US" smtClean="0"/>
              <a:t>2021/6/2</a:t>
            </a:fld>
            <a:endParaRPr lang="zh-CN" altLang="en-US"/>
          </a:p>
        </p:txBody>
      </p:sp>
      <p:sp>
        <p:nvSpPr>
          <p:cNvPr id="6" name="页脚占位符 5"/>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DB73F-1E62-4448-A8B4-8FF89C1E191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1557" t="31222" r="1557"/>
          <a:stretch>
            <a:fillRect/>
          </a:stretch>
        </p:blipFill>
        <p:spPr>
          <a:xfrm>
            <a:off x="0" y="0"/>
            <a:ext cx="9144000" cy="6858000"/>
          </a:xfrm>
          <a:prstGeom prst="rect">
            <a:avLst/>
          </a:prstGeom>
          <a:solidFill>
            <a:schemeClr val="tx1">
              <a:lumMod val="75000"/>
              <a:lumOff val="25000"/>
            </a:schemeClr>
          </a:solid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1557" t="31222" r="1557"/>
          <a:stretch>
            <a:fillRect/>
          </a:stretch>
        </p:blipFill>
        <p:spPr>
          <a:xfrm>
            <a:off x="0" y="0"/>
            <a:ext cx="9144000" cy="6858000"/>
          </a:xfrm>
          <a:prstGeom prst="rect">
            <a:avLst/>
          </a:prstGeom>
          <a:solidFill>
            <a:schemeClr val="tx1">
              <a:lumMod val="75000"/>
              <a:lumOff val="25000"/>
            </a:schemeClr>
          </a:solidFill>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44C56-F4BD-4C5C-A7E8-742C07626DA7}" type="datetimeFigureOut">
              <a:rPr lang="zh-CN" altLang="en-US" smtClean="0"/>
              <a:t>2021/6/2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27A4E-68D6-44C8-89A5-DB6B15B9563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793" y="365782"/>
            <a:ext cx="7886417" cy="1324635"/>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793" y="1825891"/>
            <a:ext cx="7886417" cy="4351728"/>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793" y="6356747"/>
            <a:ext cx="2056836" cy="364274"/>
          </a:xfrm>
          <a:prstGeom prst="rect">
            <a:avLst/>
          </a:prstGeom>
        </p:spPr>
        <p:txBody>
          <a:bodyPr vert="horz" lIns="65032" tIns="32516" rIns="65032" bIns="32516" rtlCol="0" anchor="ctr"/>
          <a:lstStyle>
            <a:lvl1pPr algn="l">
              <a:defRPr sz="1200">
                <a:solidFill>
                  <a:schemeClr val="tx1">
                    <a:tint val="75000"/>
                  </a:schemeClr>
                </a:solidFill>
              </a:defRPr>
            </a:lvl1pPr>
          </a:lstStyle>
          <a:p>
            <a:fld id="{32BF82D2-7A68-459D-A996-9BDDA2518FA4}" type="datetimeFigureOut">
              <a:rPr lang="zh-CN" altLang="en-US" smtClean="0"/>
              <a:t>2021/6/2</a:t>
            </a:fld>
            <a:endParaRPr lang="zh-CN" altLang="en-US"/>
          </a:p>
        </p:txBody>
      </p:sp>
      <p:sp>
        <p:nvSpPr>
          <p:cNvPr id="5" name="页脚占位符 4"/>
          <p:cNvSpPr>
            <a:spLocks noGrp="1"/>
          </p:cNvSpPr>
          <p:nvPr>
            <p:ph type="ftr" sz="quarter" idx="3"/>
          </p:nvPr>
        </p:nvSpPr>
        <p:spPr>
          <a:xfrm>
            <a:off x="3028810" y="6356747"/>
            <a:ext cx="3086382" cy="364274"/>
          </a:xfrm>
          <a:prstGeom prst="rect">
            <a:avLst/>
          </a:prstGeom>
        </p:spPr>
        <p:txBody>
          <a:bodyPr vert="horz" lIns="65032" tIns="32516" rIns="65032" bIns="32516"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8375" y="6356747"/>
            <a:ext cx="2056836" cy="364274"/>
          </a:xfrm>
          <a:prstGeom prst="rect">
            <a:avLst/>
          </a:prstGeom>
        </p:spPr>
        <p:txBody>
          <a:bodyPr vert="horz" lIns="65032" tIns="32516" rIns="65032" bIns="32516"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866775" rtl="0" eaLnBrk="1" latinLnBrk="0" hangingPunct="1">
        <a:lnSpc>
          <a:spcPct val="90000"/>
        </a:lnSpc>
        <a:spcBef>
          <a:spcPct val="0"/>
        </a:spcBef>
        <a:buNone/>
        <a:defRPr sz="413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6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65" kern="1200">
          <a:solidFill>
            <a:schemeClr val="tx1"/>
          </a:solidFill>
          <a:latin typeface="+mn-lt"/>
          <a:ea typeface="+mn-ea"/>
          <a:cs typeface="+mn-cs"/>
        </a:defRPr>
      </a:lvl2pPr>
      <a:lvl3pPr marL="1083310" indent="-216535" algn="l" defTabSz="866775" rtl="0" eaLnBrk="1" latinLnBrk="0" hangingPunct="1">
        <a:lnSpc>
          <a:spcPct val="90000"/>
        </a:lnSpc>
        <a:spcBef>
          <a:spcPts val="475"/>
        </a:spcBef>
        <a:buFont typeface="Arial" panose="020B0604020202020204" pitchFamily="34" charset="0"/>
        <a:buChar char="•"/>
        <a:defRPr sz="186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35" kern="1200">
          <a:solidFill>
            <a:schemeClr val="tx1"/>
          </a:solidFill>
          <a:latin typeface="+mn-lt"/>
          <a:ea typeface="+mn-ea"/>
          <a:cs typeface="+mn-cs"/>
        </a:defRPr>
      </a:lvl4pPr>
      <a:lvl5pPr marL="1950085" indent="-216535" algn="l" defTabSz="866775" rtl="0" eaLnBrk="1" latinLnBrk="0" hangingPunct="1">
        <a:lnSpc>
          <a:spcPct val="90000"/>
        </a:lnSpc>
        <a:spcBef>
          <a:spcPts val="475"/>
        </a:spcBef>
        <a:buFont typeface="Arial" panose="020B0604020202020204" pitchFamily="34" charset="0"/>
        <a:buChar char="•"/>
        <a:defRPr sz="173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35" kern="1200">
          <a:solidFill>
            <a:schemeClr val="tx1"/>
          </a:solidFill>
          <a:latin typeface="+mn-lt"/>
          <a:ea typeface="+mn-ea"/>
          <a:cs typeface="+mn-cs"/>
        </a:defRPr>
      </a:lvl6pPr>
      <a:lvl7pPr marL="2816860" indent="-216535" algn="l" defTabSz="866775" rtl="0" eaLnBrk="1" latinLnBrk="0" hangingPunct="1">
        <a:lnSpc>
          <a:spcPct val="90000"/>
        </a:lnSpc>
        <a:spcBef>
          <a:spcPts val="475"/>
        </a:spcBef>
        <a:buFont typeface="Arial" panose="020B0604020202020204" pitchFamily="34" charset="0"/>
        <a:buChar char="•"/>
        <a:defRPr sz="1735" kern="1200">
          <a:solidFill>
            <a:schemeClr val="tx1"/>
          </a:solidFill>
          <a:latin typeface="+mn-lt"/>
          <a:ea typeface="+mn-ea"/>
          <a:cs typeface="+mn-cs"/>
        </a:defRPr>
      </a:lvl7pPr>
      <a:lvl8pPr marL="3250565" indent="-216535" algn="l" defTabSz="866775" rtl="0" eaLnBrk="1" latinLnBrk="0" hangingPunct="1">
        <a:lnSpc>
          <a:spcPct val="90000"/>
        </a:lnSpc>
        <a:spcBef>
          <a:spcPts val="475"/>
        </a:spcBef>
        <a:buFont typeface="Arial" panose="020B0604020202020204" pitchFamily="34" charset="0"/>
        <a:buChar char="•"/>
        <a:defRPr sz="173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35" kern="1200">
          <a:solidFill>
            <a:schemeClr val="tx1"/>
          </a:solidFill>
          <a:latin typeface="+mn-lt"/>
          <a:ea typeface="+mn-ea"/>
          <a:cs typeface="+mn-cs"/>
        </a:defRPr>
      </a:lvl9pPr>
    </p:bodyStyle>
    <p:otherStyle>
      <a:defPPr>
        <a:defRPr lang="zh-CN"/>
      </a:defPPr>
      <a:lvl1pPr marL="0" algn="l" defTabSz="866775" rtl="0" eaLnBrk="1" latinLnBrk="0" hangingPunct="1">
        <a:defRPr sz="1735" kern="1200">
          <a:solidFill>
            <a:schemeClr val="tx1"/>
          </a:solidFill>
          <a:latin typeface="+mn-lt"/>
          <a:ea typeface="+mn-ea"/>
          <a:cs typeface="+mn-cs"/>
        </a:defRPr>
      </a:lvl1pPr>
      <a:lvl2pPr marL="433705" algn="l" defTabSz="866775" rtl="0" eaLnBrk="1" latinLnBrk="0" hangingPunct="1">
        <a:defRPr sz="1735" kern="1200">
          <a:solidFill>
            <a:schemeClr val="tx1"/>
          </a:solidFill>
          <a:latin typeface="+mn-lt"/>
          <a:ea typeface="+mn-ea"/>
          <a:cs typeface="+mn-cs"/>
        </a:defRPr>
      </a:lvl2pPr>
      <a:lvl3pPr marL="866775" algn="l" defTabSz="866775" rtl="0" eaLnBrk="1" latinLnBrk="0" hangingPunct="1">
        <a:defRPr sz="1735" kern="1200">
          <a:solidFill>
            <a:schemeClr val="tx1"/>
          </a:solidFill>
          <a:latin typeface="+mn-lt"/>
          <a:ea typeface="+mn-ea"/>
          <a:cs typeface="+mn-cs"/>
        </a:defRPr>
      </a:lvl3pPr>
      <a:lvl4pPr marL="1300480" algn="l" defTabSz="866775" rtl="0" eaLnBrk="1" latinLnBrk="0" hangingPunct="1">
        <a:defRPr sz="1735" kern="1200">
          <a:solidFill>
            <a:schemeClr val="tx1"/>
          </a:solidFill>
          <a:latin typeface="+mn-lt"/>
          <a:ea typeface="+mn-ea"/>
          <a:cs typeface="+mn-cs"/>
        </a:defRPr>
      </a:lvl4pPr>
      <a:lvl5pPr marL="1733550" algn="l" defTabSz="866775" rtl="0" eaLnBrk="1" latinLnBrk="0" hangingPunct="1">
        <a:defRPr sz="1735" kern="1200">
          <a:solidFill>
            <a:schemeClr val="tx1"/>
          </a:solidFill>
          <a:latin typeface="+mn-lt"/>
          <a:ea typeface="+mn-ea"/>
          <a:cs typeface="+mn-cs"/>
        </a:defRPr>
      </a:lvl5pPr>
      <a:lvl6pPr marL="2167255" algn="l" defTabSz="866775" rtl="0" eaLnBrk="1" latinLnBrk="0" hangingPunct="1">
        <a:defRPr sz="1735" kern="1200">
          <a:solidFill>
            <a:schemeClr val="tx1"/>
          </a:solidFill>
          <a:latin typeface="+mn-lt"/>
          <a:ea typeface="+mn-ea"/>
          <a:cs typeface="+mn-cs"/>
        </a:defRPr>
      </a:lvl6pPr>
      <a:lvl7pPr marL="2600325" algn="l" defTabSz="866775" rtl="0" eaLnBrk="1" latinLnBrk="0" hangingPunct="1">
        <a:defRPr sz="1735" kern="1200">
          <a:solidFill>
            <a:schemeClr val="tx1"/>
          </a:solidFill>
          <a:latin typeface="+mn-lt"/>
          <a:ea typeface="+mn-ea"/>
          <a:cs typeface="+mn-cs"/>
        </a:defRPr>
      </a:lvl7pPr>
      <a:lvl8pPr marL="3034030" algn="l" defTabSz="866775" rtl="0" eaLnBrk="1" latinLnBrk="0" hangingPunct="1">
        <a:defRPr sz="1735" kern="1200">
          <a:solidFill>
            <a:schemeClr val="tx1"/>
          </a:solidFill>
          <a:latin typeface="+mn-lt"/>
          <a:ea typeface="+mn-ea"/>
          <a:cs typeface="+mn-cs"/>
        </a:defRPr>
      </a:lvl8pPr>
      <a:lvl9pPr marL="3467100" algn="l" defTabSz="866775" rtl="0" eaLnBrk="1" latinLnBrk="0" hangingPunct="1">
        <a:defRPr sz="17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16" name="文本框 15"/>
          <p:cNvSpPr txBox="1"/>
          <p:nvPr/>
        </p:nvSpPr>
        <p:spPr>
          <a:xfrm>
            <a:off x="6268268" y="5290782"/>
            <a:ext cx="1911080"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u="none" strike="noStrike" kern="1200" cap="none" spc="0" normalizeH="0" baseline="0" noProof="0" dirty="0" smtClean="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rPr>
              <a:t>2021.06.03</a:t>
            </a:r>
            <a:endPar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4" y="84509"/>
            <a:ext cx="2488716" cy="742805"/>
          </a:xfrm>
          <a:prstGeom prst="rect">
            <a:avLst/>
          </a:prstGeom>
        </p:spPr>
      </p:pic>
      <p:sp>
        <p:nvSpPr>
          <p:cNvPr id="2" name="TextBox 1"/>
          <p:cNvSpPr txBox="1"/>
          <p:nvPr/>
        </p:nvSpPr>
        <p:spPr>
          <a:xfrm>
            <a:off x="6250850" y="5003637"/>
            <a:ext cx="877163" cy="369332"/>
          </a:xfrm>
          <a:prstGeom prst="rect">
            <a:avLst/>
          </a:prstGeom>
          <a:noFill/>
        </p:spPr>
        <p:txBody>
          <a:bodyPr wrap="none" rtlCol="0">
            <a:spAutoFit/>
          </a:bodyPr>
          <a:lstStyle/>
          <a:p>
            <a:r>
              <a:rPr lang="zh-CN" altLang="en-US" dirty="0" smtClean="0">
                <a:latin typeface="黑体" pitchFamily="49" charset="-122"/>
                <a:ea typeface="黑体" pitchFamily="49" charset="-122"/>
              </a:rPr>
              <a:t>赵一鸣</a:t>
            </a:r>
            <a:endParaRPr lang="zh-CN" altLang="en-US" dirty="0">
              <a:latin typeface="黑体" pitchFamily="49" charset="-122"/>
              <a:ea typeface="黑体" pitchFamily="49" charset="-122"/>
            </a:endParaRPr>
          </a:p>
        </p:txBody>
      </p:sp>
      <p:pic>
        <p:nvPicPr>
          <p:cNvPr id="1026" name="Picture 2" descr="C:\Users\yimingZhao\Desktop\文献汇报6.3\pic\Snipaste_2021-05-31_09-32-5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947" y="1861801"/>
            <a:ext cx="7688911" cy="2258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78530" y="2748460"/>
            <a:ext cx="4339650" cy="369332"/>
          </a:xfrm>
          <a:prstGeom prst="rect">
            <a:avLst/>
          </a:prstGeom>
          <a:noFill/>
        </p:spPr>
        <p:txBody>
          <a:bodyPr wrap="none" rtlCol="0">
            <a:spAutoFit/>
          </a:bodyPr>
          <a:lstStyle/>
          <a:p>
            <a:r>
              <a:rPr lang="zh-CN" altLang="en-US" dirty="0"/>
              <a:t>人类血清代谢组潜在决定因素的参考图谱</a:t>
            </a:r>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552" y="981491"/>
            <a:ext cx="1473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C:\Users\yimingZhao\Desktop\文献汇报6.3\pic\S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115" y="3927617"/>
            <a:ext cx="5871594" cy="235464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yimingZhao\Desktop\文献汇报6.3\pic\S32.jpg"/>
          <p:cNvPicPr>
            <a:picLocks noChangeAspect="1" noChangeArrowheads="1"/>
          </p:cNvPicPr>
          <p:nvPr/>
        </p:nvPicPr>
        <p:blipFill rotWithShape="1">
          <a:blip r:embed="rId4">
            <a:extLst>
              <a:ext uri="{28A0092B-C50C-407E-A947-70E740481C1C}">
                <a14:useLocalDpi xmlns:a14="http://schemas.microsoft.com/office/drawing/2010/main" val="0"/>
              </a:ext>
            </a:extLst>
          </a:blip>
          <a:srcRect b="2886"/>
          <a:stretch/>
        </p:blipFill>
        <p:spPr bwMode="auto">
          <a:xfrm>
            <a:off x="383115" y="938213"/>
            <a:ext cx="5381074" cy="22791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77467" y="3798154"/>
            <a:ext cx="3020379" cy="1477328"/>
          </a:xfrm>
          <a:prstGeom prst="rect">
            <a:avLst/>
          </a:prstGeom>
          <a:noFill/>
        </p:spPr>
        <p:txBody>
          <a:bodyPr wrap="none" rtlCol="0">
            <a:spAutoFit/>
          </a:bodyPr>
          <a:lstStyle/>
          <a:p>
            <a:r>
              <a:rPr lang="zh-CN" altLang="en-US" dirty="0" smtClean="0"/>
              <a:t>使用</a:t>
            </a:r>
            <a:r>
              <a:rPr lang="en-US" altLang="zh-CN" b="1" dirty="0" smtClean="0"/>
              <a:t>GBDT</a:t>
            </a:r>
            <a:r>
              <a:rPr lang="zh-CN" altLang="en-US" b="1" dirty="0" smtClean="0"/>
              <a:t>梯度提升树</a:t>
            </a:r>
            <a:endParaRPr lang="en-US" altLang="zh-CN" b="1" dirty="0" smtClean="0"/>
          </a:p>
          <a:p>
            <a:r>
              <a:rPr lang="zh-CN" altLang="en-US" dirty="0" smtClean="0"/>
              <a:t>对数据的</a:t>
            </a:r>
            <a:r>
              <a:rPr lang="en-US" altLang="zh-CN" dirty="0" smtClean="0"/>
              <a:t>R</a:t>
            </a:r>
            <a:r>
              <a:rPr lang="en-US" altLang="zh-CN" dirty="0"/>
              <a:t>²</a:t>
            </a:r>
            <a:r>
              <a:rPr lang="zh-CN" altLang="en-US" dirty="0" smtClean="0"/>
              <a:t>＞</a:t>
            </a:r>
            <a:r>
              <a:rPr lang="en-US" altLang="zh-CN" dirty="0" smtClean="0"/>
              <a:t>Lasso</a:t>
            </a:r>
            <a:r>
              <a:rPr lang="zh-CN" altLang="en-US" dirty="0" smtClean="0"/>
              <a:t>线性模型</a:t>
            </a:r>
            <a:endParaRPr lang="en-US" altLang="zh-CN" dirty="0" smtClean="0"/>
          </a:p>
          <a:p>
            <a:endParaRPr lang="en-US" altLang="zh-CN" dirty="0"/>
          </a:p>
          <a:p>
            <a:r>
              <a:rPr lang="zh-CN" altLang="en-US" dirty="0" smtClean="0"/>
              <a:t>也体现了代谢组的数据不是</a:t>
            </a:r>
            <a:endParaRPr lang="en-US" altLang="zh-CN" dirty="0" smtClean="0"/>
          </a:p>
          <a:p>
            <a:r>
              <a:rPr lang="zh-CN" altLang="en-US" dirty="0" smtClean="0"/>
              <a:t>线性数据</a:t>
            </a:r>
            <a:endParaRPr lang="zh-CN" altLang="en-US" dirty="0"/>
          </a:p>
        </p:txBody>
      </p:sp>
    </p:spTree>
    <p:extLst>
      <p:ext uri="{BB962C8B-B14F-4D97-AF65-F5344CB8AC3E}">
        <p14:creationId xmlns:p14="http://schemas.microsoft.com/office/powerpoint/2010/main" val="882248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yimingZhao\Desktop\文献汇报6.3\pic\Snipaste_2021-05-31_17-04-59.jpg"/>
          <p:cNvPicPr>
            <a:picLocks noChangeAspect="1" noChangeArrowheads="1"/>
          </p:cNvPicPr>
          <p:nvPr/>
        </p:nvPicPr>
        <p:blipFill rotWithShape="1">
          <a:blip r:embed="rId2">
            <a:extLst>
              <a:ext uri="{28A0092B-C50C-407E-A947-70E740481C1C}">
                <a14:useLocalDpi xmlns:a14="http://schemas.microsoft.com/office/drawing/2010/main" val="0"/>
              </a:ext>
            </a:extLst>
          </a:blip>
          <a:srcRect b="37803"/>
          <a:stretch/>
        </p:blipFill>
        <p:spPr bwMode="auto">
          <a:xfrm>
            <a:off x="1370540" y="554787"/>
            <a:ext cx="6190192" cy="4474413"/>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yimingZhao\Desktop\文献汇报6.3\pic\Snipaste_2021-05-31_17-04-59.jpg"/>
          <p:cNvPicPr>
            <a:picLocks noChangeAspect="1" noChangeArrowheads="1"/>
          </p:cNvPicPr>
          <p:nvPr/>
        </p:nvPicPr>
        <p:blipFill rotWithShape="1">
          <a:blip r:embed="rId2">
            <a:extLst>
              <a:ext uri="{28A0092B-C50C-407E-A947-70E740481C1C}">
                <a14:useLocalDpi xmlns:a14="http://schemas.microsoft.com/office/drawing/2010/main" val="0"/>
              </a:ext>
            </a:extLst>
          </a:blip>
          <a:srcRect l="13709" t="85555" r="26952"/>
          <a:stretch/>
        </p:blipFill>
        <p:spPr bwMode="auto">
          <a:xfrm>
            <a:off x="2175933" y="4944531"/>
            <a:ext cx="3886200" cy="10993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77954" y="172257"/>
            <a:ext cx="3398687" cy="369332"/>
          </a:xfrm>
          <a:prstGeom prst="rect">
            <a:avLst/>
          </a:prstGeom>
          <a:noFill/>
        </p:spPr>
        <p:txBody>
          <a:bodyPr wrap="none" rtlCol="0">
            <a:spAutoFit/>
          </a:bodyPr>
          <a:lstStyle/>
          <a:p>
            <a:r>
              <a:rPr lang="zh-CN" altLang="en-US" dirty="0" smtClean="0"/>
              <a:t>使用不同特征集所解释的</a:t>
            </a:r>
            <a:r>
              <a:rPr lang="en-US" altLang="zh-CN" dirty="0" smtClean="0"/>
              <a:t>R²</a:t>
            </a:r>
            <a:r>
              <a:rPr lang="zh-CN" altLang="en-US" dirty="0" smtClean="0"/>
              <a:t>分布</a:t>
            </a:r>
            <a:endParaRPr lang="zh-CN" altLang="en-US" dirty="0"/>
          </a:p>
        </p:txBody>
      </p:sp>
      <p:sp>
        <p:nvSpPr>
          <p:cNvPr id="3" name="TextBox 2"/>
          <p:cNvSpPr txBox="1"/>
          <p:nvPr/>
        </p:nvSpPr>
        <p:spPr>
          <a:xfrm>
            <a:off x="2753721" y="6245010"/>
            <a:ext cx="3647152" cy="369332"/>
          </a:xfrm>
          <a:prstGeom prst="rect">
            <a:avLst/>
          </a:prstGeom>
          <a:noFill/>
        </p:spPr>
        <p:txBody>
          <a:bodyPr wrap="none" rtlCol="0">
            <a:spAutoFit/>
          </a:bodyPr>
          <a:lstStyle/>
          <a:p>
            <a:r>
              <a:rPr lang="zh-CN" altLang="en-US" dirty="0" smtClean="0"/>
              <a:t>只展示了有显著预测能力的代谢物</a:t>
            </a:r>
            <a:endParaRPr lang="zh-CN" altLang="en-US" dirty="0"/>
          </a:p>
        </p:txBody>
      </p:sp>
    </p:spTree>
    <p:extLst>
      <p:ext uri="{BB962C8B-B14F-4D97-AF65-F5344CB8AC3E}">
        <p14:creationId xmlns:p14="http://schemas.microsoft.com/office/powerpoint/2010/main" val="2831203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yimingZhao\Desktop\文献汇报6.3\pic\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58" y="302530"/>
            <a:ext cx="7811453" cy="636091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yimingZhao\Desktop\文献汇报6.3\pic\s5a.jpg"/>
          <p:cNvPicPr>
            <a:picLocks noChangeAspect="1" noChangeArrowheads="1"/>
          </p:cNvPicPr>
          <p:nvPr/>
        </p:nvPicPr>
        <p:blipFill rotWithShape="1">
          <a:blip r:embed="rId4">
            <a:extLst>
              <a:ext uri="{28A0092B-C50C-407E-A947-70E740481C1C}">
                <a14:useLocalDpi xmlns:a14="http://schemas.microsoft.com/office/drawing/2010/main" val="0"/>
              </a:ext>
            </a:extLst>
          </a:blip>
          <a:srcRect t="3055"/>
          <a:stretch/>
        </p:blipFill>
        <p:spPr bwMode="auto">
          <a:xfrm>
            <a:off x="5232061" y="344763"/>
            <a:ext cx="3765551" cy="31826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10119" y="184826"/>
            <a:ext cx="1040860" cy="915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78519" y="1068792"/>
            <a:ext cx="1040860" cy="915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859719" y="2827742"/>
            <a:ext cx="1040860" cy="915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H="1" flipV="1">
            <a:off x="7835901" y="6483350"/>
            <a:ext cx="704849" cy="661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821369" y="2827742"/>
            <a:ext cx="1040860" cy="915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821369" y="5437592"/>
            <a:ext cx="1040860" cy="915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859719" y="5437592"/>
            <a:ext cx="1040860" cy="915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419850" y="1657350"/>
            <a:ext cx="952500"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862229" y="160097"/>
            <a:ext cx="2244525" cy="369332"/>
          </a:xfrm>
          <a:prstGeom prst="rect">
            <a:avLst/>
          </a:prstGeom>
          <a:noFill/>
        </p:spPr>
        <p:txBody>
          <a:bodyPr wrap="none" rtlCol="0">
            <a:spAutoFit/>
          </a:bodyPr>
          <a:lstStyle/>
          <a:p>
            <a:r>
              <a:rPr lang="zh-CN" altLang="en-US" dirty="0" smtClean="0"/>
              <a:t>各特征组间</a:t>
            </a:r>
            <a:r>
              <a:rPr lang="en-US" altLang="zh-CN" dirty="0" smtClean="0"/>
              <a:t>R²</a:t>
            </a:r>
            <a:r>
              <a:rPr lang="zh-CN" altLang="en-US" dirty="0" smtClean="0"/>
              <a:t>的关系</a:t>
            </a:r>
            <a:endParaRPr lang="zh-CN" altLang="en-US" dirty="0"/>
          </a:p>
        </p:txBody>
      </p:sp>
    </p:spTree>
    <p:extLst>
      <p:ext uri="{BB962C8B-B14F-4D97-AF65-F5344CB8AC3E}">
        <p14:creationId xmlns:p14="http://schemas.microsoft.com/office/powerpoint/2010/main" val="2315120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14" grpId="0" animBg="1"/>
      <p:bldP spid="15" grpId="0" animBg="1"/>
      <p:bldP spid="28"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3241" y="2243997"/>
            <a:ext cx="5759910" cy="1200329"/>
          </a:xfrm>
          <a:prstGeom prst="rect">
            <a:avLst/>
          </a:prstGeom>
          <a:noFill/>
        </p:spPr>
        <p:txBody>
          <a:bodyPr wrap="none" rtlCol="0">
            <a:spAutoFit/>
          </a:bodyPr>
          <a:lstStyle/>
          <a:p>
            <a:pPr algn="ctr"/>
            <a:r>
              <a:rPr lang="zh-CN" altLang="en-US" sz="2400" dirty="0" smtClean="0"/>
              <a:t>考虑到模型对于数据整体的解释性</a:t>
            </a:r>
            <a:endParaRPr lang="en-US" altLang="zh-CN" sz="2400" dirty="0" smtClean="0"/>
          </a:p>
          <a:p>
            <a:pPr algn="ctr"/>
            <a:r>
              <a:rPr lang="zh-CN" altLang="en-US" sz="2400" dirty="0" smtClean="0"/>
              <a:t>全模型、</a:t>
            </a:r>
            <a:r>
              <a:rPr lang="en-US" altLang="zh-CN" sz="2400" dirty="0" smtClean="0"/>
              <a:t>Clinical data</a:t>
            </a:r>
            <a:r>
              <a:rPr lang="zh-CN" altLang="en-US" sz="2400" dirty="0" smtClean="0"/>
              <a:t>、</a:t>
            </a:r>
            <a:r>
              <a:rPr lang="en-US" altLang="zh-CN" sz="2400" dirty="0" smtClean="0"/>
              <a:t>Diet</a:t>
            </a:r>
            <a:r>
              <a:rPr lang="zh-CN" altLang="en-US" sz="2400" dirty="0" smtClean="0"/>
              <a:t>、</a:t>
            </a:r>
            <a:r>
              <a:rPr lang="en-US" altLang="zh-CN" sz="2400" dirty="0" err="1" smtClean="0"/>
              <a:t>Microbiome</a:t>
            </a:r>
            <a:endParaRPr lang="en-US" altLang="zh-CN" sz="2400" dirty="0" smtClean="0"/>
          </a:p>
          <a:p>
            <a:pPr algn="ctr"/>
            <a:r>
              <a:rPr lang="zh-CN" altLang="en-US" sz="2400" dirty="0" smtClean="0"/>
              <a:t>的表现最好</a:t>
            </a:r>
            <a:endParaRPr lang="zh-CN" altLang="en-US" sz="2400" dirty="0"/>
          </a:p>
        </p:txBody>
      </p:sp>
    </p:spTree>
    <p:extLst>
      <p:ext uri="{BB962C8B-B14F-4D97-AF65-F5344CB8AC3E}">
        <p14:creationId xmlns:p14="http://schemas.microsoft.com/office/powerpoint/2010/main" val="1087211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yimingZhao\Desktop\文献汇报6.3\pic\Snipaste_2021-05-31_17-04-59.jpg"/>
          <p:cNvPicPr>
            <a:picLocks noChangeAspect="1" noChangeArrowheads="1"/>
          </p:cNvPicPr>
          <p:nvPr/>
        </p:nvPicPr>
        <p:blipFill rotWithShape="1">
          <a:blip r:embed="rId2">
            <a:extLst>
              <a:ext uri="{28A0092B-C50C-407E-A947-70E740481C1C}">
                <a14:useLocalDpi xmlns:a14="http://schemas.microsoft.com/office/drawing/2010/main" val="0"/>
              </a:ext>
            </a:extLst>
          </a:blip>
          <a:srcRect t="62274"/>
          <a:stretch/>
        </p:blipFill>
        <p:spPr bwMode="auto">
          <a:xfrm>
            <a:off x="1214864" y="1794978"/>
            <a:ext cx="6546499" cy="2870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47201" y="4919258"/>
            <a:ext cx="4807726" cy="646331"/>
          </a:xfrm>
          <a:prstGeom prst="rect">
            <a:avLst/>
          </a:prstGeom>
          <a:noFill/>
        </p:spPr>
        <p:txBody>
          <a:bodyPr wrap="none" rtlCol="0">
            <a:spAutoFit/>
          </a:bodyPr>
          <a:lstStyle/>
          <a:p>
            <a:r>
              <a:rPr lang="zh-CN" altLang="en-US" dirty="0" smtClean="0"/>
              <a:t>在</a:t>
            </a:r>
            <a:r>
              <a:rPr lang="en-US" altLang="zh-CN" b="1" dirty="0" smtClean="0"/>
              <a:t>clinical data</a:t>
            </a:r>
            <a:r>
              <a:rPr lang="zh-CN" altLang="en-US" dirty="0" smtClean="0"/>
              <a:t>组，</a:t>
            </a:r>
            <a:r>
              <a:rPr lang="en-US" altLang="zh-CN" dirty="0" err="1" smtClean="0"/>
              <a:t>Xenobiotics</a:t>
            </a:r>
            <a:r>
              <a:rPr lang="zh-CN" altLang="en-US" dirty="0" smtClean="0"/>
              <a:t>和</a:t>
            </a:r>
            <a:r>
              <a:rPr lang="en-US" altLang="zh-CN" b="1" dirty="0" smtClean="0"/>
              <a:t>Unidentified</a:t>
            </a:r>
          </a:p>
          <a:p>
            <a:r>
              <a:rPr lang="zh-CN" altLang="en-US" dirty="0" smtClean="0"/>
              <a:t>的准确性和其他代谢物相比有显著性降低</a:t>
            </a:r>
            <a:endParaRPr lang="zh-CN" altLang="en-US" dirty="0"/>
          </a:p>
        </p:txBody>
      </p:sp>
      <p:sp>
        <p:nvSpPr>
          <p:cNvPr id="4" name="矩形 3"/>
          <p:cNvSpPr/>
          <p:nvPr/>
        </p:nvSpPr>
        <p:spPr>
          <a:xfrm>
            <a:off x="3648977" y="2893528"/>
            <a:ext cx="698500" cy="736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898759" y="501793"/>
            <a:ext cx="5727850" cy="461665"/>
          </a:xfrm>
          <a:prstGeom prst="rect">
            <a:avLst/>
          </a:prstGeom>
          <a:noFill/>
        </p:spPr>
        <p:txBody>
          <a:bodyPr wrap="none" rtlCol="0">
            <a:spAutoFit/>
          </a:bodyPr>
          <a:lstStyle/>
          <a:p>
            <a:r>
              <a:rPr lang="zh-CN" altLang="en-US" sz="2400" b="1" dirty="0" smtClean="0"/>
              <a:t>每个特征组的</a:t>
            </a:r>
            <a:r>
              <a:rPr lang="en-US" altLang="zh-CN" sz="2400" b="1" dirty="0" smtClean="0"/>
              <a:t>R²</a:t>
            </a:r>
            <a:r>
              <a:rPr lang="zh-CN" altLang="en-US" sz="2400" b="1" dirty="0" smtClean="0"/>
              <a:t>在各类代谢物上富集分析</a:t>
            </a:r>
            <a:endParaRPr lang="zh-CN" altLang="en-US" sz="2400" b="1" dirty="0"/>
          </a:p>
        </p:txBody>
      </p:sp>
    </p:spTree>
    <p:extLst>
      <p:ext uri="{BB962C8B-B14F-4D97-AF65-F5344CB8AC3E}">
        <p14:creationId xmlns:p14="http://schemas.microsoft.com/office/powerpoint/2010/main" val="3391819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yimingZhao\Desktop\文献汇报6.3\pic\Snipaste_2021-05-31_17-04-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527" y="1890378"/>
            <a:ext cx="4771021" cy="3121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54509" y="907978"/>
            <a:ext cx="3416320" cy="646331"/>
          </a:xfrm>
          <a:prstGeom prst="rect">
            <a:avLst/>
          </a:prstGeom>
          <a:noFill/>
        </p:spPr>
        <p:txBody>
          <a:bodyPr wrap="none" rtlCol="0">
            <a:spAutoFit/>
          </a:bodyPr>
          <a:lstStyle/>
          <a:p>
            <a:endParaRPr lang="en-US" altLang="zh-CN" dirty="0" smtClean="0"/>
          </a:p>
          <a:p>
            <a:r>
              <a:rPr lang="zh-CN" altLang="en-US" dirty="0" smtClean="0"/>
              <a:t>在全模型中各个特征组的贡献度</a:t>
            </a:r>
            <a:endParaRPr lang="zh-CN" altLang="en-US" dirty="0"/>
          </a:p>
        </p:txBody>
      </p:sp>
      <p:sp>
        <p:nvSpPr>
          <p:cNvPr id="4" name="矩形 3"/>
          <p:cNvSpPr/>
          <p:nvPr/>
        </p:nvSpPr>
        <p:spPr>
          <a:xfrm>
            <a:off x="1068527" y="2533650"/>
            <a:ext cx="3060700" cy="10985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5926772" y="4159364"/>
            <a:ext cx="245534" cy="2824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151139" y="4182070"/>
            <a:ext cx="2954655" cy="923330"/>
          </a:xfrm>
          <a:prstGeom prst="rect">
            <a:avLst/>
          </a:prstGeom>
          <a:noFill/>
        </p:spPr>
        <p:txBody>
          <a:bodyPr wrap="none" rtlCol="0">
            <a:spAutoFit/>
          </a:bodyPr>
          <a:lstStyle/>
          <a:p>
            <a:r>
              <a:rPr lang="zh-CN" altLang="en-US" dirty="0" smtClean="0"/>
              <a:t>作者通过自建评估指标</a:t>
            </a:r>
            <a:endParaRPr lang="en-US" altLang="zh-CN" dirty="0" smtClean="0"/>
          </a:p>
          <a:p>
            <a:r>
              <a:rPr lang="zh-CN" altLang="en-US" dirty="0" smtClean="0"/>
              <a:t>判断每个特征组构建的模型</a:t>
            </a:r>
            <a:endParaRPr lang="en-US" altLang="zh-CN" dirty="0" smtClean="0"/>
          </a:p>
          <a:p>
            <a:r>
              <a:rPr lang="zh-CN" altLang="en-US" dirty="0" smtClean="0"/>
              <a:t>对全模型的预测力</a:t>
            </a:r>
            <a:endParaRPr lang="zh-CN" altLang="en-US" dirty="0"/>
          </a:p>
        </p:txBody>
      </p:sp>
      <p:cxnSp>
        <p:nvCxnSpPr>
          <p:cNvPr id="11" name="肘形连接符 10"/>
          <p:cNvCxnSpPr/>
          <p:nvPr/>
        </p:nvCxnSpPr>
        <p:spPr>
          <a:xfrm rot="10800000" flipV="1">
            <a:off x="4524207" y="2898259"/>
            <a:ext cx="937348" cy="668867"/>
          </a:xfrm>
          <a:prstGeom prst="bentConnector3">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1555" y="2713593"/>
            <a:ext cx="3690434" cy="369332"/>
          </a:xfrm>
          <a:prstGeom prst="rect">
            <a:avLst/>
          </a:prstGeom>
          <a:noFill/>
        </p:spPr>
        <p:txBody>
          <a:bodyPr wrap="none" rtlCol="0">
            <a:spAutoFit/>
          </a:bodyPr>
          <a:lstStyle/>
          <a:p>
            <a:r>
              <a:rPr lang="zh-CN" altLang="en-US" dirty="0" smtClean="0"/>
              <a:t>注意：作者对</a:t>
            </a:r>
            <a:r>
              <a:rPr lang="en-US" altLang="zh-CN" dirty="0" err="1" smtClean="0"/>
              <a:t>Microbiome</a:t>
            </a:r>
            <a:r>
              <a:rPr lang="zh-CN" altLang="en-US" dirty="0" smtClean="0"/>
              <a:t>很感兴趣</a:t>
            </a:r>
            <a:endParaRPr lang="zh-CN" altLang="en-US" dirty="0"/>
          </a:p>
        </p:txBody>
      </p:sp>
    </p:spTree>
    <p:extLst>
      <p:ext uri="{BB962C8B-B14F-4D97-AF65-F5344CB8AC3E}">
        <p14:creationId xmlns:p14="http://schemas.microsoft.com/office/powerpoint/2010/main" val="41542625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347035"/>
            <a:ext cx="7274748" cy="2031325"/>
          </a:xfrm>
          <a:prstGeom prst="rect">
            <a:avLst/>
          </a:prstGeom>
          <a:noFill/>
        </p:spPr>
        <p:txBody>
          <a:bodyPr wrap="none" rtlCol="0">
            <a:spAutoFit/>
          </a:bodyPr>
          <a:lstStyle/>
          <a:p>
            <a:pPr>
              <a:lnSpc>
                <a:spcPct val="150000"/>
              </a:lnSpc>
            </a:pPr>
            <a:r>
              <a:rPr lang="en-US" altLang="zh-CN" sz="2800" dirty="0" smtClean="0"/>
              <a:t>1.</a:t>
            </a:r>
            <a:r>
              <a:rPr lang="zh-CN" altLang="en-US" sz="2800" dirty="0" smtClean="0"/>
              <a:t>优先关注</a:t>
            </a:r>
            <a:r>
              <a:rPr lang="en-US" altLang="zh-CN" sz="2800" b="1" dirty="0" smtClean="0"/>
              <a:t>Diet</a:t>
            </a:r>
            <a:r>
              <a:rPr lang="zh-CN" altLang="en-US" sz="2800" dirty="0" smtClean="0"/>
              <a:t>和</a:t>
            </a:r>
            <a:r>
              <a:rPr lang="en-US" altLang="zh-CN" sz="2800" b="1" dirty="0" err="1" smtClean="0"/>
              <a:t>Microbiome</a:t>
            </a:r>
            <a:r>
              <a:rPr lang="zh-CN" altLang="en-US" sz="2800" dirty="0" smtClean="0"/>
              <a:t>组。</a:t>
            </a:r>
            <a:endParaRPr lang="en-US" altLang="zh-CN" sz="2800" dirty="0" smtClean="0"/>
          </a:p>
          <a:p>
            <a:pPr>
              <a:lnSpc>
                <a:spcPct val="150000"/>
              </a:lnSpc>
            </a:pPr>
            <a:r>
              <a:rPr lang="en-US" altLang="zh-CN" sz="2800" dirty="0" smtClean="0"/>
              <a:t>2.GDBT</a:t>
            </a:r>
            <a:r>
              <a:rPr lang="zh-CN" altLang="en-US" sz="2800" dirty="0" smtClean="0"/>
              <a:t>模型在数据集上的表现还不错。</a:t>
            </a:r>
            <a:endParaRPr lang="en-US" altLang="zh-CN" sz="2800" dirty="0" smtClean="0"/>
          </a:p>
          <a:p>
            <a:pPr>
              <a:lnSpc>
                <a:spcPct val="150000"/>
              </a:lnSpc>
            </a:pPr>
            <a:r>
              <a:rPr lang="en-US" altLang="zh-CN" sz="2800" dirty="0" smtClean="0"/>
              <a:t>3.</a:t>
            </a:r>
            <a:r>
              <a:rPr lang="zh-CN" altLang="en-US" sz="2800" dirty="0"/>
              <a:t>我们</a:t>
            </a:r>
            <a:r>
              <a:rPr lang="zh-CN" altLang="en-US" sz="2800" dirty="0" smtClean="0"/>
              <a:t>的代谢组学数据不是简单的线性关系。</a:t>
            </a:r>
            <a:endParaRPr lang="zh-CN" altLang="en-US" sz="2800" dirty="0"/>
          </a:p>
        </p:txBody>
      </p:sp>
      <p:sp>
        <p:nvSpPr>
          <p:cNvPr id="3" name="TextBox 2"/>
          <p:cNvSpPr txBox="1"/>
          <p:nvPr/>
        </p:nvSpPr>
        <p:spPr>
          <a:xfrm>
            <a:off x="1312333" y="762000"/>
            <a:ext cx="2826736" cy="523220"/>
          </a:xfrm>
          <a:prstGeom prst="rect">
            <a:avLst/>
          </a:prstGeom>
          <a:noFill/>
        </p:spPr>
        <p:txBody>
          <a:bodyPr wrap="none" rtlCol="0">
            <a:spAutoFit/>
          </a:bodyPr>
          <a:lstStyle/>
          <a:p>
            <a:r>
              <a:rPr lang="en-US" altLang="zh-CN" sz="2800" b="1" dirty="0" smtClean="0">
                <a:latin typeface="Arial Black" pitchFamily="34" charset="0"/>
              </a:rPr>
              <a:t>Conclusion 1.</a:t>
            </a:r>
            <a:endParaRPr lang="zh-CN" altLang="en-US" sz="2800" b="1" dirty="0">
              <a:latin typeface="Arial Black" pitchFamily="34" charset="0"/>
            </a:endParaRPr>
          </a:p>
        </p:txBody>
      </p:sp>
    </p:spTree>
    <p:extLst>
      <p:ext uri="{BB962C8B-B14F-4D97-AF65-F5344CB8AC3E}">
        <p14:creationId xmlns:p14="http://schemas.microsoft.com/office/powerpoint/2010/main" val="317027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6726" y="2812589"/>
            <a:ext cx="4520789" cy="738664"/>
          </a:xfrm>
          <a:prstGeom prst="rect">
            <a:avLst/>
          </a:prstGeom>
          <a:noFill/>
        </p:spPr>
        <p:txBody>
          <a:bodyPr wrap="none" rtlCol="0">
            <a:spAutoFit/>
          </a:bodyPr>
          <a:lstStyle/>
          <a:p>
            <a:pPr algn="ctr"/>
            <a:r>
              <a:rPr lang="en-US" altLang="zh-CN" sz="2400" b="1" dirty="0"/>
              <a:t>Replication in external cohorts </a:t>
            </a:r>
            <a:r>
              <a:rPr lang="en-US" altLang="zh-CN" sz="2400" dirty="0"/>
              <a:t/>
            </a:r>
            <a:br>
              <a:rPr lang="en-US" altLang="zh-CN" sz="2400" dirty="0"/>
            </a:br>
            <a:r>
              <a:rPr lang="zh-CN" altLang="en-US" dirty="0" smtClean="0"/>
              <a:t>额外数据集上的验证</a:t>
            </a:r>
            <a:endParaRPr lang="zh-CN" altLang="en-US" dirty="0"/>
          </a:p>
        </p:txBody>
      </p:sp>
    </p:spTree>
    <p:extLst>
      <p:ext uri="{BB962C8B-B14F-4D97-AF65-F5344CB8AC3E}">
        <p14:creationId xmlns:p14="http://schemas.microsoft.com/office/powerpoint/2010/main" val="669765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3282" y="971708"/>
            <a:ext cx="3057247" cy="738664"/>
          </a:xfrm>
          <a:prstGeom prst="rect">
            <a:avLst/>
          </a:prstGeom>
          <a:noFill/>
        </p:spPr>
        <p:txBody>
          <a:bodyPr wrap="none" rtlCol="0">
            <a:spAutoFit/>
          </a:bodyPr>
          <a:lstStyle/>
          <a:p>
            <a:pPr algn="ctr"/>
            <a:r>
              <a:rPr lang="zh-CN" altLang="en-US" sz="2800" b="1" dirty="0"/>
              <a:t>额外</a:t>
            </a:r>
            <a:r>
              <a:rPr lang="zh-CN" altLang="en-US" sz="2800" b="1" dirty="0" smtClean="0"/>
              <a:t>数据构成</a:t>
            </a:r>
            <a:endParaRPr lang="en-US" altLang="zh-CN" sz="2800" b="1" dirty="0" smtClean="0"/>
          </a:p>
          <a:p>
            <a:pPr algn="ctr"/>
            <a:r>
              <a:rPr lang="zh-CN" altLang="en-US" sz="1400" dirty="0"/>
              <a:t>这</a:t>
            </a:r>
            <a:r>
              <a:rPr lang="zh-CN" altLang="en-US" sz="1400" dirty="0" smtClean="0"/>
              <a:t>是两组作为验证集的网络公开数据</a:t>
            </a:r>
            <a:endParaRPr lang="zh-CN" altLang="en-US" sz="1400" dirty="0"/>
          </a:p>
        </p:txBody>
      </p:sp>
      <p:sp>
        <p:nvSpPr>
          <p:cNvPr id="3" name="TextBox 2"/>
          <p:cNvSpPr txBox="1"/>
          <p:nvPr/>
        </p:nvSpPr>
        <p:spPr>
          <a:xfrm>
            <a:off x="1760377" y="2852288"/>
            <a:ext cx="5303055" cy="369332"/>
          </a:xfrm>
          <a:prstGeom prst="rect">
            <a:avLst/>
          </a:prstGeom>
          <a:noFill/>
        </p:spPr>
        <p:txBody>
          <a:bodyPr wrap="none" rtlCol="0">
            <a:spAutoFit/>
          </a:bodyPr>
          <a:lstStyle/>
          <a:p>
            <a:pPr algn="ctr"/>
            <a:r>
              <a:rPr lang="en-US" altLang="zh-CN" b="1" dirty="0" err="1" smtClean="0"/>
              <a:t>TwinsUK</a:t>
            </a:r>
            <a:r>
              <a:rPr lang="en-US" altLang="zh-CN" dirty="0" smtClean="0"/>
              <a:t>(</a:t>
            </a:r>
            <a:r>
              <a:rPr lang="en-US" altLang="zh-CN" dirty="0"/>
              <a:t>1004</a:t>
            </a:r>
            <a:r>
              <a:rPr lang="zh-CN" altLang="en-US" dirty="0"/>
              <a:t>个正常人的</a:t>
            </a:r>
            <a:r>
              <a:rPr lang="zh-CN" altLang="en-US" dirty="0" smtClean="0"/>
              <a:t>样本，包含</a:t>
            </a:r>
            <a:r>
              <a:rPr lang="en-US" altLang="zh-CN" dirty="0"/>
              <a:t>678</a:t>
            </a:r>
            <a:r>
              <a:rPr lang="zh-CN" altLang="en-US" dirty="0"/>
              <a:t>种</a:t>
            </a:r>
            <a:r>
              <a:rPr lang="zh-CN" altLang="en-US" dirty="0" smtClean="0"/>
              <a:t>代谢物</a:t>
            </a:r>
            <a:r>
              <a:rPr lang="en-US" altLang="zh-CN" dirty="0" smtClean="0"/>
              <a:t>)</a:t>
            </a:r>
            <a:endParaRPr lang="zh-CN" altLang="en-US" dirty="0"/>
          </a:p>
        </p:txBody>
      </p:sp>
      <p:sp>
        <p:nvSpPr>
          <p:cNvPr id="4" name="TextBox 3"/>
          <p:cNvSpPr txBox="1"/>
          <p:nvPr/>
        </p:nvSpPr>
        <p:spPr>
          <a:xfrm>
            <a:off x="1323407" y="3770869"/>
            <a:ext cx="6152646" cy="369332"/>
          </a:xfrm>
          <a:prstGeom prst="rect">
            <a:avLst/>
          </a:prstGeom>
          <a:noFill/>
        </p:spPr>
        <p:txBody>
          <a:bodyPr wrap="none" rtlCol="0">
            <a:spAutoFit/>
          </a:bodyPr>
          <a:lstStyle/>
          <a:p>
            <a:r>
              <a:rPr lang="en-US" altLang="zh-CN" b="1" dirty="0" smtClean="0"/>
              <a:t>IMI DIRECT</a:t>
            </a:r>
            <a:r>
              <a:rPr lang="en-US" altLang="zh-CN" dirty="0" smtClean="0"/>
              <a:t>(</a:t>
            </a:r>
            <a:r>
              <a:rPr lang="zh-CN" altLang="en-US" dirty="0"/>
              <a:t>包含</a:t>
            </a:r>
            <a:r>
              <a:rPr lang="en-US" altLang="zh-CN" dirty="0"/>
              <a:t>245</a:t>
            </a:r>
            <a:r>
              <a:rPr lang="zh-CN" altLang="en-US" dirty="0" smtClean="0"/>
              <a:t>个</a:t>
            </a:r>
            <a:r>
              <a:rPr lang="zh-CN" altLang="en-US" dirty="0"/>
              <a:t>二型糖尿病</a:t>
            </a:r>
            <a:r>
              <a:rPr lang="zh-CN" altLang="en-US" dirty="0" smtClean="0"/>
              <a:t>样本，包含</a:t>
            </a:r>
            <a:r>
              <a:rPr lang="en-US" altLang="zh-CN" dirty="0"/>
              <a:t>261</a:t>
            </a:r>
            <a:r>
              <a:rPr lang="zh-CN" altLang="en-US" dirty="0"/>
              <a:t>种代谢物</a:t>
            </a:r>
            <a:r>
              <a:rPr lang="en-US" altLang="zh-CN" dirty="0" smtClean="0"/>
              <a:t>)</a:t>
            </a:r>
            <a:endParaRPr lang="zh-CN" altLang="en-US" dirty="0"/>
          </a:p>
        </p:txBody>
      </p:sp>
      <p:sp>
        <p:nvSpPr>
          <p:cNvPr id="5" name="TextBox 4"/>
          <p:cNvSpPr txBox="1"/>
          <p:nvPr/>
        </p:nvSpPr>
        <p:spPr>
          <a:xfrm>
            <a:off x="1095585" y="4479686"/>
            <a:ext cx="8032968" cy="1477328"/>
          </a:xfrm>
          <a:prstGeom prst="rect">
            <a:avLst/>
          </a:prstGeom>
          <a:noFill/>
        </p:spPr>
        <p:txBody>
          <a:bodyPr wrap="none" rtlCol="0">
            <a:spAutoFit/>
          </a:bodyPr>
          <a:lstStyle/>
          <a:p>
            <a:endParaRPr lang="zh-CN" altLang="en-US" dirty="0"/>
          </a:p>
          <a:p>
            <a:r>
              <a:rPr lang="zh-CN" altLang="en-US" dirty="0" smtClean="0"/>
              <a:t>在</a:t>
            </a:r>
            <a:r>
              <a:rPr lang="zh-CN" altLang="en-US" dirty="0"/>
              <a:t>这两个验证群中有着地理位置差异</a:t>
            </a:r>
            <a:r>
              <a:rPr lang="zh-CN" altLang="en-US" dirty="0" smtClean="0"/>
              <a:t>和</a:t>
            </a:r>
            <a:r>
              <a:rPr lang="zh-CN" altLang="en-US" dirty="0"/>
              <a:t>饮食</a:t>
            </a:r>
            <a:r>
              <a:rPr lang="zh-CN" altLang="en-US" dirty="0" smtClean="0"/>
              <a:t>水平等等</a:t>
            </a:r>
            <a:r>
              <a:rPr lang="zh-CN" altLang="en-US" dirty="0"/>
              <a:t>多个差异因素</a:t>
            </a:r>
            <a:r>
              <a:rPr lang="zh-CN" altLang="en-US" dirty="0" smtClean="0"/>
              <a:t>影响</a:t>
            </a:r>
            <a:endParaRPr lang="en-US" altLang="zh-CN" dirty="0" smtClean="0"/>
          </a:p>
          <a:p>
            <a:r>
              <a:rPr lang="zh-CN" altLang="en-US" dirty="0" smtClean="0"/>
              <a:t>因此</a:t>
            </a:r>
            <a:r>
              <a:rPr lang="zh-CN" altLang="en-US" dirty="0"/>
              <a:t>这两批验证集有着足够的</a:t>
            </a:r>
            <a:r>
              <a:rPr lang="zh-CN" altLang="en-US" dirty="0" smtClean="0"/>
              <a:t>噪音，和真实世界的情况相似。</a:t>
            </a:r>
            <a:endParaRPr lang="en-US" altLang="zh-CN" dirty="0" smtClean="0"/>
          </a:p>
          <a:p>
            <a:endParaRPr lang="en-US" altLang="zh-CN" dirty="0" smtClean="0"/>
          </a:p>
          <a:p>
            <a:r>
              <a:rPr lang="zh-CN" altLang="en-US" dirty="0" smtClean="0"/>
              <a:t>若可以通过这两个验证集复</a:t>
            </a:r>
            <a:r>
              <a:rPr lang="zh-CN" altLang="en-US" dirty="0"/>
              <a:t>刻真实的数据集样</a:t>
            </a:r>
            <a:r>
              <a:rPr lang="zh-CN" altLang="en-US" dirty="0" smtClean="0"/>
              <a:t>貌，那么这个模型是十分准确。</a:t>
            </a:r>
            <a:endParaRPr lang="en-US" altLang="zh-CN" dirty="0" smtClean="0"/>
          </a:p>
        </p:txBody>
      </p:sp>
    </p:spTree>
    <p:extLst>
      <p:ext uri="{BB962C8B-B14F-4D97-AF65-F5344CB8AC3E}">
        <p14:creationId xmlns:p14="http://schemas.microsoft.com/office/powerpoint/2010/main" val="4030197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8466" y="1036811"/>
            <a:ext cx="6900334" cy="1015663"/>
          </a:xfrm>
          <a:prstGeom prst="rect">
            <a:avLst/>
          </a:prstGeom>
        </p:spPr>
        <p:txBody>
          <a:bodyPr wrap="square">
            <a:spAutoFit/>
          </a:bodyPr>
          <a:lstStyle/>
          <a:p>
            <a:pPr algn="ctr"/>
            <a:r>
              <a:rPr lang="zh-CN" altLang="en-US" sz="2400" dirty="0" smtClean="0"/>
              <a:t>在这里作者定义了什么是</a:t>
            </a:r>
            <a:r>
              <a:rPr lang="en-US" altLang="zh-CN" sz="2400" b="1" dirty="0" smtClean="0"/>
              <a:t>”Replicated”</a:t>
            </a:r>
          </a:p>
          <a:p>
            <a:pPr algn="ctr"/>
            <a:endParaRPr lang="en-US" altLang="zh-CN" dirty="0"/>
          </a:p>
          <a:p>
            <a:pPr algn="ctr"/>
            <a:r>
              <a:rPr lang="en-US" altLang="zh-CN" dirty="0" smtClean="0"/>
              <a:t>* </a:t>
            </a:r>
            <a:r>
              <a:rPr lang="zh-CN" altLang="en-US" dirty="0" smtClean="0"/>
              <a:t>预测</a:t>
            </a:r>
            <a:r>
              <a:rPr lang="zh-CN" altLang="en-US" dirty="0"/>
              <a:t>的结果能够反映代谢物水平的</a:t>
            </a:r>
            <a:r>
              <a:rPr lang="zh-CN" altLang="en-US" dirty="0" smtClean="0"/>
              <a:t>秩</a:t>
            </a:r>
            <a:r>
              <a:rPr lang="en-US" altLang="zh-CN" dirty="0" smtClean="0"/>
              <a:t>(rank)</a:t>
            </a:r>
            <a:r>
              <a:rPr lang="zh-CN" altLang="en-US" dirty="0" smtClean="0"/>
              <a:t>，就称为</a:t>
            </a:r>
            <a:r>
              <a:rPr lang="en-US" altLang="zh-CN" dirty="0" smtClean="0"/>
              <a:t>replication</a:t>
            </a:r>
            <a:endParaRPr lang="zh-CN" altLang="en-US" dirty="0"/>
          </a:p>
        </p:txBody>
      </p:sp>
      <p:sp>
        <p:nvSpPr>
          <p:cNvPr id="5" name="等腰三角形 4"/>
          <p:cNvSpPr/>
          <p:nvPr/>
        </p:nvSpPr>
        <p:spPr>
          <a:xfrm>
            <a:off x="1212784" y="3226251"/>
            <a:ext cx="359360" cy="309794"/>
          </a:xfrm>
          <a:prstGeom prst="triangle">
            <a:avLst/>
          </a:prstGeom>
          <a:solidFill>
            <a:srgbClr val="F6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790299" y="3226251"/>
            <a:ext cx="1473480" cy="369332"/>
          </a:xfrm>
          <a:prstGeom prst="rect">
            <a:avLst/>
          </a:prstGeom>
          <a:noFill/>
        </p:spPr>
        <p:txBody>
          <a:bodyPr wrap="none" rtlCol="0">
            <a:spAutoFit/>
          </a:bodyPr>
          <a:lstStyle/>
          <a:p>
            <a:r>
              <a:rPr lang="en-US" altLang="zh-CN" dirty="0" smtClean="0"/>
              <a:t>A	999</a:t>
            </a:r>
            <a:endParaRPr lang="zh-CN" altLang="en-US" dirty="0"/>
          </a:p>
        </p:txBody>
      </p:sp>
      <p:sp>
        <p:nvSpPr>
          <p:cNvPr id="7" name="矩形 6"/>
          <p:cNvSpPr/>
          <p:nvPr/>
        </p:nvSpPr>
        <p:spPr>
          <a:xfrm>
            <a:off x="1212783" y="3892177"/>
            <a:ext cx="346125" cy="346125"/>
          </a:xfrm>
          <a:prstGeom prst="rect">
            <a:avLst/>
          </a:prstGeom>
          <a:solidFill>
            <a:srgbClr val="F6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角星 7"/>
          <p:cNvSpPr/>
          <p:nvPr/>
        </p:nvSpPr>
        <p:spPr>
          <a:xfrm>
            <a:off x="1164657" y="4556321"/>
            <a:ext cx="462013" cy="462013"/>
          </a:xfrm>
          <a:prstGeom prst="star5">
            <a:avLst/>
          </a:prstGeom>
          <a:solidFill>
            <a:srgbClr val="F6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12783" y="5364844"/>
            <a:ext cx="404261" cy="404261"/>
          </a:xfrm>
          <a:prstGeom prst="ellipse">
            <a:avLst/>
          </a:prstGeom>
          <a:solidFill>
            <a:srgbClr val="F6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790299" y="3909642"/>
            <a:ext cx="1402948" cy="369332"/>
          </a:xfrm>
          <a:prstGeom prst="rect">
            <a:avLst/>
          </a:prstGeom>
          <a:noFill/>
        </p:spPr>
        <p:txBody>
          <a:bodyPr wrap="none" rtlCol="0">
            <a:spAutoFit/>
          </a:bodyPr>
          <a:lstStyle/>
          <a:p>
            <a:r>
              <a:rPr lang="en-US" altLang="zh-CN" dirty="0" smtClean="0"/>
              <a:t>B	0.5</a:t>
            </a:r>
            <a:endParaRPr lang="zh-CN" altLang="en-US" dirty="0"/>
          </a:p>
        </p:txBody>
      </p:sp>
      <p:sp>
        <p:nvSpPr>
          <p:cNvPr id="11" name="TextBox 10"/>
          <p:cNvSpPr txBox="1"/>
          <p:nvPr/>
        </p:nvSpPr>
        <p:spPr>
          <a:xfrm>
            <a:off x="1790299" y="4668253"/>
            <a:ext cx="1229824" cy="369332"/>
          </a:xfrm>
          <a:prstGeom prst="rect">
            <a:avLst/>
          </a:prstGeom>
          <a:noFill/>
        </p:spPr>
        <p:txBody>
          <a:bodyPr wrap="none" rtlCol="0">
            <a:spAutoFit/>
          </a:bodyPr>
          <a:lstStyle/>
          <a:p>
            <a:r>
              <a:rPr lang="en-US" altLang="zh-CN" dirty="0" smtClean="0"/>
              <a:t>C	3</a:t>
            </a:r>
            <a:endParaRPr lang="zh-CN" altLang="en-US" dirty="0"/>
          </a:p>
        </p:txBody>
      </p:sp>
      <p:sp>
        <p:nvSpPr>
          <p:cNvPr id="12" name="TextBox 11"/>
          <p:cNvSpPr txBox="1"/>
          <p:nvPr/>
        </p:nvSpPr>
        <p:spPr>
          <a:xfrm>
            <a:off x="1790299" y="5403344"/>
            <a:ext cx="1473480" cy="369332"/>
          </a:xfrm>
          <a:prstGeom prst="rect">
            <a:avLst/>
          </a:prstGeom>
          <a:noFill/>
        </p:spPr>
        <p:txBody>
          <a:bodyPr wrap="none" rtlCol="0">
            <a:spAutoFit/>
          </a:bodyPr>
          <a:lstStyle/>
          <a:p>
            <a:r>
              <a:rPr lang="en-US" altLang="zh-CN" dirty="0" smtClean="0"/>
              <a:t>D	876</a:t>
            </a:r>
            <a:endParaRPr lang="zh-CN" altLang="en-US" dirty="0"/>
          </a:p>
        </p:txBody>
      </p:sp>
      <p:sp>
        <p:nvSpPr>
          <p:cNvPr id="13" name="TextBox 12"/>
          <p:cNvSpPr txBox="1"/>
          <p:nvPr/>
        </p:nvSpPr>
        <p:spPr>
          <a:xfrm>
            <a:off x="1068947" y="2689020"/>
            <a:ext cx="3185487" cy="369332"/>
          </a:xfrm>
          <a:prstGeom prst="rect">
            <a:avLst/>
          </a:prstGeom>
          <a:noFill/>
        </p:spPr>
        <p:txBody>
          <a:bodyPr wrap="none" rtlCol="0">
            <a:spAutoFit/>
          </a:bodyPr>
          <a:lstStyle/>
          <a:p>
            <a:r>
              <a:rPr lang="zh-CN" altLang="en-US" dirty="0" smtClean="0"/>
              <a:t>假设四个样本中某代谢物水平</a:t>
            </a:r>
            <a:endParaRPr lang="zh-CN" altLang="en-US" dirty="0"/>
          </a:p>
        </p:txBody>
      </p:sp>
      <p:sp>
        <p:nvSpPr>
          <p:cNvPr id="15" name="矩形 14"/>
          <p:cNvSpPr/>
          <p:nvPr/>
        </p:nvSpPr>
        <p:spPr>
          <a:xfrm>
            <a:off x="5017775" y="3909642"/>
            <a:ext cx="346125" cy="346125"/>
          </a:xfrm>
          <a:prstGeom prst="rect">
            <a:avLst/>
          </a:prstGeom>
          <a:solidFill>
            <a:srgbClr val="F6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五角星 15"/>
          <p:cNvSpPr/>
          <p:nvPr/>
        </p:nvSpPr>
        <p:spPr>
          <a:xfrm>
            <a:off x="5727032" y="3816961"/>
            <a:ext cx="462013" cy="462013"/>
          </a:xfrm>
          <a:prstGeom prst="star5">
            <a:avLst/>
          </a:prstGeom>
          <a:solidFill>
            <a:srgbClr val="F6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545179" y="3892177"/>
            <a:ext cx="404261" cy="404261"/>
          </a:xfrm>
          <a:prstGeom prst="ellipse">
            <a:avLst/>
          </a:prstGeom>
          <a:solidFill>
            <a:srgbClr val="F6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334451" y="3930680"/>
            <a:ext cx="359360" cy="309794"/>
          </a:xfrm>
          <a:prstGeom prst="triangle">
            <a:avLst/>
          </a:prstGeom>
          <a:solidFill>
            <a:srgbClr val="F6F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4880008" y="4668253"/>
            <a:ext cx="3022333" cy="0"/>
          </a:xfrm>
          <a:prstGeom prst="straightConnector1">
            <a:avLst/>
          </a:prstGeom>
          <a:ln w="38100">
            <a:solidFill>
              <a:srgbClr val="00467A"/>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12632" y="3226251"/>
            <a:ext cx="3227165" cy="369332"/>
          </a:xfrm>
          <a:prstGeom prst="rect">
            <a:avLst/>
          </a:prstGeom>
          <a:noFill/>
        </p:spPr>
        <p:txBody>
          <a:bodyPr wrap="none" rtlCol="0">
            <a:spAutoFit/>
          </a:bodyPr>
          <a:lstStyle/>
          <a:p>
            <a:r>
              <a:rPr lang="zh-CN" altLang="en-US" dirty="0" smtClean="0"/>
              <a:t>正确的秩，即满足</a:t>
            </a:r>
            <a:r>
              <a:rPr lang="en-US" altLang="zh-CN" dirty="0" smtClean="0"/>
              <a:t>”Replicated”</a:t>
            </a:r>
            <a:endParaRPr lang="zh-CN" altLang="en-US" dirty="0"/>
          </a:p>
        </p:txBody>
      </p:sp>
    </p:spTree>
    <p:extLst>
      <p:ext uri="{BB962C8B-B14F-4D97-AF65-F5344CB8AC3E}">
        <p14:creationId xmlns:p14="http://schemas.microsoft.com/office/powerpoint/2010/main" val="37136806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ppt_x"/>
                                          </p:val>
                                        </p:tav>
                                        <p:tav tm="100000">
                                          <p:val>
                                            <p:strVal val="#ppt_x"/>
                                          </p:val>
                                        </p:tav>
                                      </p:tavLst>
                                    </p:anim>
                                    <p:anim calcmode="lin" valueType="num">
                                      <p:cBhvr additive="base">
                                        <p:cTn id="63" dur="500" fill="hold"/>
                                        <p:tgtEl>
                                          <p:spTgt spid="1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ppt_x"/>
                                          </p:val>
                                        </p:tav>
                                        <p:tav tm="100000">
                                          <p:val>
                                            <p:strVal val="#ppt_x"/>
                                          </p:val>
                                        </p:tav>
                                      </p:tavLst>
                                    </p:anim>
                                    <p:anim calcmode="lin" valueType="num">
                                      <p:cBhvr additive="base">
                                        <p:cTn id="67" dur="500" fill="hold"/>
                                        <p:tgtEl>
                                          <p:spTgt spid="18"/>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ppt_x"/>
                                          </p:val>
                                        </p:tav>
                                        <p:tav tm="100000">
                                          <p:val>
                                            <p:strVal val="#ppt_x"/>
                                          </p:val>
                                        </p:tav>
                                      </p:tavLst>
                                    </p:anim>
                                    <p:anim calcmode="lin" valueType="num">
                                      <p:cBhvr additive="base">
                                        <p:cTn id="71" dur="500" fill="hold"/>
                                        <p:tgtEl>
                                          <p:spTgt spid="2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fill="hold"/>
                                        <p:tgtEl>
                                          <p:spTgt spid="22"/>
                                        </p:tgtEl>
                                        <p:attrNameLst>
                                          <p:attrName>ppt_x</p:attrName>
                                        </p:attrNameLst>
                                      </p:cBhvr>
                                      <p:tavLst>
                                        <p:tav tm="0">
                                          <p:val>
                                            <p:strVal val="#ppt_x"/>
                                          </p:val>
                                        </p:tav>
                                        <p:tav tm="100000">
                                          <p:val>
                                            <p:strVal val="#ppt_x"/>
                                          </p:val>
                                        </p:tav>
                                      </p:tavLst>
                                    </p:anim>
                                    <p:anim calcmode="lin" valueType="num">
                                      <p:cBhvr additive="base">
                                        <p:cTn id="7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p:bldP spid="11" grpId="0"/>
      <p:bldP spid="12" grpId="0"/>
      <p:bldP spid="13" grpId="0"/>
      <p:bldP spid="15" grpId="0" animBg="1"/>
      <p:bldP spid="16" grpId="0" animBg="1"/>
      <p:bldP spid="17" grpId="0" animBg="1"/>
      <p:bldP spid="18" grpId="0" animBg="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e7d195523061f1c0"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hidden="1"/>
          <p:cNvSpPr txBox="1"/>
          <p:nvPr/>
        </p:nvSpPr>
        <p:spPr>
          <a:xfrm>
            <a:off x="-266700" y="1803400"/>
            <a:ext cx="262251" cy="1016000"/>
          </a:xfrm>
          <a:prstGeom prst="rect">
            <a:avLst/>
          </a:prstGeom>
          <a:noFill/>
        </p:spPr>
        <p:txBody>
          <a:bodyPr vert="wordArtVert" rtlCol="0">
            <a:spAutoFit/>
          </a:bodyPr>
          <a:lstStyle/>
          <a:p>
            <a:r>
              <a:rPr lang="en-US" altLang="zh-CN" sz="100"/>
              <a:t>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a:t>
            </a:r>
            <a:endParaRPr lang="zh-CN" altLang="en-US" sz="100"/>
          </a:p>
        </p:txBody>
      </p:sp>
      <p:sp>
        <p:nvSpPr>
          <p:cNvPr id="49" name="矩形 4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p:nvPr/>
        </p:nvSpPr>
        <p:spPr>
          <a:xfrm>
            <a:off x="4022773" y="1065436"/>
            <a:ext cx="1005403" cy="584775"/>
          </a:xfrm>
          <a:prstGeom prst="rect">
            <a:avLst/>
          </a:prstGeom>
        </p:spPr>
        <p:txBody>
          <a:bodyPr wrap="none">
            <a:spAutoFit/>
          </a:bodyPr>
          <a:lstStyle/>
          <a:p>
            <a:pPr algn="ctr" defTabSz="913765"/>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背景</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1625552" y="2400862"/>
            <a:ext cx="5985934" cy="1997470"/>
          </a:xfrm>
          <a:prstGeom prst="rect">
            <a:avLst/>
          </a:prstGeom>
        </p:spPr>
        <p:txBody>
          <a:bodyPr wrap="square">
            <a:spAutoFit/>
          </a:bodyPr>
          <a:lstStyle/>
          <a:p>
            <a:pPr>
              <a:lnSpc>
                <a:spcPts val="2500"/>
              </a:lnSpc>
            </a:pPr>
            <a:r>
              <a:rPr lang="zh-CN" altLang="zh-CN" dirty="0"/>
              <a:t>血清代谢组</a:t>
            </a:r>
            <a:r>
              <a:rPr lang="zh-CN" altLang="zh-CN" dirty="0" smtClean="0"/>
              <a:t>包含</a:t>
            </a:r>
            <a:r>
              <a:rPr lang="zh-CN" altLang="en-US" dirty="0" smtClean="0"/>
              <a:t>很</a:t>
            </a:r>
            <a:r>
              <a:rPr lang="zh-CN" altLang="zh-CN" dirty="0" smtClean="0"/>
              <a:t>多</a:t>
            </a:r>
            <a:r>
              <a:rPr lang="zh-CN" altLang="zh-CN" dirty="0"/>
              <a:t>的</a:t>
            </a:r>
            <a:r>
              <a:rPr lang="zh-CN" altLang="zh-CN" dirty="0" smtClean="0"/>
              <a:t>生物标志物，</a:t>
            </a:r>
            <a:r>
              <a:rPr lang="zh-CN" altLang="zh-CN" dirty="0"/>
              <a:t>其中一些是内源性产生的，一些</a:t>
            </a:r>
            <a:r>
              <a:rPr lang="zh-CN" altLang="zh-CN" dirty="0" smtClean="0"/>
              <a:t>是从</a:t>
            </a:r>
            <a:r>
              <a:rPr lang="zh-CN" altLang="zh-CN" dirty="0"/>
              <a:t>环境中吸收</a:t>
            </a:r>
            <a:r>
              <a:rPr lang="zh-CN" altLang="zh-CN" dirty="0" smtClean="0"/>
              <a:t>。</a:t>
            </a:r>
            <a:r>
              <a:rPr lang="zh-CN" altLang="en-US" dirty="0" smtClean="0"/>
              <a:t>目前，影响代谢组组成</a:t>
            </a:r>
            <a:r>
              <a:rPr lang="zh-CN" altLang="zh-CN" dirty="0" smtClean="0"/>
              <a:t>的</a:t>
            </a:r>
            <a:r>
              <a:rPr lang="zh-CN" altLang="en-US" dirty="0" smtClean="0"/>
              <a:t>因素</a:t>
            </a:r>
            <a:r>
              <a:rPr lang="zh-CN" altLang="zh-CN" dirty="0" smtClean="0"/>
              <a:t>是</a:t>
            </a:r>
            <a:r>
              <a:rPr lang="zh-CN" altLang="zh-CN" dirty="0"/>
              <a:t>已知的， 包括高度可</a:t>
            </a:r>
            <a:r>
              <a:rPr lang="zh-CN" altLang="zh-CN" dirty="0" smtClean="0"/>
              <a:t>遗传</a:t>
            </a:r>
            <a:r>
              <a:rPr lang="zh-CN" altLang="en-US" dirty="0" smtClean="0"/>
              <a:t>因素，</a:t>
            </a:r>
            <a:r>
              <a:rPr lang="zh-CN" altLang="zh-CN" dirty="0" smtClean="0"/>
              <a:t> 肠道</a:t>
            </a:r>
            <a:r>
              <a:rPr lang="zh-CN" altLang="zh-CN" dirty="0"/>
              <a:t>微生物组 </a:t>
            </a:r>
            <a:r>
              <a:rPr lang="zh-CN" altLang="zh-CN" dirty="0" smtClean="0"/>
              <a:t>，</a:t>
            </a:r>
            <a:r>
              <a:rPr lang="zh-CN" altLang="zh-CN" dirty="0"/>
              <a:t>通过生活方式选择，如吸烟 </a:t>
            </a:r>
            <a:r>
              <a:rPr lang="zh-CN" altLang="en-US" dirty="0" smtClean="0"/>
              <a:t>，</a:t>
            </a:r>
            <a:r>
              <a:rPr lang="zh-CN" altLang="zh-CN" dirty="0" smtClean="0"/>
              <a:t>饮食 。</a:t>
            </a:r>
            <a:r>
              <a:rPr lang="zh-CN" altLang="zh-CN" dirty="0"/>
              <a:t>然而</a:t>
            </a:r>
            <a:r>
              <a:rPr lang="zh-CN" altLang="zh-CN" dirty="0" smtClean="0"/>
              <a:t>，</a:t>
            </a:r>
            <a:r>
              <a:rPr lang="zh-CN" altLang="en-US" dirty="0" smtClean="0"/>
              <a:t>针对</a:t>
            </a:r>
            <a:r>
              <a:rPr lang="zh-CN" altLang="zh-CN" dirty="0" smtClean="0"/>
              <a:t>关键大多数</a:t>
            </a:r>
            <a:r>
              <a:rPr lang="zh-CN" altLang="zh-CN" dirty="0"/>
              <a:t>代谢物的决定因素仍然知之甚少</a:t>
            </a:r>
            <a:r>
              <a:rPr lang="zh-CN" altLang="zh-CN" dirty="0" smtClean="0"/>
              <a:t>。</a:t>
            </a:r>
            <a:r>
              <a:rPr lang="zh-CN" altLang="en-US" dirty="0"/>
              <a:t>因此作者希望研究代谢物的潜在决定</a:t>
            </a:r>
            <a:r>
              <a:rPr lang="zh-CN" altLang="en-US" dirty="0" smtClean="0"/>
              <a:t>因素。</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yimingZhao\Desktop\文献汇报6.3\pic\fig2.jpg"/>
          <p:cNvPicPr>
            <a:picLocks noChangeAspect="1" noChangeArrowheads="1"/>
          </p:cNvPicPr>
          <p:nvPr/>
        </p:nvPicPr>
        <p:blipFill rotWithShape="1">
          <a:blip r:embed="rId2">
            <a:extLst>
              <a:ext uri="{28A0092B-C50C-407E-A947-70E740481C1C}">
                <a14:useLocalDpi xmlns:a14="http://schemas.microsoft.com/office/drawing/2010/main" val="0"/>
              </a:ext>
            </a:extLst>
          </a:blip>
          <a:srcRect r="45268" b="50000"/>
          <a:stretch/>
        </p:blipFill>
        <p:spPr bwMode="auto">
          <a:xfrm>
            <a:off x="2948782" y="577849"/>
            <a:ext cx="3889904" cy="338594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p:nvPr/>
        </p:nvCxnSpPr>
        <p:spPr>
          <a:xfrm>
            <a:off x="3742267" y="4631266"/>
            <a:ext cx="2302933"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87563" y="4910667"/>
            <a:ext cx="6614311" cy="369332"/>
          </a:xfrm>
          <a:prstGeom prst="rect">
            <a:avLst/>
          </a:prstGeom>
          <a:noFill/>
        </p:spPr>
        <p:txBody>
          <a:bodyPr wrap="none" rtlCol="0">
            <a:spAutoFit/>
          </a:bodyPr>
          <a:lstStyle/>
          <a:p>
            <a:r>
              <a:rPr lang="zh-CN" altLang="en-US" dirty="0"/>
              <a:t>训练集</a:t>
            </a:r>
            <a:r>
              <a:rPr lang="zh-CN" altLang="en-US" dirty="0" smtClean="0"/>
              <a:t>在模型上表现的</a:t>
            </a:r>
            <a:r>
              <a:rPr lang="en-US" altLang="zh-CN" dirty="0" smtClean="0"/>
              <a:t>EV(R²)</a:t>
            </a:r>
            <a:r>
              <a:rPr lang="zh-CN" altLang="en-US" dirty="0" smtClean="0"/>
              <a:t>↑验证集上的</a:t>
            </a:r>
            <a:r>
              <a:rPr lang="en-US" altLang="zh-CN" dirty="0" smtClean="0"/>
              <a:t>replicated</a:t>
            </a:r>
            <a:r>
              <a:rPr lang="zh-CN" altLang="en-US" dirty="0" smtClean="0"/>
              <a:t>的百分比↑</a:t>
            </a:r>
            <a:endParaRPr lang="zh-CN" altLang="en-US" dirty="0"/>
          </a:p>
        </p:txBody>
      </p:sp>
      <p:cxnSp>
        <p:nvCxnSpPr>
          <p:cNvPr id="8" name="直接箭头连接符 7"/>
          <p:cNvCxnSpPr/>
          <p:nvPr/>
        </p:nvCxnSpPr>
        <p:spPr>
          <a:xfrm>
            <a:off x="3742266" y="5562595"/>
            <a:ext cx="2302933"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42115" y="5740401"/>
            <a:ext cx="6843540" cy="369332"/>
          </a:xfrm>
          <a:prstGeom prst="rect">
            <a:avLst/>
          </a:prstGeom>
          <a:noFill/>
        </p:spPr>
        <p:txBody>
          <a:bodyPr wrap="none" rtlCol="0">
            <a:spAutoFit/>
          </a:bodyPr>
          <a:lstStyle/>
          <a:p>
            <a:r>
              <a:rPr lang="zh-CN" altLang="en-US" dirty="0" smtClean="0"/>
              <a:t>训练集的不同代谢物的</a:t>
            </a:r>
            <a:r>
              <a:rPr lang="en-US" altLang="zh-CN" dirty="0" smtClean="0"/>
              <a:t>R²</a:t>
            </a:r>
            <a:r>
              <a:rPr lang="zh-CN" altLang="en-US" dirty="0" smtClean="0"/>
              <a:t>表现分布，</a:t>
            </a:r>
            <a:r>
              <a:rPr lang="en-US" altLang="zh-CN" dirty="0" smtClean="0"/>
              <a:t>R²</a:t>
            </a:r>
            <a:r>
              <a:rPr lang="zh-CN" altLang="en-US" dirty="0" smtClean="0"/>
              <a:t>越大测试集代谢物数量越少</a:t>
            </a:r>
            <a:endParaRPr lang="zh-CN" altLang="en-US" dirty="0"/>
          </a:p>
        </p:txBody>
      </p:sp>
      <p:cxnSp>
        <p:nvCxnSpPr>
          <p:cNvPr id="10" name="直接连接符 9"/>
          <p:cNvCxnSpPr/>
          <p:nvPr/>
        </p:nvCxnSpPr>
        <p:spPr>
          <a:xfrm>
            <a:off x="4047068" y="719662"/>
            <a:ext cx="0" cy="2726267"/>
          </a:xfrm>
          <a:prstGeom prst="line">
            <a:avLst/>
          </a:prstGeom>
          <a:ln w="571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29429" y="4080934"/>
            <a:ext cx="4339650" cy="369332"/>
          </a:xfrm>
          <a:prstGeom prst="rect">
            <a:avLst/>
          </a:prstGeom>
          <a:noFill/>
        </p:spPr>
        <p:txBody>
          <a:bodyPr wrap="none" rtlCol="0">
            <a:spAutoFit/>
          </a:bodyPr>
          <a:lstStyle/>
          <a:p>
            <a:r>
              <a:rPr lang="zh-CN" altLang="en-US" b="1" dirty="0"/>
              <a:t>大多数</a:t>
            </a:r>
            <a:r>
              <a:rPr lang="zh-CN" altLang="en-US" b="1" dirty="0" smtClean="0"/>
              <a:t>代谢物皆符合准确预测代谢物的秩</a:t>
            </a:r>
            <a:endParaRPr lang="zh-CN" altLang="en-US" b="1" dirty="0"/>
          </a:p>
        </p:txBody>
      </p:sp>
    </p:spTree>
    <p:extLst>
      <p:ext uri="{BB962C8B-B14F-4D97-AF65-F5344CB8AC3E}">
        <p14:creationId xmlns:p14="http://schemas.microsoft.com/office/powerpoint/2010/main" val="204899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452" b="50000"/>
          <a:stretch/>
        </p:blipFill>
        <p:spPr bwMode="auto">
          <a:xfrm>
            <a:off x="67733" y="72746"/>
            <a:ext cx="4318000" cy="432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87867" y="4517917"/>
            <a:ext cx="5731933" cy="1754326"/>
          </a:xfrm>
          <a:prstGeom prst="rect">
            <a:avLst/>
          </a:prstGeom>
        </p:spPr>
        <p:txBody>
          <a:bodyPr wrap="square">
            <a:spAutoFit/>
          </a:bodyPr>
          <a:lstStyle/>
          <a:p>
            <a:r>
              <a:rPr lang="zh-CN" altLang="en-US" dirty="0"/>
              <a:t>横坐标为</a:t>
            </a:r>
            <a:r>
              <a:rPr lang="zh-CN" altLang="en-US" dirty="0" smtClean="0"/>
              <a:t>针对训练集的预测值和真实值</a:t>
            </a:r>
            <a:r>
              <a:rPr lang="en-US" altLang="zh-CN" dirty="0" smtClean="0"/>
              <a:t>spearman</a:t>
            </a:r>
            <a:r>
              <a:rPr lang="zh-CN" altLang="en-US" dirty="0" smtClean="0"/>
              <a:t>值</a:t>
            </a:r>
            <a:endParaRPr lang="en-US" altLang="zh-CN" dirty="0" smtClean="0"/>
          </a:p>
          <a:p>
            <a:r>
              <a:rPr lang="zh-CN" altLang="en-US" dirty="0" smtClean="0"/>
              <a:t>纵坐标</a:t>
            </a:r>
            <a:r>
              <a:rPr lang="zh-CN" altLang="en-US" dirty="0"/>
              <a:t>是针对测试集所计算的</a:t>
            </a:r>
            <a:r>
              <a:rPr lang="en-US" altLang="zh-CN" dirty="0"/>
              <a:t>spearman </a:t>
            </a:r>
            <a:r>
              <a:rPr lang="zh-CN" altLang="en-US" dirty="0" smtClean="0"/>
              <a:t>值。</a:t>
            </a:r>
            <a:endParaRPr lang="en-US" altLang="zh-CN" dirty="0" smtClean="0"/>
          </a:p>
          <a:p>
            <a:endParaRPr lang="en-US" altLang="zh-CN" dirty="0"/>
          </a:p>
          <a:p>
            <a:r>
              <a:rPr lang="zh-CN" altLang="en-US" dirty="0" smtClean="0"/>
              <a:t>所以</a:t>
            </a:r>
            <a:r>
              <a:rPr lang="zh-CN" altLang="en-US" dirty="0"/>
              <a:t>当只看横坐标或纵坐标，是</a:t>
            </a:r>
            <a:r>
              <a:rPr lang="en-US" altLang="zh-CN" dirty="0"/>
              <a:t>P</a:t>
            </a:r>
            <a:r>
              <a:rPr lang="zh-CN" altLang="en-US" dirty="0"/>
              <a:t>越大</a:t>
            </a:r>
            <a:r>
              <a:rPr lang="zh-CN" altLang="en-US" dirty="0" smtClean="0"/>
              <a:t>，训练集或测试集和</a:t>
            </a:r>
            <a:r>
              <a:rPr lang="zh-CN" altLang="en-US" dirty="0"/>
              <a:t>真实数据的拟合效果越好</a:t>
            </a:r>
            <a:r>
              <a:rPr lang="zh-CN" altLang="en-US" dirty="0" smtClean="0"/>
              <a:t>。</a:t>
            </a:r>
            <a:endParaRPr lang="en-US" altLang="zh-CN" dirty="0" smtClean="0"/>
          </a:p>
          <a:p>
            <a:endParaRPr lang="en-US" altLang="zh-CN" dirty="0"/>
          </a:p>
        </p:txBody>
      </p:sp>
      <p:sp>
        <p:nvSpPr>
          <p:cNvPr id="3" name="矩形 2"/>
          <p:cNvSpPr/>
          <p:nvPr/>
        </p:nvSpPr>
        <p:spPr>
          <a:xfrm>
            <a:off x="4572000" y="915077"/>
            <a:ext cx="4148667" cy="2759730"/>
          </a:xfrm>
          <a:prstGeom prst="rect">
            <a:avLst/>
          </a:prstGeom>
        </p:spPr>
        <p:txBody>
          <a:bodyPr wrap="square">
            <a:spAutoFit/>
          </a:bodyPr>
          <a:lstStyle/>
          <a:p>
            <a:pPr>
              <a:lnSpc>
                <a:spcPts val="2600"/>
              </a:lnSpc>
            </a:pPr>
            <a:r>
              <a:rPr lang="zh-CN" altLang="en-US" dirty="0"/>
              <a:t>我们可以沿着</a:t>
            </a:r>
            <a:r>
              <a:rPr lang="zh-CN" altLang="en-US" b="1" dirty="0"/>
              <a:t>对角线</a:t>
            </a:r>
            <a:r>
              <a:rPr lang="zh-CN" altLang="en-US" dirty="0"/>
              <a:t>观测。将对角线作为一条新轴。那么越接近右上方，则</a:t>
            </a:r>
            <a:r>
              <a:rPr lang="zh-CN" altLang="en-US" dirty="0" smtClean="0"/>
              <a:t>代表训练集和</a:t>
            </a:r>
            <a:r>
              <a:rPr lang="zh-CN" altLang="en-US" dirty="0"/>
              <a:t>测试集</a:t>
            </a:r>
            <a:r>
              <a:rPr lang="zh-CN" altLang="en-US" dirty="0" smtClean="0"/>
              <a:t>中</a:t>
            </a:r>
            <a:r>
              <a:rPr lang="zh-CN" altLang="en-US" dirty="0"/>
              <a:t>的预测数据和真实数据的拟合效果越好。在图中可以看到越接近右上角，蓝色越密集。这就证明了在测试集上使用构建的模型进行预测的结果表现了和训练集的结果对数据的秩的一致性。</a:t>
            </a:r>
          </a:p>
        </p:txBody>
      </p:sp>
      <p:cxnSp>
        <p:nvCxnSpPr>
          <p:cNvPr id="5" name="直接箭头连接符 4"/>
          <p:cNvCxnSpPr/>
          <p:nvPr/>
        </p:nvCxnSpPr>
        <p:spPr>
          <a:xfrm flipV="1">
            <a:off x="1380067" y="338668"/>
            <a:ext cx="2929466" cy="291253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1950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905933" y="668418"/>
            <a:ext cx="7366584" cy="350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4013" y="4707467"/>
            <a:ext cx="8810425" cy="369332"/>
          </a:xfrm>
          <a:prstGeom prst="rect">
            <a:avLst/>
          </a:prstGeom>
          <a:noFill/>
        </p:spPr>
        <p:txBody>
          <a:bodyPr wrap="none" rtlCol="0">
            <a:spAutoFit/>
          </a:bodyPr>
          <a:lstStyle/>
          <a:p>
            <a:r>
              <a:rPr lang="zh-CN" altLang="en-US" dirty="0" smtClean="0"/>
              <a:t>那么对于另一个测试集</a:t>
            </a:r>
            <a:r>
              <a:rPr lang="en-US" altLang="zh-CN" dirty="0" smtClean="0"/>
              <a:t>IMI</a:t>
            </a:r>
            <a:r>
              <a:rPr lang="zh-CN" altLang="en-US" dirty="0" smtClean="0"/>
              <a:t>的表现来讲，稍微差一点，但是整体仍然表现和秩的一致性</a:t>
            </a:r>
            <a:endParaRPr lang="zh-CN" altLang="en-US" dirty="0"/>
          </a:p>
        </p:txBody>
      </p:sp>
    </p:spTree>
    <p:extLst>
      <p:ext uri="{BB962C8B-B14F-4D97-AF65-F5344CB8AC3E}">
        <p14:creationId xmlns:p14="http://schemas.microsoft.com/office/powerpoint/2010/main" val="1039621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4335" y="2639168"/>
            <a:ext cx="5469467" cy="830997"/>
          </a:xfrm>
          <a:prstGeom prst="rect">
            <a:avLst/>
          </a:prstGeom>
          <a:noFill/>
        </p:spPr>
        <p:txBody>
          <a:bodyPr wrap="square" rtlCol="0">
            <a:spAutoFit/>
          </a:bodyPr>
          <a:lstStyle/>
          <a:p>
            <a:r>
              <a:rPr lang="zh-CN" altLang="en-US" sz="2400" dirty="0" smtClean="0"/>
              <a:t>使用</a:t>
            </a:r>
            <a:r>
              <a:rPr lang="en-US" altLang="zh-CN" sz="2400" dirty="0" err="1" smtClean="0"/>
              <a:t>microbiome</a:t>
            </a:r>
            <a:r>
              <a:rPr lang="zh-CN" altLang="en-US" sz="2400" dirty="0" smtClean="0"/>
              <a:t>的特征集作为训练集的模型表现很强的鲁棒性</a:t>
            </a:r>
            <a:r>
              <a:rPr lang="en-US" altLang="zh-CN" sz="2400" dirty="0" smtClean="0"/>
              <a:t>(</a:t>
            </a:r>
            <a:r>
              <a:rPr lang="zh-CN" altLang="en-US" sz="2400" dirty="0" smtClean="0"/>
              <a:t>稳定性</a:t>
            </a:r>
            <a:r>
              <a:rPr lang="en-US" altLang="zh-CN" sz="2400" dirty="0" smtClean="0"/>
              <a:t>)</a:t>
            </a:r>
            <a:endParaRPr lang="zh-CN" altLang="en-US" sz="2400" dirty="0"/>
          </a:p>
        </p:txBody>
      </p:sp>
      <p:sp>
        <p:nvSpPr>
          <p:cNvPr id="4" name="TextBox 3"/>
          <p:cNvSpPr txBox="1"/>
          <p:nvPr/>
        </p:nvSpPr>
        <p:spPr>
          <a:xfrm>
            <a:off x="1504838" y="1023610"/>
            <a:ext cx="2826736" cy="523220"/>
          </a:xfrm>
          <a:prstGeom prst="rect">
            <a:avLst/>
          </a:prstGeom>
          <a:noFill/>
        </p:spPr>
        <p:txBody>
          <a:bodyPr wrap="none" rtlCol="0">
            <a:spAutoFit/>
          </a:bodyPr>
          <a:lstStyle/>
          <a:p>
            <a:r>
              <a:rPr lang="en-US" altLang="zh-CN" sz="2800" b="1" dirty="0" smtClean="0">
                <a:latin typeface="Arial Black" pitchFamily="34" charset="0"/>
              </a:rPr>
              <a:t>Conclusion 2.</a:t>
            </a:r>
            <a:endParaRPr lang="zh-CN" altLang="en-US" sz="2800" b="1" dirty="0">
              <a:latin typeface="Arial Black" pitchFamily="34" charset="0"/>
            </a:endParaRPr>
          </a:p>
        </p:txBody>
      </p:sp>
    </p:spTree>
    <p:extLst>
      <p:ext uri="{BB962C8B-B14F-4D97-AF65-F5344CB8AC3E}">
        <p14:creationId xmlns:p14="http://schemas.microsoft.com/office/powerpoint/2010/main" val="1023052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3554" y="2158071"/>
            <a:ext cx="6627135" cy="1046440"/>
          </a:xfrm>
          <a:prstGeom prst="rect">
            <a:avLst/>
          </a:prstGeom>
          <a:noFill/>
        </p:spPr>
        <p:txBody>
          <a:bodyPr wrap="none" rtlCol="0">
            <a:spAutoFit/>
          </a:bodyPr>
          <a:lstStyle/>
          <a:p>
            <a:pPr algn="ctr"/>
            <a:r>
              <a:rPr lang="en-US" altLang="zh-CN" sz="2400" b="1" dirty="0" smtClean="0"/>
              <a:t>Diet and </a:t>
            </a:r>
            <a:r>
              <a:rPr lang="en-US" altLang="zh-CN" sz="2400" b="1" dirty="0" err="1" smtClean="0"/>
              <a:t>microbiome</a:t>
            </a:r>
            <a:r>
              <a:rPr lang="en-US" altLang="zh-CN" sz="2400" b="1" dirty="0" smtClean="0"/>
              <a:t> models are independent</a:t>
            </a:r>
          </a:p>
          <a:p>
            <a:pPr algn="ctr"/>
            <a:r>
              <a:rPr lang="zh-CN" altLang="en-US" sz="2000" dirty="0" smtClean="0"/>
              <a:t>饮食模型和</a:t>
            </a:r>
            <a:r>
              <a:rPr lang="en-US" altLang="zh-CN" sz="2000" dirty="0" err="1" smtClean="0"/>
              <a:t>Microbiome</a:t>
            </a:r>
            <a:r>
              <a:rPr lang="zh-CN" altLang="en-US" sz="2000" dirty="0" smtClean="0"/>
              <a:t>模型是独立的</a:t>
            </a:r>
            <a:r>
              <a:rPr lang="en-US" altLang="zh-CN" sz="2400" dirty="0"/>
              <a:t/>
            </a:r>
            <a:br>
              <a:rPr lang="en-US" altLang="zh-CN" sz="2400" dirty="0"/>
            </a:br>
            <a:endParaRPr lang="zh-CN" altLang="en-US" dirty="0"/>
          </a:p>
        </p:txBody>
      </p:sp>
    </p:spTree>
    <p:extLst>
      <p:ext uri="{BB962C8B-B14F-4D97-AF65-F5344CB8AC3E}">
        <p14:creationId xmlns:p14="http://schemas.microsoft.com/office/powerpoint/2010/main" val="2046840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0868" y="2616201"/>
            <a:ext cx="5262979" cy="646331"/>
          </a:xfrm>
          <a:prstGeom prst="rect">
            <a:avLst/>
          </a:prstGeom>
          <a:noFill/>
        </p:spPr>
        <p:txBody>
          <a:bodyPr wrap="none" rtlCol="0">
            <a:spAutoFit/>
          </a:bodyPr>
          <a:lstStyle/>
          <a:p>
            <a:r>
              <a:rPr lang="zh-CN" altLang="en-US" dirty="0" smtClean="0"/>
              <a:t>有报道称饮食会改变肠道微生物组，</a:t>
            </a:r>
            <a:endParaRPr lang="en-US" altLang="zh-CN" dirty="0" smtClean="0"/>
          </a:p>
          <a:p>
            <a:r>
              <a:rPr lang="zh-CN" altLang="en-US" dirty="0" smtClean="0"/>
              <a:t>那么是否这两个特征组所训练的模型会有依赖性？</a:t>
            </a:r>
            <a:endParaRPr lang="zh-CN" altLang="en-US" dirty="0"/>
          </a:p>
        </p:txBody>
      </p:sp>
    </p:spTree>
    <p:extLst>
      <p:ext uri="{BB962C8B-B14F-4D97-AF65-F5344CB8AC3E}">
        <p14:creationId xmlns:p14="http://schemas.microsoft.com/office/powerpoint/2010/main" val="1123379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yimingZhao\Desktop\文献汇报6.3\pic\S5def.jpg"/>
          <p:cNvPicPr>
            <a:picLocks noChangeAspect="1" noChangeArrowheads="1"/>
          </p:cNvPicPr>
          <p:nvPr/>
        </p:nvPicPr>
        <p:blipFill rotWithShape="1">
          <a:blip r:embed="rId2">
            <a:extLst>
              <a:ext uri="{28A0092B-C50C-407E-A947-70E740481C1C}">
                <a14:useLocalDpi xmlns:a14="http://schemas.microsoft.com/office/drawing/2010/main" val="0"/>
              </a:ext>
            </a:extLst>
          </a:blip>
          <a:srcRect l="949" r="68527"/>
          <a:stretch/>
        </p:blipFill>
        <p:spPr bwMode="auto">
          <a:xfrm>
            <a:off x="2167467" y="507998"/>
            <a:ext cx="4673600" cy="41213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53732" y="5191667"/>
            <a:ext cx="5009705" cy="369332"/>
          </a:xfrm>
          <a:prstGeom prst="rect">
            <a:avLst/>
          </a:prstGeom>
          <a:noFill/>
        </p:spPr>
        <p:txBody>
          <a:bodyPr wrap="none" rtlCol="0">
            <a:spAutoFit/>
          </a:bodyPr>
          <a:lstStyle/>
          <a:p>
            <a:r>
              <a:rPr lang="zh-CN" altLang="en-US" dirty="0" smtClean="0"/>
              <a:t>多数代谢物的</a:t>
            </a:r>
            <a:r>
              <a:rPr lang="en-US" altLang="zh-CN" dirty="0" smtClean="0"/>
              <a:t>Diet</a:t>
            </a:r>
            <a:r>
              <a:rPr lang="zh-CN" altLang="en-US" dirty="0" smtClean="0"/>
              <a:t>和</a:t>
            </a:r>
            <a:r>
              <a:rPr lang="en-US" altLang="zh-CN" dirty="0" err="1" smtClean="0"/>
              <a:t>microbiome</a:t>
            </a:r>
            <a:r>
              <a:rPr lang="zh-CN" altLang="en-US" dirty="0" smtClean="0"/>
              <a:t>没有一致性关系</a:t>
            </a:r>
            <a:endParaRPr lang="zh-CN" altLang="en-US" dirty="0"/>
          </a:p>
        </p:txBody>
      </p:sp>
    </p:spTree>
    <p:extLst>
      <p:ext uri="{BB962C8B-B14F-4D97-AF65-F5344CB8AC3E}">
        <p14:creationId xmlns:p14="http://schemas.microsoft.com/office/powerpoint/2010/main" val="2140094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yimingZhao\Desktop\文献汇报6.3\pic\S5def.jpg"/>
          <p:cNvPicPr>
            <a:picLocks noChangeAspect="1" noChangeArrowheads="1"/>
          </p:cNvPicPr>
          <p:nvPr/>
        </p:nvPicPr>
        <p:blipFill rotWithShape="1">
          <a:blip r:embed="rId2">
            <a:extLst>
              <a:ext uri="{28A0092B-C50C-407E-A947-70E740481C1C}">
                <a14:useLocalDpi xmlns:a14="http://schemas.microsoft.com/office/drawing/2010/main" val="0"/>
              </a:ext>
            </a:extLst>
          </a:blip>
          <a:srcRect l="34874"/>
          <a:stretch/>
        </p:blipFill>
        <p:spPr bwMode="auto">
          <a:xfrm>
            <a:off x="406399" y="731837"/>
            <a:ext cx="8676778" cy="3586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23104" y="4394200"/>
            <a:ext cx="3570208" cy="369332"/>
          </a:xfrm>
          <a:prstGeom prst="rect">
            <a:avLst/>
          </a:prstGeom>
          <a:noFill/>
        </p:spPr>
        <p:txBody>
          <a:bodyPr wrap="none" rtlCol="0">
            <a:spAutoFit/>
          </a:bodyPr>
          <a:lstStyle/>
          <a:p>
            <a:r>
              <a:rPr lang="zh-CN" altLang="en-US" dirty="0" smtClean="0"/>
              <a:t>纵坐标为仅用</a:t>
            </a:r>
            <a:r>
              <a:rPr lang="en-US" altLang="zh-CN" dirty="0" smtClean="0"/>
              <a:t>Diet</a:t>
            </a:r>
            <a:r>
              <a:rPr lang="zh-CN" altLang="en-US" dirty="0" smtClean="0"/>
              <a:t>作为训练集的</a:t>
            </a:r>
            <a:r>
              <a:rPr lang="en-US" altLang="zh-CN" dirty="0" smtClean="0"/>
              <a:t>R²</a:t>
            </a:r>
            <a:endParaRPr lang="zh-CN" altLang="en-US" dirty="0"/>
          </a:p>
        </p:txBody>
      </p:sp>
      <p:sp>
        <p:nvSpPr>
          <p:cNvPr id="3" name="TextBox 2"/>
          <p:cNvSpPr txBox="1"/>
          <p:nvPr/>
        </p:nvSpPr>
        <p:spPr>
          <a:xfrm>
            <a:off x="516467" y="4763532"/>
            <a:ext cx="5939446" cy="646331"/>
          </a:xfrm>
          <a:prstGeom prst="rect">
            <a:avLst/>
          </a:prstGeom>
          <a:noFill/>
        </p:spPr>
        <p:txBody>
          <a:bodyPr wrap="none" rtlCol="0">
            <a:spAutoFit/>
          </a:bodyPr>
          <a:lstStyle/>
          <a:p>
            <a:r>
              <a:rPr lang="zh-CN" altLang="en-US" dirty="0" smtClean="0"/>
              <a:t>* 使用</a:t>
            </a:r>
            <a:r>
              <a:rPr lang="en-US" altLang="zh-CN" dirty="0" err="1" smtClean="0"/>
              <a:t>microbiome</a:t>
            </a:r>
            <a:r>
              <a:rPr lang="zh-CN" altLang="en-US" dirty="0" smtClean="0"/>
              <a:t>和</a:t>
            </a:r>
            <a:r>
              <a:rPr lang="en-US" altLang="zh-CN" dirty="0" smtClean="0"/>
              <a:t>Diet</a:t>
            </a:r>
            <a:r>
              <a:rPr lang="zh-CN" altLang="en-US" dirty="0" smtClean="0"/>
              <a:t>的数据共同训练模型</a:t>
            </a:r>
            <a:endParaRPr lang="en-US" altLang="zh-CN" dirty="0" smtClean="0"/>
          </a:p>
          <a:p>
            <a:r>
              <a:rPr lang="zh-CN" altLang="en-US" dirty="0" smtClean="0"/>
              <a:t>   有一些代谢物的解释度在仅</a:t>
            </a:r>
            <a:r>
              <a:rPr lang="en-US" altLang="zh-CN" dirty="0" smtClean="0"/>
              <a:t>Diet</a:t>
            </a:r>
            <a:r>
              <a:rPr lang="zh-CN" altLang="en-US" dirty="0" smtClean="0"/>
              <a:t>的</a:t>
            </a:r>
            <a:r>
              <a:rPr lang="en-US" altLang="zh-CN" dirty="0" smtClean="0"/>
              <a:t>R²</a:t>
            </a:r>
            <a:r>
              <a:rPr lang="zh-CN" altLang="en-US" dirty="0" smtClean="0"/>
              <a:t>为</a:t>
            </a:r>
            <a:r>
              <a:rPr lang="en-US" altLang="zh-CN" dirty="0" smtClean="0"/>
              <a:t>0</a:t>
            </a:r>
            <a:r>
              <a:rPr lang="zh-CN" altLang="en-US" dirty="0" smtClean="0"/>
              <a:t>时达到很大的</a:t>
            </a:r>
            <a:r>
              <a:rPr lang="en-US" altLang="zh-CN" dirty="0" smtClean="0"/>
              <a:t>R²</a:t>
            </a:r>
          </a:p>
        </p:txBody>
      </p:sp>
      <p:sp>
        <p:nvSpPr>
          <p:cNvPr id="5" name="矩形 4"/>
          <p:cNvSpPr/>
          <p:nvPr/>
        </p:nvSpPr>
        <p:spPr>
          <a:xfrm>
            <a:off x="1761067" y="3505201"/>
            <a:ext cx="2489200" cy="2497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16467" y="5635767"/>
            <a:ext cx="7013458" cy="646331"/>
          </a:xfrm>
          <a:prstGeom prst="rect">
            <a:avLst/>
          </a:prstGeom>
          <a:noFill/>
        </p:spPr>
        <p:txBody>
          <a:bodyPr wrap="none" rtlCol="0">
            <a:spAutoFit/>
          </a:bodyPr>
          <a:lstStyle/>
          <a:p>
            <a:r>
              <a:rPr lang="zh-CN" altLang="en-US" dirty="0" smtClean="0"/>
              <a:t>* 加入对照组，将</a:t>
            </a:r>
            <a:r>
              <a:rPr lang="en-US" altLang="zh-CN" dirty="0" smtClean="0"/>
              <a:t>Diet</a:t>
            </a:r>
            <a:r>
              <a:rPr lang="zh-CN" altLang="en-US" dirty="0" smtClean="0"/>
              <a:t>数据和打乱后的</a:t>
            </a:r>
            <a:r>
              <a:rPr lang="en-US" altLang="zh-CN" dirty="0" err="1" smtClean="0"/>
              <a:t>microbiome</a:t>
            </a:r>
            <a:r>
              <a:rPr lang="zh-CN" altLang="en-US" dirty="0" smtClean="0"/>
              <a:t>数据一起训练发现</a:t>
            </a:r>
            <a:endParaRPr lang="en-US" altLang="zh-CN" dirty="0" smtClean="0"/>
          </a:p>
          <a:p>
            <a:r>
              <a:rPr lang="zh-CN" altLang="en-US" dirty="0" smtClean="0"/>
              <a:t>   加入了打乱的</a:t>
            </a:r>
            <a:r>
              <a:rPr lang="en-US" altLang="zh-CN" dirty="0" err="1" smtClean="0"/>
              <a:t>micobiome</a:t>
            </a:r>
            <a:r>
              <a:rPr lang="zh-CN" altLang="en-US" dirty="0" smtClean="0"/>
              <a:t>的噪音点后这些单独解释的代谢点消失</a:t>
            </a:r>
            <a:endParaRPr lang="zh-CN" altLang="en-US" dirty="0"/>
          </a:p>
        </p:txBody>
      </p:sp>
      <p:sp>
        <p:nvSpPr>
          <p:cNvPr id="8" name="矩形 7"/>
          <p:cNvSpPr/>
          <p:nvPr/>
        </p:nvSpPr>
        <p:spPr>
          <a:xfrm>
            <a:off x="6128231" y="3437469"/>
            <a:ext cx="2489200" cy="2497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9022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5019" y="1503860"/>
            <a:ext cx="5570756" cy="707886"/>
          </a:xfrm>
          <a:prstGeom prst="rect">
            <a:avLst/>
          </a:prstGeom>
          <a:noFill/>
        </p:spPr>
        <p:txBody>
          <a:bodyPr wrap="none" rtlCol="0">
            <a:spAutoFit/>
          </a:bodyPr>
          <a:lstStyle/>
          <a:p>
            <a:pPr algn="ctr"/>
            <a:r>
              <a:rPr lang="zh-CN" altLang="en-US" sz="2000" dirty="0" smtClean="0"/>
              <a:t>为了解释模型找到具体特征对于模型的解释性，</a:t>
            </a:r>
            <a:endParaRPr lang="en-US" altLang="zh-CN" sz="2000" dirty="0" smtClean="0"/>
          </a:p>
          <a:p>
            <a:pPr algn="ctr"/>
            <a:r>
              <a:rPr lang="zh-CN" altLang="en-US" sz="2000" dirty="0" smtClean="0"/>
              <a:t>使用特征贡献分析</a:t>
            </a:r>
            <a:r>
              <a:rPr lang="en-US" altLang="zh-CN" sz="2000" dirty="0" smtClean="0"/>
              <a:t>(SHAP</a:t>
            </a:r>
            <a:r>
              <a:rPr lang="zh-CN" altLang="en-US" sz="2000" dirty="0" smtClean="0"/>
              <a:t>方法</a:t>
            </a:r>
            <a:r>
              <a:rPr lang="en-US" altLang="zh-CN" sz="2000" dirty="0" smtClean="0"/>
              <a:t>)</a:t>
            </a:r>
            <a:endParaRPr lang="zh-CN" altLang="en-US" sz="2000" dirty="0"/>
          </a:p>
        </p:txBody>
      </p:sp>
      <p:sp>
        <p:nvSpPr>
          <p:cNvPr id="4" name="矩形 3"/>
          <p:cNvSpPr/>
          <p:nvPr/>
        </p:nvSpPr>
        <p:spPr>
          <a:xfrm>
            <a:off x="1892744" y="2896734"/>
            <a:ext cx="5795305" cy="1477328"/>
          </a:xfrm>
          <a:prstGeom prst="rect">
            <a:avLst/>
          </a:prstGeom>
        </p:spPr>
        <p:txBody>
          <a:bodyPr wrap="square">
            <a:spAutoFit/>
          </a:bodyPr>
          <a:lstStyle/>
          <a:p>
            <a:r>
              <a:rPr lang="en-US" altLang="zh-CN" dirty="0" smtClean="0"/>
              <a:t>SHAP</a:t>
            </a:r>
            <a:r>
              <a:rPr lang="zh-CN" altLang="en-US" dirty="0" smtClean="0"/>
              <a:t>（</a:t>
            </a:r>
            <a:r>
              <a:rPr lang="en-US" altLang="zh-CN" dirty="0"/>
              <a:t>Shapley Additive explanation</a:t>
            </a:r>
            <a:r>
              <a:rPr lang="zh-CN" altLang="en-US" dirty="0" smtClean="0"/>
              <a:t>），</a:t>
            </a:r>
            <a:r>
              <a:rPr lang="zh-CN" altLang="en-US" dirty="0"/>
              <a:t>基于博弈论和局部解释的统一思想</a:t>
            </a:r>
            <a:r>
              <a:rPr lang="zh-CN" altLang="en-US" dirty="0" smtClean="0"/>
              <a:t>，用于</a:t>
            </a:r>
            <a:r>
              <a:rPr lang="zh-CN" altLang="en-US" dirty="0"/>
              <a:t>特征归</a:t>
            </a:r>
            <a:r>
              <a:rPr lang="zh-CN" altLang="en-US" dirty="0" smtClean="0"/>
              <a:t>因的方法。</a:t>
            </a:r>
            <a:endParaRPr lang="en-US" altLang="zh-CN" dirty="0" smtClean="0"/>
          </a:p>
          <a:p>
            <a:endParaRPr lang="en-US" altLang="zh-CN" dirty="0"/>
          </a:p>
          <a:p>
            <a:endParaRPr lang="en-US" altLang="zh-CN" dirty="0" smtClean="0"/>
          </a:p>
          <a:p>
            <a:r>
              <a:rPr lang="en-US" altLang="zh-CN" dirty="0" err="1" smtClean="0"/>
              <a:t>shap</a:t>
            </a:r>
            <a:r>
              <a:rPr lang="zh-CN" altLang="en-US" dirty="0" smtClean="0"/>
              <a:t>值越大，那么这个特征对于模型的解释度就越大</a:t>
            </a:r>
            <a:endParaRPr lang="zh-CN" altLang="en-US" dirty="0"/>
          </a:p>
        </p:txBody>
      </p:sp>
    </p:spTree>
    <p:extLst>
      <p:ext uri="{BB962C8B-B14F-4D97-AF65-F5344CB8AC3E}">
        <p14:creationId xmlns:p14="http://schemas.microsoft.com/office/powerpoint/2010/main" val="5211970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yimingZhao\Desktop\文献汇报6.3\pic\fig3.jpg"/>
          <p:cNvPicPr>
            <a:picLocks noChangeAspect="1" noChangeArrowheads="1"/>
          </p:cNvPicPr>
          <p:nvPr/>
        </p:nvPicPr>
        <p:blipFill rotWithShape="1">
          <a:blip r:embed="rId3">
            <a:extLst>
              <a:ext uri="{28A0092B-C50C-407E-A947-70E740481C1C}">
                <a14:useLocalDpi xmlns:a14="http://schemas.microsoft.com/office/drawing/2010/main" val="0"/>
              </a:ext>
            </a:extLst>
          </a:blip>
          <a:srcRect l="2686" r="32510"/>
          <a:stretch/>
        </p:blipFill>
        <p:spPr bwMode="auto">
          <a:xfrm>
            <a:off x="-282190" y="372532"/>
            <a:ext cx="9564759" cy="621453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675448" y="584200"/>
            <a:ext cx="626551" cy="931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a:off x="1551940" y="6290734"/>
            <a:ext cx="147320" cy="1270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2409611" y="5647267"/>
            <a:ext cx="147320" cy="1270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01999" y="1642533"/>
            <a:ext cx="203201" cy="338667"/>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2096344" y="6417734"/>
            <a:ext cx="147320" cy="127000"/>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93733" y="3937000"/>
            <a:ext cx="524934" cy="135467"/>
          </a:xfrm>
          <a:prstGeom prst="rect">
            <a:avLst/>
          </a:prstGeom>
          <a:noFill/>
          <a:ln w="2857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4403671" y="5753101"/>
            <a:ext cx="147320" cy="127000"/>
          </a:xfrm>
          <a:prstGeom prst="triangle">
            <a:avLst/>
          </a:prstGeom>
          <a:solidFill>
            <a:srgbClr val="660066"/>
          </a:solidFill>
          <a:ln>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28733" y="2743199"/>
            <a:ext cx="524934"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4666137" y="6383868"/>
            <a:ext cx="147320" cy="127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435" name="Picture 3" descr="C:\Users\yimingZhao\Desktop\文献汇报6.3\pic\h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810" y="584200"/>
            <a:ext cx="3009900" cy="24828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C:\Users\yimingZhao\Desktop\文献汇报6.3\pic\h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2567" y="700616"/>
            <a:ext cx="245110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descr="C:\Users\yimingZhao\Desktop\文献汇报6.3\pic\h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3671" y="1174745"/>
            <a:ext cx="3086100" cy="229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947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435"/>
                                        </p:tgtEl>
                                        <p:attrNameLst>
                                          <p:attrName>style.visibility</p:attrName>
                                        </p:attrNameLst>
                                      </p:cBhvr>
                                      <p:to>
                                        <p:strVal val="visible"/>
                                      </p:to>
                                    </p:set>
                                    <p:animEffect transition="in" filter="fade">
                                      <p:cBhvr>
                                        <p:cTn id="26" dur="1000"/>
                                        <p:tgtEl>
                                          <p:spTgt spid="18435"/>
                                        </p:tgtEl>
                                      </p:cBhvr>
                                    </p:animEffect>
                                    <p:anim calcmode="lin" valueType="num">
                                      <p:cBhvr>
                                        <p:cTn id="27" dur="1000" fill="hold"/>
                                        <p:tgtEl>
                                          <p:spTgt spid="18435"/>
                                        </p:tgtEl>
                                        <p:attrNameLst>
                                          <p:attrName>ppt_x</p:attrName>
                                        </p:attrNameLst>
                                      </p:cBhvr>
                                      <p:tavLst>
                                        <p:tav tm="0">
                                          <p:val>
                                            <p:strVal val="#ppt_x"/>
                                          </p:val>
                                        </p:tav>
                                        <p:tav tm="100000">
                                          <p:val>
                                            <p:strVal val="#ppt_x"/>
                                          </p:val>
                                        </p:tav>
                                      </p:tavLst>
                                    </p:anim>
                                    <p:anim calcmode="lin" valueType="num">
                                      <p:cBhvr>
                                        <p:cTn id="28" dur="1000" fill="hold"/>
                                        <p:tgtEl>
                                          <p:spTgt spid="1843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8435"/>
                                        </p:tgtEl>
                                      </p:cBhvr>
                                    </p:animEffect>
                                    <p:set>
                                      <p:cBhvr>
                                        <p:cTn id="33" dur="1" fill="hold">
                                          <p:stCondLst>
                                            <p:cond delay="499"/>
                                          </p:stCondLst>
                                        </p:cTn>
                                        <p:tgtEl>
                                          <p:spTgt spid="1843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8436"/>
                                        </p:tgtEl>
                                        <p:attrNameLst>
                                          <p:attrName>style.visibility</p:attrName>
                                        </p:attrNameLst>
                                      </p:cBhvr>
                                      <p:to>
                                        <p:strVal val="visible"/>
                                      </p:to>
                                    </p:set>
                                    <p:animEffect transition="in" filter="fade">
                                      <p:cBhvr>
                                        <p:cTn id="61" dur="1000"/>
                                        <p:tgtEl>
                                          <p:spTgt spid="18436"/>
                                        </p:tgtEl>
                                      </p:cBhvr>
                                    </p:animEffect>
                                    <p:anim calcmode="lin" valueType="num">
                                      <p:cBhvr>
                                        <p:cTn id="62" dur="1000" fill="hold"/>
                                        <p:tgtEl>
                                          <p:spTgt spid="18436"/>
                                        </p:tgtEl>
                                        <p:attrNameLst>
                                          <p:attrName>ppt_x</p:attrName>
                                        </p:attrNameLst>
                                      </p:cBhvr>
                                      <p:tavLst>
                                        <p:tav tm="0">
                                          <p:val>
                                            <p:strVal val="#ppt_x"/>
                                          </p:val>
                                        </p:tav>
                                        <p:tav tm="100000">
                                          <p:val>
                                            <p:strVal val="#ppt_x"/>
                                          </p:val>
                                        </p:tav>
                                      </p:tavLst>
                                    </p:anim>
                                    <p:anim calcmode="lin" valueType="num">
                                      <p:cBhvr>
                                        <p:cTn id="63" dur="1000" fill="hold"/>
                                        <p:tgtEl>
                                          <p:spTgt spid="1843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xit" presetSubtype="0" fill="hold" nodeType="clickEffect">
                                  <p:stCondLst>
                                    <p:cond delay="0"/>
                                  </p:stCondLst>
                                  <p:childTnLst>
                                    <p:animEffect transition="out" filter="fade">
                                      <p:cBhvr>
                                        <p:cTn id="67" dur="1000"/>
                                        <p:tgtEl>
                                          <p:spTgt spid="18436"/>
                                        </p:tgtEl>
                                      </p:cBhvr>
                                    </p:animEffect>
                                    <p:anim calcmode="lin" valueType="num">
                                      <p:cBhvr>
                                        <p:cTn id="68" dur="1000"/>
                                        <p:tgtEl>
                                          <p:spTgt spid="18436"/>
                                        </p:tgtEl>
                                        <p:attrNameLst>
                                          <p:attrName>ppt_x</p:attrName>
                                        </p:attrNameLst>
                                      </p:cBhvr>
                                      <p:tavLst>
                                        <p:tav tm="0">
                                          <p:val>
                                            <p:strVal val="ppt_x"/>
                                          </p:val>
                                        </p:tav>
                                        <p:tav tm="100000">
                                          <p:val>
                                            <p:strVal val="ppt_x"/>
                                          </p:val>
                                        </p:tav>
                                      </p:tavLst>
                                    </p:anim>
                                    <p:anim calcmode="lin" valueType="num">
                                      <p:cBhvr>
                                        <p:cTn id="69" dur="1000"/>
                                        <p:tgtEl>
                                          <p:spTgt spid="18436"/>
                                        </p:tgtEl>
                                        <p:attrNameLst>
                                          <p:attrName>ppt_y</p:attrName>
                                        </p:attrNameLst>
                                      </p:cBhvr>
                                      <p:tavLst>
                                        <p:tav tm="0">
                                          <p:val>
                                            <p:strVal val="ppt_y"/>
                                          </p:val>
                                        </p:tav>
                                        <p:tav tm="100000">
                                          <p:val>
                                            <p:strVal val="ppt_y+.1"/>
                                          </p:val>
                                        </p:tav>
                                      </p:tavLst>
                                    </p:anim>
                                    <p:set>
                                      <p:cBhvr>
                                        <p:cTn id="70" dur="1" fill="hold">
                                          <p:stCondLst>
                                            <p:cond delay="999"/>
                                          </p:stCondLst>
                                        </p:cTn>
                                        <p:tgtEl>
                                          <p:spTgt spid="1843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exit" presetSubtype="0" fill="hold" grpId="1" nodeType="clickEffect">
                                  <p:stCondLst>
                                    <p:cond delay="0"/>
                                  </p:stCondLst>
                                  <p:childTnLst>
                                    <p:animEffect transition="out" filter="fade">
                                      <p:cBhvr>
                                        <p:cTn id="74" dur="1000"/>
                                        <p:tgtEl>
                                          <p:spTgt spid="5"/>
                                        </p:tgtEl>
                                      </p:cBhvr>
                                    </p:animEffect>
                                    <p:anim calcmode="lin" valueType="num">
                                      <p:cBhvr>
                                        <p:cTn id="75" dur="1000"/>
                                        <p:tgtEl>
                                          <p:spTgt spid="5"/>
                                        </p:tgtEl>
                                        <p:attrNameLst>
                                          <p:attrName>ppt_x</p:attrName>
                                        </p:attrNameLst>
                                      </p:cBhvr>
                                      <p:tavLst>
                                        <p:tav tm="0">
                                          <p:val>
                                            <p:strVal val="ppt_x"/>
                                          </p:val>
                                        </p:tav>
                                        <p:tav tm="100000">
                                          <p:val>
                                            <p:strVal val="ppt_x"/>
                                          </p:val>
                                        </p:tav>
                                      </p:tavLst>
                                    </p:anim>
                                    <p:anim calcmode="lin" valueType="num">
                                      <p:cBhvr>
                                        <p:cTn id="76" dur="1000"/>
                                        <p:tgtEl>
                                          <p:spTgt spid="5"/>
                                        </p:tgtEl>
                                        <p:attrNameLst>
                                          <p:attrName>ppt_y</p:attrName>
                                        </p:attrNameLst>
                                      </p:cBhvr>
                                      <p:tavLst>
                                        <p:tav tm="0">
                                          <p:val>
                                            <p:strVal val="ppt_y"/>
                                          </p:val>
                                        </p:tav>
                                        <p:tav tm="100000">
                                          <p:val>
                                            <p:strVal val="ppt_y+.1"/>
                                          </p:val>
                                        </p:tav>
                                      </p:tavLst>
                                    </p:anim>
                                    <p:set>
                                      <p:cBhvr>
                                        <p:cTn id="77" dur="1" fill="hold">
                                          <p:stCondLst>
                                            <p:cond delay="999"/>
                                          </p:stCondLst>
                                        </p:cTn>
                                        <p:tgtEl>
                                          <p:spTgt spid="5"/>
                                        </p:tgtEl>
                                        <p:attrNameLst>
                                          <p:attrName>style.visibility</p:attrName>
                                        </p:attrNameLst>
                                      </p:cBhvr>
                                      <p:to>
                                        <p:strVal val="hidden"/>
                                      </p:to>
                                    </p:set>
                                  </p:childTnLst>
                                </p:cTn>
                              </p:par>
                              <p:par>
                                <p:cTn id="78" presetID="42" presetClass="exit" presetSubtype="0" fill="hold" grpId="1" nodeType="withEffect">
                                  <p:stCondLst>
                                    <p:cond delay="0"/>
                                  </p:stCondLst>
                                  <p:childTnLst>
                                    <p:animEffect transition="out" filter="fade">
                                      <p:cBhvr>
                                        <p:cTn id="79" dur="1000"/>
                                        <p:tgtEl>
                                          <p:spTgt spid="8"/>
                                        </p:tgtEl>
                                      </p:cBhvr>
                                    </p:animEffect>
                                    <p:anim calcmode="lin" valueType="num">
                                      <p:cBhvr>
                                        <p:cTn id="80" dur="1000"/>
                                        <p:tgtEl>
                                          <p:spTgt spid="8"/>
                                        </p:tgtEl>
                                        <p:attrNameLst>
                                          <p:attrName>ppt_x</p:attrName>
                                        </p:attrNameLst>
                                      </p:cBhvr>
                                      <p:tavLst>
                                        <p:tav tm="0">
                                          <p:val>
                                            <p:strVal val="ppt_x"/>
                                          </p:val>
                                        </p:tav>
                                        <p:tav tm="100000">
                                          <p:val>
                                            <p:strVal val="ppt_x"/>
                                          </p:val>
                                        </p:tav>
                                      </p:tavLst>
                                    </p:anim>
                                    <p:anim calcmode="lin" valueType="num">
                                      <p:cBhvr>
                                        <p:cTn id="81" dur="1000"/>
                                        <p:tgtEl>
                                          <p:spTgt spid="8"/>
                                        </p:tgtEl>
                                        <p:attrNameLst>
                                          <p:attrName>ppt_y</p:attrName>
                                        </p:attrNameLst>
                                      </p:cBhvr>
                                      <p:tavLst>
                                        <p:tav tm="0">
                                          <p:val>
                                            <p:strVal val="ppt_y"/>
                                          </p:val>
                                        </p:tav>
                                        <p:tav tm="100000">
                                          <p:val>
                                            <p:strVal val="ppt_y+.1"/>
                                          </p:val>
                                        </p:tav>
                                      </p:tavLst>
                                    </p:anim>
                                    <p:set>
                                      <p:cBhvr>
                                        <p:cTn id="82" dur="1" fill="hold">
                                          <p:stCondLst>
                                            <p:cond delay="999"/>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fill="hold"/>
                                        <p:tgtEl>
                                          <p:spTgt spid="7"/>
                                        </p:tgtEl>
                                        <p:attrNameLst>
                                          <p:attrName>ppt_x</p:attrName>
                                        </p:attrNameLst>
                                      </p:cBhvr>
                                      <p:tavLst>
                                        <p:tav tm="0">
                                          <p:val>
                                            <p:strVal val="#ppt_x"/>
                                          </p:val>
                                        </p:tav>
                                        <p:tav tm="100000">
                                          <p:val>
                                            <p:strVal val="#ppt_x"/>
                                          </p:val>
                                        </p:tav>
                                      </p:tavLst>
                                    </p:anim>
                                    <p:anim calcmode="lin" valueType="num">
                                      <p:cBhvr additive="base">
                                        <p:cTn id="88" dur="500" fill="hold"/>
                                        <p:tgtEl>
                                          <p:spTgt spid="7"/>
                                        </p:tgtEl>
                                        <p:attrNameLst>
                                          <p:attrName>ppt_y</p:attrName>
                                        </p:attrNameLst>
                                      </p:cBhvr>
                                      <p:tavLst>
                                        <p:tav tm="0">
                                          <p:val>
                                            <p:strVal val="1+#ppt_h/2"/>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1000"/>
                                        <p:tgtEl>
                                          <p:spTgt spid="10"/>
                                        </p:tgtEl>
                                      </p:cBhvr>
                                    </p:animEffect>
                                    <p:anim calcmode="lin" valueType="num">
                                      <p:cBhvr>
                                        <p:cTn id="92" dur="1000" fill="hold"/>
                                        <p:tgtEl>
                                          <p:spTgt spid="10"/>
                                        </p:tgtEl>
                                        <p:attrNameLst>
                                          <p:attrName>ppt_x</p:attrName>
                                        </p:attrNameLst>
                                      </p:cBhvr>
                                      <p:tavLst>
                                        <p:tav tm="0">
                                          <p:val>
                                            <p:strVal val="#ppt_x"/>
                                          </p:val>
                                        </p:tav>
                                        <p:tav tm="100000">
                                          <p:val>
                                            <p:strVal val="#ppt_x"/>
                                          </p:val>
                                        </p:tav>
                                      </p:tavLst>
                                    </p:anim>
                                    <p:anim calcmode="lin" valueType="num">
                                      <p:cBhvr>
                                        <p:cTn id="9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8437"/>
                                        </p:tgtEl>
                                        <p:attrNameLst>
                                          <p:attrName>style.visibility</p:attrName>
                                        </p:attrNameLst>
                                      </p:cBhvr>
                                      <p:to>
                                        <p:strVal val="visible"/>
                                      </p:to>
                                    </p:set>
                                    <p:animEffect transition="in" filter="fade">
                                      <p:cBhvr>
                                        <p:cTn id="98" dur="1000"/>
                                        <p:tgtEl>
                                          <p:spTgt spid="18437"/>
                                        </p:tgtEl>
                                      </p:cBhvr>
                                    </p:animEffect>
                                    <p:anim calcmode="lin" valueType="num">
                                      <p:cBhvr>
                                        <p:cTn id="99" dur="1000" fill="hold"/>
                                        <p:tgtEl>
                                          <p:spTgt spid="18437"/>
                                        </p:tgtEl>
                                        <p:attrNameLst>
                                          <p:attrName>ppt_x</p:attrName>
                                        </p:attrNameLst>
                                      </p:cBhvr>
                                      <p:tavLst>
                                        <p:tav tm="0">
                                          <p:val>
                                            <p:strVal val="#ppt_x"/>
                                          </p:val>
                                        </p:tav>
                                        <p:tav tm="100000">
                                          <p:val>
                                            <p:strVal val="#ppt_x"/>
                                          </p:val>
                                        </p:tav>
                                      </p:tavLst>
                                    </p:anim>
                                    <p:anim calcmode="lin" valueType="num">
                                      <p:cBhvr>
                                        <p:cTn id="100" dur="1000" fill="hold"/>
                                        <p:tgtEl>
                                          <p:spTgt spid="18437"/>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xit" presetSubtype="0" fill="hold" nodeType="clickEffect">
                                  <p:stCondLst>
                                    <p:cond delay="0"/>
                                  </p:stCondLst>
                                  <p:childTnLst>
                                    <p:animEffect transition="out" filter="fade">
                                      <p:cBhvr>
                                        <p:cTn id="104" dur="1000"/>
                                        <p:tgtEl>
                                          <p:spTgt spid="18437"/>
                                        </p:tgtEl>
                                      </p:cBhvr>
                                    </p:animEffect>
                                    <p:anim calcmode="lin" valueType="num">
                                      <p:cBhvr>
                                        <p:cTn id="105" dur="1000"/>
                                        <p:tgtEl>
                                          <p:spTgt spid="18437"/>
                                        </p:tgtEl>
                                        <p:attrNameLst>
                                          <p:attrName>ppt_x</p:attrName>
                                        </p:attrNameLst>
                                      </p:cBhvr>
                                      <p:tavLst>
                                        <p:tav tm="0">
                                          <p:val>
                                            <p:strVal val="ppt_x"/>
                                          </p:val>
                                        </p:tav>
                                        <p:tav tm="100000">
                                          <p:val>
                                            <p:strVal val="ppt_x"/>
                                          </p:val>
                                        </p:tav>
                                      </p:tavLst>
                                    </p:anim>
                                    <p:anim calcmode="lin" valueType="num">
                                      <p:cBhvr>
                                        <p:cTn id="106" dur="1000"/>
                                        <p:tgtEl>
                                          <p:spTgt spid="18437"/>
                                        </p:tgtEl>
                                        <p:attrNameLst>
                                          <p:attrName>ppt_y</p:attrName>
                                        </p:attrNameLst>
                                      </p:cBhvr>
                                      <p:tavLst>
                                        <p:tav tm="0">
                                          <p:val>
                                            <p:strVal val="ppt_y"/>
                                          </p:val>
                                        </p:tav>
                                        <p:tav tm="100000">
                                          <p:val>
                                            <p:strVal val="ppt_y+.1"/>
                                          </p:val>
                                        </p:tav>
                                      </p:tavLst>
                                    </p:anim>
                                    <p:set>
                                      <p:cBhvr>
                                        <p:cTn id="107" dur="1" fill="hold">
                                          <p:stCondLst>
                                            <p:cond delay="999"/>
                                          </p:stCondLst>
                                        </p:cTn>
                                        <p:tgtEl>
                                          <p:spTgt spid="184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7"/>
                                        </p:tgtEl>
                                      </p:cBhvr>
                                    </p:animEffect>
                                    <p:set>
                                      <p:cBhvr>
                                        <p:cTn id="112" dur="1" fill="hold">
                                          <p:stCondLst>
                                            <p:cond delay="499"/>
                                          </p:stCondLst>
                                        </p:cTn>
                                        <p:tgtEl>
                                          <p:spTgt spid="7"/>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10"/>
                                        </p:tgtEl>
                                      </p:cBhvr>
                                    </p:animEffect>
                                    <p:set>
                                      <p:cBhvr>
                                        <p:cTn id="115" dur="1" fill="hold">
                                          <p:stCondLst>
                                            <p:cond delay="499"/>
                                          </p:stCondLst>
                                        </p:cTn>
                                        <p:tgtEl>
                                          <p:spTgt spid="1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13"/>
                                        </p:tgtEl>
                                        <p:attrNameLst>
                                          <p:attrName>style.visibility</p:attrName>
                                        </p:attrNameLst>
                                      </p:cBhvr>
                                      <p:to>
                                        <p:strVal val="visible"/>
                                      </p:to>
                                    </p:set>
                                    <p:anim calcmode="lin" valueType="num">
                                      <p:cBhvr additive="base">
                                        <p:cTn id="120" dur="500" fill="hold"/>
                                        <p:tgtEl>
                                          <p:spTgt spid="13"/>
                                        </p:tgtEl>
                                        <p:attrNameLst>
                                          <p:attrName>ppt_x</p:attrName>
                                        </p:attrNameLst>
                                      </p:cBhvr>
                                      <p:tavLst>
                                        <p:tav tm="0">
                                          <p:val>
                                            <p:strVal val="#ppt_x"/>
                                          </p:val>
                                        </p:tav>
                                        <p:tav tm="100000">
                                          <p:val>
                                            <p:strVal val="#ppt_x"/>
                                          </p:val>
                                        </p:tav>
                                      </p:tavLst>
                                    </p:anim>
                                    <p:anim calcmode="lin" valueType="num">
                                      <p:cBhvr additive="base">
                                        <p:cTn id="121" dur="500" fill="hold"/>
                                        <p:tgtEl>
                                          <p:spTgt spid="13"/>
                                        </p:tgtEl>
                                        <p:attrNameLst>
                                          <p:attrName>ppt_y</p:attrName>
                                        </p:attrNameLst>
                                      </p:cBhvr>
                                      <p:tavLst>
                                        <p:tav tm="0">
                                          <p:val>
                                            <p:strVal val="1+#ppt_h/2"/>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4"/>
                                        </p:tgtEl>
                                        <p:attrNameLst>
                                          <p:attrName>style.visibility</p:attrName>
                                        </p:attrNameLst>
                                      </p:cBhvr>
                                      <p:to>
                                        <p:strVal val="visible"/>
                                      </p:to>
                                    </p:set>
                                    <p:animEffect transition="in" filter="fade">
                                      <p:cBhvr>
                                        <p:cTn id="124" dur="1000"/>
                                        <p:tgtEl>
                                          <p:spTgt spid="14"/>
                                        </p:tgtEl>
                                      </p:cBhvr>
                                    </p:animEffect>
                                    <p:anim calcmode="lin" valueType="num">
                                      <p:cBhvr>
                                        <p:cTn id="125" dur="1000" fill="hold"/>
                                        <p:tgtEl>
                                          <p:spTgt spid="14"/>
                                        </p:tgtEl>
                                        <p:attrNameLst>
                                          <p:attrName>ppt_x</p:attrName>
                                        </p:attrNameLst>
                                      </p:cBhvr>
                                      <p:tavLst>
                                        <p:tav tm="0">
                                          <p:val>
                                            <p:strVal val="#ppt_x"/>
                                          </p:val>
                                        </p:tav>
                                        <p:tav tm="100000">
                                          <p:val>
                                            <p:strVal val="#ppt_x"/>
                                          </p:val>
                                        </p:tav>
                                      </p:tavLst>
                                    </p:anim>
                                    <p:anim calcmode="lin" valueType="num">
                                      <p:cBhvr>
                                        <p:cTn id="1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6" grpId="0" animBg="1"/>
      <p:bldP spid="6" grpId="1" animBg="1"/>
      <p:bldP spid="5" grpId="0" animBg="1"/>
      <p:bldP spid="5" grpId="1" animBg="1"/>
      <p:bldP spid="8" grpId="0" animBg="1"/>
      <p:bldP spid="8" grpId="1" animBg="1"/>
      <p:bldP spid="7" grpId="0" animBg="1"/>
      <p:bldP spid="7" grpId="1" animBg="1"/>
      <p:bldP spid="10" grpId="0" animBg="1"/>
      <p:bldP spid="10" grpId="1"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53" y="1588167"/>
            <a:ext cx="8308590" cy="4028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p:nvPr/>
        </p:nvSpPr>
        <p:spPr>
          <a:xfrm>
            <a:off x="3787877" y="747201"/>
            <a:ext cx="1826142" cy="584775"/>
          </a:xfrm>
          <a:prstGeom prst="rect">
            <a:avLst/>
          </a:prstGeom>
        </p:spPr>
        <p:txBody>
          <a:bodyPr wrap="none">
            <a:spAutoFit/>
          </a:bodyPr>
          <a:lstStyle/>
          <a:p>
            <a:pPr algn="ctr" defTabSz="913765"/>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整体思路</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TextBox 1"/>
          <p:cNvSpPr txBox="1"/>
          <p:nvPr/>
        </p:nvSpPr>
        <p:spPr>
          <a:xfrm>
            <a:off x="3378467" y="6516303"/>
            <a:ext cx="5630067" cy="215444"/>
          </a:xfrm>
          <a:prstGeom prst="rect">
            <a:avLst/>
          </a:prstGeom>
          <a:noFill/>
        </p:spPr>
        <p:txBody>
          <a:bodyPr wrap="none" rtlCol="0">
            <a:spAutoFit/>
          </a:bodyPr>
          <a:lstStyle/>
          <a:p>
            <a:r>
              <a:rPr lang="zh-CN" altLang="en-US" sz="800" dirty="0" smtClean="0"/>
              <a:t>图片来源</a:t>
            </a:r>
            <a:r>
              <a:rPr lang="en-US" altLang="zh-CN" sz="800" dirty="0"/>
              <a:t>https://k.sina.com.cn/article_5895622040_15f680d98020010spg.html?sudaref=cn.bing.com&amp;display=0&amp;retcode=0</a:t>
            </a:r>
            <a:endParaRPr lang="zh-CN" altLang="en-US" sz="800" dirty="0"/>
          </a:p>
        </p:txBody>
      </p:sp>
    </p:spTree>
    <p:extLst>
      <p:ext uri="{BB962C8B-B14F-4D97-AF65-F5344CB8AC3E}">
        <p14:creationId xmlns:p14="http://schemas.microsoft.com/office/powerpoint/2010/main" val="312888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yimingZhao\Desktop\文献汇报6.3\pic\S7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77" r="34345" b="52976"/>
          <a:stretch/>
        </p:blipFill>
        <p:spPr bwMode="auto">
          <a:xfrm>
            <a:off x="5147733" y="1106500"/>
            <a:ext cx="3276600" cy="28281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a:xfrm>
            <a:off x="3928534" y="1261547"/>
            <a:ext cx="108373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68054" y="1373215"/>
            <a:ext cx="3877985" cy="369332"/>
          </a:xfrm>
          <a:prstGeom prst="rect">
            <a:avLst/>
          </a:prstGeom>
        </p:spPr>
        <p:txBody>
          <a:bodyPr wrap="none">
            <a:spAutoFit/>
          </a:bodyPr>
          <a:lstStyle/>
          <a:p>
            <a:r>
              <a:rPr lang="zh-CN" altLang="en-US" dirty="0" smtClean="0"/>
              <a:t>据报道</a:t>
            </a:r>
            <a:r>
              <a:rPr lang="zh-CN" altLang="zh-CN" dirty="0" smtClean="0"/>
              <a:t>与心血管疾病和</a:t>
            </a:r>
            <a:r>
              <a:rPr lang="zh-CN" altLang="zh-CN" dirty="0"/>
              <a:t>慢性</a:t>
            </a:r>
            <a:r>
              <a:rPr lang="zh-CN" altLang="zh-CN" dirty="0" smtClean="0"/>
              <a:t>肾病</a:t>
            </a:r>
            <a:r>
              <a:rPr lang="zh-CN" altLang="en-US" dirty="0" smtClean="0"/>
              <a:t>相关</a:t>
            </a:r>
            <a:endParaRPr lang="zh-CN" altLang="en-US" dirty="0"/>
          </a:p>
        </p:txBody>
      </p:sp>
      <p:sp>
        <p:nvSpPr>
          <p:cNvPr id="9" name="矩形 8"/>
          <p:cNvSpPr/>
          <p:nvPr/>
        </p:nvSpPr>
        <p:spPr>
          <a:xfrm>
            <a:off x="3333520" y="4819148"/>
            <a:ext cx="2476960" cy="369332"/>
          </a:xfrm>
          <a:prstGeom prst="rect">
            <a:avLst/>
          </a:prstGeom>
        </p:spPr>
        <p:txBody>
          <a:bodyPr wrap="none">
            <a:spAutoFit/>
          </a:bodyPr>
          <a:lstStyle/>
          <a:p>
            <a:r>
              <a:rPr lang="en-US" altLang="zh-CN" dirty="0" err="1"/>
              <a:t>Lachnospiraceae</a:t>
            </a:r>
            <a:r>
              <a:rPr lang="en-US" altLang="zh-CN" dirty="0"/>
              <a:t> family</a:t>
            </a:r>
            <a:endParaRPr lang="zh-CN" altLang="en-US" dirty="0"/>
          </a:p>
        </p:txBody>
      </p:sp>
      <p:sp>
        <p:nvSpPr>
          <p:cNvPr id="11" name="TextBox 10"/>
          <p:cNvSpPr txBox="1"/>
          <p:nvPr/>
        </p:nvSpPr>
        <p:spPr>
          <a:xfrm>
            <a:off x="880533" y="3818481"/>
            <a:ext cx="3416320" cy="646331"/>
          </a:xfrm>
          <a:prstGeom prst="rect">
            <a:avLst/>
          </a:prstGeom>
          <a:noFill/>
        </p:spPr>
        <p:txBody>
          <a:bodyPr wrap="none" rtlCol="0">
            <a:spAutoFit/>
          </a:bodyPr>
          <a:lstStyle/>
          <a:p>
            <a:r>
              <a:rPr lang="zh-CN" altLang="en-US" dirty="0" smtClean="0"/>
              <a:t>随着代谢物丰度↑</a:t>
            </a:r>
            <a:endParaRPr lang="en-US" altLang="zh-CN" dirty="0" smtClean="0"/>
          </a:p>
          <a:p>
            <a:r>
              <a:rPr lang="zh-CN" altLang="en-US" dirty="0" smtClean="0"/>
              <a:t>颜色深度代表该菌的相对丰度↑</a:t>
            </a:r>
            <a:endParaRPr lang="zh-CN" altLang="en-US" dirty="0"/>
          </a:p>
        </p:txBody>
      </p:sp>
      <p:cxnSp>
        <p:nvCxnSpPr>
          <p:cNvPr id="13" name="直接连接符 12"/>
          <p:cNvCxnSpPr/>
          <p:nvPr/>
        </p:nvCxnSpPr>
        <p:spPr>
          <a:xfrm flipV="1">
            <a:off x="5147733" y="999082"/>
            <a:ext cx="2726267" cy="2935605"/>
          </a:xfrm>
          <a:prstGeom prst="line">
            <a:avLst/>
          </a:prstGeom>
          <a:ln w="76200">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21507" name="Picture 3" descr="C:\Users\yimingZhao\Desktop\文献汇报6.3\pic\Snipaste_2021-06-01_17-28-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338" y="1647734"/>
            <a:ext cx="2794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C:\Users\yimingZhao\Desktop\文献汇报6.3\pic\Snipaste_2021-06-01_17-28-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175" y="4003677"/>
            <a:ext cx="1924050" cy="2603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p:nvPr/>
        </p:nvCxnSpPr>
        <p:spPr>
          <a:xfrm flipV="1">
            <a:off x="5799667" y="3462882"/>
            <a:ext cx="2396066" cy="124459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880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0467" y="926069"/>
            <a:ext cx="4993799" cy="461665"/>
          </a:xfrm>
          <a:prstGeom prst="rect">
            <a:avLst/>
          </a:prstGeom>
        </p:spPr>
        <p:txBody>
          <a:bodyPr wrap="square">
            <a:spAutoFit/>
          </a:bodyPr>
          <a:lstStyle/>
          <a:p>
            <a:pPr algn="ctr"/>
            <a:r>
              <a:rPr lang="zh-CN" altLang="en-US" dirty="0"/>
              <a:t>在这里作者定义了什么是</a:t>
            </a:r>
            <a:r>
              <a:rPr lang="en-US" altLang="zh-CN" sz="2400" b="1" dirty="0" smtClean="0"/>
              <a:t>” main predictor”</a:t>
            </a:r>
            <a:endParaRPr lang="en-US" altLang="zh-CN" sz="2400" b="1" dirty="0"/>
          </a:p>
        </p:txBody>
      </p:sp>
      <p:sp>
        <p:nvSpPr>
          <p:cNvPr id="4" name="矩形 3"/>
          <p:cNvSpPr/>
          <p:nvPr/>
        </p:nvSpPr>
        <p:spPr>
          <a:xfrm>
            <a:off x="1828800" y="1970711"/>
            <a:ext cx="6011333" cy="923330"/>
          </a:xfrm>
          <a:prstGeom prst="rect">
            <a:avLst/>
          </a:prstGeom>
        </p:spPr>
        <p:txBody>
          <a:bodyPr wrap="square">
            <a:spAutoFit/>
          </a:bodyPr>
          <a:lstStyle/>
          <a:p>
            <a:r>
              <a:rPr lang="en-US" altLang="zh-CN" dirty="0"/>
              <a:t>each metabolite as </a:t>
            </a:r>
            <a:r>
              <a:rPr lang="en-US" altLang="zh-CN" dirty="0" smtClean="0"/>
              <a:t>the taxon </a:t>
            </a:r>
            <a:r>
              <a:rPr lang="en-US" altLang="zh-CN" dirty="0"/>
              <a:t>with the </a:t>
            </a:r>
            <a:r>
              <a:rPr lang="en-US" altLang="zh-CN" dirty="0" smtClean="0"/>
              <a:t>maximal </a:t>
            </a:r>
            <a:r>
              <a:rPr lang="en-US" altLang="zh-CN" dirty="0"/>
              <a:t>mean absolute SHAP </a:t>
            </a:r>
            <a:r>
              <a:rPr lang="en-US" altLang="zh-CN" dirty="0" smtClean="0"/>
              <a:t>value.</a:t>
            </a:r>
          </a:p>
          <a:p>
            <a:r>
              <a:rPr lang="zh-CN" altLang="zh-CN" dirty="0"/>
              <a:t>具有最大平均绝对 SHAP 值</a:t>
            </a:r>
            <a:r>
              <a:rPr lang="zh-CN" altLang="zh-CN" dirty="0" smtClean="0"/>
              <a:t>的</a:t>
            </a:r>
            <a:r>
              <a:rPr lang="zh-CN" altLang="en-US" dirty="0" smtClean="0"/>
              <a:t>微生物。</a:t>
            </a:r>
            <a:endParaRPr lang="en-US" altLang="zh-CN" dirty="0" smtClean="0"/>
          </a:p>
        </p:txBody>
      </p:sp>
    </p:spTree>
    <p:extLst>
      <p:ext uri="{BB962C8B-B14F-4D97-AF65-F5344CB8AC3E}">
        <p14:creationId xmlns:p14="http://schemas.microsoft.com/office/powerpoint/2010/main" val="2433758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2867" y="1337733"/>
            <a:ext cx="184731" cy="369332"/>
          </a:xfrm>
          <a:prstGeom prst="rect">
            <a:avLst/>
          </a:prstGeom>
          <a:noFill/>
        </p:spPr>
        <p:txBody>
          <a:bodyPr wrap="none" rtlCol="0">
            <a:spAutoFit/>
          </a:bodyPr>
          <a:lstStyle/>
          <a:p>
            <a:endParaRPr lang="zh-CN" altLang="en-US" dirty="0"/>
          </a:p>
        </p:txBody>
      </p:sp>
      <p:sp>
        <p:nvSpPr>
          <p:cNvPr id="3" name="TextBox 2"/>
          <p:cNvSpPr txBox="1"/>
          <p:nvPr/>
        </p:nvSpPr>
        <p:spPr>
          <a:xfrm>
            <a:off x="719667" y="572869"/>
            <a:ext cx="7834196" cy="1200329"/>
          </a:xfrm>
          <a:prstGeom prst="rect">
            <a:avLst/>
          </a:prstGeom>
          <a:noFill/>
        </p:spPr>
        <p:txBody>
          <a:bodyPr wrap="none" rtlCol="0">
            <a:spAutoFit/>
          </a:bodyPr>
          <a:lstStyle/>
          <a:p>
            <a:r>
              <a:rPr lang="zh-CN" altLang="en-US" dirty="0" smtClean="0"/>
              <a:t>在用</a:t>
            </a:r>
            <a:r>
              <a:rPr lang="en-US" altLang="zh-CN" dirty="0" err="1" smtClean="0"/>
              <a:t>microbiome</a:t>
            </a:r>
            <a:r>
              <a:rPr lang="zh-CN" altLang="en-US" dirty="0" smtClean="0"/>
              <a:t>训练集的模型预测的前</a:t>
            </a:r>
            <a:r>
              <a:rPr lang="en-US" altLang="zh-CN" dirty="0" smtClean="0"/>
              <a:t>50</a:t>
            </a:r>
            <a:r>
              <a:rPr lang="zh-CN" altLang="en-US" dirty="0" smtClean="0"/>
              <a:t>个（根据</a:t>
            </a:r>
            <a:r>
              <a:rPr lang="en-US" altLang="zh-CN" dirty="0" smtClean="0"/>
              <a:t>R²</a:t>
            </a:r>
            <a:r>
              <a:rPr lang="zh-CN" altLang="en-US" dirty="0" smtClean="0"/>
              <a:t>从大到小）代谢物中，</a:t>
            </a:r>
            <a:endParaRPr lang="en-US" altLang="zh-CN" dirty="0" smtClean="0"/>
          </a:p>
          <a:p>
            <a:r>
              <a:rPr lang="zh-CN" altLang="en-US" dirty="0"/>
              <a:t>找到</a:t>
            </a:r>
            <a:r>
              <a:rPr lang="zh-CN" altLang="en-US" dirty="0" smtClean="0"/>
              <a:t>了</a:t>
            </a:r>
            <a:r>
              <a:rPr lang="en-US" altLang="zh-CN" b="1" dirty="0" smtClean="0"/>
              <a:t>19</a:t>
            </a:r>
            <a:r>
              <a:rPr lang="zh-CN" altLang="en-US" b="1" dirty="0" smtClean="0"/>
              <a:t>个  </a:t>
            </a:r>
            <a:r>
              <a:rPr lang="zh-CN" altLang="en-US" dirty="0" smtClean="0"/>
              <a:t>“</a:t>
            </a:r>
            <a:r>
              <a:rPr lang="en-US" altLang="zh-CN" dirty="0" smtClean="0"/>
              <a:t>main predictor</a:t>
            </a:r>
            <a:r>
              <a:rPr lang="zh-CN" altLang="en-US" dirty="0" smtClean="0"/>
              <a:t>”</a:t>
            </a:r>
            <a:endParaRPr lang="en-US" altLang="zh-CN" dirty="0" smtClean="0"/>
          </a:p>
          <a:p>
            <a:endParaRPr lang="en-US" altLang="zh-CN" dirty="0"/>
          </a:p>
          <a:p>
            <a:r>
              <a:rPr lang="zh-CN" altLang="en-US" dirty="0" smtClean="0"/>
              <a:t>其中，</a:t>
            </a:r>
            <a:r>
              <a:rPr lang="en-US" altLang="zh-CN" b="1" i="1" dirty="0" err="1" smtClean="0"/>
              <a:t>Clostridiceae</a:t>
            </a:r>
            <a:r>
              <a:rPr lang="zh-CN" altLang="en-US" dirty="0" smtClean="0"/>
              <a:t>是主要的</a:t>
            </a:r>
            <a:r>
              <a:rPr lang="en-US" altLang="zh-CN" dirty="0" smtClean="0"/>
              <a:t>”main predictor”,</a:t>
            </a:r>
            <a:r>
              <a:rPr lang="zh-CN" altLang="en-US" dirty="0" smtClean="0"/>
              <a:t>在</a:t>
            </a:r>
            <a:r>
              <a:rPr lang="en-US" altLang="zh-CN" dirty="0" smtClean="0"/>
              <a:t>50</a:t>
            </a:r>
            <a:r>
              <a:rPr lang="zh-CN" altLang="en-US" dirty="0" smtClean="0"/>
              <a:t>个中有</a:t>
            </a:r>
            <a:r>
              <a:rPr lang="en-US" altLang="zh-CN" dirty="0" smtClean="0"/>
              <a:t>22</a:t>
            </a:r>
            <a:r>
              <a:rPr lang="zh-CN" altLang="en-US" dirty="0" smtClean="0"/>
              <a:t>个为</a:t>
            </a:r>
            <a:r>
              <a:rPr lang="zh-CN" altLang="en-US" dirty="0"/>
              <a:t>梭菌属</a:t>
            </a:r>
          </a:p>
        </p:txBody>
      </p:sp>
      <p:cxnSp>
        <p:nvCxnSpPr>
          <p:cNvPr id="5" name="直接箭头连接符 4"/>
          <p:cNvCxnSpPr/>
          <p:nvPr/>
        </p:nvCxnSpPr>
        <p:spPr>
          <a:xfrm flipH="1" flipV="1">
            <a:off x="1862667" y="1773199"/>
            <a:ext cx="685800" cy="38213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31640" y="2340004"/>
            <a:ext cx="4339650" cy="369332"/>
          </a:xfrm>
          <a:prstGeom prst="rect">
            <a:avLst/>
          </a:prstGeom>
          <a:noFill/>
        </p:spPr>
        <p:txBody>
          <a:bodyPr wrap="none" rtlCol="0">
            <a:spAutoFit/>
          </a:bodyPr>
          <a:lstStyle/>
          <a:p>
            <a:r>
              <a:rPr lang="zh-CN" altLang="en-US" dirty="0" smtClean="0"/>
              <a:t>和前面提到的咖啡相关的模型出现一致。</a:t>
            </a:r>
            <a:endParaRPr lang="zh-CN" altLang="en-US" dirty="0"/>
          </a:p>
        </p:txBody>
      </p:sp>
      <p:pic>
        <p:nvPicPr>
          <p:cNvPr id="22530" name="Picture 2" descr="C:\Users\yimingZhao\Desktop\文献汇报6.3\pic\S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0" y="3482446"/>
            <a:ext cx="8553450" cy="23495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460067" y="4038601"/>
            <a:ext cx="1363133"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028245" y="6163733"/>
            <a:ext cx="7217040" cy="369332"/>
          </a:xfrm>
          <a:prstGeom prst="rect">
            <a:avLst/>
          </a:prstGeom>
          <a:noFill/>
        </p:spPr>
        <p:txBody>
          <a:bodyPr wrap="none" rtlCol="0">
            <a:spAutoFit/>
          </a:bodyPr>
          <a:lstStyle/>
          <a:p>
            <a:r>
              <a:rPr lang="zh-CN" altLang="en-US" dirty="0" smtClean="0"/>
              <a:t>虽然</a:t>
            </a:r>
            <a:r>
              <a:rPr lang="en-US" altLang="zh-CN" b="1" i="1" dirty="0" err="1" smtClean="0"/>
              <a:t>Bacteroidetes</a:t>
            </a:r>
            <a:r>
              <a:rPr lang="zh-CN" altLang="en-US" b="1" i="1" dirty="0"/>
              <a:t> </a:t>
            </a:r>
            <a:r>
              <a:rPr lang="zh-CN" altLang="en-US" dirty="0" smtClean="0"/>
              <a:t>在参与者中占比较大，但是并没有提供主要预测力</a:t>
            </a:r>
            <a:endParaRPr lang="zh-CN" altLang="en-US" dirty="0"/>
          </a:p>
        </p:txBody>
      </p:sp>
      <p:sp>
        <p:nvSpPr>
          <p:cNvPr id="4" name="TextBox 3"/>
          <p:cNvSpPr txBox="1"/>
          <p:nvPr/>
        </p:nvSpPr>
        <p:spPr>
          <a:xfrm>
            <a:off x="3301465" y="2980259"/>
            <a:ext cx="2954655" cy="369332"/>
          </a:xfrm>
          <a:prstGeom prst="rect">
            <a:avLst/>
          </a:prstGeom>
          <a:noFill/>
        </p:spPr>
        <p:txBody>
          <a:bodyPr wrap="none" rtlCol="0">
            <a:spAutoFit/>
          </a:bodyPr>
          <a:lstStyle/>
          <a:p>
            <a:r>
              <a:rPr lang="zh-CN" altLang="en-US" dirty="0" smtClean="0"/>
              <a:t>参与者整体肠道微生物构成</a:t>
            </a:r>
            <a:endParaRPr lang="zh-CN" altLang="en-US" dirty="0"/>
          </a:p>
        </p:txBody>
      </p:sp>
    </p:spTree>
    <p:extLst>
      <p:ext uri="{BB962C8B-B14F-4D97-AF65-F5344CB8AC3E}">
        <p14:creationId xmlns:p14="http://schemas.microsoft.com/office/powerpoint/2010/main" val="2148337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fade">
                                      <p:cBhvr>
                                        <p:cTn id="12" dur="1000"/>
                                        <p:tgtEl>
                                          <p:spTgt spid="22530"/>
                                        </p:tgtEl>
                                      </p:cBhvr>
                                    </p:animEffect>
                                    <p:anim calcmode="lin" valueType="num">
                                      <p:cBhvr>
                                        <p:cTn id="13" dur="1000" fill="hold"/>
                                        <p:tgtEl>
                                          <p:spTgt spid="22530"/>
                                        </p:tgtEl>
                                        <p:attrNameLst>
                                          <p:attrName>ppt_x</p:attrName>
                                        </p:attrNameLst>
                                      </p:cBhvr>
                                      <p:tavLst>
                                        <p:tav tm="0">
                                          <p:val>
                                            <p:strVal val="#ppt_x"/>
                                          </p:val>
                                        </p:tav>
                                        <p:tav tm="100000">
                                          <p:val>
                                            <p:strVal val="#ppt_x"/>
                                          </p:val>
                                        </p:tav>
                                      </p:tavLst>
                                    </p:anim>
                                    <p:anim calcmode="lin" valueType="num">
                                      <p:cBhvr>
                                        <p:cTn id="14"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yimingZhao\Desktop\文献汇报6.3\pic\fig3.jpg"/>
          <p:cNvPicPr>
            <a:picLocks noChangeAspect="1" noChangeArrowheads="1"/>
          </p:cNvPicPr>
          <p:nvPr/>
        </p:nvPicPr>
        <p:blipFill rotWithShape="1">
          <a:blip r:embed="rId3">
            <a:extLst>
              <a:ext uri="{28A0092B-C50C-407E-A947-70E740481C1C}">
                <a14:useLocalDpi xmlns:a14="http://schemas.microsoft.com/office/drawing/2010/main" val="0"/>
              </a:ext>
            </a:extLst>
          </a:blip>
          <a:srcRect l="68022" b="21614"/>
          <a:stretch/>
        </p:blipFill>
        <p:spPr bwMode="auto">
          <a:xfrm>
            <a:off x="406398" y="264925"/>
            <a:ext cx="5173134" cy="5339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64588" y="5501768"/>
            <a:ext cx="4134465" cy="923330"/>
          </a:xfrm>
          <a:prstGeom prst="rect">
            <a:avLst/>
          </a:prstGeom>
          <a:noFill/>
        </p:spPr>
        <p:txBody>
          <a:bodyPr wrap="none" rtlCol="0">
            <a:spAutoFit/>
          </a:bodyPr>
          <a:lstStyle/>
          <a:p>
            <a:r>
              <a:rPr lang="zh-CN" altLang="en-US" dirty="0" smtClean="0"/>
              <a:t>每一个点是一个代谢物</a:t>
            </a:r>
            <a:endParaRPr lang="en-US" altLang="zh-CN" dirty="0" smtClean="0"/>
          </a:p>
          <a:p>
            <a:r>
              <a:rPr lang="zh-CN" altLang="en-US" dirty="0" smtClean="0"/>
              <a:t>横坐标为使用整体</a:t>
            </a:r>
            <a:r>
              <a:rPr lang="en-US" altLang="zh-CN" dirty="0" err="1" smtClean="0"/>
              <a:t>Microbiome</a:t>
            </a:r>
            <a:r>
              <a:rPr lang="zh-CN" altLang="en-US" dirty="0" smtClean="0"/>
              <a:t>的整体</a:t>
            </a:r>
            <a:r>
              <a:rPr lang="en-US" altLang="zh-CN" dirty="0" smtClean="0"/>
              <a:t>R²</a:t>
            </a:r>
          </a:p>
          <a:p>
            <a:r>
              <a:rPr lang="zh-CN" altLang="en-US" dirty="0" smtClean="0"/>
              <a:t>纵坐标为选择“</a:t>
            </a:r>
            <a:r>
              <a:rPr lang="en-US" altLang="zh-CN" dirty="0" smtClean="0"/>
              <a:t>main predictor</a:t>
            </a:r>
            <a:r>
              <a:rPr lang="zh-CN" altLang="en-US" dirty="0" smtClean="0"/>
              <a:t>”训练的</a:t>
            </a:r>
            <a:r>
              <a:rPr lang="en-US" altLang="zh-CN" dirty="0" smtClean="0"/>
              <a:t>R²</a:t>
            </a:r>
            <a:endParaRPr lang="zh-CN" altLang="en-US" dirty="0"/>
          </a:p>
        </p:txBody>
      </p:sp>
      <p:sp>
        <p:nvSpPr>
          <p:cNvPr id="3" name="TextBox 2"/>
          <p:cNvSpPr txBox="1"/>
          <p:nvPr/>
        </p:nvSpPr>
        <p:spPr>
          <a:xfrm>
            <a:off x="4936067" y="2571246"/>
            <a:ext cx="4341253" cy="1477328"/>
          </a:xfrm>
          <a:prstGeom prst="rect">
            <a:avLst/>
          </a:prstGeom>
          <a:noFill/>
        </p:spPr>
        <p:txBody>
          <a:bodyPr wrap="none" rtlCol="0">
            <a:spAutoFit/>
          </a:bodyPr>
          <a:lstStyle/>
          <a:p>
            <a:r>
              <a:rPr lang="zh-CN" altLang="en-US" dirty="0" smtClean="0"/>
              <a:t>部分代谢物无法用</a:t>
            </a:r>
            <a:r>
              <a:rPr lang="en-US" altLang="zh-CN" dirty="0" smtClean="0"/>
              <a:t>”main predictor”</a:t>
            </a:r>
            <a:r>
              <a:rPr lang="zh-CN" altLang="en-US" dirty="0" smtClean="0"/>
              <a:t>预测，</a:t>
            </a:r>
            <a:endParaRPr lang="en-US" altLang="zh-CN" dirty="0" smtClean="0"/>
          </a:p>
          <a:p>
            <a:r>
              <a:rPr lang="zh-CN" altLang="en-US" dirty="0" smtClean="0"/>
              <a:t>需要多种微生物来进行解释</a:t>
            </a:r>
            <a:endParaRPr lang="en-US" altLang="zh-CN" dirty="0" smtClean="0"/>
          </a:p>
          <a:p>
            <a:endParaRPr lang="en-US" altLang="zh-CN" dirty="0"/>
          </a:p>
          <a:p>
            <a:r>
              <a:rPr lang="zh-CN" altLang="en-US" dirty="0" smtClean="0"/>
              <a:t>但是某些代谢物可用</a:t>
            </a:r>
            <a:endParaRPr lang="en-US" altLang="zh-CN" dirty="0" smtClean="0"/>
          </a:p>
          <a:p>
            <a:r>
              <a:rPr lang="en-US" altLang="zh-CN" dirty="0" smtClean="0"/>
              <a:t>”main predictor”</a:t>
            </a:r>
            <a:r>
              <a:rPr lang="zh-CN" altLang="en-US" dirty="0" smtClean="0"/>
              <a:t>预测，如</a:t>
            </a:r>
            <a:r>
              <a:rPr lang="en-US" altLang="zh-CN" dirty="0" smtClean="0"/>
              <a:t>X-16124.</a:t>
            </a:r>
            <a:endParaRPr lang="zh-CN" altLang="en-US" dirty="0"/>
          </a:p>
        </p:txBody>
      </p:sp>
    </p:spTree>
    <p:extLst>
      <p:ext uri="{BB962C8B-B14F-4D97-AF65-F5344CB8AC3E}">
        <p14:creationId xmlns:p14="http://schemas.microsoft.com/office/powerpoint/2010/main" val="36590784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4335" y="2100154"/>
            <a:ext cx="6393465" cy="3231654"/>
          </a:xfrm>
          <a:prstGeom prst="rect">
            <a:avLst/>
          </a:prstGeom>
          <a:noFill/>
        </p:spPr>
        <p:txBody>
          <a:bodyPr wrap="square" rtlCol="0">
            <a:spAutoFit/>
          </a:bodyPr>
          <a:lstStyle/>
          <a:p>
            <a:pPr>
              <a:lnSpc>
                <a:spcPct val="150000"/>
              </a:lnSpc>
            </a:pPr>
            <a:r>
              <a:rPr lang="en-US" altLang="zh-CN" sz="2400" dirty="0" smtClean="0"/>
              <a:t>1. </a:t>
            </a:r>
            <a:r>
              <a:rPr lang="en-US" altLang="zh-CN" sz="2400" dirty="0" err="1" smtClean="0"/>
              <a:t>Microbiome</a:t>
            </a:r>
            <a:r>
              <a:rPr lang="zh-CN" altLang="en-US" sz="2400" dirty="0"/>
              <a:t>对</a:t>
            </a:r>
            <a:r>
              <a:rPr lang="zh-CN" altLang="en-US" sz="2400" dirty="0" smtClean="0"/>
              <a:t>模型的贡献不能用</a:t>
            </a:r>
            <a:r>
              <a:rPr lang="en-US" altLang="zh-CN" sz="2400" dirty="0" smtClean="0"/>
              <a:t>Diet</a:t>
            </a:r>
            <a:r>
              <a:rPr lang="zh-CN" altLang="en-US" sz="2400" dirty="0" smtClean="0"/>
              <a:t>代替</a:t>
            </a:r>
            <a:endParaRPr lang="en-US" altLang="zh-CN" sz="2400" dirty="0" smtClean="0"/>
          </a:p>
          <a:p>
            <a:pPr>
              <a:lnSpc>
                <a:spcPct val="150000"/>
              </a:lnSpc>
            </a:pPr>
            <a:r>
              <a:rPr lang="en-US" altLang="zh-CN" sz="2400" dirty="0" smtClean="0"/>
              <a:t>2. </a:t>
            </a:r>
            <a:r>
              <a:rPr lang="zh-CN" altLang="en-US" sz="2400" dirty="0" smtClean="0"/>
              <a:t>寻找对于每种代谢物的预测力最大的菌找到</a:t>
            </a:r>
            <a:r>
              <a:rPr lang="en-US" altLang="zh-CN" sz="2400" dirty="0" smtClean="0"/>
              <a:t>19</a:t>
            </a:r>
            <a:r>
              <a:rPr lang="zh-CN" altLang="en-US" sz="2400" dirty="0" smtClean="0"/>
              <a:t>种“</a:t>
            </a:r>
            <a:r>
              <a:rPr lang="en-US" altLang="zh-CN" sz="2400" dirty="0" smtClean="0"/>
              <a:t>main </a:t>
            </a:r>
            <a:r>
              <a:rPr lang="en-US" altLang="zh-CN" sz="2400" dirty="0"/>
              <a:t>predictor</a:t>
            </a:r>
            <a:r>
              <a:rPr lang="zh-CN" altLang="en-US" sz="2400" dirty="0" smtClean="0"/>
              <a:t>”即</a:t>
            </a:r>
            <a:r>
              <a:rPr lang="en-US" altLang="zh-CN" sz="2400" dirty="0" smtClean="0"/>
              <a:t>19</a:t>
            </a:r>
            <a:r>
              <a:rPr lang="zh-CN" altLang="en-US" sz="2400" dirty="0" smtClean="0"/>
              <a:t>种主要的预测微生物</a:t>
            </a:r>
            <a:endParaRPr lang="en-US" altLang="zh-CN" sz="2400" dirty="0" smtClean="0"/>
          </a:p>
          <a:p>
            <a:pPr>
              <a:lnSpc>
                <a:spcPct val="150000"/>
              </a:lnSpc>
            </a:pPr>
            <a:r>
              <a:rPr lang="en-US" altLang="zh-CN" sz="2400" dirty="0" smtClean="0"/>
              <a:t>3. </a:t>
            </a:r>
            <a:r>
              <a:rPr lang="zh-CN" altLang="en-US" sz="2400" dirty="0" smtClean="0"/>
              <a:t>部分代谢物可用“</a:t>
            </a:r>
            <a:r>
              <a:rPr lang="en-US" altLang="zh-CN" sz="2400" dirty="0" smtClean="0"/>
              <a:t>main predictor</a:t>
            </a:r>
            <a:r>
              <a:rPr lang="zh-CN" altLang="en-US" sz="2400" dirty="0" smtClean="0"/>
              <a:t>”预测，部分   需要使用多种微生物预测</a:t>
            </a:r>
            <a:endParaRPr lang="en-US" altLang="zh-CN" sz="2400" dirty="0" smtClean="0"/>
          </a:p>
          <a:p>
            <a:endParaRPr lang="zh-CN" altLang="en-US" sz="2400" dirty="0"/>
          </a:p>
        </p:txBody>
      </p:sp>
      <p:sp>
        <p:nvSpPr>
          <p:cNvPr id="3" name="TextBox 2"/>
          <p:cNvSpPr txBox="1"/>
          <p:nvPr/>
        </p:nvSpPr>
        <p:spPr>
          <a:xfrm>
            <a:off x="1572215" y="829377"/>
            <a:ext cx="2826736" cy="523220"/>
          </a:xfrm>
          <a:prstGeom prst="rect">
            <a:avLst/>
          </a:prstGeom>
          <a:noFill/>
        </p:spPr>
        <p:txBody>
          <a:bodyPr wrap="none" rtlCol="0">
            <a:spAutoFit/>
          </a:bodyPr>
          <a:lstStyle/>
          <a:p>
            <a:r>
              <a:rPr lang="en-US" altLang="zh-CN" sz="2800" b="1" dirty="0" smtClean="0">
                <a:latin typeface="Arial Black" pitchFamily="34" charset="0"/>
              </a:rPr>
              <a:t>Conclusion 3.</a:t>
            </a:r>
            <a:endParaRPr lang="zh-CN" altLang="en-US" sz="2800" b="1" dirty="0">
              <a:latin typeface="Arial Black" pitchFamily="34" charset="0"/>
            </a:endParaRPr>
          </a:p>
        </p:txBody>
      </p:sp>
    </p:spTree>
    <p:extLst>
      <p:ext uri="{BB962C8B-B14F-4D97-AF65-F5344CB8AC3E}">
        <p14:creationId xmlns:p14="http://schemas.microsoft.com/office/powerpoint/2010/main" val="2430807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7132" y="2130739"/>
            <a:ext cx="6460067" cy="738664"/>
          </a:xfrm>
          <a:prstGeom prst="rect">
            <a:avLst/>
          </a:prstGeom>
        </p:spPr>
        <p:txBody>
          <a:bodyPr wrap="square">
            <a:spAutoFit/>
          </a:bodyPr>
          <a:lstStyle/>
          <a:p>
            <a:pPr algn="ctr"/>
            <a:r>
              <a:rPr lang="en-US" altLang="zh-CN" sz="2400" b="1" dirty="0"/>
              <a:t>New </a:t>
            </a:r>
            <a:r>
              <a:rPr lang="en-US" altLang="zh-CN" sz="2400" b="1" dirty="0" smtClean="0"/>
              <a:t>genetic–metabolomics associations</a:t>
            </a:r>
          </a:p>
          <a:p>
            <a:pPr algn="ctr"/>
            <a:r>
              <a:rPr lang="zh-CN" altLang="zh-CN" dirty="0"/>
              <a:t>新的遗传代谢组学关联</a:t>
            </a:r>
            <a:endParaRPr lang="zh-CN" altLang="en-US" b="1" dirty="0"/>
          </a:p>
        </p:txBody>
      </p:sp>
    </p:spTree>
    <p:extLst>
      <p:ext uri="{BB962C8B-B14F-4D97-AF65-F5344CB8AC3E}">
        <p14:creationId xmlns:p14="http://schemas.microsoft.com/office/powerpoint/2010/main" val="20617723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8598" y="1978335"/>
            <a:ext cx="6553201" cy="646331"/>
          </a:xfrm>
          <a:prstGeom prst="rect">
            <a:avLst/>
          </a:prstGeom>
        </p:spPr>
        <p:txBody>
          <a:bodyPr wrap="square">
            <a:spAutoFit/>
          </a:bodyPr>
          <a:lstStyle/>
          <a:p>
            <a:r>
              <a:rPr lang="zh-CN" altLang="en-US" dirty="0"/>
              <a:t>几项全基因组关联研究发现，人类遗传学影响血清</a:t>
            </a:r>
            <a:r>
              <a:rPr lang="zh-CN" altLang="en-US" dirty="0" smtClean="0"/>
              <a:t>代谢物</a:t>
            </a:r>
            <a:r>
              <a:rPr lang="en-US" altLang="zh-CN" dirty="0" smtClean="0"/>
              <a:t>,</a:t>
            </a:r>
            <a:r>
              <a:rPr lang="zh-CN" altLang="en-US" dirty="0"/>
              <a:t>作者</a:t>
            </a:r>
            <a:r>
              <a:rPr lang="zh-CN" altLang="en-US" dirty="0" smtClean="0"/>
              <a:t>发现了 </a:t>
            </a:r>
            <a:r>
              <a:rPr lang="en-US" altLang="zh-CN" dirty="0"/>
              <a:t>68 </a:t>
            </a:r>
            <a:r>
              <a:rPr lang="zh-CN" altLang="en-US" dirty="0"/>
              <a:t>个具有统计学意义的关联</a:t>
            </a:r>
          </a:p>
        </p:txBody>
      </p:sp>
      <p:sp>
        <p:nvSpPr>
          <p:cNvPr id="3" name="TextBox 2"/>
          <p:cNvSpPr txBox="1"/>
          <p:nvPr/>
        </p:nvSpPr>
        <p:spPr>
          <a:xfrm>
            <a:off x="1422400" y="3496733"/>
            <a:ext cx="7109639" cy="1200329"/>
          </a:xfrm>
          <a:prstGeom prst="rect">
            <a:avLst/>
          </a:prstGeom>
          <a:noFill/>
        </p:spPr>
        <p:txBody>
          <a:bodyPr wrap="none" rtlCol="0">
            <a:spAutoFit/>
          </a:bodyPr>
          <a:lstStyle/>
          <a:p>
            <a:r>
              <a:rPr lang="zh-CN" altLang="en-US" dirty="0" smtClean="0"/>
              <a:t>作者说：因为在遗传突变和代谢成分构成上需要更充足的样本支持，</a:t>
            </a:r>
            <a:endParaRPr lang="en-US" altLang="zh-CN" dirty="0" smtClean="0"/>
          </a:p>
          <a:p>
            <a:r>
              <a:rPr lang="zh-CN" altLang="en-US" dirty="0" smtClean="0"/>
              <a:t>本研究的样本不够，所以重点不在此。</a:t>
            </a:r>
            <a:endParaRPr lang="en-US" altLang="zh-CN" dirty="0" smtClean="0"/>
          </a:p>
          <a:p>
            <a:endParaRPr lang="en-US" altLang="zh-CN" b="1" dirty="0"/>
          </a:p>
          <a:p>
            <a:r>
              <a:rPr lang="zh-CN" altLang="en-US" b="1" dirty="0" smtClean="0"/>
              <a:t>所以这里我们不关注</a:t>
            </a:r>
            <a:r>
              <a:rPr lang="en-US" altLang="zh-CN" b="1" dirty="0" smtClean="0"/>
              <a:t>SNP</a:t>
            </a:r>
            <a:r>
              <a:rPr lang="zh-CN" altLang="en-US" b="1" dirty="0" smtClean="0"/>
              <a:t>和代谢组的关系</a:t>
            </a:r>
            <a:endParaRPr lang="zh-CN" altLang="en-US" b="1" dirty="0"/>
          </a:p>
        </p:txBody>
      </p:sp>
    </p:spTree>
    <p:extLst>
      <p:ext uri="{BB962C8B-B14F-4D97-AF65-F5344CB8AC3E}">
        <p14:creationId xmlns:p14="http://schemas.microsoft.com/office/powerpoint/2010/main" val="20116703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2651" y="1865068"/>
            <a:ext cx="5158785" cy="738664"/>
          </a:xfrm>
          <a:prstGeom prst="rect">
            <a:avLst/>
          </a:prstGeom>
        </p:spPr>
        <p:txBody>
          <a:bodyPr wrap="none">
            <a:spAutoFit/>
          </a:bodyPr>
          <a:lstStyle/>
          <a:p>
            <a:pPr algn="ctr"/>
            <a:r>
              <a:rPr lang="en-US" altLang="zh-CN" sz="2400" b="1" dirty="0"/>
              <a:t>Proof-of-concept clinical </a:t>
            </a:r>
            <a:r>
              <a:rPr lang="en-US" altLang="zh-CN" sz="2400" b="1" dirty="0" smtClean="0"/>
              <a:t>validation</a:t>
            </a:r>
          </a:p>
          <a:p>
            <a:pPr algn="ctr"/>
            <a:r>
              <a:rPr lang="zh-CN" altLang="en-US" dirty="0" smtClean="0"/>
              <a:t>验证</a:t>
            </a:r>
            <a:endParaRPr lang="zh-CN" altLang="en-US" dirty="0"/>
          </a:p>
        </p:txBody>
      </p:sp>
    </p:spTree>
    <p:extLst>
      <p:ext uri="{BB962C8B-B14F-4D97-AF65-F5344CB8AC3E}">
        <p14:creationId xmlns:p14="http://schemas.microsoft.com/office/powerpoint/2010/main" val="21164374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5996" y="498555"/>
            <a:ext cx="5511800" cy="646331"/>
          </a:xfrm>
          <a:prstGeom prst="rect">
            <a:avLst/>
          </a:prstGeom>
        </p:spPr>
        <p:txBody>
          <a:bodyPr wrap="square">
            <a:spAutoFit/>
          </a:bodyPr>
          <a:lstStyle/>
          <a:p>
            <a:pPr algn="ctr"/>
            <a:r>
              <a:rPr lang="zh-CN" altLang="en-US" dirty="0" smtClean="0"/>
              <a:t>为了检查了发现</a:t>
            </a:r>
            <a:r>
              <a:rPr lang="zh-CN" altLang="en-US" dirty="0"/>
              <a:t>的某些特征</a:t>
            </a:r>
            <a:r>
              <a:rPr lang="en-US" altLang="zh-CN" dirty="0"/>
              <a:t>-</a:t>
            </a:r>
            <a:r>
              <a:rPr lang="zh-CN" altLang="en-US" dirty="0"/>
              <a:t>代谢物相互作用</a:t>
            </a:r>
            <a:r>
              <a:rPr lang="zh-CN" altLang="en-US" dirty="0" smtClean="0"/>
              <a:t>是否为因果关系，设计了白面包对照实验。</a:t>
            </a:r>
            <a:endParaRPr lang="zh-CN" altLang="en-US" dirty="0"/>
          </a:p>
        </p:txBody>
      </p:sp>
      <p:pic>
        <p:nvPicPr>
          <p:cNvPr id="23554" name="Picture 2" descr="C:\Users\yimingZhao\Desktop\文献汇报6.3\pic\fig4.jpg"/>
          <p:cNvPicPr>
            <a:picLocks noChangeAspect="1" noChangeArrowheads="1"/>
          </p:cNvPicPr>
          <p:nvPr/>
        </p:nvPicPr>
        <p:blipFill rotWithShape="1">
          <a:blip r:embed="rId3">
            <a:extLst>
              <a:ext uri="{28A0092B-C50C-407E-A947-70E740481C1C}">
                <a14:useLocalDpi xmlns:a14="http://schemas.microsoft.com/office/drawing/2010/main" val="0"/>
              </a:ext>
            </a:extLst>
          </a:blip>
          <a:srcRect l="3000" r="70555"/>
          <a:stretch/>
        </p:blipFill>
        <p:spPr bwMode="auto">
          <a:xfrm>
            <a:off x="3489276" y="1461481"/>
            <a:ext cx="2015066" cy="442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0035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yimingZhao\Desktop\文献汇报6.3\pic\fig4.jpg"/>
          <p:cNvPicPr>
            <a:picLocks noChangeAspect="1" noChangeArrowheads="1"/>
          </p:cNvPicPr>
          <p:nvPr/>
        </p:nvPicPr>
        <p:blipFill rotWithShape="1">
          <a:blip r:embed="rId2">
            <a:extLst>
              <a:ext uri="{28A0092B-C50C-407E-A947-70E740481C1C}">
                <a14:useLocalDpi xmlns:a14="http://schemas.microsoft.com/office/drawing/2010/main" val="0"/>
              </a:ext>
            </a:extLst>
          </a:blip>
          <a:srcRect l="32801" r="24111" b="47787"/>
          <a:stretch/>
        </p:blipFill>
        <p:spPr bwMode="auto">
          <a:xfrm>
            <a:off x="1485899" y="152400"/>
            <a:ext cx="5511801" cy="367807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286000" y="3961411"/>
            <a:ext cx="4572000" cy="923330"/>
          </a:xfrm>
          <a:prstGeom prst="rect">
            <a:avLst/>
          </a:prstGeom>
        </p:spPr>
        <p:txBody>
          <a:bodyPr>
            <a:spAutoFit/>
          </a:bodyPr>
          <a:lstStyle/>
          <a:p>
            <a:r>
              <a:rPr lang="zh-CN" altLang="en-US" dirty="0" smtClean="0"/>
              <a:t>对于</a:t>
            </a:r>
            <a:r>
              <a:rPr lang="zh-CN" altLang="en-US" dirty="0"/>
              <a:t>全部数据使用全麦面包数据训练根据</a:t>
            </a:r>
            <a:r>
              <a:rPr lang="en-US" altLang="zh-CN" dirty="0"/>
              <a:t>SHAP</a:t>
            </a:r>
            <a:r>
              <a:rPr lang="zh-CN" altLang="en-US" dirty="0"/>
              <a:t>值获得排在前</a:t>
            </a:r>
            <a:r>
              <a:rPr lang="en-US" altLang="zh-CN" dirty="0"/>
              <a:t>5%</a:t>
            </a:r>
            <a:r>
              <a:rPr lang="zh-CN" altLang="en-US" dirty="0"/>
              <a:t>的</a:t>
            </a:r>
            <a:r>
              <a:rPr lang="en-US" altLang="zh-CN" dirty="0"/>
              <a:t>2</a:t>
            </a:r>
            <a:r>
              <a:rPr lang="zh-CN" altLang="en-US" dirty="0"/>
              <a:t>组</a:t>
            </a:r>
            <a:r>
              <a:rPr lang="en-US" altLang="zh-CN" dirty="0"/>
              <a:t>59</a:t>
            </a:r>
            <a:r>
              <a:rPr lang="zh-CN" altLang="en-US" dirty="0"/>
              <a:t>个高预测力的代谢物</a:t>
            </a:r>
            <a:r>
              <a:rPr lang="zh-CN" altLang="en-US" dirty="0" smtClean="0"/>
              <a:t>。</a:t>
            </a:r>
            <a:endParaRPr lang="en-US" altLang="zh-CN" dirty="0"/>
          </a:p>
        </p:txBody>
      </p:sp>
      <p:sp>
        <p:nvSpPr>
          <p:cNvPr id="3" name="矩形 2"/>
          <p:cNvSpPr/>
          <p:nvPr/>
        </p:nvSpPr>
        <p:spPr>
          <a:xfrm>
            <a:off x="4822257" y="1799924"/>
            <a:ext cx="798897" cy="13379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42902" y="1790299"/>
            <a:ext cx="798897" cy="13379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3892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2355" y="971708"/>
            <a:ext cx="2339102" cy="523220"/>
          </a:xfrm>
          <a:prstGeom prst="rect">
            <a:avLst/>
          </a:prstGeom>
          <a:noFill/>
        </p:spPr>
        <p:txBody>
          <a:bodyPr wrap="none" rtlCol="0">
            <a:spAutoFit/>
          </a:bodyPr>
          <a:lstStyle/>
          <a:p>
            <a:pPr algn="ctr"/>
            <a:r>
              <a:rPr lang="zh-CN" altLang="en-US" sz="2800" b="1" dirty="0" smtClean="0"/>
              <a:t>原始数据构成</a:t>
            </a:r>
            <a:endParaRPr lang="zh-CN" altLang="en-US" sz="2800" b="1" dirty="0"/>
          </a:p>
        </p:txBody>
      </p:sp>
      <p:sp>
        <p:nvSpPr>
          <p:cNvPr id="3" name="TextBox 2"/>
          <p:cNvSpPr txBox="1"/>
          <p:nvPr/>
        </p:nvSpPr>
        <p:spPr>
          <a:xfrm>
            <a:off x="1303004" y="1985486"/>
            <a:ext cx="6357831" cy="738664"/>
          </a:xfrm>
          <a:prstGeom prst="rect">
            <a:avLst/>
          </a:prstGeom>
          <a:noFill/>
        </p:spPr>
        <p:txBody>
          <a:bodyPr wrap="none" rtlCol="0">
            <a:spAutoFit/>
          </a:bodyPr>
          <a:lstStyle/>
          <a:p>
            <a:pPr algn="ctr"/>
            <a:r>
              <a:rPr lang="en-US" altLang="zh-CN" dirty="0" smtClean="0"/>
              <a:t>2</a:t>
            </a:r>
            <a:r>
              <a:rPr lang="zh-CN" altLang="en-US" dirty="0" smtClean="0"/>
              <a:t>个采样中心，</a:t>
            </a:r>
            <a:r>
              <a:rPr lang="en-US" altLang="zh-CN" dirty="0" smtClean="0"/>
              <a:t>491</a:t>
            </a:r>
            <a:r>
              <a:rPr lang="zh-CN" altLang="en-US" dirty="0"/>
              <a:t>人（</a:t>
            </a:r>
            <a:r>
              <a:rPr lang="en-US" altLang="zh-CN" dirty="0"/>
              <a:t>17-70</a:t>
            </a:r>
            <a:r>
              <a:rPr lang="zh-CN" altLang="en-US" dirty="0"/>
              <a:t>岁），</a:t>
            </a:r>
            <a:r>
              <a:rPr lang="en-US" altLang="zh-CN" dirty="0" smtClean="0"/>
              <a:t>540</a:t>
            </a:r>
            <a:r>
              <a:rPr lang="zh-CN" altLang="en-US" dirty="0" smtClean="0"/>
              <a:t>个</a:t>
            </a:r>
            <a:r>
              <a:rPr lang="en-US" altLang="zh-CN" dirty="0" smtClean="0"/>
              <a:t>samples(</a:t>
            </a:r>
            <a:r>
              <a:rPr lang="en-US" altLang="zh-CN" sz="2400" b="1" dirty="0" smtClean="0"/>
              <a:t>19</a:t>
            </a:r>
            <a:r>
              <a:rPr lang="en-US" altLang="zh-CN" dirty="0" smtClean="0"/>
              <a:t>+</a:t>
            </a:r>
            <a:r>
              <a:rPr lang="en-US" altLang="zh-CN" sz="2400" b="1" dirty="0" smtClean="0"/>
              <a:t>521</a:t>
            </a:r>
            <a:r>
              <a:rPr lang="en-US" altLang="zh-CN" dirty="0" smtClean="0"/>
              <a:t>)</a:t>
            </a:r>
          </a:p>
          <a:p>
            <a:pPr algn="ctr"/>
            <a:r>
              <a:rPr lang="zh-CN" altLang="en-US" dirty="0" smtClean="0"/>
              <a:t>做非靶代谢组学检测得</a:t>
            </a:r>
            <a:r>
              <a:rPr lang="en-US" altLang="zh-CN" dirty="0" smtClean="0"/>
              <a:t>1251</a:t>
            </a:r>
            <a:r>
              <a:rPr lang="zh-CN" altLang="en-US" dirty="0" smtClean="0"/>
              <a:t>个代谢物</a:t>
            </a:r>
            <a:endParaRPr lang="zh-CN" altLang="en-US" dirty="0"/>
          </a:p>
        </p:txBody>
      </p:sp>
      <p:sp>
        <p:nvSpPr>
          <p:cNvPr id="5" name="TextBox 4"/>
          <p:cNvSpPr txBox="1"/>
          <p:nvPr/>
        </p:nvSpPr>
        <p:spPr>
          <a:xfrm>
            <a:off x="1935763" y="2950686"/>
            <a:ext cx="5275803" cy="646331"/>
          </a:xfrm>
          <a:prstGeom prst="rect">
            <a:avLst/>
          </a:prstGeom>
          <a:noFill/>
        </p:spPr>
        <p:txBody>
          <a:bodyPr wrap="none" rtlCol="0">
            <a:spAutoFit/>
          </a:bodyPr>
          <a:lstStyle/>
          <a:p>
            <a:r>
              <a:rPr lang="en-US" altLang="zh-CN" dirty="0" smtClean="0"/>
              <a:t>19</a:t>
            </a:r>
            <a:r>
              <a:rPr lang="zh-CN" altLang="en-US" dirty="0" smtClean="0"/>
              <a:t>个用来做单独个体对照（再次采集均在一周内）</a:t>
            </a:r>
            <a:endParaRPr lang="en-US" altLang="zh-CN" dirty="0" smtClean="0"/>
          </a:p>
          <a:p>
            <a:r>
              <a:rPr lang="en-US" altLang="zh-CN" dirty="0"/>
              <a:t>521</a:t>
            </a:r>
            <a:r>
              <a:rPr lang="zh-CN" altLang="en-US" dirty="0"/>
              <a:t>个来自不同</a:t>
            </a:r>
            <a:r>
              <a:rPr lang="en-US" altLang="zh-CN" dirty="0"/>
              <a:t>491</a:t>
            </a:r>
            <a:r>
              <a:rPr lang="zh-CN" altLang="en-US" dirty="0"/>
              <a:t>人的血液</a:t>
            </a:r>
            <a:r>
              <a:rPr lang="zh-CN" altLang="en-US" dirty="0" smtClean="0"/>
              <a:t>样本</a:t>
            </a:r>
            <a:endParaRPr lang="zh-CN" altLang="en-US" dirty="0"/>
          </a:p>
        </p:txBody>
      </p:sp>
      <p:sp>
        <p:nvSpPr>
          <p:cNvPr id="7" name="TextBox 6"/>
          <p:cNvSpPr txBox="1"/>
          <p:nvPr/>
        </p:nvSpPr>
        <p:spPr>
          <a:xfrm>
            <a:off x="1656363" y="3995182"/>
            <a:ext cx="5955476" cy="923330"/>
          </a:xfrm>
          <a:prstGeom prst="rect">
            <a:avLst/>
          </a:prstGeom>
          <a:noFill/>
        </p:spPr>
        <p:txBody>
          <a:bodyPr wrap="none" rtlCol="0">
            <a:spAutoFit/>
          </a:bodyPr>
          <a:lstStyle/>
          <a:p>
            <a:r>
              <a:rPr lang="en-US" altLang="zh-CN" dirty="0" smtClean="0"/>
              <a:t>491</a:t>
            </a:r>
            <a:r>
              <a:rPr lang="zh-CN" altLang="en-US" dirty="0" smtClean="0"/>
              <a:t>个人的</a:t>
            </a:r>
            <a:r>
              <a:rPr lang="en-US" altLang="zh-CN" b="1" dirty="0"/>
              <a:t>10</a:t>
            </a:r>
            <a:r>
              <a:rPr lang="zh-CN" altLang="en-US" dirty="0"/>
              <a:t>个特征组</a:t>
            </a:r>
            <a:r>
              <a:rPr lang="en-US" altLang="zh-CN" dirty="0"/>
              <a:t>(</a:t>
            </a:r>
            <a:r>
              <a:rPr lang="zh-CN" altLang="en-US" dirty="0"/>
              <a:t>饮食，营养素，人体测量</a:t>
            </a:r>
            <a:r>
              <a:rPr lang="zh-CN" altLang="en-US" dirty="0" smtClean="0"/>
              <a:t>，</a:t>
            </a:r>
            <a:endParaRPr lang="en-US" altLang="zh-CN" dirty="0" smtClean="0"/>
          </a:p>
          <a:p>
            <a:r>
              <a:rPr lang="zh-CN" altLang="en-US" dirty="0" smtClean="0"/>
              <a:t>心脏</a:t>
            </a:r>
            <a:r>
              <a:rPr lang="zh-CN" altLang="en-US" dirty="0"/>
              <a:t>代谢，药物，临床数据，生活方式，数据采集</a:t>
            </a:r>
            <a:r>
              <a:rPr lang="zh-CN" altLang="en-US" dirty="0" smtClean="0"/>
              <a:t>时间，</a:t>
            </a:r>
            <a:endParaRPr lang="en-US" altLang="zh-CN" dirty="0" smtClean="0"/>
          </a:p>
          <a:p>
            <a:r>
              <a:rPr lang="zh-CN" altLang="en-US" dirty="0" smtClean="0"/>
              <a:t>季节影响</a:t>
            </a:r>
            <a:r>
              <a:rPr lang="en-US" altLang="zh-CN" dirty="0" smtClean="0"/>
              <a:t>) </a:t>
            </a:r>
            <a:r>
              <a:rPr lang="zh-CN" altLang="en-US" dirty="0" smtClean="0"/>
              <a:t>的量化数值</a:t>
            </a:r>
            <a:endParaRPr lang="zh-CN" altLang="en-US" dirty="0"/>
          </a:p>
        </p:txBody>
      </p:sp>
    </p:spTree>
    <p:extLst>
      <p:ext uri="{BB962C8B-B14F-4D97-AF65-F5344CB8AC3E}">
        <p14:creationId xmlns:p14="http://schemas.microsoft.com/office/powerpoint/2010/main" val="8707173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yimingZhao\Desktop\文献汇报6.3\pic\fig4.jpg"/>
          <p:cNvPicPr>
            <a:picLocks noChangeAspect="1" noChangeArrowheads="1"/>
          </p:cNvPicPr>
          <p:nvPr/>
        </p:nvPicPr>
        <p:blipFill rotWithShape="1">
          <a:blip r:embed="rId3">
            <a:extLst>
              <a:ext uri="{28A0092B-C50C-407E-A947-70E740481C1C}">
                <a14:useLocalDpi xmlns:a14="http://schemas.microsoft.com/office/drawing/2010/main" val="0"/>
              </a:ext>
            </a:extLst>
          </a:blip>
          <a:srcRect l="33425" t="50000" r="23774"/>
          <a:stretch/>
        </p:blipFill>
        <p:spPr bwMode="auto">
          <a:xfrm>
            <a:off x="2272983" y="980211"/>
            <a:ext cx="4889637" cy="41438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extBox 1"/>
          <p:cNvSpPr txBox="1"/>
          <p:nvPr/>
        </p:nvSpPr>
        <p:spPr>
          <a:xfrm>
            <a:off x="2611296" y="208751"/>
            <a:ext cx="4213013" cy="646331"/>
          </a:xfrm>
          <a:prstGeom prst="rect">
            <a:avLst/>
          </a:prstGeom>
          <a:noFill/>
        </p:spPr>
        <p:txBody>
          <a:bodyPr wrap="none" rtlCol="0">
            <a:spAutoFit/>
          </a:bodyPr>
          <a:lstStyle/>
          <a:p>
            <a:r>
              <a:rPr lang="zh-CN" altLang="en-US" b="1" dirty="0" smtClean="0">
                <a:solidFill>
                  <a:srgbClr val="FF0000"/>
                </a:solidFill>
              </a:rPr>
              <a:t>红色</a:t>
            </a:r>
            <a:r>
              <a:rPr lang="zh-CN" altLang="en-US" dirty="0" smtClean="0"/>
              <a:t>为刚刚筛选</a:t>
            </a:r>
            <a:r>
              <a:rPr lang="en-US" altLang="zh-CN" dirty="0" smtClean="0"/>
              <a:t>59</a:t>
            </a:r>
            <a:r>
              <a:rPr lang="zh-CN" altLang="en-US" dirty="0" smtClean="0"/>
              <a:t>个</a:t>
            </a:r>
            <a:r>
              <a:rPr lang="zh-CN" altLang="en-US" b="1" dirty="0" smtClean="0">
                <a:solidFill>
                  <a:srgbClr val="FF0000"/>
                </a:solidFill>
              </a:rPr>
              <a:t>低</a:t>
            </a:r>
            <a:r>
              <a:rPr lang="en-US" altLang="zh-CN" dirty="0" smtClean="0"/>
              <a:t>SHAP</a:t>
            </a:r>
            <a:r>
              <a:rPr lang="zh-CN" altLang="en-US" dirty="0" smtClean="0"/>
              <a:t>值得代谢物</a:t>
            </a:r>
            <a:endParaRPr lang="en-US" altLang="zh-CN" dirty="0" smtClean="0"/>
          </a:p>
          <a:p>
            <a:r>
              <a:rPr lang="zh-CN" altLang="en-US" b="1" dirty="0" smtClean="0">
                <a:solidFill>
                  <a:schemeClr val="accent5"/>
                </a:solidFill>
              </a:rPr>
              <a:t>蓝色</a:t>
            </a:r>
            <a:r>
              <a:rPr lang="zh-CN" altLang="en-US" dirty="0" smtClean="0"/>
              <a:t>为筛选的</a:t>
            </a:r>
            <a:r>
              <a:rPr lang="en-US" altLang="zh-CN" dirty="0" smtClean="0"/>
              <a:t>59</a:t>
            </a:r>
            <a:r>
              <a:rPr lang="zh-CN" altLang="en-US" dirty="0" smtClean="0"/>
              <a:t>个</a:t>
            </a:r>
            <a:r>
              <a:rPr lang="zh-CN" altLang="en-US" b="1" dirty="0" smtClean="0">
                <a:solidFill>
                  <a:schemeClr val="accent5"/>
                </a:solidFill>
              </a:rPr>
              <a:t>高</a:t>
            </a:r>
            <a:r>
              <a:rPr lang="en-US" altLang="zh-CN" dirty="0" smtClean="0"/>
              <a:t>SHAP</a:t>
            </a:r>
            <a:r>
              <a:rPr lang="zh-CN" altLang="en-US" dirty="0" smtClean="0"/>
              <a:t>代谢物</a:t>
            </a:r>
            <a:endParaRPr lang="zh-CN" altLang="en-US" dirty="0"/>
          </a:p>
        </p:txBody>
      </p:sp>
      <p:sp>
        <p:nvSpPr>
          <p:cNvPr id="3" name="TextBox 2"/>
          <p:cNvSpPr txBox="1"/>
          <p:nvPr/>
        </p:nvSpPr>
        <p:spPr>
          <a:xfrm>
            <a:off x="2084958" y="5351646"/>
            <a:ext cx="5445722" cy="369332"/>
          </a:xfrm>
          <a:prstGeom prst="rect">
            <a:avLst/>
          </a:prstGeom>
          <a:noFill/>
        </p:spPr>
        <p:txBody>
          <a:bodyPr wrap="none" rtlCol="0">
            <a:spAutoFit/>
          </a:bodyPr>
          <a:lstStyle/>
          <a:p>
            <a:r>
              <a:rPr lang="zh-CN" altLang="en-US" dirty="0" smtClean="0"/>
              <a:t>在全麦面包组</a:t>
            </a:r>
            <a:r>
              <a:rPr lang="en-US" altLang="zh-CN" dirty="0" smtClean="0"/>
              <a:t>SHAP</a:t>
            </a:r>
            <a:r>
              <a:rPr lang="zh-CN" altLang="en-US" dirty="0" smtClean="0"/>
              <a:t>高的代谢物显著高于</a:t>
            </a:r>
            <a:r>
              <a:rPr lang="en-US" altLang="zh-CN" dirty="0" smtClean="0"/>
              <a:t>SHAP</a:t>
            </a:r>
            <a:r>
              <a:rPr lang="zh-CN" altLang="en-US" dirty="0" smtClean="0"/>
              <a:t>低的组</a:t>
            </a:r>
            <a:endParaRPr lang="zh-CN" altLang="en-US" dirty="0"/>
          </a:p>
        </p:txBody>
      </p:sp>
      <p:sp>
        <p:nvSpPr>
          <p:cNvPr id="4" name="矩形 3"/>
          <p:cNvSpPr/>
          <p:nvPr/>
        </p:nvSpPr>
        <p:spPr>
          <a:xfrm>
            <a:off x="3368842" y="1106905"/>
            <a:ext cx="2877954" cy="13475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99847" y="3157086"/>
            <a:ext cx="1905803" cy="134753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484659" y="5965877"/>
            <a:ext cx="4339650" cy="369332"/>
          </a:xfrm>
          <a:prstGeom prst="rect">
            <a:avLst/>
          </a:prstGeom>
          <a:noFill/>
        </p:spPr>
        <p:txBody>
          <a:bodyPr wrap="none" rtlCol="0">
            <a:spAutoFit/>
          </a:bodyPr>
          <a:lstStyle/>
          <a:p>
            <a:r>
              <a:rPr lang="zh-CN" altLang="en-US" dirty="0" smtClean="0"/>
              <a:t>在白面包组两组代谢物却没有显著性差异</a:t>
            </a:r>
            <a:endParaRPr lang="zh-CN" altLang="en-US" dirty="0"/>
          </a:p>
        </p:txBody>
      </p:sp>
    </p:spTree>
    <p:extLst>
      <p:ext uri="{BB962C8B-B14F-4D97-AF65-F5344CB8AC3E}">
        <p14:creationId xmlns:p14="http://schemas.microsoft.com/office/powerpoint/2010/main" val="4161857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P spid="6" grpId="0" animBg="1"/>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4335" y="2100154"/>
            <a:ext cx="6393465" cy="830997"/>
          </a:xfrm>
          <a:prstGeom prst="rect">
            <a:avLst/>
          </a:prstGeom>
          <a:noFill/>
        </p:spPr>
        <p:txBody>
          <a:bodyPr wrap="square" rtlCol="0">
            <a:spAutoFit/>
          </a:bodyPr>
          <a:lstStyle/>
          <a:p>
            <a:r>
              <a:rPr lang="zh-CN" altLang="en-US" sz="2400" dirty="0" smtClean="0"/>
              <a:t>构建的模型的预测的代谢物和提供贡献度的特征间存在因果关系。</a:t>
            </a:r>
            <a:endParaRPr lang="en-US" altLang="zh-CN" sz="2400" dirty="0" smtClean="0"/>
          </a:p>
        </p:txBody>
      </p:sp>
      <p:sp>
        <p:nvSpPr>
          <p:cNvPr id="4" name="TextBox 3"/>
          <p:cNvSpPr txBox="1"/>
          <p:nvPr/>
        </p:nvSpPr>
        <p:spPr>
          <a:xfrm>
            <a:off x="1572215" y="829377"/>
            <a:ext cx="2826736" cy="523220"/>
          </a:xfrm>
          <a:prstGeom prst="rect">
            <a:avLst/>
          </a:prstGeom>
          <a:noFill/>
        </p:spPr>
        <p:txBody>
          <a:bodyPr wrap="none" rtlCol="0">
            <a:spAutoFit/>
          </a:bodyPr>
          <a:lstStyle/>
          <a:p>
            <a:r>
              <a:rPr lang="en-US" altLang="zh-CN" sz="2800" b="1" dirty="0" smtClean="0">
                <a:latin typeface="Arial Black" pitchFamily="34" charset="0"/>
              </a:rPr>
              <a:t>Conclusion 4.</a:t>
            </a:r>
            <a:endParaRPr lang="zh-CN" altLang="en-US" sz="2800" b="1" dirty="0">
              <a:latin typeface="Arial Black" pitchFamily="34" charset="0"/>
            </a:endParaRPr>
          </a:p>
        </p:txBody>
      </p:sp>
    </p:spTree>
    <p:extLst>
      <p:ext uri="{BB962C8B-B14F-4D97-AF65-F5344CB8AC3E}">
        <p14:creationId xmlns:p14="http://schemas.microsoft.com/office/powerpoint/2010/main" val="909844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1326" y="1106905"/>
            <a:ext cx="3775393" cy="1107996"/>
          </a:xfrm>
          <a:prstGeom prst="rect">
            <a:avLst/>
          </a:prstGeom>
          <a:noFill/>
        </p:spPr>
        <p:txBody>
          <a:bodyPr wrap="none" rtlCol="0">
            <a:spAutoFit/>
          </a:bodyPr>
          <a:lstStyle/>
          <a:p>
            <a:r>
              <a:rPr lang="zh-CN" altLang="en-US" sz="2800" b="1" dirty="0" smtClean="0"/>
              <a:t>作者对自己文章的看法</a:t>
            </a:r>
            <a:endParaRPr lang="en-US" altLang="zh-CN" sz="2800" b="1" dirty="0" smtClean="0"/>
          </a:p>
          <a:p>
            <a:pPr algn="ctr"/>
            <a:r>
              <a:rPr lang="zh-CN" altLang="en-US" sz="2000" dirty="0"/>
              <a:t>讨论</a:t>
            </a:r>
            <a:endParaRPr lang="en-US" altLang="zh-CN" sz="2000" dirty="0" smtClean="0"/>
          </a:p>
          <a:p>
            <a:endParaRPr lang="zh-CN" altLang="en-US" dirty="0"/>
          </a:p>
        </p:txBody>
      </p:sp>
      <p:sp>
        <p:nvSpPr>
          <p:cNvPr id="3" name="TextBox 2"/>
          <p:cNvSpPr txBox="1"/>
          <p:nvPr/>
        </p:nvSpPr>
        <p:spPr>
          <a:xfrm>
            <a:off x="1511166" y="2454442"/>
            <a:ext cx="7114448" cy="3170099"/>
          </a:xfrm>
          <a:prstGeom prst="rect">
            <a:avLst/>
          </a:prstGeom>
          <a:noFill/>
        </p:spPr>
        <p:txBody>
          <a:bodyPr wrap="none" rtlCol="0">
            <a:spAutoFit/>
          </a:bodyPr>
          <a:lstStyle/>
          <a:p>
            <a:r>
              <a:rPr lang="zh-CN" altLang="en-US" sz="2000" dirty="0" smtClean="0"/>
              <a:t>优：虽然样本量不是最大，但是代谢组考虑的因素广。</a:t>
            </a:r>
            <a:endParaRPr lang="en-US" altLang="zh-CN" sz="2000" dirty="0" smtClean="0"/>
          </a:p>
          <a:p>
            <a:r>
              <a:rPr lang="en-US" altLang="zh-CN" sz="2000" dirty="0"/>
              <a:t> </a:t>
            </a:r>
            <a:r>
              <a:rPr lang="en-US" altLang="zh-CN" sz="2000" dirty="0" smtClean="0"/>
              <a:t>      </a:t>
            </a:r>
            <a:r>
              <a:rPr lang="zh-CN" altLang="en-US" sz="2000" dirty="0" smtClean="0"/>
              <a:t>并且考虑到了未报道的代谢物</a:t>
            </a:r>
            <a:endParaRPr lang="en-US" altLang="zh-CN" sz="2000" dirty="0" smtClean="0"/>
          </a:p>
          <a:p>
            <a:endParaRPr lang="en-US" altLang="zh-CN" sz="2000" dirty="0"/>
          </a:p>
          <a:p>
            <a:endParaRPr lang="en-US" altLang="zh-CN" sz="2000" dirty="0" smtClean="0"/>
          </a:p>
          <a:p>
            <a:endParaRPr lang="en-US" altLang="zh-CN" sz="2000" dirty="0"/>
          </a:p>
          <a:p>
            <a:pPr>
              <a:lnSpc>
                <a:spcPts val="2400"/>
              </a:lnSpc>
            </a:pPr>
            <a:r>
              <a:rPr lang="zh-CN" altLang="en-US" sz="2000" dirty="0" smtClean="0"/>
              <a:t>劣：</a:t>
            </a:r>
            <a:r>
              <a:rPr lang="en-US" altLang="zh-CN" sz="2000" dirty="0" smtClean="0"/>
              <a:t>1. </a:t>
            </a:r>
            <a:r>
              <a:rPr lang="zh-CN" altLang="en-US" sz="2000" dirty="0" smtClean="0"/>
              <a:t>对于药物摄入组研究不够，因为样本基本都是健康人。</a:t>
            </a:r>
            <a:endParaRPr lang="en-US" altLang="zh-CN" sz="2000" dirty="0" smtClean="0"/>
          </a:p>
          <a:p>
            <a:pPr>
              <a:lnSpc>
                <a:spcPts val="2400"/>
              </a:lnSpc>
            </a:pPr>
            <a:r>
              <a:rPr lang="en-US" altLang="zh-CN" sz="2000" dirty="0" smtClean="0"/>
              <a:t>            </a:t>
            </a:r>
            <a:r>
              <a:rPr lang="zh-CN" altLang="en-US" sz="2000" dirty="0" smtClean="0"/>
              <a:t>所以可能低估了药物对血液代谢组的影响。</a:t>
            </a:r>
            <a:endParaRPr lang="en-US" altLang="zh-CN" sz="2000" dirty="0" smtClean="0"/>
          </a:p>
          <a:p>
            <a:pPr>
              <a:lnSpc>
                <a:spcPts val="2400"/>
              </a:lnSpc>
            </a:pPr>
            <a:r>
              <a:rPr lang="en-US" altLang="zh-CN" sz="2000" dirty="0"/>
              <a:t> </a:t>
            </a:r>
            <a:r>
              <a:rPr lang="en-US" altLang="zh-CN" sz="2000" dirty="0" smtClean="0"/>
              <a:t>      2. </a:t>
            </a:r>
            <a:r>
              <a:rPr lang="zh-CN" altLang="en-US" sz="2000" dirty="0" smtClean="0"/>
              <a:t>模型结果的复现只考虑到微生物组。</a:t>
            </a:r>
            <a:endParaRPr lang="en-US" altLang="zh-CN" sz="2000" dirty="0" smtClean="0"/>
          </a:p>
          <a:p>
            <a:pPr>
              <a:lnSpc>
                <a:spcPts val="2400"/>
              </a:lnSpc>
            </a:pPr>
            <a:r>
              <a:rPr lang="en-US" altLang="zh-CN" sz="2000" dirty="0"/>
              <a:t> </a:t>
            </a:r>
            <a:r>
              <a:rPr lang="en-US" altLang="zh-CN" sz="2000" dirty="0" smtClean="0"/>
              <a:t>      3. </a:t>
            </a:r>
            <a:r>
              <a:rPr lang="zh-CN" altLang="en-US" sz="2000" dirty="0" smtClean="0"/>
              <a:t>没有将代谢物和酶联系起来，缺乏更多解释性</a:t>
            </a:r>
            <a:endParaRPr lang="en-US" altLang="zh-CN" sz="2000" dirty="0" smtClean="0"/>
          </a:p>
          <a:p>
            <a:pPr>
              <a:lnSpc>
                <a:spcPts val="2400"/>
              </a:lnSpc>
            </a:pPr>
            <a:r>
              <a:rPr lang="en-US" altLang="zh-CN" sz="2000" dirty="0"/>
              <a:t> </a:t>
            </a:r>
            <a:r>
              <a:rPr lang="en-US" altLang="zh-CN" sz="2000" dirty="0" smtClean="0"/>
              <a:t>      4. </a:t>
            </a:r>
            <a:r>
              <a:rPr lang="zh-CN" altLang="en-US" sz="2000" dirty="0" smtClean="0"/>
              <a:t>这些关联关系并不一定就是代表着因果关系。</a:t>
            </a:r>
            <a:endParaRPr lang="zh-CN" altLang="en-US" sz="2000" dirty="0"/>
          </a:p>
        </p:txBody>
      </p:sp>
    </p:spTree>
    <p:extLst>
      <p:ext uri="{BB962C8B-B14F-4D97-AF65-F5344CB8AC3E}">
        <p14:creationId xmlns:p14="http://schemas.microsoft.com/office/powerpoint/2010/main" val="3077548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066" y="1583778"/>
            <a:ext cx="6878806" cy="2169825"/>
          </a:xfrm>
          <a:prstGeom prst="rect">
            <a:avLst/>
          </a:prstGeom>
          <a:noFill/>
        </p:spPr>
        <p:txBody>
          <a:bodyPr wrap="none" rtlCol="0">
            <a:spAutoFit/>
          </a:bodyPr>
          <a:lstStyle/>
          <a:p>
            <a:pPr>
              <a:lnSpc>
                <a:spcPct val="150000"/>
              </a:lnSpc>
            </a:pPr>
            <a:r>
              <a:rPr lang="zh-CN" altLang="en-US" dirty="0" smtClean="0"/>
              <a:t>本文不足的一些地方：</a:t>
            </a:r>
            <a:endParaRPr lang="en-US" altLang="zh-CN" dirty="0" smtClean="0"/>
          </a:p>
          <a:p>
            <a:pPr>
              <a:lnSpc>
                <a:spcPct val="150000"/>
              </a:lnSpc>
            </a:pPr>
            <a:r>
              <a:rPr lang="en-US" altLang="zh-CN" dirty="0" smtClean="0"/>
              <a:t>1. </a:t>
            </a:r>
            <a:r>
              <a:rPr lang="zh-CN" altLang="en-US" dirty="0" smtClean="0"/>
              <a:t>菌名没有用斜体。</a:t>
            </a:r>
            <a:endParaRPr lang="en-US" altLang="zh-CN" dirty="0" smtClean="0"/>
          </a:p>
          <a:p>
            <a:pPr>
              <a:lnSpc>
                <a:spcPct val="150000"/>
              </a:lnSpc>
            </a:pPr>
            <a:r>
              <a:rPr lang="en-US" altLang="zh-CN" dirty="0" smtClean="0"/>
              <a:t>2. </a:t>
            </a:r>
            <a:r>
              <a:rPr lang="zh-CN" altLang="en-US" dirty="0" smtClean="0"/>
              <a:t>没有双盲实验，样本收集存在主观性。</a:t>
            </a:r>
            <a:endParaRPr lang="en-US" altLang="zh-CN" dirty="0" smtClean="0"/>
          </a:p>
          <a:p>
            <a:pPr>
              <a:lnSpc>
                <a:spcPct val="150000"/>
              </a:lnSpc>
            </a:pPr>
            <a:r>
              <a:rPr lang="en-US" altLang="zh-CN" dirty="0" smtClean="0"/>
              <a:t>3.</a:t>
            </a:r>
            <a:r>
              <a:rPr lang="zh-CN" altLang="en-US" dirty="0"/>
              <a:t>收集的微生物组信息</a:t>
            </a:r>
            <a:r>
              <a:rPr lang="zh-CN" altLang="en-US" dirty="0" smtClean="0"/>
              <a:t>，只有细菌丰度，</a:t>
            </a:r>
            <a:endParaRPr lang="en-US" altLang="zh-CN" dirty="0" smtClean="0"/>
          </a:p>
          <a:p>
            <a:pPr>
              <a:lnSpc>
                <a:spcPct val="150000"/>
              </a:lnSpc>
            </a:pPr>
            <a:r>
              <a:rPr lang="zh-CN" altLang="en-US" dirty="0" smtClean="0"/>
              <a:t>但是</a:t>
            </a:r>
            <a:r>
              <a:rPr lang="zh-CN" altLang="en-US" dirty="0"/>
              <a:t>血液中的微生物不只收到细菌，还有真菌和病毒寄生虫等</a:t>
            </a:r>
            <a:r>
              <a:rPr lang="zh-CN" altLang="en-US" dirty="0" smtClean="0"/>
              <a:t>影响</a:t>
            </a:r>
            <a:endParaRPr lang="en-US" altLang="zh-CN" dirty="0" smtClean="0"/>
          </a:p>
        </p:txBody>
      </p:sp>
      <p:sp>
        <p:nvSpPr>
          <p:cNvPr id="3" name="TextBox 2"/>
          <p:cNvSpPr txBox="1"/>
          <p:nvPr/>
        </p:nvSpPr>
        <p:spPr>
          <a:xfrm>
            <a:off x="3862447" y="770021"/>
            <a:ext cx="1620957" cy="800219"/>
          </a:xfrm>
          <a:prstGeom prst="rect">
            <a:avLst/>
          </a:prstGeom>
          <a:noFill/>
        </p:spPr>
        <p:txBody>
          <a:bodyPr wrap="none" rtlCol="0">
            <a:spAutoFit/>
          </a:bodyPr>
          <a:lstStyle/>
          <a:p>
            <a:pPr algn="ctr"/>
            <a:r>
              <a:rPr lang="zh-CN" altLang="en-US" sz="2800" b="1" dirty="0" smtClean="0"/>
              <a:t>我的思考</a:t>
            </a:r>
            <a:endParaRPr lang="en-US" altLang="zh-CN" sz="2800" b="1" dirty="0" smtClean="0"/>
          </a:p>
          <a:p>
            <a:endParaRPr lang="zh-CN" altLang="en-US" dirty="0"/>
          </a:p>
        </p:txBody>
      </p:sp>
      <p:sp>
        <p:nvSpPr>
          <p:cNvPr id="4" name="TextBox 3"/>
          <p:cNvSpPr txBox="1"/>
          <p:nvPr/>
        </p:nvSpPr>
        <p:spPr>
          <a:xfrm>
            <a:off x="1371066" y="4745254"/>
            <a:ext cx="7455887" cy="1754326"/>
          </a:xfrm>
          <a:prstGeom prst="rect">
            <a:avLst/>
          </a:prstGeom>
          <a:noFill/>
        </p:spPr>
        <p:txBody>
          <a:bodyPr wrap="none" rtlCol="0">
            <a:spAutoFit/>
          </a:bodyPr>
          <a:lstStyle/>
          <a:p>
            <a:pPr>
              <a:lnSpc>
                <a:spcPct val="150000"/>
              </a:lnSpc>
            </a:pPr>
            <a:r>
              <a:rPr lang="zh-CN" altLang="en-US" dirty="0" smtClean="0"/>
              <a:t>抛开所有技术层面的内容，该文章值得我们学习的地方：</a:t>
            </a:r>
            <a:endParaRPr lang="en-US" altLang="zh-CN" dirty="0" smtClean="0"/>
          </a:p>
          <a:p>
            <a:pPr marL="342900" indent="-342900">
              <a:lnSpc>
                <a:spcPct val="150000"/>
              </a:lnSpc>
              <a:buAutoNum type="arabicPeriod"/>
            </a:pPr>
            <a:r>
              <a:rPr lang="zh-CN" altLang="en-US" dirty="0" smtClean="0"/>
              <a:t>图片内容包含信息量大，每一幅图内容都很丰满。可谓一图胜千言。</a:t>
            </a:r>
            <a:endParaRPr lang="en-US" altLang="zh-CN" dirty="0" smtClean="0"/>
          </a:p>
          <a:p>
            <a:pPr marL="342900" indent="-342900">
              <a:lnSpc>
                <a:spcPct val="150000"/>
              </a:lnSpc>
              <a:buAutoNum type="arabicPeriod"/>
            </a:pPr>
            <a:r>
              <a:rPr lang="zh-CN" altLang="en-US" dirty="0"/>
              <a:t>当</a:t>
            </a:r>
            <a:r>
              <a:rPr lang="zh-CN" altLang="en-US" dirty="0" smtClean="0"/>
              <a:t>对数据解释性一筹莫展时，不妨考虑自建评价概念。</a:t>
            </a:r>
            <a:endParaRPr lang="en-US" altLang="zh-CN" dirty="0" smtClean="0"/>
          </a:p>
          <a:p>
            <a:pPr marL="342900" indent="-342900">
              <a:lnSpc>
                <a:spcPct val="150000"/>
              </a:lnSpc>
              <a:buAutoNum type="arabicPeriod"/>
            </a:pPr>
            <a:r>
              <a:rPr lang="zh-CN" altLang="en-US" dirty="0" smtClean="0"/>
              <a:t>作者思维缜密，很多验证都考虑到泛化问题，批次效应，双零效应。</a:t>
            </a:r>
            <a:endParaRPr lang="zh-CN" altLang="en-US" dirty="0"/>
          </a:p>
        </p:txBody>
      </p:sp>
    </p:spTree>
    <p:extLst>
      <p:ext uri="{BB962C8B-B14F-4D97-AF65-F5344CB8AC3E}">
        <p14:creationId xmlns:p14="http://schemas.microsoft.com/office/powerpoint/2010/main" val="8505594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1466" y="1603400"/>
            <a:ext cx="4599336" cy="584775"/>
          </a:xfrm>
          <a:prstGeom prst="rect">
            <a:avLst/>
          </a:prstGeom>
          <a:noFill/>
        </p:spPr>
        <p:txBody>
          <a:bodyPr wrap="none" rtlCol="0">
            <a:spAutoFit/>
          </a:bodyPr>
          <a:lstStyle/>
          <a:p>
            <a:r>
              <a:rPr lang="en-US" altLang="zh-CN" sz="3200" dirty="0" smtClean="0"/>
              <a:t>Thanks for your listening.</a:t>
            </a:r>
            <a:endParaRPr lang="zh-CN" altLang="en-US" sz="32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867" y="2543175"/>
            <a:ext cx="2184400"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6341" y="448646"/>
            <a:ext cx="1980030" cy="523220"/>
          </a:xfrm>
          <a:prstGeom prst="rect">
            <a:avLst/>
          </a:prstGeom>
          <a:noFill/>
        </p:spPr>
        <p:txBody>
          <a:bodyPr wrap="none" rtlCol="0">
            <a:spAutoFit/>
          </a:bodyPr>
          <a:lstStyle/>
          <a:p>
            <a:pPr algn="ctr"/>
            <a:r>
              <a:rPr lang="zh-CN" altLang="en-US" sz="2800" b="1" dirty="0" smtClean="0"/>
              <a:t>数据预处理</a:t>
            </a:r>
            <a:endParaRPr lang="zh-CN" altLang="en-US" sz="2800" b="1" dirty="0"/>
          </a:p>
        </p:txBody>
      </p:sp>
      <p:sp>
        <p:nvSpPr>
          <p:cNvPr id="4" name="TextBox 3"/>
          <p:cNvSpPr txBox="1"/>
          <p:nvPr/>
        </p:nvSpPr>
        <p:spPr>
          <a:xfrm>
            <a:off x="917209" y="1517648"/>
            <a:ext cx="7949612" cy="3693319"/>
          </a:xfrm>
          <a:prstGeom prst="rect">
            <a:avLst/>
          </a:prstGeom>
          <a:noFill/>
        </p:spPr>
        <p:txBody>
          <a:bodyPr wrap="none" rtlCol="0">
            <a:spAutoFit/>
          </a:bodyPr>
          <a:lstStyle/>
          <a:p>
            <a:r>
              <a:rPr lang="zh-CN" altLang="en-US" dirty="0"/>
              <a:t>作者两个方向去除异常数据，进行数据</a:t>
            </a:r>
            <a:r>
              <a:rPr lang="zh-CN" altLang="en-US" dirty="0" smtClean="0"/>
              <a:t>清洗</a:t>
            </a:r>
            <a:endParaRPr lang="en-US" altLang="zh-CN" dirty="0" smtClean="0"/>
          </a:p>
          <a:p>
            <a:endParaRPr lang="zh-CN" altLang="en-US" dirty="0"/>
          </a:p>
          <a:p>
            <a:r>
              <a:rPr lang="zh-CN" altLang="en-US" dirty="0" smtClean="0"/>
              <a:t>移</a:t>
            </a:r>
            <a:r>
              <a:rPr lang="zh-CN" altLang="en-US" dirty="0"/>
              <a:t>除</a:t>
            </a:r>
            <a:r>
              <a:rPr lang="en-US" altLang="zh-CN" dirty="0"/>
              <a:t>27</a:t>
            </a:r>
            <a:r>
              <a:rPr lang="zh-CN" altLang="en-US" dirty="0"/>
              <a:t>种代谢物</a:t>
            </a:r>
            <a:r>
              <a:rPr lang="en-US" altLang="zh-CN" dirty="0" smtClean="0"/>
              <a:t>(</a:t>
            </a:r>
            <a:r>
              <a:rPr lang="zh-CN" altLang="en-US" dirty="0" smtClean="0"/>
              <a:t>在</a:t>
            </a:r>
            <a:r>
              <a:rPr lang="zh-CN" altLang="en-US" dirty="0"/>
              <a:t>整个组当中被测到少于</a:t>
            </a:r>
            <a:r>
              <a:rPr lang="en-US" altLang="zh-CN" dirty="0"/>
              <a:t>10</a:t>
            </a:r>
            <a:r>
              <a:rPr lang="zh-CN" altLang="en-US" dirty="0"/>
              <a:t>次的</a:t>
            </a:r>
            <a:r>
              <a:rPr lang="en-US" altLang="zh-CN" dirty="0"/>
              <a:t>)</a:t>
            </a:r>
            <a:r>
              <a:rPr lang="zh-CN" altLang="en-US" dirty="0" smtClean="0"/>
              <a:t>；</a:t>
            </a:r>
            <a:endParaRPr lang="en-US" altLang="zh-CN" dirty="0" smtClean="0"/>
          </a:p>
          <a:p>
            <a:endParaRPr lang="en-US" altLang="zh-CN" dirty="0" smtClean="0"/>
          </a:p>
          <a:p>
            <a:r>
              <a:rPr lang="zh-CN" altLang="en-US" dirty="0" smtClean="0"/>
              <a:t>移</a:t>
            </a:r>
            <a:r>
              <a:rPr lang="zh-CN" altLang="en-US" dirty="0"/>
              <a:t>除了</a:t>
            </a:r>
            <a:r>
              <a:rPr lang="en-US" altLang="zh-CN" dirty="0"/>
              <a:t>54</a:t>
            </a:r>
            <a:r>
              <a:rPr lang="zh-CN" altLang="en-US" dirty="0"/>
              <a:t>种代谢物</a:t>
            </a:r>
            <a:r>
              <a:rPr lang="en-US" altLang="zh-CN" dirty="0" smtClean="0"/>
              <a:t>(</a:t>
            </a:r>
            <a:r>
              <a:rPr lang="zh-CN" altLang="en-US" dirty="0" smtClean="0"/>
              <a:t>在</a:t>
            </a:r>
            <a:r>
              <a:rPr lang="zh-CN" altLang="en-US" dirty="0"/>
              <a:t>两个不同的采样中心采样有明显不同</a:t>
            </a:r>
            <a:r>
              <a:rPr lang="zh-CN" altLang="en-US" dirty="0" smtClean="0"/>
              <a:t>的，考虑批次效应</a:t>
            </a:r>
            <a:r>
              <a:rPr lang="en-US" altLang="zh-CN" dirty="0" smtClean="0"/>
              <a:t>)</a:t>
            </a:r>
          </a:p>
          <a:p>
            <a:endParaRPr lang="en-US" altLang="zh-CN" dirty="0"/>
          </a:p>
          <a:p>
            <a:r>
              <a:rPr lang="zh-CN" altLang="en-US" dirty="0"/>
              <a:t>对剩下的</a:t>
            </a:r>
            <a:r>
              <a:rPr lang="en-US" altLang="zh-CN" b="1" dirty="0"/>
              <a:t>1170</a:t>
            </a:r>
            <a:r>
              <a:rPr lang="zh-CN" altLang="en-US" dirty="0"/>
              <a:t>种代谢物，进行</a:t>
            </a:r>
            <a:r>
              <a:rPr lang="en-US" altLang="zh-CN" dirty="0"/>
              <a:t>robust standardization</a:t>
            </a:r>
            <a:r>
              <a:rPr lang="zh-CN" altLang="en-US" dirty="0" smtClean="0"/>
              <a:t>标准化</a:t>
            </a:r>
            <a:endParaRPr lang="en-US" altLang="zh-CN" dirty="0" smtClean="0"/>
          </a:p>
          <a:p>
            <a:endParaRPr lang="zh-CN" altLang="en-US" dirty="0"/>
          </a:p>
          <a:p>
            <a:r>
              <a:rPr lang="zh-CN" altLang="en-US" dirty="0" smtClean="0"/>
              <a:t>对于</a:t>
            </a:r>
            <a:r>
              <a:rPr lang="en-US" altLang="zh-CN" dirty="0"/>
              <a:t>samples</a:t>
            </a:r>
            <a:r>
              <a:rPr lang="zh-CN" altLang="en-US" dirty="0"/>
              <a:t>进行</a:t>
            </a:r>
            <a:r>
              <a:rPr lang="zh-CN" altLang="en-US" b="1" dirty="0"/>
              <a:t>异常值筛选</a:t>
            </a:r>
            <a:r>
              <a:rPr lang="en-US" altLang="zh-CN" dirty="0"/>
              <a:t>(</a:t>
            </a:r>
            <a:r>
              <a:rPr lang="zh-CN" altLang="en-US" dirty="0"/>
              <a:t>去除相差在</a:t>
            </a:r>
            <a:r>
              <a:rPr lang="en-US" altLang="zh-CN" dirty="0"/>
              <a:t>5</a:t>
            </a:r>
            <a:r>
              <a:rPr lang="zh-CN" altLang="en-US" dirty="0"/>
              <a:t>个标准差之外的样本 </a:t>
            </a:r>
            <a:r>
              <a:rPr lang="en-US" altLang="zh-CN" dirty="0"/>
              <a:t>)</a:t>
            </a:r>
            <a:r>
              <a:rPr lang="zh-CN" altLang="en-US" dirty="0" smtClean="0"/>
              <a:t>。</a:t>
            </a:r>
            <a:endParaRPr lang="en-US" altLang="zh-CN" dirty="0" smtClean="0"/>
          </a:p>
          <a:p>
            <a:r>
              <a:rPr lang="zh-CN" altLang="en-US" dirty="0" smtClean="0"/>
              <a:t>去掉</a:t>
            </a:r>
            <a:r>
              <a:rPr lang="en-US" altLang="zh-CN" dirty="0" smtClean="0"/>
              <a:t>16</a:t>
            </a:r>
            <a:r>
              <a:rPr lang="zh-CN" altLang="en-US" dirty="0" smtClean="0"/>
              <a:t>个没有</a:t>
            </a:r>
            <a:r>
              <a:rPr lang="en-US" altLang="zh-CN" dirty="0" err="1" smtClean="0"/>
              <a:t>microbiome</a:t>
            </a:r>
            <a:r>
              <a:rPr lang="zh-CN" altLang="en-US" dirty="0" smtClean="0"/>
              <a:t>信息的</a:t>
            </a:r>
            <a:r>
              <a:rPr lang="en-US" altLang="zh-CN" dirty="0" smtClean="0"/>
              <a:t>sample</a:t>
            </a:r>
            <a:r>
              <a:rPr lang="zh-CN" altLang="en-US" dirty="0" smtClean="0"/>
              <a:t>。</a:t>
            </a:r>
            <a:endParaRPr lang="en-US" altLang="zh-CN" dirty="0" smtClean="0"/>
          </a:p>
          <a:p>
            <a:endParaRPr lang="zh-CN" altLang="en-US" dirty="0"/>
          </a:p>
          <a:p>
            <a:r>
              <a:rPr lang="zh-CN" altLang="en-US" b="1" dirty="0"/>
              <a:t>缺失值处理</a:t>
            </a:r>
            <a:r>
              <a:rPr lang="zh-CN" altLang="en-US" dirty="0"/>
              <a:t>：使用每种代谢物的最小值作为填补。</a:t>
            </a:r>
          </a:p>
          <a:p>
            <a:endParaRPr lang="zh-CN" altLang="en-US" dirty="0"/>
          </a:p>
        </p:txBody>
      </p:sp>
    </p:spTree>
    <p:extLst>
      <p:ext uri="{BB962C8B-B14F-4D97-AF65-F5344CB8AC3E}">
        <p14:creationId xmlns:p14="http://schemas.microsoft.com/office/powerpoint/2010/main" val="61366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 calcmode="lin" valueType="num">
                                      <p:cBhvr additive="base">
                                        <p:cTn id="3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yimingZhao\Desktop\文献汇报6.3\pic\Snipaste_2021-05-31_17-41-11.jpg"/>
          <p:cNvPicPr>
            <a:picLocks noChangeAspect="1" noChangeArrowheads="1"/>
          </p:cNvPicPr>
          <p:nvPr/>
        </p:nvPicPr>
        <p:blipFill rotWithShape="1">
          <a:blip r:embed="rId2">
            <a:extLst>
              <a:ext uri="{28A0092B-C50C-407E-A947-70E740481C1C}">
                <a14:useLocalDpi xmlns:a14="http://schemas.microsoft.com/office/drawing/2010/main" val="0"/>
              </a:ext>
            </a:extLst>
          </a:blip>
          <a:srcRect l="1566" b="48565"/>
          <a:stretch/>
        </p:blipFill>
        <p:spPr bwMode="auto">
          <a:xfrm>
            <a:off x="561975" y="1686503"/>
            <a:ext cx="8010234" cy="305494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p:cNvCxnSpPr/>
          <p:nvPr/>
        </p:nvCxnSpPr>
        <p:spPr>
          <a:xfrm>
            <a:off x="479425" y="781050"/>
            <a:ext cx="377825" cy="8318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135454" y="257830"/>
            <a:ext cx="2698176" cy="523220"/>
          </a:xfrm>
          <a:prstGeom prst="rect">
            <a:avLst/>
          </a:prstGeom>
          <a:noFill/>
        </p:spPr>
        <p:txBody>
          <a:bodyPr wrap="none" rtlCol="0">
            <a:spAutoFit/>
          </a:bodyPr>
          <a:lstStyle/>
          <a:p>
            <a:pPr algn="ctr"/>
            <a:r>
              <a:rPr lang="zh-CN" altLang="en-US" sz="2800" b="1" dirty="0"/>
              <a:t>探索性数据分析</a:t>
            </a:r>
          </a:p>
        </p:txBody>
      </p:sp>
      <p:sp>
        <p:nvSpPr>
          <p:cNvPr id="6" name="TextBox 5"/>
          <p:cNvSpPr txBox="1"/>
          <p:nvPr/>
        </p:nvSpPr>
        <p:spPr>
          <a:xfrm>
            <a:off x="1478590" y="5064264"/>
            <a:ext cx="3544560" cy="646331"/>
          </a:xfrm>
          <a:prstGeom prst="rect">
            <a:avLst/>
          </a:prstGeom>
          <a:noFill/>
        </p:spPr>
        <p:txBody>
          <a:bodyPr wrap="none" rtlCol="0">
            <a:spAutoFit/>
          </a:bodyPr>
          <a:lstStyle/>
          <a:p>
            <a:r>
              <a:rPr lang="en-US" altLang="zh-CN" dirty="0" smtClean="0"/>
              <a:t>26%</a:t>
            </a:r>
            <a:r>
              <a:rPr lang="zh-CN" altLang="en-US" dirty="0" smtClean="0"/>
              <a:t>的代谢物不知道属于哪一类，</a:t>
            </a:r>
            <a:endParaRPr lang="en-US" altLang="zh-CN" dirty="0" smtClean="0"/>
          </a:p>
          <a:p>
            <a:r>
              <a:rPr lang="zh-CN" altLang="en-US" dirty="0"/>
              <a:t>模型</a:t>
            </a:r>
            <a:r>
              <a:rPr lang="zh-CN" altLang="en-US" dirty="0" smtClean="0"/>
              <a:t>的构建十分必要</a:t>
            </a:r>
            <a:endParaRPr lang="en-US" altLang="zh-CN" dirty="0" smtClean="0"/>
          </a:p>
        </p:txBody>
      </p:sp>
      <p:sp>
        <p:nvSpPr>
          <p:cNvPr id="11" name="任意多边形 10"/>
          <p:cNvSpPr/>
          <p:nvPr/>
        </p:nvSpPr>
        <p:spPr>
          <a:xfrm>
            <a:off x="5557521" y="2008392"/>
            <a:ext cx="1788160" cy="2065768"/>
          </a:xfrm>
          <a:custGeom>
            <a:avLst/>
            <a:gdLst>
              <a:gd name="connsiteX0" fmla="*/ 52307 w 1820147"/>
              <a:gd name="connsiteY0" fmla="*/ 33768 h 2065768"/>
              <a:gd name="connsiteX1" fmla="*/ 753347 w 1820147"/>
              <a:gd name="connsiteY1" fmla="*/ 28688 h 2065768"/>
              <a:gd name="connsiteX2" fmla="*/ 829547 w 1820147"/>
              <a:gd name="connsiteY2" fmla="*/ 23608 h 2065768"/>
              <a:gd name="connsiteX3" fmla="*/ 844787 w 1820147"/>
              <a:gd name="connsiteY3" fmla="*/ 18528 h 2065768"/>
              <a:gd name="connsiteX4" fmla="*/ 976867 w 1820147"/>
              <a:gd name="connsiteY4" fmla="*/ 13448 h 2065768"/>
              <a:gd name="connsiteX5" fmla="*/ 1053067 w 1820147"/>
              <a:gd name="connsiteY5" fmla="*/ 23608 h 2065768"/>
              <a:gd name="connsiteX6" fmla="*/ 1083547 w 1820147"/>
              <a:gd name="connsiteY6" fmla="*/ 43928 h 2065768"/>
              <a:gd name="connsiteX7" fmla="*/ 1098787 w 1820147"/>
              <a:gd name="connsiteY7" fmla="*/ 54088 h 2065768"/>
              <a:gd name="connsiteX8" fmla="*/ 1144507 w 1820147"/>
              <a:gd name="connsiteY8" fmla="*/ 79488 h 2065768"/>
              <a:gd name="connsiteX9" fmla="*/ 1159747 w 1820147"/>
              <a:gd name="connsiteY9" fmla="*/ 89648 h 2065768"/>
              <a:gd name="connsiteX10" fmla="*/ 1190227 w 1820147"/>
              <a:gd name="connsiteY10" fmla="*/ 115048 h 2065768"/>
              <a:gd name="connsiteX11" fmla="*/ 1205467 w 1820147"/>
              <a:gd name="connsiteY11" fmla="*/ 120128 h 2065768"/>
              <a:gd name="connsiteX12" fmla="*/ 1225787 w 1820147"/>
              <a:gd name="connsiteY12" fmla="*/ 135368 h 2065768"/>
              <a:gd name="connsiteX13" fmla="*/ 1256267 w 1820147"/>
              <a:gd name="connsiteY13" fmla="*/ 155688 h 2065768"/>
              <a:gd name="connsiteX14" fmla="*/ 1286747 w 1820147"/>
              <a:gd name="connsiteY14" fmla="*/ 186168 h 2065768"/>
              <a:gd name="connsiteX15" fmla="*/ 1301987 w 1820147"/>
              <a:gd name="connsiteY15" fmla="*/ 201408 h 2065768"/>
              <a:gd name="connsiteX16" fmla="*/ 1317227 w 1820147"/>
              <a:gd name="connsiteY16" fmla="*/ 211568 h 2065768"/>
              <a:gd name="connsiteX17" fmla="*/ 1327387 w 1820147"/>
              <a:gd name="connsiteY17" fmla="*/ 226808 h 2065768"/>
              <a:gd name="connsiteX18" fmla="*/ 1357867 w 1820147"/>
              <a:gd name="connsiteY18" fmla="*/ 242048 h 2065768"/>
              <a:gd name="connsiteX19" fmla="*/ 1398507 w 1820147"/>
              <a:gd name="connsiteY19" fmla="*/ 272528 h 2065768"/>
              <a:gd name="connsiteX20" fmla="*/ 1413747 w 1820147"/>
              <a:gd name="connsiteY20" fmla="*/ 287768 h 2065768"/>
              <a:gd name="connsiteX21" fmla="*/ 1428987 w 1820147"/>
              <a:gd name="connsiteY21" fmla="*/ 297928 h 2065768"/>
              <a:gd name="connsiteX22" fmla="*/ 1434067 w 1820147"/>
              <a:gd name="connsiteY22" fmla="*/ 313168 h 2065768"/>
              <a:gd name="connsiteX23" fmla="*/ 1459467 w 1820147"/>
              <a:gd name="connsiteY23" fmla="*/ 348728 h 2065768"/>
              <a:gd name="connsiteX24" fmla="*/ 1469627 w 1820147"/>
              <a:gd name="connsiteY24" fmla="*/ 363968 h 2065768"/>
              <a:gd name="connsiteX25" fmla="*/ 1484867 w 1820147"/>
              <a:gd name="connsiteY25" fmla="*/ 379208 h 2065768"/>
              <a:gd name="connsiteX26" fmla="*/ 1505187 w 1820147"/>
              <a:gd name="connsiteY26" fmla="*/ 409688 h 2065768"/>
              <a:gd name="connsiteX27" fmla="*/ 1520427 w 1820147"/>
              <a:gd name="connsiteY27" fmla="*/ 430008 h 2065768"/>
              <a:gd name="connsiteX28" fmla="*/ 1540747 w 1820147"/>
              <a:gd name="connsiteY28" fmla="*/ 460488 h 2065768"/>
              <a:gd name="connsiteX29" fmla="*/ 1576307 w 1820147"/>
              <a:gd name="connsiteY29" fmla="*/ 506208 h 2065768"/>
              <a:gd name="connsiteX30" fmla="*/ 1596627 w 1820147"/>
              <a:gd name="connsiteY30" fmla="*/ 541768 h 2065768"/>
              <a:gd name="connsiteX31" fmla="*/ 1601707 w 1820147"/>
              <a:gd name="connsiteY31" fmla="*/ 562088 h 2065768"/>
              <a:gd name="connsiteX32" fmla="*/ 1611867 w 1820147"/>
              <a:gd name="connsiteY32" fmla="*/ 577328 h 2065768"/>
              <a:gd name="connsiteX33" fmla="*/ 1622027 w 1820147"/>
              <a:gd name="connsiteY33" fmla="*/ 597648 h 2065768"/>
              <a:gd name="connsiteX34" fmla="*/ 1642347 w 1820147"/>
              <a:gd name="connsiteY34" fmla="*/ 628128 h 2065768"/>
              <a:gd name="connsiteX35" fmla="*/ 1657587 w 1820147"/>
              <a:gd name="connsiteY35" fmla="*/ 658608 h 2065768"/>
              <a:gd name="connsiteX36" fmla="*/ 1662667 w 1820147"/>
              <a:gd name="connsiteY36" fmla="*/ 699248 h 2065768"/>
              <a:gd name="connsiteX37" fmla="*/ 1677907 w 1820147"/>
              <a:gd name="connsiteY37" fmla="*/ 729728 h 2065768"/>
              <a:gd name="connsiteX38" fmla="*/ 1693147 w 1820147"/>
              <a:gd name="connsiteY38" fmla="*/ 760208 h 2065768"/>
              <a:gd name="connsiteX39" fmla="*/ 1708387 w 1820147"/>
              <a:gd name="connsiteY39" fmla="*/ 826248 h 2065768"/>
              <a:gd name="connsiteX40" fmla="*/ 1718547 w 1820147"/>
              <a:gd name="connsiteY40" fmla="*/ 846568 h 2065768"/>
              <a:gd name="connsiteX41" fmla="*/ 1728707 w 1820147"/>
              <a:gd name="connsiteY41" fmla="*/ 861808 h 2065768"/>
              <a:gd name="connsiteX42" fmla="*/ 1743947 w 1820147"/>
              <a:gd name="connsiteY42" fmla="*/ 897368 h 2065768"/>
              <a:gd name="connsiteX43" fmla="*/ 1779507 w 1820147"/>
              <a:gd name="connsiteY43" fmla="*/ 943088 h 2065768"/>
              <a:gd name="connsiteX44" fmla="*/ 1789667 w 1820147"/>
              <a:gd name="connsiteY44" fmla="*/ 973568 h 2065768"/>
              <a:gd name="connsiteX45" fmla="*/ 1794747 w 1820147"/>
              <a:gd name="connsiteY45" fmla="*/ 993888 h 2065768"/>
              <a:gd name="connsiteX46" fmla="*/ 1804907 w 1820147"/>
              <a:gd name="connsiteY46" fmla="*/ 1014208 h 2065768"/>
              <a:gd name="connsiteX47" fmla="*/ 1809987 w 1820147"/>
              <a:gd name="connsiteY47" fmla="*/ 1044688 h 2065768"/>
              <a:gd name="connsiteX48" fmla="*/ 1815067 w 1820147"/>
              <a:gd name="connsiteY48" fmla="*/ 1059928 h 2065768"/>
              <a:gd name="connsiteX49" fmla="*/ 1820147 w 1820147"/>
              <a:gd name="connsiteY49" fmla="*/ 1146288 h 2065768"/>
              <a:gd name="connsiteX50" fmla="*/ 1815067 w 1820147"/>
              <a:gd name="connsiteY50" fmla="*/ 1552688 h 2065768"/>
              <a:gd name="connsiteX51" fmla="*/ 1809987 w 1820147"/>
              <a:gd name="connsiteY51" fmla="*/ 1689848 h 2065768"/>
              <a:gd name="connsiteX52" fmla="*/ 1804907 w 1820147"/>
              <a:gd name="connsiteY52" fmla="*/ 2020048 h 2065768"/>
              <a:gd name="connsiteX53" fmla="*/ 1799827 w 1820147"/>
              <a:gd name="connsiteY53" fmla="*/ 2050528 h 2065768"/>
              <a:gd name="connsiteX54" fmla="*/ 1784587 w 1820147"/>
              <a:gd name="connsiteY54" fmla="*/ 2060688 h 2065768"/>
              <a:gd name="connsiteX55" fmla="*/ 1601707 w 1820147"/>
              <a:gd name="connsiteY55" fmla="*/ 2065768 h 2065768"/>
              <a:gd name="connsiteX56" fmla="*/ 1261347 w 1820147"/>
              <a:gd name="connsiteY56" fmla="*/ 2060688 h 2065768"/>
              <a:gd name="connsiteX57" fmla="*/ 773667 w 1820147"/>
              <a:gd name="connsiteY57" fmla="*/ 2055608 h 2065768"/>
              <a:gd name="connsiteX58" fmla="*/ 519667 w 1820147"/>
              <a:gd name="connsiteY58" fmla="*/ 2050528 h 2065768"/>
              <a:gd name="connsiteX59" fmla="*/ 428227 w 1820147"/>
              <a:gd name="connsiteY59" fmla="*/ 2040368 h 2065768"/>
              <a:gd name="connsiteX60" fmla="*/ 392667 w 1820147"/>
              <a:gd name="connsiteY60" fmla="*/ 2030208 h 2065768"/>
              <a:gd name="connsiteX61" fmla="*/ 280907 w 1820147"/>
              <a:gd name="connsiteY61" fmla="*/ 2025128 h 2065768"/>
              <a:gd name="connsiteX62" fmla="*/ 230107 w 1820147"/>
              <a:gd name="connsiteY62" fmla="*/ 2020048 h 2065768"/>
              <a:gd name="connsiteX63" fmla="*/ 209787 w 1820147"/>
              <a:gd name="connsiteY63" fmla="*/ 2014968 h 2065768"/>
              <a:gd name="connsiteX64" fmla="*/ 67547 w 1820147"/>
              <a:gd name="connsiteY64" fmla="*/ 2009888 h 2065768"/>
              <a:gd name="connsiteX65" fmla="*/ 47227 w 1820147"/>
              <a:gd name="connsiteY65" fmla="*/ 1994648 h 2065768"/>
              <a:gd name="connsiteX66" fmla="*/ 31987 w 1820147"/>
              <a:gd name="connsiteY66" fmla="*/ 1984488 h 2065768"/>
              <a:gd name="connsiteX67" fmla="*/ 21827 w 1820147"/>
              <a:gd name="connsiteY67" fmla="*/ 1969248 h 2065768"/>
              <a:gd name="connsiteX68" fmla="*/ 26907 w 1820147"/>
              <a:gd name="connsiteY68" fmla="*/ 1867648 h 2065768"/>
              <a:gd name="connsiteX69" fmla="*/ 37067 w 1820147"/>
              <a:gd name="connsiteY69" fmla="*/ 1837168 h 2065768"/>
              <a:gd name="connsiteX70" fmla="*/ 42147 w 1820147"/>
              <a:gd name="connsiteY70" fmla="*/ 1821928 h 2065768"/>
              <a:gd name="connsiteX71" fmla="*/ 31987 w 1820147"/>
              <a:gd name="connsiteY71" fmla="*/ 1730488 h 2065768"/>
              <a:gd name="connsiteX72" fmla="*/ 26907 w 1820147"/>
              <a:gd name="connsiteY72" fmla="*/ 1715248 h 2065768"/>
              <a:gd name="connsiteX73" fmla="*/ 16747 w 1820147"/>
              <a:gd name="connsiteY73" fmla="*/ 1700008 h 2065768"/>
              <a:gd name="connsiteX74" fmla="*/ 6587 w 1820147"/>
              <a:gd name="connsiteY74" fmla="*/ 1669528 h 2065768"/>
              <a:gd name="connsiteX75" fmla="*/ 6587 w 1820147"/>
              <a:gd name="connsiteY75" fmla="*/ 1476488 h 2065768"/>
              <a:gd name="connsiteX76" fmla="*/ 11667 w 1820147"/>
              <a:gd name="connsiteY76" fmla="*/ 1446008 h 2065768"/>
              <a:gd name="connsiteX77" fmla="*/ 21827 w 1820147"/>
              <a:gd name="connsiteY77" fmla="*/ 1415528 h 2065768"/>
              <a:gd name="connsiteX78" fmla="*/ 31987 w 1820147"/>
              <a:gd name="connsiteY78" fmla="*/ 1349488 h 2065768"/>
              <a:gd name="connsiteX79" fmla="*/ 47227 w 1820147"/>
              <a:gd name="connsiteY79" fmla="*/ 1313928 h 2065768"/>
              <a:gd name="connsiteX80" fmla="*/ 52307 w 1820147"/>
              <a:gd name="connsiteY80" fmla="*/ 1293608 h 2065768"/>
              <a:gd name="connsiteX81" fmla="*/ 47227 w 1820147"/>
              <a:gd name="connsiteY81" fmla="*/ 983728 h 2065768"/>
              <a:gd name="connsiteX82" fmla="*/ 42147 w 1820147"/>
              <a:gd name="connsiteY82" fmla="*/ 968488 h 2065768"/>
              <a:gd name="connsiteX83" fmla="*/ 31987 w 1820147"/>
              <a:gd name="connsiteY83" fmla="*/ 861808 h 2065768"/>
              <a:gd name="connsiteX84" fmla="*/ 37067 w 1820147"/>
              <a:gd name="connsiteY84" fmla="*/ 567168 h 2065768"/>
              <a:gd name="connsiteX85" fmla="*/ 42147 w 1820147"/>
              <a:gd name="connsiteY85" fmla="*/ 546848 h 2065768"/>
              <a:gd name="connsiteX86" fmla="*/ 47227 w 1820147"/>
              <a:gd name="connsiteY86" fmla="*/ 521448 h 2065768"/>
              <a:gd name="connsiteX87" fmla="*/ 52307 w 1820147"/>
              <a:gd name="connsiteY87" fmla="*/ 475728 h 2065768"/>
              <a:gd name="connsiteX88" fmla="*/ 52307 w 1820147"/>
              <a:gd name="connsiteY88" fmla="*/ 33768 h 206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20147" h="2065768">
                <a:moveTo>
                  <a:pt x="52307" y="33768"/>
                </a:moveTo>
                <a:cubicBezTo>
                  <a:pt x="169147" y="-40739"/>
                  <a:pt x="519681" y="31742"/>
                  <a:pt x="753347" y="28688"/>
                </a:cubicBezTo>
                <a:cubicBezTo>
                  <a:pt x="778801" y="28355"/>
                  <a:pt x="804246" y="26419"/>
                  <a:pt x="829547" y="23608"/>
                </a:cubicBezTo>
                <a:cubicBezTo>
                  <a:pt x="834869" y="23017"/>
                  <a:pt x="839445" y="18896"/>
                  <a:pt x="844787" y="18528"/>
                </a:cubicBezTo>
                <a:cubicBezTo>
                  <a:pt x="888742" y="15497"/>
                  <a:pt x="932840" y="15141"/>
                  <a:pt x="976867" y="13448"/>
                </a:cubicBezTo>
                <a:cubicBezTo>
                  <a:pt x="981190" y="13808"/>
                  <a:pt x="1034758" y="13436"/>
                  <a:pt x="1053067" y="23608"/>
                </a:cubicBezTo>
                <a:cubicBezTo>
                  <a:pt x="1063741" y="29538"/>
                  <a:pt x="1073387" y="37155"/>
                  <a:pt x="1083547" y="43928"/>
                </a:cubicBezTo>
                <a:cubicBezTo>
                  <a:pt x="1088627" y="47315"/>
                  <a:pt x="1092995" y="52157"/>
                  <a:pt x="1098787" y="54088"/>
                </a:cubicBezTo>
                <a:cubicBezTo>
                  <a:pt x="1125611" y="63029"/>
                  <a:pt x="1109572" y="56198"/>
                  <a:pt x="1144507" y="79488"/>
                </a:cubicBezTo>
                <a:cubicBezTo>
                  <a:pt x="1149587" y="82875"/>
                  <a:pt x="1155430" y="85331"/>
                  <a:pt x="1159747" y="89648"/>
                </a:cubicBezTo>
                <a:cubicBezTo>
                  <a:pt x="1170982" y="100883"/>
                  <a:pt x="1176082" y="107975"/>
                  <a:pt x="1190227" y="115048"/>
                </a:cubicBezTo>
                <a:cubicBezTo>
                  <a:pt x="1195016" y="117443"/>
                  <a:pt x="1200387" y="118435"/>
                  <a:pt x="1205467" y="120128"/>
                </a:cubicBezTo>
                <a:cubicBezTo>
                  <a:pt x="1212240" y="125208"/>
                  <a:pt x="1218851" y="130513"/>
                  <a:pt x="1225787" y="135368"/>
                </a:cubicBezTo>
                <a:cubicBezTo>
                  <a:pt x="1235790" y="142370"/>
                  <a:pt x="1247633" y="147054"/>
                  <a:pt x="1256267" y="155688"/>
                </a:cubicBezTo>
                <a:lnTo>
                  <a:pt x="1286747" y="186168"/>
                </a:lnTo>
                <a:cubicBezTo>
                  <a:pt x="1291827" y="191248"/>
                  <a:pt x="1296009" y="197423"/>
                  <a:pt x="1301987" y="201408"/>
                </a:cubicBezTo>
                <a:lnTo>
                  <a:pt x="1317227" y="211568"/>
                </a:lnTo>
                <a:cubicBezTo>
                  <a:pt x="1320614" y="216648"/>
                  <a:pt x="1323070" y="222491"/>
                  <a:pt x="1327387" y="226808"/>
                </a:cubicBezTo>
                <a:cubicBezTo>
                  <a:pt x="1337235" y="236656"/>
                  <a:pt x="1345472" y="237916"/>
                  <a:pt x="1357867" y="242048"/>
                </a:cubicBezTo>
                <a:cubicBezTo>
                  <a:pt x="1393867" y="278048"/>
                  <a:pt x="1348010" y="234656"/>
                  <a:pt x="1398507" y="272528"/>
                </a:cubicBezTo>
                <a:cubicBezTo>
                  <a:pt x="1404254" y="276839"/>
                  <a:pt x="1408228" y="283169"/>
                  <a:pt x="1413747" y="287768"/>
                </a:cubicBezTo>
                <a:cubicBezTo>
                  <a:pt x="1418437" y="291677"/>
                  <a:pt x="1423907" y="294541"/>
                  <a:pt x="1428987" y="297928"/>
                </a:cubicBezTo>
                <a:cubicBezTo>
                  <a:pt x="1430680" y="303008"/>
                  <a:pt x="1431672" y="308379"/>
                  <a:pt x="1434067" y="313168"/>
                </a:cubicBezTo>
                <a:cubicBezTo>
                  <a:pt x="1438058" y="321149"/>
                  <a:pt x="1455632" y="343359"/>
                  <a:pt x="1459467" y="348728"/>
                </a:cubicBezTo>
                <a:cubicBezTo>
                  <a:pt x="1463016" y="353696"/>
                  <a:pt x="1465718" y="359278"/>
                  <a:pt x="1469627" y="363968"/>
                </a:cubicBezTo>
                <a:cubicBezTo>
                  <a:pt x="1474226" y="369487"/>
                  <a:pt x="1480456" y="373537"/>
                  <a:pt x="1484867" y="379208"/>
                </a:cubicBezTo>
                <a:cubicBezTo>
                  <a:pt x="1492364" y="388847"/>
                  <a:pt x="1497861" y="399919"/>
                  <a:pt x="1505187" y="409688"/>
                </a:cubicBezTo>
                <a:cubicBezTo>
                  <a:pt x="1510267" y="416461"/>
                  <a:pt x="1515572" y="423072"/>
                  <a:pt x="1520427" y="430008"/>
                </a:cubicBezTo>
                <a:cubicBezTo>
                  <a:pt x="1527429" y="440011"/>
                  <a:pt x="1532113" y="451854"/>
                  <a:pt x="1540747" y="460488"/>
                </a:cubicBezTo>
                <a:cubicBezTo>
                  <a:pt x="1553896" y="473637"/>
                  <a:pt x="1570231" y="487979"/>
                  <a:pt x="1576307" y="506208"/>
                </a:cubicBezTo>
                <a:cubicBezTo>
                  <a:pt x="1584064" y="529480"/>
                  <a:pt x="1578174" y="517164"/>
                  <a:pt x="1596627" y="541768"/>
                </a:cubicBezTo>
                <a:cubicBezTo>
                  <a:pt x="1598320" y="548541"/>
                  <a:pt x="1598957" y="555671"/>
                  <a:pt x="1601707" y="562088"/>
                </a:cubicBezTo>
                <a:cubicBezTo>
                  <a:pt x="1604112" y="567700"/>
                  <a:pt x="1608838" y="572027"/>
                  <a:pt x="1611867" y="577328"/>
                </a:cubicBezTo>
                <a:cubicBezTo>
                  <a:pt x="1615624" y="583903"/>
                  <a:pt x="1618131" y="591154"/>
                  <a:pt x="1622027" y="597648"/>
                </a:cubicBezTo>
                <a:cubicBezTo>
                  <a:pt x="1628309" y="608119"/>
                  <a:pt x="1638486" y="616544"/>
                  <a:pt x="1642347" y="628128"/>
                </a:cubicBezTo>
                <a:cubicBezTo>
                  <a:pt x="1649358" y="649160"/>
                  <a:pt x="1644457" y="638913"/>
                  <a:pt x="1657587" y="658608"/>
                </a:cubicBezTo>
                <a:cubicBezTo>
                  <a:pt x="1659280" y="672155"/>
                  <a:pt x="1660225" y="685816"/>
                  <a:pt x="1662667" y="699248"/>
                </a:cubicBezTo>
                <a:cubicBezTo>
                  <a:pt x="1666315" y="719313"/>
                  <a:pt x="1668611" y="711135"/>
                  <a:pt x="1677907" y="729728"/>
                </a:cubicBezTo>
                <a:cubicBezTo>
                  <a:pt x="1698939" y="771792"/>
                  <a:pt x="1664030" y="716532"/>
                  <a:pt x="1693147" y="760208"/>
                </a:cubicBezTo>
                <a:cubicBezTo>
                  <a:pt x="1696623" y="784540"/>
                  <a:pt x="1697230" y="803934"/>
                  <a:pt x="1708387" y="826248"/>
                </a:cubicBezTo>
                <a:cubicBezTo>
                  <a:pt x="1711774" y="833021"/>
                  <a:pt x="1714790" y="839993"/>
                  <a:pt x="1718547" y="846568"/>
                </a:cubicBezTo>
                <a:cubicBezTo>
                  <a:pt x="1721576" y="851869"/>
                  <a:pt x="1725977" y="856347"/>
                  <a:pt x="1728707" y="861808"/>
                </a:cubicBezTo>
                <a:cubicBezTo>
                  <a:pt x="1739762" y="883918"/>
                  <a:pt x="1726329" y="872703"/>
                  <a:pt x="1743947" y="897368"/>
                </a:cubicBezTo>
                <a:cubicBezTo>
                  <a:pt x="1760384" y="920380"/>
                  <a:pt x="1767843" y="908097"/>
                  <a:pt x="1779507" y="943088"/>
                </a:cubicBezTo>
                <a:cubicBezTo>
                  <a:pt x="1782894" y="953248"/>
                  <a:pt x="1787070" y="963178"/>
                  <a:pt x="1789667" y="973568"/>
                </a:cubicBezTo>
                <a:cubicBezTo>
                  <a:pt x="1791360" y="980341"/>
                  <a:pt x="1792296" y="987351"/>
                  <a:pt x="1794747" y="993888"/>
                </a:cubicBezTo>
                <a:cubicBezTo>
                  <a:pt x="1797406" y="1000979"/>
                  <a:pt x="1801520" y="1007435"/>
                  <a:pt x="1804907" y="1014208"/>
                </a:cubicBezTo>
                <a:cubicBezTo>
                  <a:pt x="1806600" y="1024368"/>
                  <a:pt x="1807753" y="1034633"/>
                  <a:pt x="1809987" y="1044688"/>
                </a:cubicBezTo>
                <a:cubicBezTo>
                  <a:pt x="1811149" y="1049915"/>
                  <a:pt x="1814534" y="1054600"/>
                  <a:pt x="1815067" y="1059928"/>
                </a:cubicBezTo>
                <a:cubicBezTo>
                  <a:pt x="1817936" y="1088621"/>
                  <a:pt x="1818454" y="1117501"/>
                  <a:pt x="1820147" y="1146288"/>
                </a:cubicBezTo>
                <a:cubicBezTo>
                  <a:pt x="1818454" y="1281755"/>
                  <a:pt x="1817599" y="1417234"/>
                  <a:pt x="1815067" y="1552688"/>
                </a:cubicBezTo>
                <a:cubicBezTo>
                  <a:pt x="1814212" y="1598431"/>
                  <a:pt x="1810981" y="1644107"/>
                  <a:pt x="1809987" y="1689848"/>
                </a:cubicBezTo>
                <a:cubicBezTo>
                  <a:pt x="1807595" y="1799902"/>
                  <a:pt x="1808007" y="1910012"/>
                  <a:pt x="1804907" y="2020048"/>
                </a:cubicBezTo>
                <a:cubicBezTo>
                  <a:pt x="1804617" y="2030344"/>
                  <a:pt x="1804433" y="2041315"/>
                  <a:pt x="1799827" y="2050528"/>
                </a:cubicBezTo>
                <a:cubicBezTo>
                  <a:pt x="1797097" y="2055989"/>
                  <a:pt x="1790674" y="2060220"/>
                  <a:pt x="1784587" y="2060688"/>
                </a:cubicBezTo>
                <a:cubicBezTo>
                  <a:pt x="1723783" y="2065365"/>
                  <a:pt x="1662667" y="2064075"/>
                  <a:pt x="1601707" y="2065768"/>
                </a:cubicBezTo>
                <a:lnTo>
                  <a:pt x="1261347" y="2060688"/>
                </a:lnTo>
                <a:lnTo>
                  <a:pt x="773667" y="2055608"/>
                </a:lnTo>
                <a:lnTo>
                  <a:pt x="519667" y="2050528"/>
                </a:lnTo>
                <a:cubicBezTo>
                  <a:pt x="496108" y="2048386"/>
                  <a:pt x="453977" y="2045518"/>
                  <a:pt x="428227" y="2040368"/>
                </a:cubicBezTo>
                <a:cubicBezTo>
                  <a:pt x="410197" y="2036762"/>
                  <a:pt x="413184" y="2031786"/>
                  <a:pt x="392667" y="2030208"/>
                </a:cubicBezTo>
                <a:cubicBezTo>
                  <a:pt x="355485" y="2027348"/>
                  <a:pt x="318160" y="2026821"/>
                  <a:pt x="280907" y="2025128"/>
                </a:cubicBezTo>
                <a:cubicBezTo>
                  <a:pt x="263974" y="2023435"/>
                  <a:pt x="246954" y="2022455"/>
                  <a:pt x="230107" y="2020048"/>
                </a:cubicBezTo>
                <a:cubicBezTo>
                  <a:pt x="223195" y="2019061"/>
                  <a:pt x="216755" y="2015404"/>
                  <a:pt x="209787" y="2014968"/>
                </a:cubicBezTo>
                <a:cubicBezTo>
                  <a:pt x="162436" y="2012009"/>
                  <a:pt x="114960" y="2011581"/>
                  <a:pt x="67547" y="2009888"/>
                </a:cubicBezTo>
                <a:cubicBezTo>
                  <a:pt x="60774" y="2004808"/>
                  <a:pt x="54117" y="1999569"/>
                  <a:pt x="47227" y="1994648"/>
                </a:cubicBezTo>
                <a:cubicBezTo>
                  <a:pt x="42259" y="1991099"/>
                  <a:pt x="36304" y="1988805"/>
                  <a:pt x="31987" y="1984488"/>
                </a:cubicBezTo>
                <a:cubicBezTo>
                  <a:pt x="27670" y="1980171"/>
                  <a:pt x="25214" y="1974328"/>
                  <a:pt x="21827" y="1969248"/>
                </a:cubicBezTo>
                <a:cubicBezTo>
                  <a:pt x="23520" y="1935381"/>
                  <a:pt x="23020" y="1901333"/>
                  <a:pt x="26907" y="1867648"/>
                </a:cubicBezTo>
                <a:cubicBezTo>
                  <a:pt x="28135" y="1857009"/>
                  <a:pt x="33680" y="1847328"/>
                  <a:pt x="37067" y="1837168"/>
                </a:cubicBezTo>
                <a:lnTo>
                  <a:pt x="42147" y="1821928"/>
                </a:lnTo>
                <a:cubicBezTo>
                  <a:pt x="39078" y="1782035"/>
                  <a:pt x="40351" y="1763946"/>
                  <a:pt x="31987" y="1730488"/>
                </a:cubicBezTo>
                <a:cubicBezTo>
                  <a:pt x="30688" y="1725293"/>
                  <a:pt x="29302" y="1720037"/>
                  <a:pt x="26907" y="1715248"/>
                </a:cubicBezTo>
                <a:cubicBezTo>
                  <a:pt x="24177" y="1709787"/>
                  <a:pt x="19227" y="1705587"/>
                  <a:pt x="16747" y="1700008"/>
                </a:cubicBezTo>
                <a:cubicBezTo>
                  <a:pt x="12397" y="1690221"/>
                  <a:pt x="6587" y="1669528"/>
                  <a:pt x="6587" y="1669528"/>
                </a:cubicBezTo>
                <a:cubicBezTo>
                  <a:pt x="-1734" y="1577995"/>
                  <a:pt x="-1389" y="1608095"/>
                  <a:pt x="6587" y="1476488"/>
                </a:cubicBezTo>
                <a:cubicBezTo>
                  <a:pt x="7210" y="1466207"/>
                  <a:pt x="9169" y="1456001"/>
                  <a:pt x="11667" y="1446008"/>
                </a:cubicBezTo>
                <a:cubicBezTo>
                  <a:pt x="14264" y="1435618"/>
                  <a:pt x="21827" y="1415528"/>
                  <a:pt x="21827" y="1415528"/>
                </a:cubicBezTo>
                <a:cubicBezTo>
                  <a:pt x="25921" y="1378680"/>
                  <a:pt x="23988" y="1377485"/>
                  <a:pt x="31987" y="1349488"/>
                </a:cubicBezTo>
                <a:cubicBezTo>
                  <a:pt x="42079" y="1314166"/>
                  <a:pt x="30971" y="1357277"/>
                  <a:pt x="47227" y="1313928"/>
                </a:cubicBezTo>
                <a:cubicBezTo>
                  <a:pt x="49678" y="1307391"/>
                  <a:pt x="50614" y="1300381"/>
                  <a:pt x="52307" y="1293608"/>
                </a:cubicBezTo>
                <a:cubicBezTo>
                  <a:pt x="50614" y="1190315"/>
                  <a:pt x="50454" y="1086985"/>
                  <a:pt x="47227" y="983728"/>
                </a:cubicBezTo>
                <a:cubicBezTo>
                  <a:pt x="47060" y="978376"/>
                  <a:pt x="42773" y="973806"/>
                  <a:pt x="42147" y="968488"/>
                </a:cubicBezTo>
                <a:cubicBezTo>
                  <a:pt x="14459" y="733142"/>
                  <a:pt x="51388" y="997615"/>
                  <a:pt x="31987" y="861808"/>
                </a:cubicBezTo>
                <a:cubicBezTo>
                  <a:pt x="33680" y="763595"/>
                  <a:pt x="33900" y="665345"/>
                  <a:pt x="37067" y="567168"/>
                </a:cubicBezTo>
                <a:cubicBezTo>
                  <a:pt x="37292" y="560190"/>
                  <a:pt x="40632" y="553664"/>
                  <a:pt x="42147" y="546848"/>
                </a:cubicBezTo>
                <a:cubicBezTo>
                  <a:pt x="44020" y="538419"/>
                  <a:pt x="46006" y="529996"/>
                  <a:pt x="47227" y="521448"/>
                </a:cubicBezTo>
                <a:cubicBezTo>
                  <a:pt x="49396" y="506268"/>
                  <a:pt x="50614" y="490968"/>
                  <a:pt x="52307" y="475728"/>
                </a:cubicBezTo>
                <a:cubicBezTo>
                  <a:pt x="50614" y="335181"/>
                  <a:pt x="-64533" y="108275"/>
                  <a:pt x="52307" y="33768"/>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455200" y="5064264"/>
            <a:ext cx="3185487" cy="1200329"/>
          </a:xfrm>
          <a:prstGeom prst="rect">
            <a:avLst/>
          </a:prstGeom>
          <a:noFill/>
        </p:spPr>
        <p:txBody>
          <a:bodyPr wrap="none" rtlCol="0">
            <a:spAutoFit/>
          </a:bodyPr>
          <a:lstStyle/>
          <a:p>
            <a:r>
              <a:rPr lang="zh-CN" altLang="en-US" dirty="0" smtClean="0"/>
              <a:t>有超</a:t>
            </a:r>
            <a:r>
              <a:rPr lang="en-US" altLang="zh-CN" dirty="0" smtClean="0"/>
              <a:t>1104</a:t>
            </a:r>
            <a:r>
              <a:rPr lang="zh-CN" altLang="en-US" dirty="0" smtClean="0"/>
              <a:t>个代谢物在</a:t>
            </a:r>
            <a:r>
              <a:rPr lang="en-US" altLang="zh-CN" dirty="0" smtClean="0"/>
              <a:t>50%</a:t>
            </a:r>
            <a:r>
              <a:rPr lang="zh-CN" altLang="en-US" dirty="0" smtClean="0"/>
              <a:t>以上</a:t>
            </a:r>
            <a:endParaRPr lang="en-US" altLang="zh-CN" dirty="0" smtClean="0"/>
          </a:p>
          <a:p>
            <a:r>
              <a:rPr lang="zh-CN" altLang="en-US" dirty="0" smtClean="0"/>
              <a:t>的样本中；因此用这些样本</a:t>
            </a:r>
            <a:endParaRPr lang="en-US" altLang="zh-CN" dirty="0" smtClean="0"/>
          </a:p>
          <a:p>
            <a:r>
              <a:rPr lang="zh-CN" altLang="en-US" dirty="0" smtClean="0"/>
              <a:t>来构建模型进行预测十分合理</a:t>
            </a:r>
            <a:endParaRPr lang="en-US" altLang="zh-CN" dirty="0" smtClean="0"/>
          </a:p>
          <a:p>
            <a:r>
              <a:rPr lang="zh-CN" altLang="en-US" dirty="0" smtClean="0"/>
              <a:t>作者考虑到</a:t>
            </a:r>
            <a:r>
              <a:rPr lang="zh-CN" altLang="en-US" b="1" dirty="0" smtClean="0"/>
              <a:t>双零问题</a:t>
            </a:r>
            <a:endParaRPr lang="zh-CN" altLang="en-US" b="1" dirty="0"/>
          </a:p>
        </p:txBody>
      </p:sp>
    </p:spTree>
    <p:extLst>
      <p:ext uri="{BB962C8B-B14F-4D97-AF65-F5344CB8AC3E}">
        <p14:creationId xmlns:p14="http://schemas.microsoft.com/office/powerpoint/2010/main" val="388460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descr="C:\Users\yimingZhao\Desktop\文献汇报6.3\pic\Snipaste_2021-05-31_17-41-11.jpg"/>
          <p:cNvPicPr>
            <a:picLocks noChangeAspect="1" noChangeArrowheads="1"/>
          </p:cNvPicPr>
          <p:nvPr/>
        </p:nvPicPr>
        <p:blipFill rotWithShape="1">
          <a:blip r:embed="rId2">
            <a:extLst>
              <a:ext uri="{28A0092B-C50C-407E-A947-70E740481C1C}">
                <a14:useLocalDpi xmlns:a14="http://schemas.microsoft.com/office/drawing/2010/main" val="0"/>
              </a:ext>
            </a:extLst>
          </a:blip>
          <a:srcRect l="3803" t="50000"/>
          <a:stretch/>
        </p:blipFill>
        <p:spPr bwMode="auto">
          <a:xfrm>
            <a:off x="809080" y="897496"/>
            <a:ext cx="7275625" cy="27601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74800" y="4179669"/>
            <a:ext cx="6239209" cy="923330"/>
          </a:xfrm>
          <a:prstGeom prst="rect">
            <a:avLst/>
          </a:prstGeom>
          <a:noFill/>
        </p:spPr>
        <p:txBody>
          <a:bodyPr wrap="none" rtlCol="0">
            <a:spAutoFit/>
          </a:bodyPr>
          <a:lstStyle/>
          <a:p>
            <a:r>
              <a:rPr lang="zh-CN" altLang="en-US" dirty="0" smtClean="0"/>
              <a:t>作者将血液样本送到实验室使用湿实验方式验证样本中</a:t>
            </a:r>
            <a:endParaRPr lang="en-US" altLang="zh-CN" dirty="0" smtClean="0"/>
          </a:p>
          <a:p>
            <a:r>
              <a:rPr lang="zh-CN" altLang="en-US" dirty="0" smtClean="0"/>
              <a:t>两种代谢物含量和非靶向代谢组数据做</a:t>
            </a:r>
            <a:r>
              <a:rPr lang="en-US" altLang="zh-CN" dirty="0" smtClean="0"/>
              <a:t>spearman</a:t>
            </a:r>
            <a:r>
              <a:rPr lang="zh-CN" altLang="en-US" dirty="0" smtClean="0"/>
              <a:t>相关性分析</a:t>
            </a:r>
            <a:endParaRPr lang="en-US" altLang="zh-CN" dirty="0" smtClean="0"/>
          </a:p>
          <a:p>
            <a:endParaRPr lang="zh-CN" altLang="en-US" dirty="0"/>
          </a:p>
        </p:txBody>
      </p:sp>
      <p:sp>
        <p:nvSpPr>
          <p:cNvPr id="4" name="TextBox 3"/>
          <p:cNvSpPr txBox="1"/>
          <p:nvPr/>
        </p:nvSpPr>
        <p:spPr>
          <a:xfrm>
            <a:off x="2046235" y="5201734"/>
            <a:ext cx="4801314" cy="369332"/>
          </a:xfrm>
          <a:prstGeom prst="rect">
            <a:avLst/>
          </a:prstGeom>
          <a:noFill/>
        </p:spPr>
        <p:txBody>
          <a:bodyPr wrap="none" rtlCol="0">
            <a:spAutoFit/>
          </a:bodyPr>
          <a:lstStyle/>
          <a:p>
            <a:r>
              <a:rPr lang="zh-CN" altLang="en-US" dirty="0" smtClean="0"/>
              <a:t>保证了非靶向代谢组数据的可信性和可重复性</a:t>
            </a:r>
            <a:endParaRPr lang="zh-CN" altLang="en-US" dirty="0"/>
          </a:p>
        </p:txBody>
      </p:sp>
    </p:spTree>
    <p:extLst>
      <p:ext uri="{BB962C8B-B14F-4D97-AF65-F5344CB8AC3E}">
        <p14:creationId xmlns:p14="http://schemas.microsoft.com/office/powerpoint/2010/main" val="4612831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yimingZhao\Desktop\文献汇报6.3\pic\Snipaste_2021-05-31_17-41-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246" y="922867"/>
            <a:ext cx="6910067" cy="30564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48550" y="4648409"/>
            <a:ext cx="7013458" cy="646331"/>
          </a:xfrm>
          <a:prstGeom prst="rect">
            <a:avLst/>
          </a:prstGeom>
          <a:noFill/>
        </p:spPr>
        <p:txBody>
          <a:bodyPr wrap="none" rtlCol="0">
            <a:spAutoFit/>
          </a:bodyPr>
          <a:lstStyle/>
          <a:p>
            <a:pPr algn="ctr"/>
            <a:r>
              <a:rPr lang="zh-CN" altLang="en-US" dirty="0" smtClean="0"/>
              <a:t>非靶代谢组测得数据展示不同个体间有显著性差异</a:t>
            </a:r>
            <a:r>
              <a:rPr lang="en-US" altLang="zh-CN" dirty="0" smtClean="0"/>
              <a:t>(</a:t>
            </a:r>
            <a:r>
              <a:rPr lang="zh-CN" altLang="en-US" dirty="0" smtClean="0"/>
              <a:t>和先前报道一致</a:t>
            </a:r>
            <a:r>
              <a:rPr lang="en-US" altLang="zh-CN" dirty="0" smtClean="0"/>
              <a:t>)</a:t>
            </a:r>
          </a:p>
          <a:p>
            <a:pPr algn="ctr"/>
            <a:r>
              <a:rPr lang="zh-CN" altLang="en-US" dirty="0" smtClean="0"/>
              <a:t>个体内部无显著差异</a:t>
            </a:r>
            <a:endParaRPr lang="zh-CN" altLang="en-US" dirty="0"/>
          </a:p>
        </p:txBody>
      </p:sp>
    </p:spTree>
    <p:extLst>
      <p:ext uri="{BB962C8B-B14F-4D97-AF65-F5344CB8AC3E}">
        <p14:creationId xmlns:p14="http://schemas.microsoft.com/office/powerpoint/2010/main" val="421450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8000" y="2150069"/>
            <a:ext cx="5868914" cy="830997"/>
          </a:xfrm>
          <a:prstGeom prst="rect">
            <a:avLst/>
          </a:prstGeom>
          <a:noFill/>
        </p:spPr>
        <p:txBody>
          <a:bodyPr wrap="none" rtlCol="0">
            <a:spAutoFit/>
          </a:bodyPr>
          <a:lstStyle/>
          <a:p>
            <a:r>
              <a:rPr lang="en-US" altLang="zh-CN" sz="2400" b="1" dirty="0"/>
              <a:t>Robust predictions of serum </a:t>
            </a:r>
            <a:r>
              <a:rPr lang="en-US" altLang="zh-CN" sz="2400" b="1" dirty="0" smtClean="0"/>
              <a:t>metabolites</a:t>
            </a:r>
          </a:p>
          <a:p>
            <a:pPr algn="ctr"/>
            <a:r>
              <a:rPr lang="zh-CN" altLang="en-US" sz="2400" b="1" dirty="0" smtClean="0"/>
              <a:t>模型很准确</a:t>
            </a:r>
            <a:r>
              <a:rPr lang="en-US" altLang="zh-CN" sz="2400" dirty="0" smtClean="0"/>
              <a:t> </a:t>
            </a:r>
            <a:endParaRPr lang="zh-CN" altLang="en-US" sz="2400" dirty="0"/>
          </a:p>
        </p:txBody>
      </p:sp>
    </p:spTree>
    <p:extLst>
      <p:ext uri="{BB962C8B-B14F-4D97-AF65-F5344CB8AC3E}">
        <p14:creationId xmlns:p14="http://schemas.microsoft.com/office/powerpoint/2010/main" val="19291169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自定义 118">
      <a:dk1>
        <a:sysClr val="windowText" lastClr="000000"/>
      </a:dk1>
      <a:lt1>
        <a:sysClr val="window" lastClr="FFFFFF"/>
      </a:lt1>
      <a:dk2>
        <a:srgbClr val="5A6378"/>
      </a:dk2>
      <a:lt2>
        <a:srgbClr val="7F7F7F"/>
      </a:lt2>
      <a:accent1>
        <a:srgbClr val="0070C0"/>
      </a:accent1>
      <a:accent2>
        <a:srgbClr val="009AD0"/>
      </a:accent2>
      <a:accent3>
        <a:srgbClr val="0070C0"/>
      </a:accent3>
      <a:accent4>
        <a:srgbClr val="009AD0"/>
      </a:accent4>
      <a:accent5>
        <a:srgbClr val="0070C0"/>
      </a:accent5>
      <a:accent6>
        <a:srgbClr val="009AD0"/>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2441</TotalTime>
  <Words>3622</Words>
  <Application>Microsoft Office PowerPoint</Application>
  <PresentationFormat>全屏显示(4:3)</PresentationFormat>
  <Paragraphs>249</Paragraphs>
  <Slides>44</Slides>
  <Notes>16</Notes>
  <HiddenSlides>0</HiddenSlides>
  <MMClips>0</MMClips>
  <ScaleCrop>false</ScaleCrop>
  <HeadingPairs>
    <vt:vector size="4" baseType="variant">
      <vt:variant>
        <vt:lpstr>主题</vt:lpstr>
      </vt:variant>
      <vt:variant>
        <vt:i4>3</vt:i4>
      </vt:variant>
      <vt:variant>
        <vt:lpstr>幻灯片标题</vt:lpstr>
      </vt:variant>
      <vt:variant>
        <vt:i4>44</vt:i4>
      </vt:variant>
    </vt:vector>
  </HeadingPairs>
  <TitlesOfParts>
    <vt:vector size="47" baseType="lpstr">
      <vt:lpstr>1_Office 主题​​</vt:lpstr>
      <vt:lpstr>2_Office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yimingZhao</cp:lastModifiedBy>
  <cp:revision>109</cp:revision>
  <dcterms:created xsi:type="dcterms:W3CDTF">2018-12-01T15:35:00Z</dcterms:created>
  <dcterms:modified xsi:type="dcterms:W3CDTF">2021-06-02T10:27:38Z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2052-10.1.0.7698</vt:lpwstr>
  </property>
</Properties>
</file>