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7" r:id="rId9"/>
    <p:sldId id="264" r:id="rId10"/>
    <p:sldId id="265"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0503"/>
    <a:srgbClr val="76FFFF"/>
    <a:srgbClr val="8BCE40"/>
    <a:srgbClr val="CE1700"/>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05" autoAdjust="0"/>
  </p:normalViewPr>
  <p:slideViewPr>
    <p:cSldViewPr snapToGrid="0">
      <p:cViewPr>
        <p:scale>
          <a:sx n="80" d="100"/>
          <a:sy n="8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E5AEA6-C487-4A28-BF96-257E805BBA9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26B036E-27A2-43C4-AE5D-758EE43CC9A6}">
      <dgm:prSet/>
      <dgm:spPr/>
      <dgm:t>
        <a:bodyPr/>
        <a:lstStyle/>
        <a:p>
          <a:r>
            <a:rPr lang="fr-FR" i="1" dirty="0"/>
            <a:t>INTRODUCTION</a:t>
          </a:r>
          <a:endParaRPr lang="en-US" dirty="0"/>
        </a:p>
      </dgm:t>
    </dgm:pt>
    <dgm:pt modelId="{5CD462F1-50B9-4539-BDAA-000881BCCE04}" type="parTrans" cxnId="{BD938AFB-86D1-4A32-9338-875D58C7F5FA}">
      <dgm:prSet/>
      <dgm:spPr/>
      <dgm:t>
        <a:bodyPr/>
        <a:lstStyle/>
        <a:p>
          <a:endParaRPr lang="en-US"/>
        </a:p>
      </dgm:t>
    </dgm:pt>
    <dgm:pt modelId="{C8976C7A-0D4F-4D76-8EAB-859328BA731B}" type="sibTrans" cxnId="{BD938AFB-86D1-4A32-9338-875D58C7F5FA}">
      <dgm:prSet/>
      <dgm:spPr/>
      <dgm:t>
        <a:bodyPr/>
        <a:lstStyle/>
        <a:p>
          <a:endParaRPr lang="en-US"/>
        </a:p>
      </dgm:t>
    </dgm:pt>
    <dgm:pt modelId="{1BF7C344-6666-4993-B6CA-55FA96BD47B5}">
      <dgm:prSet/>
      <dgm:spPr/>
      <dgm:t>
        <a:bodyPr/>
        <a:lstStyle/>
        <a:p>
          <a:r>
            <a:rPr lang="fr-FR" i="1"/>
            <a:t>DIFFÉRENTS TYPES DE STOCKAGES DE DONNÉES</a:t>
          </a:r>
          <a:endParaRPr lang="en-US"/>
        </a:p>
      </dgm:t>
    </dgm:pt>
    <dgm:pt modelId="{FF676646-CB58-408A-9D95-22BBB2E9BAE0}" type="parTrans" cxnId="{A6EDFE7F-4BC7-439F-9B08-BE2AE3004744}">
      <dgm:prSet/>
      <dgm:spPr/>
      <dgm:t>
        <a:bodyPr/>
        <a:lstStyle/>
        <a:p>
          <a:endParaRPr lang="en-US"/>
        </a:p>
      </dgm:t>
    </dgm:pt>
    <dgm:pt modelId="{33474E95-87B4-4B9B-9B2E-7651D1D3A86C}" type="sibTrans" cxnId="{A6EDFE7F-4BC7-439F-9B08-BE2AE3004744}">
      <dgm:prSet/>
      <dgm:spPr/>
      <dgm:t>
        <a:bodyPr/>
        <a:lstStyle/>
        <a:p>
          <a:endParaRPr lang="en-US"/>
        </a:p>
      </dgm:t>
    </dgm:pt>
    <dgm:pt modelId="{E9259052-BD3A-43A0-9EF8-226E819C7BBC}">
      <dgm:prSet/>
      <dgm:spPr/>
      <dgm:t>
        <a:bodyPr/>
        <a:lstStyle/>
        <a:p>
          <a:r>
            <a:rPr lang="fr-FR" i="1"/>
            <a:t>ENJEUX ENVIRONNEMENTAUX</a:t>
          </a:r>
          <a:endParaRPr lang="en-US"/>
        </a:p>
      </dgm:t>
    </dgm:pt>
    <dgm:pt modelId="{A76DDF15-1A92-4C81-ABC6-9A2200EF56F9}" type="parTrans" cxnId="{48BC1B04-8908-452C-AC28-CDD0BBD707D8}">
      <dgm:prSet/>
      <dgm:spPr/>
      <dgm:t>
        <a:bodyPr/>
        <a:lstStyle/>
        <a:p>
          <a:endParaRPr lang="en-US"/>
        </a:p>
      </dgm:t>
    </dgm:pt>
    <dgm:pt modelId="{19C1068E-5B2F-4CF4-8A1C-F8462C957F6E}" type="sibTrans" cxnId="{48BC1B04-8908-452C-AC28-CDD0BBD707D8}">
      <dgm:prSet/>
      <dgm:spPr/>
      <dgm:t>
        <a:bodyPr/>
        <a:lstStyle/>
        <a:p>
          <a:endParaRPr lang="en-US"/>
        </a:p>
      </dgm:t>
    </dgm:pt>
    <dgm:pt modelId="{9AD6F6CD-F342-46EE-A76F-AF88B83EB162}">
      <dgm:prSet/>
      <dgm:spPr/>
      <dgm:t>
        <a:bodyPr/>
        <a:lstStyle/>
        <a:p>
          <a:r>
            <a:rPr lang="fr-FR" i="1"/>
            <a:t>COÛTS</a:t>
          </a:r>
          <a:endParaRPr lang="en-US"/>
        </a:p>
      </dgm:t>
    </dgm:pt>
    <dgm:pt modelId="{3F870C9B-9259-4910-A770-4C5D1BE31E43}" type="parTrans" cxnId="{64CBC445-31D0-4FD6-91C9-EED99F8AD484}">
      <dgm:prSet/>
      <dgm:spPr/>
      <dgm:t>
        <a:bodyPr/>
        <a:lstStyle/>
        <a:p>
          <a:endParaRPr lang="en-US"/>
        </a:p>
      </dgm:t>
    </dgm:pt>
    <dgm:pt modelId="{63374A09-58E5-4E72-976A-8783BBF86348}" type="sibTrans" cxnId="{64CBC445-31D0-4FD6-91C9-EED99F8AD484}">
      <dgm:prSet/>
      <dgm:spPr/>
      <dgm:t>
        <a:bodyPr/>
        <a:lstStyle/>
        <a:p>
          <a:endParaRPr lang="en-US"/>
        </a:p>
      </dgm:t>
    </dgm:pt>
    <dgm:pt modelId="{6DE91B24-8663-44B1-8EA5-EEA96712B8AF}">
      <dgm:prSet/>
      <dgm:spPr/>
      <dgm:t>
        <a:bodyPr/>
        <a:lstStyle/>
        <a:p>
          <a:r>
            <a:rPr lang="fr-FR" i="1"/>
            <a:t>RISQUE DE PERTE DE DONNÉES</a:t>
          </a:r>
          <a:endParaRPr lang="en-US"/>
        </a:p>
      </dgm:t>
    </dgm:pt>
    <dgm:pt modelId="{C7CBF65E-3DE0-4C82-AF15-77174DB04990}" type="parTrans" cxnId="{E00778B5-B918-47AC-809B-FF600592BD45}">
      <dgm:prSet/>
      <dgm:spPr/>
      <dgm:t>
        <a:bodyPr/>
        <a:lstStyle/>
        <a:p>
          <a:endParaRPr lang="en-US"/>
        </a:p>
      </dgm:t>
    </dgm:pt>
    <dgm:pt modelId="{602B5BF8-D34C-4F95-87AA-A4C7AE50F7EE}" type="sibTrans" cxnId="{E00778B5-B918-47AC-809B-FF600592BD45}">
      <dgm:prSet/>
      <dgm:spPr/>
      <dgm:t>
        <a:bodyPr/>
        <a:lstStyle/>
        <a:p>
          <a:endParaRPr lang="en-US"/>
        </a:p>
      </dgm:t>
    </dgm:pt>
    <dgm:pt modelId="{EAA5C089-9AB1-44E6-9118-A9141ADA87A9}">
      <dgm:prSet/>
      <dgm:spPr/>
      <dgm:t>
        <a:bodyPr/>
        <a:lstStyle/>
        <a:p>
          <a:r>
            <a:rPr lang="fr-FR" i="1"/>
            <a:t>RISQUE DE DIVULGATION DE DONNÉES</a:t>
          </a:r>
          <a:endParaRPr lang="en-US"/>
        </a:p>
      </dgm:t>
    </dgm:pt>
    <dgm:pt modelId="{9124872F-8DE9-43BD-9E37-347811A40371}" type="parTrans" cxnId="{70F39614-F194-4128-AB44-B01F6100CCC6}">
      <dgm:prSet/>
      <dgm:spPr/>
      <dgm:t>
        <a:bodyPr/>
        <a:lstStyle/>
        <a:p>
          <a:endParaRPr lang="en-US"/>
        </a:p>
      </dgm:t>
    </dgm:pt>
    <dgm:pt modelId="{DC3ECACA-32B5-46C9-83A4-2286AEE3A400}" type="sibTrans" cxnId="{70F39614-F194-4128-AB44-B01F6100CCC6}">
      <dgm:prSet/>
      <dgm:spPr/>
      <dgm:t>
        <a:bodyPr/>
        <a:lstStyle/>
        <a:p>
          <a:endParaRPr lang="en-US"/>
        </a:p>
      </dgm:t>
    </dgm:pt>
    <dgm:pt modelId="{964BFBBE-7FC5-4875-A3C6-0604ECE0D908}">
      <dgm:prSet/>
      <dgm:spPr/>
      <dgm:t>
        <a:bodyPr/>
        <a:lstStyle/>
        <a:p>
          <a:r>
            <a:rPr lang="fr-FR" i="1"/>
            <a:t>CONCLUSION</a:t>
          </a:r>
          <a:endParaRPr lang="en-US"/>
        </a:p>
      </dgm:t>
    </dgm:pt>
    <dgm:pt modelId="{36A13468-5CA6-490E-B29D-9C1D96759B4B}" type="parTrans" cxnId="{1BD2FB73-D99A-43C3-8AB9-A173D1E024D8}">
      <dgm:prSet/>
      <dgm:spPr/>
      <dgm:t>
        <a:bodyPr/>
        <a:lstStyle/>
        <a:p>
          <a:endParaRPr lang="en-US"/>
        </a:p>
      </dgm:t>
    </dgm:pt>
    <dgm:pt modelId="{DD4C7B14-3759-4CC1-A574-E7DED95B3B11}" type="sibTrans" cxnId="{1BD2FB73-D99A-43C3-8AB9-A173D1E024D8}">
      <dgm:prSet/>
      <dgm:spPr/>
      <dgm:t>
        <a:bodyPr/>
        <a:lstStyle/>
        <a:p>
          <a:endParaRPr lang="en-US"/>
        </a:p>
      </dgm:t>
    </dgm:pt>
    <dgm:pt modelId="{F49C1946-0599-4D3C-9046-D88F1E8366D6}">
      <dgm:prSet/>
      <dgm:spPr/>
      <dgm:t>
        <a:bodyPr/>
        <a:lstStyle/>
        <a:p>
          <a:r>
            <a:rPr lang="fr-FR" i="1"/>
            <a:t>ANNEXES</a:t>
          </a:r>
          <a:endParaRPr lang="en-US"/>
        </a:p>
      </dgm:t>
    </dgm:pt>
    <dgm:pt modelId="{2DE3F447-AFFA-42C6-80B9-C00EC75A38E7}" type="parTrans" cxnId="{5DDE9F44-4925-4E58-B3F0-C2766F41AE03}">
      <dgm:prSet/>
      <dgm:spPr/>
      <dgm:t>
        <a:bodyPr/>
        <a:lstStyle/>
        <a:p>
          <a:endParaRPr lang="en-US"/>
        </a:p>
      </dgm:t>
    </dgm:pt>
    <dgm:pt modelId="{5D80FA90-1A15-4DD4-9D2E-CE4255DB94E5}" type="sibTrans" cxnId="{5DDE9F44-4925-4E58-B3F0-C2766F41AE03}">
      <dgm:prSet/>
      <dgm:spPr/>
      <dgm:t>
        <a:bodyPr/>
        <a:lstStyle/>
        <a:p>
          <a:endParaRPr lang="en-US"/>
        </a:p>
      </dgm:t>
    </dgm:pt>
    <dgm:pt modelId="{031F93B8-4357-4859-A192-5C1A48D06BDB}" type="pres">
      <dgm:prSet presAssocID="{DFE5AEA6-C487-4A28-BF96-257E805BBA97}" presName="vert0" presStyleCnt="0">
        <dgm:presLayoutVars>
          <dgm:dir/>
          <dgm:animOne val="branch"/>
          <dgm:animLvl val="lvl"/>
        </dgm:presLayoutVars>
      </dgm:prSet>
      <dgm:spPr/>
    </dgm:pt>
    <dgm:pt modelId="{0439EDE8-8D96-44AE-A21D-F547F2D5C99F}" type="pres">
      <dgm:prSet presAssocID="{326B036E-27A2-43C4-AE5D-758EE43CC9A6}" presName="thickLine" presStyleLbl="alignNode1" presStyleIdx="0" presStyleCnt="8"/>
      <dgm:spPr/>
    </dgm:pt>
    <dgm:pt modelId="{77C7E19F-4F63-4418-9CA7-C93ECC0E92F8}" type="pres">
      <dgm:prSet presAssocID="{326B036E-27A2-43C4-AE5D-758EE43CC9A6}" presName="horz1" presStyleCnt="0"/>
      <dgm:spPr/>
    </dgm:pt>
    <dgm:pt modelId="{5BD20E40-20D9-4E44-A44C-6AFAC5827875}" type="pres">
      <dgm:prSet presAssocID="{326B036E-27A2-43C4-AE5D-758EE43CC9A6}" presName="tx1" presStyleLbl="revTx" presStyleIdx="0" presStyleCnt="8"/>
      <dgm:spPr/>
    </dgm:pt>
    <dgm:pt modelId="{E3596C2F-248B-4213-8CEF-E0F96BB27F34}" type="pres">
      <dgm:prSet presAssocID="{326B036E-27A2-43C4-AE5D-758EE43CC9A6}" presName="vert1" presStyleCnt="0"/>
      <dgm:spPr/>
    </dgm:pt>
    <dgm:pt modelId="{5FA37FE4-3F28-47ED-8451-0DBE82833AAA}" type="pres">
      <dgm:prSet presAssocID="{1BF7C344-6666-4993-B6CA-55FA96BD47B5}" presName="thickLine" presStyleLbl="alignNode1" presStyleIdx="1" presStyleCnt="8"/>
      <dgm:spPr/>
    </dgm:pt>
    <dgm:pt modelId="{3B47E441-7133-4094-8E66-C81C2450B128}" type="pres">
      <dgm:prSet presAssocID="{1BF7C344-6666-4993-B6CA-55FA96BD47B5}" presName="horz1" presStyleCnt="0"/>
      <dgm:spPr/>
    </dgm:pt>
    <dgm:pt modelId="{74FD5593-2290-4DAE-8C16-45863FF19E57}" type="pres">
      <dgm:prSet presAssocID="{1BF7C344-6666-4993-B6CA-55FA96BD47B5}" presName="tx1" presStyleLbl="revTx" presStyleIdx="1" presStyleCnt="8"/>
      <dgm:spPr/>
    </dgm:pt>
    <dgm:pt modelId="{89CA6C38-D116-4F31-808F-CE43D9BCD801}" type="pres">
      <dgm:prSet presAssocID="{1BF7C344-6666-4993-B6CA-55FA96BD47B5}" presName="vert1" presStyleCnt="0"/>
      <dgm:spPr/>
    </dgm:pt>
    <dgm:pt modelId="{9AE1BCD2-B3A3-463B-8E9A-545C0DED5347}" type="pres">
      <dgm:prSet presAssocID="{E9259052-BD3A-43A0-9EF8-226E819C7BBC}" presName="thickLine" presStyleLbl="alignNode1" presStyleIdx="2" presStyleCnt="8"/>
      <dgm:spPr/>
    </dgm:pt>
    <dgm:pt modelId="{5A347DA4-C8FA-46B8-BB0E-21BADA9415E0}" type="pres">
      <dgm:prSet presAssocID="{E9259052-BD3A-43A0-9EF8-226E819C7BBC}" presName="horz1" presStyleCnt="0"/>
      <dgm:spPr/>
    </dgm:pt>
    <dgm:pt modelId="{A8D74C45-8B38-41FE-AD06-C27EB31E009E}" type="pres">
      <dgm:prSet presAssocID="{E9259052-BD3A-43A0-9EF8-226E819C7BBC}" presName="tx1" presStyleLbl="revTx" presStyleIdx="2" presStyleCnt="8"/>
      <dgm:spPr/>
    </dgm:pt>
    <dgm:pt modelId="{0BBA0292-5219-4A67-BE0D-586CFC8DA220}" type="pres">
      <dgm:prSet presAssocID="{E9259052-BD3A-43A0-9EF8-226E819C7BBC}" presName="vert1" presStyleCnt="0"/>
      <dgm:spPr/>
    </dgm:pt>
    <dgm:pt modelId="{8429CEEB-EFB4-4614-9E0E-12D9AE2D9966}" type="pres">
      <dgm:prSet presAssocID="{9AD6F6CD-F342-46EE-A76F-AF88B83EB162}" presName="thickLine" presStyleLbl="alignNode1" presStyleIdx="3" presStyleCnt="8"/>
      <dgm:spPr/>
    </dgm:pt>
    <dgm:pt modelId="{0E3787CA-F55A-47ED-BC47-2E4EBCFCC4C4}" type="pres">
      <dgm:prSet presAssocID="{9AD6F6CD-F342-46EE-A76F-AF88B83EB162}" presName="horz1" presStyleCnt="0"/>
      <dgm:spPr/>
    </dgm:pt>
    <dgm:pt modelId="{385D33A0-0833-4648-8082-D3EDFDAE3B1C}" type="pres">
      <dgm:prSet presAssocID="{9AD6F6CD-F342-46EE-A76F-AF88B83EB162}" presName="tx1" presStyleLbl="revTx" presStyleIdx="3" presStyleCnt="8"/>
      <dgm:spPr/>
    </dgm:pt>
    <dgm:pt modelId="{5BA53302-2DA6-4034-8B17-DDBE16F44181}" type="pres">
      <dgm:prSet presAssocID="{9AD6F6CD-F342-46EE-A76F-AF88B83EB162}" presName="vert1" presStyleCnt="0"/>
      <dgm:spPr/>
    </dgm:pt>
    <dgm:pt modelId="{590D0CDF-7553-4B22-9DB5-7F46BDFB6471}" type="pres">
      <dgm:prSet presAssocID="{6DE91B24-8663-44B1-8EA5-EEA96712B8AF}" presName="thickLine" presStyleLbl="alignNode1" presStyleIdx="4" presStyleCnt="8"/>
      <dgm:spPr/>
    </dgm:pt>
    <dgm:pt modelId="{F3705EC9-F9A8-40CD-AEAD-F979ACAE67C6}" type="pres">
      <dgm:prSet presAssocID="{6DE91B24-8663-44B1-8EA5-EEA96712B8AF}" presName="horz1" presStyleCnt="0"/>
      <dgm:spPr/>
    </dgm:pt>
    <dgm:pt modelId="{67EC972D-484D-4BDB-A59C-90AB8B4B351E}" type="pres">
      <dgm:prSet presAssocID="{6DE91B24-8663-44B1-8EA5-EEA96712B8AF}" presName="tx1" presStyleLbl="revTx" presStyleIdx="4" presStyleCnt="8"/>
      <dgm:spPr/>
    </dgm:pt>
    <dgm:pt modelId="{08426C2F-E6D0-4CEB-8B4B-DE024959CC75}" type="pres">
      <dgm:prSet presAssocID="{6DE91B24-8663-44B1-8EA5-EEA96712B8AF}" presName="vert1" presStyleCnt="0"/>
      <dgm:spPr/>
    </dgm:pt>
    <dgm:pt modelId="{45D81C9B-3B17-40AA-AB22-D86CD3BABA06}" type="pres">
      <dgm:prSet presAssocID="{EAA5C089-9AB1-44E6-9118-A9141ADA87A9}" presName="thickLine" presStyleLbl="alignNode1" presStyleIdx="5" presStyleCnt="8"/>
      <dgm:spPr/>
    </dgm:pt>
    <dgm:pt modelId="{5D947777-E918-46BB-8E3A-395081025C25}" type="pres">
      <dgm:prSet presAssocID="{EAA5C089-9AB1-44E6-9118-A9141ADA87A9}" presName="horz1" presStyleCnt="0"/>
      <dgm:spPr/>
    </dgm:pt>
    <dgm:pt modelId="{263400A7-9C3B-47E5-A655-3BA9A105A4DE}" type="pres">
      <dgm:prSet presAssocID="{EAA5C089-9AB1-44E6-9118-A9141ADA87A9}" presName="tx1" presStyleLbl="revTx" presStyleIdx="5" presStyleCnt="8"/>
      <dgm:spPr/>
    </dgm:pt>
    <dgm:pt modelId="{CC12E2D4-A319-4631-B38E-444AFF8167F9}" type="pres">
      <dgm:prSet presAssocID="{EAA5C089-9AB1-44E6-9118-A9141ADA87A9}" presName="vert1" presStyleCnt="0"/>
      <dgm:spPr/>
    </dgm:pt>
    <dgm:pt modelId="{AB7602A1-59E5-464A-BCA7-25C58695D739}" type="pres">
      <dgm:prSet presAssocID="{964BFBBE-7FC5-4875-A3C6-0604ECE0D908}" presName="thickLine" presStyleLbl="alignNode1" presStyleIdx="6" presStyleCnt="8"/>
      <dgm:spPr/>
    </dgm:pt>
    <dgm:pt modelId="{4DB9F18F-499E-4955-8716-EC30A383A2DF}" type="pres">
      <dgm:prSet presAssocID="{964BFBBE-7FC5-4875-A3C6-0604ECE0D908}" presName="horz1" presStyleCnt="0"/>
      <dgm:spPr/>
    </dgm:pt>
    <dgm:pt modelId="{938AB4D4-842A-4029-A1C7-67291DB65567}" type="pres">
      <dgm:prSet presAssocID="{964BFBBE-7FC5-4875-A3C6-0604ECE0D908}" presName="tx1" presStyleLbl="revTx" presStyleIdx="6" presStyleCnt="8"/>
      <dgm:spPr/>
    </dgm:pt>
    <dgm:pt modelId="{34E107BA-4ECA-4F1F-8978-1C33B99BBA03}" type="pres">
      <dgm:prSet presAssocID="{964BFBBE-7FC5-4875-A3C6-0604ECE0D908}" presName="vert1" presStyleCnt="0"/>
      <dgm:spPr/>
    </dgm:pt>
    <dgm:pt modelId="{FB8AFB70-F989-448E-9000-0F6A9277EF7B}" type="pres">
      <dgm:prSet presAssocID="{F49C1946-0599-4D3C-9046-D88F1E8366D6}" presName="thickLine" presStyleLbl="alignNode1" presStyleIdx="7" presStyleCnt="8"/>
      <dgm:spPr/>
    </dgm:pt>
    <dgm:pt modelId="{7B77895E-7012-409B-AF40-E15C703F9D21}" type="pres">
      <dgm:prSet presAssocID="{F49C1946-0599-4D3C-9046-D88F1E8366D6}" presName="horz1" presStyleCnt="0"/>
      <dgm:spPr/>
    </dgm:pt>
    <dgm:pt modelId="{24480E50-1F89-4CD6-91B4-57A46E5165AD}" type="pres">
      <dgm:prSet presAssocID="{F49C1946-0599-4D3C-9046-D88F1E8366D6}" presName="tx1" presStyleLbl="revTx" presStyleIdx="7" presStyleCnt="8"/>
      <dgm:spPr/>
    </dgm:pt>
    <dgm:pt modelId="{C4F69D98-4117-4C5B-8011-665053A2BC82}" type="pres">
      <dgm:prSet presAssocID="{F49C1946-0599-4D3C-9046-D88F1E8366D6}" presName="vert1" presStyleCnt="0"/>
      <dgm:spPr/>
    </dgm:pt>
  </dgm:ptLst>
  <dgm:cxnLst>
    <dgm:cxn modelId="{48BC1B04-8908-452C-AC28-CDD0BBD707D8}" srcId="{DFE5AEA6-C487-4A28-BF96-257E805BBA97}" destId="{E9259052-BD3A-43A0-9EF8-226E819C7BBC}" srcOrd="2" destOrd="0" parTransId="{A76DDF15-1A92-4C81-ABC6-9A2200EF56F9}" sibTransId="{19C1068E-5B2F-4CF4-8A1C-F8462C957F6E}"/>
    <dgm:cxn modelId="{0044450D-88D7-45AA-8963-86A6E927C6DA}" type="presOf" srcId="{6DE91B24-8663-44B1-8EA5-EEA96712B8AF}" destId="{67EC972D-484D-4BDB-A59C-90AB8B4B351E}" srcOrd="0" destOrd="0" presId="urn:microsoft.com/office/officeart/2008/layout/LinedList"/>
    <dgm:cxn modelId="{70F39614-F194-4128-AB44-B01F6100CCC6}" srcId="{DFE5AEA6-C487-4A28-BF96-257E805BBA97}" destId="{EAA5C089-9AB1-44E6-9118-A9141ADA87A9}" srcOrd="5" destOrd="0" parTransId="{9124872F-8DE9-43BD-9E37-347811A40371}" sibTransId="{DC3ECACA-32B5-46C9-83A4-2286AEE3A400}"/>
    <dgm:cxn modelId="{5DDE9F44-4925-4E58-B3F0-C2766F41AE03}" srcId="{DFE5AEA6-C487-4A28-BF96-257E805BBA97}" destId="{F49C1946-0599-4D3C-9046-D88F1E8366D6}" srcOrd="7" destOrd="0" parTransId="{2DE3F447-AFFA-42C6-80B9-C00EC75A38E7}" sibTransId="{5D80FA90-1A15-4DD4-9D2E-CE4255DB94E5}"/>
    <dgm:cxn modelId="{64CBC445-31D0-4FD6-91C9-EED99F8AD484}" srcId="{DFE5AEA6-C487-4A28-BF96-257E805BBA97}" destId="{9AD6F6CD-F342-46EE-A76F-AF88B83EB162}" srcOrd="3" destOrd="0" parTransId="{3F870C9B-9259-4910-A770-4C5D1BE31E43}" sibTransId="{63374A09-58E5-4E72-976A-8783BBF86348}"/>
    <dgm:cxn modelId="{8AFA3066-8F9A-43EB-A7BB-63D51BE1C23A}" type="presOf" srcId="{964BFBBE-7FC5-4875-A3C6-0604ECE0D908}" destId="{938AB4D4-842A-4029-A1C7-67291DB65567}" srcOrd="0" destOrd="0" presId="urn:microsoft.com/office/officeart/2008/layout/LinedList"/>
    <dgm:cxn modelId="{DBDAD372-1BFB-4317-9776-9DCD9A5945A5}" type="presOf" srcId="{326B036E-27A2-43C4-AE5D-758EE43CC9A6}" destId="{5BD20E40-20D9-4E44-A44C-6AFAC5827875}" srcOrd="0" destOrd="0" presId="urn:microsoft.com/office/officeart/2008/layout/LinedList"/>
    <dgm:cxn modelId="{1BD2FB73-D99A-43C3-8AB9-A173D1E024D8}" srcId="{DFE5AEA6-C487-4A28-BF96-257E805BBA97}" destId="{964BFBBE-7FC5-4875-A3C6-0604ECE0D908}" srcOrd="6" destOrd="0" parTransId="{36A13468-5CA6-490E-B29D-9C1D96759B4B}" sibTransId="{DD4C7B14-3759-4CC1-A574-E7DED95B3B11}"/>
    <dgm:cxn modelId="{2F113178-10A7-4841-9B9A-750BD114D8CE}" type="presOf" srcId="{9AD6F6CD-F342-46EE-A76F-AF88B83EB162}" destId="{385D33A0-0833-4648-8082-D3EDFDAE3B1C}" srcOrd="0" destOrd="0" presId="urn:microsoft.com/office/officeart/2008/layout/LinedList"/>
    <dgm:cxn modelId="{A6EDFE7F-4BC7-439F-9B08-BE2AE3004744}" srcId="{DFE5AEA6-C487-4A28-BF96-257E805BBA97}" destId="{1BF7C344-6666-4993-B6CA-55FA96BD47B5}" srcOrd="1" destOrd="0" parTransId="{FF676646-CB58-408A-9D95-22BBB2E9BAE0}" sibTransId="{33474E95-87B4-4B9B-9B2E-7651D1D3A86C}"/>
    <dgm:cxn modelId="{F80F4A86-E270-4166-A948-4FC732F6D90A}" type="presOf" srcId="{DFE5AEA6-C487-4A28-BF96-257E805BBA97}" destId="{031F93B8-4357-4859-A192-5C1A48D06BDB}" srcOrd="0" destOrd="0" presId="urn:microsoft.com/office/officeart/2008/layout/LinedList"/>
    <dgm:cxn modelId="{6823108F-E958-4FAB-90A9-73ED91AA617A}" type="presOf" srcId="{F49C1946-0599-4D3C-9046-D88F1E8366D6}" destId="{24480E50-1F89-4CD6-91B4-57A46E5165AD}" srcOrd="0" destOrd="0" presId="urn:microsoft.com/office/officeart/2008/layout/LinedList"/>
    <dgm:cxn modelId="{B25FF7A7-7793-434E-AEA7-71CBB78C8597}" type="presOf" srcId="{E9259052-BD3A-43A0-9EF8-226E819C7BBC}" destId="{A8D74C45-8B38-41FE-AD06-C27EB31E009E}" srcOrd="0" destOrd="0" presId="urn:microsoft.com/office/officeart/2008/layout/LinedList"/>
    <dgm:cxn modelId="{E00778B5-B918-47AC-809B-FF600592BD45}" srcId="{DFE5AEA6-C487-4A28-BF96-257E805BBA97}" destId="{6DE91B24-8663-44B1-8EA5-EEA96712B8AF}" srcOrd="4" destOrd="0" parTransId="{C7CBF65E-3DE0-4C82-AF15-77174DB04990}" sibTransId="{602B5BF8-D34C-4F95-87AA-A4C7AE50F7EE}"/>
    <dgm:cxn modelId="{28D6F6BC-C69E-465D-940C-75A9216840FD}" type="presOf" srcId="{EAA5C089-9AB1-44E6-9118-A9141ADA87A9}" destId="{263400A7-9C3B-47E5-A655-3BA9A105A4DE}" srcOrd="0" destOrd="0" presId="urn:microsoft.com/office/officeart/2008/layout/LinedList"/>
    <dgm:cxn modelId="{F7F785D1-A7CF-4A53-A084-D9691B49925F}" type="presOf" srcId="{1BF7C344-6666-4993-B6CA-55FA96BD47B5}" destId="{74FD5593-2290-4DAE-8C16-45863FF19E57}" srcOrd="0" destOrd="0" presId="urn:microsoft.com/office/officeart/2008/layout/LinedList"/>
    <dgm:cxn modelId="{BD938AFB-86D1-4A32-9338-875D58C7F5FA}" srcId="{DFE5AEA6-C487-4A28-BF96-257E805BBA97}" destId="{326B036E-27A2-43C4-AE5D-758EE43CC9A6}" srcOrd="0" destOrd="0" parTransId="{5CD462F1-50B9-4539-BDAA-000881BCCE04}" sibTransId="{C8976C7A-0D4F-4D76-8EAB-859328BA731B}"/>
    <dgm:cxn modelId="{21E7A062-7CBC-490F-AB3F-ADEDAAD8EEE7}" type="presParOf" srcId="{031F93B8-4357-4859-A192-5C1A48D06BDB}" destId="{0439EDE8-8D96-44AE-A21D-F547F2D5C99F}" srcOrd="0" destOrd="0" presId="urn:microsoft.com/office/officeart/2008/layout/LinedList"/>
    <dgm:cxn modelId="{776BF568-166E-41B3-8FCF-ED17800E428D}" type="presParOf" srcId="{031F93B8-4357-4859-A192-5C1A48D06BDB}" destId="{77C7E19F-4F63-4418-9CA7-C93ECC0E92F8}" srcOrd="1" destOrd="0" presId="urn:microsoft.com/office/officeart/2008/layout/LinedList"/>
    <dgm:cxn modelId="{9FD1ACC8-A95C-4984-9458-F26A5F67A92A}" type="presParOf" srcId="{77C7E19F-4F63-4418-9CA7-C93ECC0E92F8}" destId="{5BD20E40-20D9-4E44-A44C-6AFAC5827875}" srcOrd="0" destOrd="0" presId="urn:microsoft.com/office/officeart/2008/layout/LinedList"/>
    <dgm:cxn modelId="{4B02D03E-6823-444A-BBCC-353791140E43}" type="presParOf" srcId="{77C7E19F-4F63-4418-9CA7-C93ECC0E92F8}" destId="{E3596C2F-248B-4213-8CEF-E0F96BB27F34}" srcOrd="1" destOrd="0" presId="urn:microsoft.com/office/officeart/2008/layout/LinedList"/>
    <dgm:cxn modelId="{6B5329F5-FBDB-4E34-9979-C270BFEF24F2}" type="presParOf" srcId="{031F93B8-4357-4859-A192-5C1A48D06BDB}" destId="{5FA37FE4-3F28-47ED-8451-0DBE82833AAA}" srcOrd="2" destOrd="0" presId="urn:microsoft.com/office/officeart/2008/layout/LinedList"/>
    <dgm:cxn modelId="{B9B035D7-4703-42A4-8147-85661332010D}" type="presParOf" srcId="{031F93B8-4357-4859-A192-5C1A48D06BDB}" destId="{3B47E441-7133-4094-8E66-C81C2450B128}" srcOrd="3" destOrd="0" presId="urn:microsoft.com/office/officeart/2008/layout/LinedList"/>
    <dgm:cxn modelId="{E595EFF4-2AFF-4C18-9FDD-9580C7EE4F9B}" type="presParOf" srcId="{3B47E441-7133-4094-8E66-C81C2450B128}" destId="{74FD5593-2290-4DAE-8C16-45863FF19E57}" srcOrd="0" destOrd="0" presId="urn:microsoft.com/office/officeart/2008/layout/LinedList"/>
    <dgm:cxn modelId="{AB444F34-8122-418E-A05B-5B1F1166087B}" type="presParOf" srcId="{3B47E441-7133-4094-8E66-C81C2450B128}" destId="{89CA6C38-D116-4F31-808F-CE43D9BCD801}" srcOrd="1" destOrd="0" presId="urn:microsoft.com/office/officeart/2008/layout/LinedList"/>
    <dgm:cxn modelId="{C7F7C466-8D94-488A-9CCB-2651F38DC0D1}" type="presParOf" srcId="{031F93B8-4357-4859-A192-5C1A48D06BDB}" destId="{9AE1BCD2-B3A3-463B-8E9A-545C0DED5347}" srcOrd="4" destOrd="0" presId="urn:microsoft.com/office/officeart/2008/layout/LinedList"/>
    <dgm:cxn modelId="{3D6876E4-C225-4B5B-9796-0BD2193A06F9}" type="presParOf" srcId="{031F93B8-4357-4859-A192-5C1A48D06BDB}" destId="{5A347DA4-C8FA-46B8-BB0E-21BADA9415E0}" srcOrd="5" destOrd="0" presId="urn:microsoft.com/office/officeart/2008/layout/LinedList"/>
    <dgm:cxn modelId="{5F93AF0D-312C-4924-B867-83CD37B96258}" type="presParOf" srcId="{5A347DA4-C8FA-46B8-BB0E-21BADA9415E0}" destId="{A8D74C45-8B38-41FE-AD06-C27EB31E009E}" srcOrd="0" destOrd="0" presId="urn:microsoft.com/office/officeart/2008/layout/LinedList"/>
    <dgm:cxn modelId="{91679592-34AA-43C0-8D08-FAC6B56CAC52}" type="presParOf" srcId="{5A347DA4-C8FA-46B8-BB0E-21BADA9415E0}" destId="{0BBA0292-5219-4A67-BE0D-586CFC8DA220}" srcOrd="1" destOrd="0" presId="urn:microsoft.com/office/officeart/2008/layout/LinedList"/>
    <dgm:cxn modelId="{083BFB5C-CDB2-4D48-BCFF-F532C6F1E06E}" type="presParOf" srcId="{031F93B8-4357-4859-A192-5C1A48D06BDB}" destId="{8429CEEB-EFB4-4614-9E0E-12D9AE2D9966}" srcOrd="6" destOrd="0" presId="urn:microsoft.com/office/officeart/2008/layout/LinedList"/>
    <dgm:cxn modelId="{8FFEE716-F879-4BE4-8049-26746A9120E3}" type="presParOf" srcId="{031F93B8-4357-4859-A192-5C1A48D06BDB}" destId="{0E3787CA-F55A-47ED-BC47-2E4EBCFCC4C4}" srcOrd="7" destOrd="0" presId="urn:microsoft.com/office/officeart/2008/layout/LinedList"/>
    <dgm:cxn modelId="{FC95B2AB-2F8A-454F-BDC8-ECC43FA52C3B}" type="presParOf" srcId="{0E3787CA-F55A-47ED-BC47-2E4EBCFCC4C4}" destId="{385D33A0-0833-4648-8082-D3EDFDAE3B1C}" srcOrd="0" destOrd="0" presId="urn:microsoft.com/office/officeart/2008/layout/LinedList"/>
    <dgm:cxn modelId="{457EAEE9-8A09-442A-BAB1-DB88F3866502}" type="presParOf" srcId="{0E3787CA-F55A-47ED-BC47-2E4EBCFCC4C4}" destId="{5BA53302-2DA6-4034-8B17-DDBE16F44181}" srcOrd="1" destOrd="0" presId="urn:microsoft.com/office/officeart/2008/layout/LinedList"/>
    <dgm:cxn modelId="{32B71294-F138-4774-B0AC-0794B706DD49}" type="presParOf" srcId="{031F93B8-4357-4859-A192-5C1A48D06BDB}" destId="{590D0CDF-7553-4B22-9DB5-7F46BDFB6471}" srcOrd="8" destOrd="0" presId="urn:microsoft.com/office/officeart/2008/layout/LinedList"/>
    <dgm:cxn modelId="{0881BABD-1FF2-4203-B1A3-6C9ECD987F91}" type="presParOf" srcId="{031F93B8-4357-4859-A192-5C1A48D06BDB}" destId="{F3705EC9-F9A8-40CD-AEAD-F979ACAE67C6}" srcOrd="9" destOrd="0" presId="urn:microsoft.com/office/officeart/2008/layout/LinedList"/>
    <dgm:cxn modelId="{B6A34387-71E4-4C28-A6DC-E57215785464}" type="presParOf" srcId="{F3705EC9-F9A8-40CD-AEAD-F979ACAE67C6}" destId="{67EC972D-484D-4BDB-A59C-90AB8B4B351E}" srcOrd="0" destOrd="0" presId="urn:microsoft.com/office/officeart/2008/layout/LinedList"/>
    <dgm:cxn modelId="{1C5B680E-DC46-4C47-A5E4-AD29FE73544A}" type="presParOf" srcId="{F3705EC9-F9A8-40CD-AEAD-F979ACAE67C6}" destId="{08426C2F-E6D0-4CEB-8B4B-DE024959CC75}" srcOrd="1" destOrd="0" presId="urn:microsoft.com/office/officeart/2008/layout/LinedList"/>
    <dgm:cxn modelId="{7B3E2A81-F3C5-46E0-936D-BEDCF16582FE}" type="presParOf" srcId="{031F93B8-4357-4859-A192-5C1A48D06BDB}" destId="{45D81C9B-3B17-40AA-AB22-D86CD3BABA06}" srcOrd="10" destOrd="0" presId="urn:microsoft.com/office/officeart/2008/layout/LinedList"/>
    <dgm:cxn modelId="{A5E804E5-D97E-4B55-A227-DF483125298F}" type="presParOf" srcId="{031F93B8-4357-4859-A192-5C1A48D06BDB}" destId="{5D947777-E918-46BB-8E3A-395081025C25}" srcOrd="11" destOrd="0" presId="urn:microsoft.com/office/officeart/2008/layout/LinedList"/>
    <dgm:cxn modelId="{A7662A14-58C8-4D1B-8DE2-65944B3456E2}" type="presParOf" srcId="{5D947777-E918-46BB-8E3A-395081025C25}" destId="{263400A7-9C3B-47E5-A655-3BA9A105A4DE}" srcOrd="0" destOrd="0" presId="urn:microsoft.com/office/officeart/2008/layout/LinedList"/>
    <dgm:cxn modelId="{45758A45-2362-41C4-810E-8F346F66F391}" type="presParOf" srcId="{5D947777-E918-46BB-8E3A-395081025C25}" destId="{CC12E2D4-A319-4631-B38E-444AFF8167F9}" srcOrd="1" destOrd="0" presId="urn:microsoft.com/office/officeart/2008/layout/LinedList"/>
    <dgm:cxn modelId="{71998A8B-131F-4294-B1AE-C4897F9C07E5}" type="presParOf" srcId="{031F93B8-4357-4859-A192-5C1A48D06BDB}" destId="{AB7602A1-59E5-464A-BCA7-25C58695D739}" srcOrd="12" destOrd="0" presId="urn:microsoft.com/office/officeart/2008/layout/LinedList"/>
    <dgm:cxn modelId="{C8742157-7E67-41F0-ABFA-B663BF5AC83E}" type="presParOf" srcId="{031F93B8-4357-4859-A192-5C1A48D06BDB}" destId="{4DB9F18F-499E-4955-8716-EC30A383A2DF}" srcOrd="13" destOrd="0" presId="urn:microsoft.com/office/officeart/2008/layout/LinedList"/>
    <dgm:cxn modelId="{1F34B6B7-9CA6-47BC-94EC-F85E09AD484B}" type="presParOf" srcId="{4DB9F18F-499E-4955-8716-EC30A383A2DF}" destId="{938AB4D4-842A-4029-A1C7-67291DB65567}" srcOrd="0" destOrd="0" presId="urn:microsoft.com/office/officeart/2008/layout/LinedList"/>
    <dgm:cxn modelId="{4F3D938E-E662-4EFC-B8ED-ABD16E2E019B}" type="presParOf" srcId="{4DB9F18F-499E-4955-8716-EC30A383A2DF}" destId="{34E107BA-4ECA-4F1F-8978-1C33B99BBA03}" srcOrd="1" destOrd="0" presId="urn:microsoft.com/office/officeart/2008/layout/LinedList"/>
    <dgm:cxn modelId="{64F08615-D43A-4F34-A44B-ECEDCF84A421}" type="presParOf" srcId="{031F93B8-4357-4859-A192-5C1A48D06BDB}" destId="{FB8AFB70-F989-448E-9000-0F6A9277EF7B}" srcOrd="14" destOrd="0" presId="urn:microsoft.com/office/officeart/2008/layout/LinedList"/>
    <dgm:cxn modelId="{AD69A931-BF19-4270-BFDF-1B24662AA194}" type="presParOf" srcId="{031F93B8-4357-4859-A192-5C1A48D06BDB}" destId="{7B77895E-7012-409B-AF40-E15C703F9D21}" srcOrd="15" destOrd="0" presId="urn:microsoft.com/office/officeart/2008/layout/LinedList"/>
    <dgm:cxn modelId="{74D96975-180F-494D-BAF9-365947CFAB79}" type="presParOf" srcId="{7B77895E-7012-409B-AF40-E15C703F9D21}" destId="{24480E50-1F89-4CD6-91B4-57A46E5165AD}" srcOrd="0" destOrd="0" presId="urn:microsoft.com/office/officeart/2008/layout/LinedList"/>
    <dgm:cxn modelId="{75A057B8-BFAE-4023-8624-CE960AB2BBE8}" type="presParOf" srcId="{7B77895E-7012-409B-AF40-E15C703F9D21}" destId="{C4F69D98-4117-4C5B-8011-665053A2BC82}" srcOrd="1" destOrd="0" presId="urn:microsoft.com/office/officeart/2008/layout/LinedList"/>
  </dgm:cxnLst>
  <dgm:bg>
    <a:effectLst>
      <a:glow>
        <a:schemeClr val="tx1">
          <a:alpha val="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9EDE8-8D96-44AE-A21D-F547F2D5C99F}">
      <dsp:nvSpPr>
        <dsp:cNvPr id="0" name=""/>
        <dsp:cNvSpPr/>
      </dsp:nvSpPr>
      <dsp:spPr>
        <a:xfrm>
          <a:off x="0" y="0"/>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20E40-20D9-4E44-A44C-6AFAC5827875}">
      <dsp:nvSpPr>
        <dsp:cNvPr id="0" name=""/>
        <dsp:cNvSpPr/>
      </dsp:nvSpPr>
      <dsp:spPr>
        <a:xfrm>
          <a:off x="0" y="0"/>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dirty="0"/>
            <a:t>INTRODUCTION</a:t>
          </a:r>
          <a:endParaRPr lang="en-US" sz="2300" kern="1200" dirty="0"/>
        </a:p>
      </dsp:txBody>
      <dsp:txXfrm>
        <a:off x="0" y="0"/>
        <a:ext cx="10820400" cy="503015"/>
      </dsp:txXfrm>
    </dsp:sp>
    <dsp:sp modelId="{5FA37FE4-3F28-47ED-8451-0DBE82833AAA}">
      <dsp:nvSpPr>
        <dsp:cNvPr id="0" name=""/>
        <dsp:cNvSpPr/>
      </dsp:nvSpPr>
      <dsp:spPr>
        <a:xfrm>
          <a:off x="0" y="503015"/>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D5593-2290-4DAE-8C16-45863FF19E57}">
      <dsp:nvSpPr>
        <dsp:cNvPr id="0" name=""/>
        <dsp:cNvSpPr/>
      </dsp:nvSpPr>
      <dsp:spPr>
        <a:xfrm>
          <a:off x="0" y="503015"/>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a:t>DIFFÉRENTS TYPES DE STOCKAGES DE DONNÉES</a:t>
          </a:r>
          <a:endParaRPr lang="en-US" sz="2300" kern="1200"/>
        </a:p>
      </dsp:txBody>
      <dsp:txXfrm>
        <a:off x="0" y="503015"/>
        <a:ext cx="10820400" cy="503015"/>
      </dsp:txXfrm>
    </dsp:sp>
    <dsp:sp modelId="{9AE1BCD2-B3A3-463B-8E9A-545C0DED5347}">
      <dsp:nvSpPr>
        <dsp:cNvPr id="0" name=""/>
        <dsp:cNvSpPr/>
      </dsp:nvSpPr>
      <dsp:spPr>
        <a:xfrm>
          <a:off x="0" y="1006031"/>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74C45-8B38-41FE-AD06-C27EB31E009E}">
      <dsp:nvSpPr>
        <dsp:cNvPr id="0" name=""/>
        <dsp:cNvSpPr/>
      </dsp:nvSpPr>
      <dsp:spPr>
        <a:xfrm>
          <a:off x="0" y="1006031"/>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a:t>ENJEUX ENVIRONNEMENTAUX</a:t>
          </a:r>
          <a:endParaRPr lang="en-US" sz="2300" kern="1200"/>
        </a:p>
      </dsp:txBody>
      <dsp:txXfrm>
        <a:off x="0" y="1006031"/>
        <a:ext cx="10820400" cy="503015"/>
      </dsp:txXfrm>
    </dsp:sp>
    <dsp:sp modelId="{8429CEEB-EFB4-4614-9E0E-12D9AE2D9966}">
      <dsp:nvSpPr>
        <dsp:cNvPr id="0" name=""/>
        <dsp:cNvSpPr/>
      </dsp:nvSpPr>
      <dsp:spPr>
        <a:xfrm>
          <a:off x="0" y="1509046"/>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D33A0-0833-4648-8082-D3EDFDAE3B1C}">
      <dsp:nvSpPr>
        <dsp:cNvPr id="0" name=""/>
        <dsp:cNvSpPr/>
      </dsp:nvSpPr>
      <dsp:spPr>
        <a:xfrm>
          <a:off x="0" y="1509046"/>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a:t>COÛTS</a:t>
          </a:r>
          <a:endParaRPr lang="en-US" sz="2300" kern="1200"/>
        </a:p>
      </dsp:txBody>
      <dsp:txXfrm>
        <a:off x="0" y="1509046"/>
        <a:ext cx="10820400" cy="503015"/>
      </dsp:txXfrm>
    </dsp:sp>
    <dsp:sp modelId="{590D0CDF-7553-4B22-9DB5-7F46BDFB6471}">
      <dsp:nvSpPr>
        <dsp:cNvPr id="0" name=""/>
        <dsp:cNvSpPr/>
      </dsp:nvSpPr>
      <dsp:spPr>
        <a:xfrm>
          <a:off x="0" y="2012062"/>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C972D-484D-4BDB-A59C-90AB8B4B351E}">
      <dsp:nvSpPr>
        <dsp:cNvPr id="0" name=""/>
        <dsp:cNvSpPr/>
      </dsp:nvSpPr>
      <dsp:spPr>
        <a:xfrm>
          <a:off x="0" y="2012062"/>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a:t>RISQUE DE PERTE DE DONNÉES</a:t>
          </a:r>
          <a:endParaRPr lang="en-US" sz="2300" kern="1200"/>
        </a:p>
      </dsp:txBody>
      <dsp:txXfrm>
        <a:off x="0" y="2012062"/>
        <a:ext cx="10820400" cy="503015"/>
      </dsp:txXfrm>
    </dsp:sp>
    <dsp:sp modelId="{45D81C9B-3B17-40AA-AB22-D86CD3BABA06}">
      <dsp:nvSpPr>
        <dsp:cNvPr id="0" name=""/>
        <dsp:cNvSpPr/>
      </dsp:nvSpPr>
      <dsp:spPr>
        <a:xfrm>
          <a:off x="0" y="2515078"/>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400A7-9C3B-47E5-A655-3BA9A105A4DE}">
      <dsp:nvSpPr>
        <dsp:cNvPr id="0" name=""/>
        <dsp:cNvSpPr/>
      </dsp:nvSpPr>
      <dsp:spPr>
        <a:xfrm>
          <a:off x="0" y="2515078"/>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a:t>RISQUE DE DIVULGATION DE DONNÉES</a:t>
          </a:r>
          <a:endParaRPr lang="en-US" sz="2300" kern="1200"/>
        </a:p>
      </dsp:txBody>
      <dsp:txXfrm>
        <a:off x="0" y="2515078"/>
        <a:ext cx="10820400" cy="503015"/>
      </dsp:txXfrm>
    </dsp:sp>
    <dsp:sp modelId="{AB7602A1-59E5-464A-BCA7-25C58695D739}">
      <dsp:nvSpPr>
        <dsp:cNvPr id="0" name=""/>
        <dsp:cNvSpPr/>
      </dsp:nvSpPr>
      <dsp:spPr>
        <a:xfrm>
          <a:off x="0" y="3018093"/>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8AB4D4-842A-4029-A1C7-67291DB65567}">
      <dsp:nvSpPr>
        <dsp:cNvPr id="0" name=""/>
        <dsp:cNvSpPr/>
      </dsp:nvSpPr>
      <dsp:spPr>
        <a:xfrm>
          <a:off x="0" y="3018093"/>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a:t>CONCLUSION</a:t>
          </a:r>
          <a:endParaRPr lang="en-US" sz="2300" kern="1200"/>
        </a:p>
      </dsp:txBody>
      <dsp:txXfrm>
        <a:off x="0" y="3018093"/>
        <a:ext cx="10820400" cy="503015"/>
      </dsp:txXfrm>
    </dsp:sp>
    <dsp:sp modelId="{FB8AFB70-F989-448E-9000-0F6A9277EF7B}">
      <dsp:nvSpPr>
        <dsp:cNvPr id="0" name=""/>
        <dsp:cNvSpPr/>
      </dsp:nvSpPr>
      <dsp:spPr>
        <a:xfrm>
          <a:off x="0" y="3521109"/>
          <a:ext cx="1082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80E50-1F89-4CD6-91B4-57A46E5165AD}">
      <dsp:nvSpPr>
        <dsp:cNvPr id="0" name=""/>
        <dsp:cNvSpPr/>
      </dsp:nvSpPr>
      <dsp:spPr>
        <a:xfrm>
          <a:off x="0" y="3521109"/>
          <a:ext cx="10820400" cy="503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fr-FR" sz="2300" i="1" kern="1200"/>
            <a:t>ANNEXES</a:t>
          </a:r>
          <a:endParaRPr lang="en-US" sz="2300" kern="1200"/>
        </a:p>
      </dsp:txBody>
      <dsp:txXfrm>
        <a:off x="0" y="3521109"/>
        <a:ext cx="10820400" cy="5030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ell.com/learn/fr/fr/frbsdt1/campaigns/revueit-securite-principaux-risques-perte-donnees" TargetMode="External"/><Relationship Id="rId2" Type="http://schemas.openxmlformats.org/officeDocument/2006/relationships/hyperlink" Target="file:///C:\Users\thomg\Desktop\GRATTIER-_-SIMATOVICH-Le-num&#195;&#169;rique-est-il-un-atout-ou-un-handicap-.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riangle isocèle 7">
            <a:extLst>
              <a:ext uri="{FF2B5EF4-FFF2-40B4-BE49-F238E27FC236}">
                <a16:creationId xmlns:a16="http://schemas.microsoft.com/office/drawing/2014/main" id="{12968BB1-71A9-4DBE-B49C-E5A1C377C294}"/>
              </a:ext>
            </a:extLst>
          </p:cNvPr>
          <p:cNvSpPr/>
          <p:nvPr/>
        </p:nvSpPr>
        <p:spPr>
          <a:xfrm rot="16200000">
            <a:off x="10029149" y="404627"/>
            <a:ext cx="1716833" cy="1825096"/>
          </a:xfrm>
          <a:prstGeom prst="triangle">
            <a:avLst/>
          </a:prstGeom>
          <a:solidFill>
            <a:srgbClr val="AA0503"/>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riangle isocèle 5">
            <a:extLst>
              <a:ext uri="{FF2B5EF4-FFF2-40B4-BE49-F238E27FC236}">
                <a16:creationId xmlns:a16="http://schemas.microsoft.com/office/drawing/2014/main" id="{6DA43E28-5807-459C-BA7E-647243E7F64E}"/>
              </a:ext>
            </a:extLst>
          </p:cNvPr>
          <p:cNvSpPr/>
          <p:nvPr/>
        </p:nvSpPr>
        <p:spPr>
          <a:xfrm rot="5400000">
            <a:off x="8204052" y="385079"/>
            <a:ext cx="1716833" cy="1825096"/>
          </a:xfrm>
          <a:prstGeom prst="triangle">
            <a:avLst/>
          </a:prstGeom>
          <a:solidFill>
            <a:srgbClr val="AA0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251BC0CF-49D1-447E-AEC8-00C46040116E}"/>
              </a:ext>
            </a:extLst>
          </p:cNvPr>
          <p:cNvSpPr/>
          <p:nvPr/>
        </p:nvSpPr>
        <p:spPr>
          <a:xfrm>
            <a:off x="9071696" y="900708"/>
            <a:ext cx="1825097" cy="863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6B7089BB-D4E5-4497-A7A9-CEBC0923F810}"/>
              </a:ext>
            </a:extLst>
          </p:cNvPr>
          <p:cNvSpPr txBox="1"/>
          <p:nvPr/>
        </p:nvSpPr>
        <p:spPr>
          <a:xfrm>
            <a:off x="9427633" y="1111096"/>
            <a:ext cx="1600570" cy="369332"/>
          </a:xfrm>
          <a:prstGeom prst="rect">
            <a:avLst/>
          </a:prstGeom>
          <a:noFill/>
        </p:spPr>
        <p:txBody>
          <a:bodyPr wrap="square" rtlCol="0">
            <a:spAutoFit/>
          </a:bodyPr>
          <a:lstStyle/>
          <a:p>
            <a:r>
              <a:rPr lang="fr-FR" b="1" u="sng" dirty="0">
                <a:effectLst>
                  <a:outerShdw blurRad="38100" dist="38100" dir="2700000" algn="tl">
                    <a:srgbClr val="000000">
                      <a:alpha val="43137"/>
                    </a:srgbClr>
                  </a:outerShdw>
                </a:effectLst>
              </a:rPr>
              <a:t>BATMAN</a:t>
            </a:r>
          </a:p>
        </p:txBody>
      </p:sp>
      <p:sp>
        <p:nvSpPr>
          <p:cNvPr id="2" name="Titre 1">
            <a:extLst>
              <a:ext uri="{FF2B5EF4-FFF2-40B4-BE49-F238E27FC236}">
                <a16:creationId xmlns:a16="http://schemas.microsoft.com/office/drawing/2014/main" id="{349C4295-AEF6-4AFA-8588-B794E39403E6}"/>
              </a:ext>
            </a:extLst>
          </p:cNvPr>
          <p:cNvSpPr>
            <a:spLocks noGrp="1"/>
          </p:cNvSpPr>
          <p:nvPr>
            <p:ph type="ctrTitle"/>
          </p:nvPr>
        </p:nvSpPr>
        <p:spPr>
          <a:xfrm>
            <a:off x="1371600" y="2313251"/>
            <a:ext cx="9448800" cy="1825096"/>
          </a:xfrm>
        </p:spPr>
        <p:txBody>
          <a:bodyPr>
            <a:normAutofit/>
          </a:bodyPr>
          <a:lstStyle/>
          <a:p>
            <a:pPr algn="ctr"/>
            <a:r>
              <a:rPr lang="fr-FR" sz="5400" b="1" u="sng" dirty="0">
                <a:solidFill>
                  <a:srgbClr val="AA0503"/>
                </a:solidFill>
                <a:effectLst>
                  <a:outerShdw blurRad="38100" dist="38100" dir="2700000" algn="tl">
                    <a:srgbClr val="000000">
                      <a:alpha val="43137"/>
                    </a:srgbClr>
                  </a:outerShdw>
                </a:effectLst>
                <a:uFill>
                  <a:solidFill>
                    <a:srgbClr val="AA0503"/>
                  </a:solidFill>
                </a:uFill>
              </a:rPr>
              <a:t>Stratégies </a:t>
            </a:r>
            <a:r>
              <a:rPr lang="fr-FR" sz="5400" b="1" u="sng" dirty="0">
                <a:effectLst>
                  <a:outerShdw blurRad="38100" dist="38100" dir="2700000" algn="tl">
                    <a:srgbClr val="000000">
                      <a:alpha val="43137"/>
                    </a:srgbClr>
                  </a:outerShdw>
                </a:effectLst>
              </a:rPr>
              <a:t>de stockage</a:t>
            </a:r>
            <a:br>
              <a:rPr lang="fr-FR" sz="5400" b="1" u="sng" dirty="0">
                <a:effectLst>
                  <a:outerShdw blurRad="38100" dist="38100" dir="2700000" algn="tl">
                    <a:srgbClr val="000000">
                      <a:alpha val="43137"/>
                    </a:srgbClr>
                  </a:outerShdw>
                </a:effectLst>
              </a:rPr>
            </a:br>
            <a:r>
              <a:rPr lang="fr-FR" sz="5400" b="1" u="sng" dirty="0">
                <a:effectLst>
                  <a:outerShdw blurRad="38100" dist="38100" dir="2700000" algn="tl">
                    <a:srgbClr val="000000">
                      <a:alpha val="43137"/>
                    </a:srgbClr>
                  </a:outerShdw>
                </a:effectLst>
              </a:rPr>
              <a:t>de données</a:t>
            </a:r>
          </a:p>
        </p:txBody>
      </p:sp>
      <p:sp>
        <p:nvSpPr>
          <p:cNvPr id="3" name="Sous-titre 2">
            <a:extLst>
              <a:ext uri="{FF2B5EF4-FFF2-40B4-BE49-F238E27FC236}">
                <a16:creationId xmlns:a16="http://schemas.microsoft.com/office/drawing/2014/main" id="{7C672C1A-86A3-4D79-A106-F6BDF2B49C30}"/>
              </a:ext>
            </a:extLst>
          </p:cNvPr>
          <p:cNvSpPr>
            <a:spLocks noGrp="1"/>
          </p:cNvSpPr>
          <p:nvPr>
            <p:ph type="subTitle" idx="1"/>
          </p:nvPr>
        </p:nvSpPr>
        <p:spPr>
          <a:xfrm>
            <a:off x="1371600" y="4138347"/>
            <a:ext cx="9448800" cy="685800"/>
          </a:xfrm>
        </p:spPr>
        <p:txBody>
          <a:bodyPr>
            <a:normAutofit/>
          </a:bodyPr>
          <a:lstStyle/>
          <a:p>
            <a:pPr algn="ctr"/>
            <a:r>
              <a:rPr lang="fr-FR" i="1" dirty="0">
                <a:effectLst>
                  <a:outerShdw blurRad="38100" dist="38100" dir="2700000" algn="tl">
                    <a:srgbClr val="000000">
                      <a:alpha val="43137"/>
                    </a:srgbClr>
                  </a:outerShdw>
                </a:effectLst>
              </a:rPr>
              <a:t>Pour une entreprise</a:t>
            </a:r>
          </a:p>
        </p:txBody>
      </p:sp>
      <p:sp>
        <p:nvSpPr>
          <p:cNvPr id="9" name="Triangle isocèle 8">
            <a:extLst>
              <a:ext uri="{FF2B5EF4-FFF2-40B4-BE49-F238E27FC236}">
                <a16:creationId xmlns:a16="http://schemas.microsoft.com/office/drawing/2014/main" id="{9BFD318C-DF47-4339-99B0-6228B86CAF41}"/>
              </a:ext>
            </a:extLst>
          </p:cNvPr>
          <p:cNvSpPr/>
          <p:nvPr/>
        </p:nvSpPr>
        <p:spPr>
          <a:xfrm>
            <a:off x="9456205" y="81317"/>
            <a:ext cx="335902" cy="793102"/>
          </a:xfrm>
          <a:prstGeom prst="triangle">
            <a:avLst/>
          </a:prstGeom>
          <a:solidFill>
            <a:srgbClr val="AA0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riangle isocèle 10">
            <a:extLst>
              <a:ext uri="{FF2B5EF4-FFF2-40B4-BE49-F238E27FC236}">
                <a16:creationId xmlns:a16="http://schemas.microsoft.com/office/drawing/2014/main" id="{DBED44F8-2522-4E5A-9913-6EA35D9E8C54}"/>
              </a:ext>
            </a:extLst>
          </p:cNvPr>
          <p:cNvSpPr/>
          <p:nvPr/>
        </p:nvSpPr>
        <p:spPr>
          <a:xfrm>
            <a:off x="10228720" y="100865"/>
            <a:ext cx="335902" cy="793102"/>
          </a:xfrm>
          <a:prstGeom prst="triangle">
            <a:avLst/>
          </a:prstGeom>
          <a:solidFill>
            <a:srgbClr val="AA0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a:extLst>
              <a:ext uri="{FF2B5EF4-FFF2-40B4-BE49-F238E27FC236}">
                <a16:creationId xmlns:a16="http://schemas.microsoft.com/office/drawing/2014/main" id="{5D9782DD-0E91-4810-8390-FB15394C2DB7}"/>
              </a:ext>
            </a:extLst>
          </p:cNvPr>
          <p:cNvSpPr txBox="1">
            <a:spLocks/>
          </p:cNvSpPr>
          <p:nvPr/>
        </p:nvSpPr>
        <p:spPr>
          <a:xfrm>
            <a:off x="1371600" y="2316216"/>
            <a:ext cx="9448800" cy="18250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fr-FR" sz="5400" b="1" u="heavy" dirty="0">
                <a:effectLst>
                  <a:outerShdw blurRad="38100" dist="38100" dir="2700000" algn="tl">
                    <a:srgbClr val="000000">
                      <a:alpha val="43137"/>
                    </a:srgbClr>
                  </a:outerShdw>
                </a:effectLst>
                <a:uFill>
                  <a:solidFill>
                    <a:srgbClr val="C00000"/>
                  </a:solidFill>
                </a:uFill>
              </a:rPr>
              <a:t>Stratégies</a:t>
            </a:r>
            <a:r>
              <a:rPr lang="fr-FR" sz="5400" b="1" u="heavy" dirty="0">
                <a:effectLst>
                  <a:outerShdw blurRad="38100" dist="38100" dir="2700000" algn="tl">
                    <a:srgbClr val="000000">
                      <a:alpha val="43137"/>
                    </a:srgbClr>
                  </a:outerShdw>
                </a:effectLst>
                <a:uFill>
                  <a:solidFill>
                    <a:srgbClr val="76FFFF"/>
                  </a:solidFill>
                </a:uFill>
              </a:rPr>
              <a:t> de stockage</a:t>
            </a:r>
            <a:br>
              <a:rPr lang="fr-FR" sz="5400" b="1" u="heavy" dirty="0">
                <a:effectLst>
                  <a:outerShdw blurRad="38100" dist="38100" dir="2700000" algn="tl">
                    <a:srgbClr val="000000">
                      <a:alpha val="43137"/>
                    </a:srgbClr>
                  </a:outerShdw>
                </a:effectLst>
                <a:uFill>
                  <a:solidFill>
                    <a:srgbClr val="76FFFF"/>
                  </a:solidFill>
                </a:uFill>
              </a:rPr>
            </a:br>
            <a:r>
              <a:rPr lang="fr-FR" sz="5400" b="1" u="heavy" dirty="0">
                <a:effectLst>
                  <a:outerShdw blurRad="38100" dist="38100" dir="2700000" algn="tl">
                    <a:srgbClr val="000000">
                      <a:alpha val="43137"/>
                    </a:srgbClr>
                  </a:outerShdw>
                </a:effectLst>
                <a:uFill>
                  <a:solidFill>
                    <a:srgbClr val="AA0503"/>
                  </a:solidFill>
                </a:uFill>
              </a:rPr>
              <a:t>de d</a:t>
            </a:r>
            <a:r>
              <a:rPr lang="fr-FR" sz="5400" b="1" u="heavy" dirty="0">
                <a:effectLst>
                  <a:outerShdw blurRad="38100" dist="38100" dir="2700000" algn="tl">
                    <a:srgbClr val="000000">
                      <a:alpha val="43137"/>
                    </a:srgbClr>
                  </a:outerShdw>
                </a:effectLst>
                <a:uFill>
                  <a:solidFill>
                    <a:srgbClr val="76FFFF"/>
                  </a:solidFill>
                </a:uFill>
              </a:rPr>
              <a:t>onnées</a:t>
            </a:r>
          </a:p>
        </p:txBody>
      </p:sp>
      <p:sp>
        <p:nvSpPr>
          <p:cNvPr id="13" name="Triangle isocèle 12">
            <a:extLst>
              <a:ext uri="{FF2B5EF4-FFF2-40B4-BE49-F238E27FC236}">
                <a16:creationId xmlns:a16="http://schemas.microsoft.com/office/drawing/2014/main" id="{E92F05A5-B1B8-4BA6-9E11-F222BF2F22FC}"/>
              </a:ext>
            </a:extLst>
          </p:cNvPr>
          <p:cNvSpPr/>
          <p:nvPr/>
        </p:nvSpPr>
        <p:spPr>
          <a:xfrm rot="12739739">
            <a:off x="8636198" y="1516897"/>
            <a:ext cx="729639" cy="1101012"/>
          </a:xfrm>
          <a:prstGeom prst="triangle">
            <a:avLst/>
          </a:prstGeom>
          <a:solidFill>
            <a:srgbClr val="AA0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Triangle isocèle 13">
            <a:extLst>
              <a:ext uri="{FF2B5EF4-FFF2-40B4-BE49-F238E27FC236}">
                <a16:creationId xmlns:a16="http://schemas.microsoft.com/office/drawing/2014/main" id="{88C4C690-ACB4-4435-B8FC-DF691AAEAE04}"/>
              </a:ext>
            </a:extLst>
          </p:cNvPr>
          <p:cNvSpPr/>
          <p:nvPr/>
        </p:nvSpPr>
        <p:spPr>
          <a:xfrm rot="8795147">
            <a:off x="10549976" y="1574095"/>
            <a:ext cx="729639" cy="1101012"/>
          </a:xfrm>
          <a:prstGeom prst="triangle">
            <a:avLst/>
          </a:prstGeom>
          <a:solidFill>
            <a:srgbClr val="AA0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Triangle isocèle 18">
            <a:extLst>
              <a:ext uri="{FF2B5EF4-FFF2-40B4-BE49-F238E27FC236}">
                <a16:creationId xmlns:a16="http://schemas.microsoft.com/office/drawing/2014/main" id="{406558BE-C65C-482D-842C-2283576EB5B6}"/>
              </a:ext>
            </a:extLst>
          </p:cNvPr>
          <p:cNvSpPr/>
          <p:nvPr/>
        </p:nvSpPr>
        <p:spPr>
          <a:xfrm rot="16200000">
            <a:off x="10440011" y="701622"/>
            <a:ext cx="1191207" cy="1268217"/>
          </a:xfrm>
          <a:prstGeom prst="triangle">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DEB3143B-EBC4-48EF-9516-C2E330028EDC}"/>
              </a:ext>
            </a:extLst>
          </p:cNvPr>
          <p:cNvSpPr/>
          <p:nvPr/>
        </p:nvSpPr>
        <p:spPr>
          <a:xfrm rot="16200000">
            <a:off x="10440011" y="672146"/>
            <a:ext cx="1191207" cy="1268217"/>
          </a:xfrm>
          <a:prstGeom prst="triangle">
            <a:avLst/>
          </a:prstGeom>
          <a:solidFill>
            <a:schemeClr val="bg1"/>
          </a:solidFill>
          <a:ln>
            <a:noFill/>
          </a:ln>
          <a:effectLst>
            <a:innerShdw blurRad="114300">
              <a:prstClr val="black"/>
            </a:inn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riangle isocèle 23">
            <a:extLst>
              <a:ext uri="{FF2B5EF4-FFF2-40B4-BE49-F238E27FC236}">
                <a16:creationId xmlns:a16="http://schemas.microsoft.com/office/drawing/2014/main" id="{D5184C9D-B2FF-440C-A756-700AEA7F62C7}"/>
              </a:ext>
            </a:extLst>
          </p:cNvPr>
          <p:cNvSpPr/>
          <p:nvPr/>
        </p:nvSpPr>
        <p:spPr>
          <a:xfrm rot="12739739">
            <a:off x="8843745" y="1559937"/>
            <a:ext cx="511196" cy="74279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noFill/>
            </a:endParaRPr>
          </a:p>
        </p:txBody>
      </p:sp>
      <p:sp>
        <p:nvSpPr>
          <p:cNvPr id="18" name="Triangle isocèle 17">
            <a:extLst>
              <a:ext uri="{FF2B5EF4-FFF2-40B4-BE49-F238E27FC236}">
                <a16:creationId xmlns:a16="http://schemas.microsoft.com/office/drawing/2014/main" id="{A760012D-725A-434F-A903-6784E1D7D58F}"/>
              </a:ext>
            </a:extLst>
          </p:cNvPr>
          <p:cNvSpPr/>
          <p:nvPr/>
        </p:nvSpPr>
        <p:spPr>
          <a:xfrm rot="5400000">
            <a:off x="8355061" y="672146"/>
            <a:ext cx="1191207" cy="1268217"/>
          </a:xfrm>
          <a:prstGeom prst="triangl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riangle isocèle 24">
            <a:extLst>
              <a:ext uri="{FF2B5EF4-FFF2-40B4-BE49-F238E27FC236}">
                <a16:creationId xmlns:a16="http://schemas.microsoft.com/office/drawing/2014/main" id="{E7177A26-21D4-4E6F-8BC2-E982F90D4A30}"/>
              </a:ext>
            </a:extLst>
          </p:cNvPr>
          <p:cNvSpPr/>
          <p:nvPr/>
        </p:nvSpPr>
        <p:spPr>
          <a:xfrm rot="8744345">
            <a:off x="10583378" y="1632360"/>
            <a:ext cx="511196" cy="742794"/>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noFill/>
            </a:endParaRPr>
          </a:p>
        </p:txBody>
      </p:sp>
      <p:sp>
        <p:nvSpPr>
          <p:cNvPr id="26" name="Triangle isocèle 25">
            <a:extLst>
              <a:ext uri="{FF2B5EF4-FFF2-40B4-BE49-F238E27FC236}">
                <a16:creationId xmlns:a16="http://schemas.microsoft.com/office/drawing/2014/main" id="{B6A08BEE-EB34-4D8C-9B70-AAC016FC3FA3}"/>
              </a:ext>
            </a:extLst>
          </p:cNvPr>
          <p:cNvSpPr/>
          <p:nvPr/>
        </p:nvSpPr>
        <p:spPr>
          <a:xfrm>
            <a:off x="10259634" y="334868"/>
            <a:ext cx="274073" cy="652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riangle isocèle 26">
            <a:extLst>
              <a:ext uri="{FF2B5EF4-FFF2-40B4-BE49-F238E27FC236}">
                <a16:creationId xmlns:a16="http://schemas.microsoft.com/office/drawing/2014/main" id="{9912B795-1E00-41B6-8106-F4B15067E74D}"/>
              </a:ext>
            </a:extLst>
          </p:cNvPr>
          <p:cNvSpPr/>
          <p:nvPr/>
        </p:nvSpPr>
        <p:spPr>
          <a:xfrm>
            <a:off x="9449873" y="298446"/>
            <a:ext cx="335902" cy="793102"/>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riangle isocèle 27">
            <a:extLst>
              <a:ext uri="{FF2B5EF4-FFF2-40B4-BE49-F238E27FC236}">
                <a16:creationId xmlns:a16="http://schemas.microsoft.com/office/drawing/2014/main" id="{5D64B084-A650-46BC-80D1-EDD02ECDBC6D}"/>
              </a:ext>
            </a:extLst>
          </p:cNvPr>
          <p:cNvSpPr/>
          <p:nvPr/>
        </p:nvSpPr>
        <p:spPr>
          <a:xfrm rot="5400000">
            <a:off x="8486229" y="831748"/>
            <a:ext cx="838929" cy="9490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riangle isocèle 28">
            <a:extLst>
              <a:ext uri="{FF2B5EF4-FFF2-40B4-BE49-F238E27FC236}">
                <a16:creationId xmlns:a16="http://schemas.microsoft.com/office/drawing/2014/main" id="{91069DB2-E47A-4406-BF50-DE5ACD972014}"/>
              </a:ext>
            </a:extLst>
          </p:cNvPr>
          <p:cNvSpPr/>
          <p:nvPr/>
        </p:nvSpPr>
        <p:spPr>
          <a:xfrm rot="16200000">
            <a:off x="10645642" y="829826"/>
            <a:ext cx="838929" cy="9490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riangle isocèle 29">
            <a:extLst>
              <a:ext uri="{FF2B5EF4-FFF2-40B4-BE49-F238E27FC236}">
                <a16:creationId xmlns:a16="http://schemas.microsoft.com/office/drawing/2014/main" id="{F8134487-9374-4FA9-BDE6-AF6E5B423141}"/>
              </a:ext>
            </a:extLst>
          </p:cNvPr>
          <p:cNvSpPr/>
          <p:nvPr/>
        </p:nvSpPr>
        <p:spPr>
          <a:xfrm rot="5400000">
            <a:off x="8639313" y="931731"/>
            <a:ext cx="571000" cy="801328"/>
          </a:xfrm>
          <a:prstGeom prst="triangl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Triangle isocèle 30">
            <a:extLst>
              <a:ext uri="{FF2B5EF4-FFF2-40B4-BE49-F238E27FC236}">
                <a16:creationId xmlns:a16="http://schemas.microsoft.com/office/drawing/2014/main" id="{5DFEC047-066C-4DC2-B099-C72CFED73005}"/>
              </a:ext>
            </a:extLst>
          </p:cNvPr>
          <p:cNvSpPr/>
          <p:nvPr/>
        </p:nvSpPr>
        <p:spPr>
          <a:xfrm rot="16200000">
            <a:off x="10769327" y="924716"/>
            <a:ext cx="571000" cy="801328"/>
          </a:xfrm>
          <a:prstGeom prst="triangle">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riangle isocèle 31">
            <a:extLst>
              <a:ext uri="{FF2B5EF4-FFF2-40B4-BE49-F238E27FC236}">
                <a16:creationId xmlns:a16="http://schemas.microsoft.com/office/drawing/2014/main" id="{4B5B38FC-ACEF-4339-B0DC-1FAE3E1D67A0}"/>
              </a:ext>
            </a:extLst>
          </p:cNvPr>
          <p:cNvSpPr/>
          <p:nvPr/>
        </p:nvSpPr>
        <p:spPr>
          <a:xfrm rot="12739739">
            <a:off x="8950187" y="1576846"/>
            <a:ext cx="423532" cy="5201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Triangle isocèle 32">
            <a:extLst>
              <a:ext uri="{FF2B5EF4-FFF2-40B4-BE49-F238E27FC236}">
                <a16:creationId xmlns:a16="http://schemas.microsoft.com/office/drawing/2014/main" id="{DAA7A36B-4B55-4CA9-8C56-40CC038EBF7A}"/>
              </a:ext>
            </a:extLst>
          </p:cNvPr>
          <p:cNvSpPr/>
          <p:nvPr/>
        </p:nvSpPr>
        <p:spPr>
          <a:xfrm rot="8768271">
            <a:off x="10564819" y="1653762"/>
            <a:ext cx="423532" cy="52018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Triangle isocèle 33">
            <a:extLst>
              <a:ext uri="{FF2B5EF4-FFF2-40B4-BE49-F238E27FC236}">
                <a16:creationId xmlns:a16="http://schemas.microsoft.com/office/drawing/2014/main" id="{A999C039-39B9-42FD-849C-C65C7DBA60BD}"/>
              </a:ext>
            </a:extLst>
          </p:cNvPr>
          <p:cNvSpPr/>
          <p:nvPr/>
        </p:nvSpPr>
        <p:spPr>
          <a:xfrm rot="12739739">
            <a:off x="9047029" y="1566204"/>
            <a:ext cx="332320" cy="40234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noFill/>
            </a:endParaRPr>
          </a:p>
        </p:txBody>
      </p:sp>
      <p:sp>
        <p:nvSpPr>
          <p:cNvPr id="35" name="Triangle isocèle 34">
            <a:extLst>
              <a:ext uri="{FF2B5EF4-FFF2-40B4-BE49-F238E27FC236}">
                <a16:creationId xmlns:a16="http://schemas.microsoft.com/office/drawing/2014/main" id="{48082FA2-98AC-41FC-9A0C-44E6297C2BDE}"/>
              </a:ext>
            </a:extLst>
          </p:cNvPr>
          <p:cNvSpPr/>
          <p:nvPr/>
        </p:nvSpPr>
        <p:spPr>
          <a:xfrm rot="8786372">
            <a:off x="10570667" y="1654136"/>
            <a:ext cx="332320" cy="40234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noFill/>
            </a:endParaRPr>
          </a:p>
        </p:txBody>
      </p:sp>
      <p:sp>
        <p:nvSpPr>
          <p:cNvPr id="36" name="Triangle isocèle 35">
            <a:extLst>
              <a:ext uri="{FF2B5EF4-FFF2-40B4-BE49-F238E27FC236}">
                <a16:creationId xmlns:a16="http://schemas.microsoft.com/office/drawing/2014/main" id="{A7175C8B-1D48-4A26-8D18-6C1B96617FB8}"/>
              </a:ext>
            </a:extLst>
          </p:cNvPr>
          <p:cNvSpPr/>
          <p:nvPr/>
        </p:nvSpPr>
        <p:spPr>
          <a:xfrm>
            <a:off x="10271649" y="552789"/>
            <a:ext cx="250041" cy="4558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Triangle isocèle 36">
            <a:extLst>
              <a:ext uri="{FF2B5EF4-FFF2-40B4-BE49-F238E27FC236}">
                <a16:creationId xmlns:a16="http://schemas.microsoft.com/office/drawing/2014/main" id="{4775B21B-5617-4A67-BDA1-0F672607F3BA}"/>
              </a:ext>
            </a:extLst>
          </p:cNvPr>
          <p:cNvSpPr/>
          <p:nvPr/>
        </p:nvSpPr>
        <p:spPr>
          <a:xfrm>
            <a:off x="9491119" y="512209"/>
            <a:ext cx="250041" cy="45583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Triangle isocèle 37">
            <a:extLst>
              <a:ext uri="{FF2B5EF4-FFF2-40B4-BE49-F238E27FC236}">
                <a16:creationId xmlns:a16="http://schemas.microsoft.com/office/drawing/2014/main" id="{FF12BB61-471D-462A-8877-3EBC2C4F5048}"/>
              </a:ext>
            </a:extLst>
          </p:cNvPr>
          <p:cNvSpPr/>
          <p:nvPr/>
        </p:nvSpPr>
        <p:spPr>
          <a:xfrm>
            <a:off x="9427633" y="623135"/>
            <a:ext cx="378756" cy="59550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Triangle isocèle 38">
            <a:extLst>
              <a:ext uri="{FF2B5EF4-FFF2-40B4-BE49-F238E27FC236}">
                <a16:creationId xmlns:a16="http://schemas.microsoft.com/office/drawing/2014/main" id="{B86D4AD6-3BEF-496B-947E-0C41C8BF6FD9}"/>
              </a:ext>
            </a:extLst>
          </p:cNvPr>
          <p:cNvSpPr/>
          <p:nvPr/>
        </p:nvSpPr>
        <p:spPr>
          <a:xfrm>
            <a:off x="10204916" y="618597"/>
            <a:ext cx="378756" cy="59550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33D47DC4-BBC4-43BD-A193-FA3960FBD08D}"/>
              </a:ext>
            </a:extLst>
          </p:cNvPr>
          <p:cNvSpPr/>
          <p:nvPr/>
        </p:nvSpPr>
        <p:spPr>
          <a:xfrm>
            <a:off x="8699984" y="661034"/>
            <a:ext cx="2612570" cy="1342722"/>
          </a:xfrm>
          <a:prstGeom prst="ellipse">
            <a:avLst/>
          </a:prstGeom>
          <a:solidFill>
            <a:srgbClr val="AA05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A7DB34CC-E185-47A7-8BBB-47F424886B21}"/>
              </a:ext>
            </a:extLst>
          </p:cNvPr>
          <p:cNvSpPr txBox="1"/>
          <p:nvPr/>
        </p:nvSpPr>
        <p:spPr>
          <a:xfrm>
            <a:off x="8965201" y="990461"/>
            <a:ext cx="3650194" cy="646331"/>
          </a:xfrm>
          <a:prstGeom prst="rect">
            <a:avLst/>
          </a:prstGeom>
          <a:noFill/>
        </p:spPr>
        <p:txBody>
          <a:bodyPr wrap="square" rtlCol="0">
            <a:spAutoFit/>
          </a:bodyPr>
          <a:lstStyle/>
          <a:p>
            <a:r>
              <a:rPr lang="fr-FR" u="sng" dirty="0"/>
              <a:t>GRATTIER Thomas</a:t>
            </a:r>
          </a:p>
          <a:p>
            <a:r>
              <a:rPr lang="fr-FR" u="sng" dirty="0"/>
              <a:t>SIMATOVIC Lucas</a:t>
            </a:r>
          </a:p>
        </p:txBody>
      </p:sp>
    </p:spTree>
    <p:extLst>
      <p:ext uri="{BB962C8B-B14F-4D97-AF65-F5344CB8AC3E}">
        <p14:creationId xmlns:p14="http://schemas.microsoft.com/office/powerpoint/2010/main" val="136788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764341-5DA5-4225-9556-F8CE904B57C9}"/>
              </a:ext>
            </a:extLst>
          </p:cNvPr>
          <p:cNvSpPr>
            <a:spLocks noGrp="1"/>
          </p:cNvSpPr>
          <p:nvPr>
            <p:ph type="title"/>
          </p:nvPr>
        </p:nvSpPr>
        <p:spPr>
          <a:xfrm>
            <a:off x="1790700" y="400307"/>
            <a:ext cx="8610600" cy="1293028"/>
          </a:xfrm>
        </p:spPr>
        <p:txBody>
          <a:bodyPr/>
          <a:lstStyle/>
          <a:p>
            <a:pPr algn="ctr"/>
            <a:r>
              <a:rPr lang="fr-FR" b="1" u="sng" dirty="0">
                <a:effectLst>
                  <a:outerShdw blurRad="38100" dist="38100" dir="2700000" algn="tl">
                    <a:srgbClr val="000000">
                      <a:alpha val="43137"/>
                    </a:srgbClr>
                  </a:outerShdw>
                </a:effectLst>
                <a:uFill>
                  <a:solidFill>
                    <a:srgbClr val="AA0503"/>
                  </a:solidFill>
                </a:uFill>
              </a:rPr>
              <a:t>RISQUE DE DI</a:t>
            </a:r>
            <a:r>
              <a:rPr lang="fr-FR" b="1" u="sng" dirty="0">
                <a:effectLst>
                  <a:outerShdw blurRad="38100" dist="38100" dir="2700000" algn="tl">
                    <a:srgbClr val="000000">
                      <a:alpha val="43137"/>
                    </a:srgbClr>
                  </a:outerShdw>
                </a:effectLst>
                <a:uFill>
                  <a:solidFill>
                    <a:srgbClr val="76FFFF"/>
                  </a:solidFill>
                </a:uFill>
              </a:rPr>
              <a:t>VULGATION DES</a:t>
            </a:r>
            <a:r>
              <a:rPr lang="fr-FR" b="1" u="sng" dirty="0">
                <a:effectLst>
                  <a:outerShdw blurRad="38100" dist="38100" dir="2700000" algn="tl">
                    <a:srgbClr val="000000">
                      <a:alpha val="43137"/>
                    </a:srgbClr>
                  </a:outerShdw>
                </a:effectLst>
              </a:rPr>
              <a:t> </a:t>
            </a:r>
            <a:r>
              <a:rPr lang="fr-FR" b="1" u="sng" dirty="0" err="1">
                <a:effectLst>
                  <a:outerShdw blurRad="38100" dist="38100" dir="2700000" algn="tl">
                    <a:srgbClr val="000000">
                      <a:alpha val="43137"/>
                    </a:srgbClr>
                  </a:outerShdw>
                </a:effectLst>
                <a:uFill>
                  <a:solidFill>
                    <a:srgbClr val="AA0503"/>
                  </a:solidFill>
                </a:uFill>
              </a:rPr>
              <a:t>DO</a:t>
            </a:r>
            <a:r>
              <a:rPr lang="fr-FR" b="1" u="sng" dirty="0" err="1">
                <a:effectLst>
                  <a:outerShdw blurRad="38100" dist="38100" dir="2700000" algn="tl">
                    <a:srgbClr val="000000">
                      <a:alpha val="43137"/>
                    </a:srgbClr>
                  </a:outerShdw>
                </a:effectLst>
                <a:uFill>
                  <a:solidFill>
                    <a:srgbClr val="76FFFF"/>
                  </a:solidFill>
                </a:uFill>
              </a:rPr>
              <a:t>NNÉEs</a:t>
            </a:r>
            <a:endParaRPr lang="fr-FR" b="1" u="sng" dirty="0">
              <a:effectLst>
                <a:outerShdw blurRad="38100" dist="38100" dir="2700000" algn="tl">
                  <a:srgbClr val="000000">
                    <a:alpha val="43137"/>
                  </a:srgbClr>
                </a:outerShdw>
              </a:effectLst>
              <a:uFill>
                <a:solidFill>
                  <a:srgbClr val="76FFFF"/>
                </a:solidFill>
              </a:uFill>
            </a:endParaRPr>
          </a:p>
        </p:txBody>
      </p:sp>
      <p:sp>
        <p:nvSpPr>
          <p:cNvPr id="3" name="Espace réservé du contenu 2">
            <a:extLst>
              <a:ext uri="{FF2B5EF4-FFF2-40B4-BE49-F238E27FC236}">
                <a16:creationId xmlns:a16="http://schemas.microsoft.com/office/drawing/2014/main" id="{ED2E06A8-FE62-497B-B771-9F4DBCF74FE6}"/>
              </a:ext>
            </a:extLst>
          </p:cNvPr>
          <p:cNvSpPr>
            <a:spLocks noGrp="1"/>
          </p:cNvSpPr>
          <p:nvPr>
            <p:ph idx="1"/>
          </p:nvPr>
        </p:nvSpPr>
        <p:spPr>
          <a:xfrm>
            <a:off x="685800" y="2084493"/>
            <a:ext cx="10820400" cy="4024125"/>
          </a:xfrm>
        </p:spPr>
        <p:txBody>
          <a:bodyPr/>
          <a:lstStyle/>
          <a:p>
            <a:r>
              <a:rPr lang="fr-FR" dirty="0"/>
              <a:t>Le risque de divulgation des données est un problème qui peut être involontaire ou bien provoqué. Lorsque celle-ci est volontaire elle peut être la conséquence d’un hackeur : « </a:t>
            </a:r>
            <a:r>
              <a:rPr lang="fr-FR" i="1" dirty="0"/>
              <a:t>phishing</a:t>
            </a:r>
            <a:r>
              <a:rPr lang="fr-FR" dirty="0"/>
              <a:t> » (ou « </a:t>
            </a:r>
            <a:r>
              <a:rPr lang="fr-FR" i="1" dirty="0"/>
              <a:t>hameçonnage</a:t>
            </a:r>
            <a:r>
              <a:rPr lang="fr-FR" dirty="0"/>
              <a:t> »). Qui consiste à faire cliquer la victime sur un lien pour voler ses données ou bien l’emmener vers un site frauduleux étant la copie conforme d’un site officiel. Cet technique est généralement utilisé pour voler des mots de passe ou autres informations de connexions. En ce qui concerne les entreprises cette technique peut être utiliser pour voler ou diffuser des données ou des relevés confidentiels. Mais aussi pour soumettre l’entreprise à un rançonnage. Cela a comme conséquence une perte de compétitivité par rapport à une entreprise rivale.</a:t>
            </a:r>
          </a:p>
        </p:txBody>
      </p:sp>
    </p:spTree>
    <p:extLst>
      <p:ext uri="{BB962C8B-B14F-4D97-AF65-F5344CB8AC3E}">
        <p14:creationId xmlns:p14="http://schemas.microsoft.com/office/powerpoint/2010/main" val="2894270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EFF5B36F-9437-41D7-A3CC-7DDD9E59CD8D}"/>
              </a:ext>
            </a:extLst>
          </p:cNvPr>
          <p:cNvSpPr/>
          <p:nvPr/>
        </p:nvSpPr>
        <p:spPr>
          <a:xfrm>
            <a:off x="269809" y="1914525"/>
            <a:ext cx="11331642" cy="2438400"/>
          </a:xfrm>
          <a:prstGeom prst="ellipse">
            <a:avLst/>
          </a:prstGeom>
          <a:gradFill flip="none" rotWithShape="1">
            <a:gsLst>
              <a:gs pos="22000">
                <a:schemeClr val="accent6">
                  <a:lumMod val="67000"/>
                  <a:alpha val="69000"/>
                </a:schemeClr>
              </a:gs>
              <a:gs pos="93000">
                <a:srgbClr val="CE1700">
                  <a:alpha val="61000"/>
                </a:srgbClr>
              </a:gs>
            </a:gsLst>
            <a:lin ang="10800000" scaled="0"/>
            <a:tileRect/>
          </a:gradFill>
          <a:effectLst>
            <a:glow rad="1905000">
              <a:schemeClr val="accent1">
                <a:alpha val="8000"/>
              </a:schemeClr>
            </a:glow>
            <a:softEdge rad="635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F50D373E-0CC0-4E6F-85B8-EA95E704E4A2}"/>
              </a:ext>
            </a:extLst>
          </p:cNvPr>
          <p:cNvSpPr>
            <a:spLocks noGrp="1"/>
          </p:cNvSpPr>
          <p:nvPr>
            <p:ph type="title"/>
          </p:nvPr>
        </p:nvSpPr>
        <p:spPr>
          <a:xfrm>
            <a:off x="1804987" y="553590"/>
            <a:ext cx="8582025" cy="1265685"/>
          </a:xfrm>
        </p:spPr>
        <p:txBody>
          <a:bodyPr/>
          <a:lstStyle/>
          <a:p>
            <a:pPr algn="ctr"/>
            <a:r>
              <a:rPr lang="fr-FR" b="1" u="sng" dirty="0">
                <a:effectLst>
                  <a:outerShdw blurRad="38100" dist="38100" dir="2700000" algn="tl">
                    <a:srgbClr val="000000">
                      <a:alpha val="43137"/>
                    </a:srgbClr>
                  </a:outerShdw>
                </a:effectLst>
                <a:uFill>
                  <a:solidFill>
                    <a:srgbClr val="AA0503"/>
                  </a:solidFill>
                </a:uFill>
              </a:rPr>
              <a:t>CON</a:t>
            </a:r>
            <a:r>
              <a:rPr lang="fr-FR" b="1" u="sng" dirty="0">
                <a:effectLst>
                  <a:outerShdw blurRad="38100" dist="38100" dir="2700000" algn="tl">
                    <a:srgbClr val="000000">
                      <a:alpha val="43137"/>
                    </a:srgbClr>
                  </a:outerShdw>
                </a:effectLst>
                <a:uFill>
                  <a:solidFill>
                    <a:srgbClr val="76FFFF"/>
                  </a:solidFill>
                </a:uFill>
              </a:rPr>
              <a:t>CLUSION</a:t>
            </a:r>
          </a:p>
        </p:txBody>
      </p:sp>
      <p:sp>
        <p:nvSpPr>
          <p:cNvPr id="3" name="Espace réservé du contenu 2">
            <a:extLst>
              <a:ext uri="{FF2B5EF4-FFF2-40B4-BE49-F238E27FC236}">
                <a16:creationId xmlns:a16="http://schemas.microsoft.com/office/drawing/2014/main" id="{545B4526-3522-4EBF-B74B-40547D06C4D5}"/>
              </a:ext>
            </a:extLst>
          </p:cNvPr>
          <p:cNvSpPr>
            <a:spLocks noGrp="1"/>
          </p:cNvSpPr>
          <p:nvPr>
            <p:ph idx="1"/>
          </p:nvPr>
        </p:nvSpPr>
        <p:spPr>
          <a:xfrm>
            <a:off x="685799" y="2169413"/>
            <a:ext cx="10820400" cy="4024125"/>
          </a:xfrm>
        </p:spPr>
        <p:txBody>
          <a:bodyPr/>
          <a:lstStyle/>
          <a:p>
            <a:pPr marL="0" indent="0">
              <a:buNone/>
            </a:pPr>
            <a:r>
              <a:rPr lang="fr-FR" dirty="0"/>
              <a:t>Pour conclure, on voit que les entreprises sont régulièrement confrontées à ce type de problèmes. Les entreprises doivent impérativement pouvoir sécuriser leurs données pour éviter des incidents comme la divulgation, la perte de celles-ci, le « </a:t>
            </a:r>
            <a:r>
              <a:rPr lang="fr-FR" i="1" dirty="0"/>
              <a:t>phishing </a:t>
            </a:r>
            <a:r>
              <a:rPr lang="fr-FR" dirty="0"/>
              <a:t>», pouvoir gérer les problèmes environnementaux, etc. Certes, pour sécuriser ses données cela a un coût mais ceci assure une protection vis-à-vis de la concurrence.</a:t>
            </a:r>
          </a:p>
        </p:txBody>
      </p:sp>
    </p:spTree>
    <p:extLst>
      <p:ext uri="{BB962C8B-B14F-4D97-AF65-F5344CB8AC3E}">
        <p14:creationId xmlns:p14="http://schemas.microsoft.com/office/powerpoint/2010/main" val="110692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72C6C-A5CF-4B88-AC1C-BF0C03C6FEC6}"/>
              </a:ext>
            </a:extLst>
          </p:cNvPr>
          <p:cNvSpPr>
            <a:spLocks noGrp="1"/>
          </p:cNvSpPr>
          <p:nvPr>
            <p:ph type="title"/>
          </p:nvPr>
        </p:nvSpPr>
        <p:spPr>
          <a:xfrm>
            <a:off x="1790700" y="447132"/>
            <a:ext cx="8610600" cy="1293028"/>
          </a:xfrm>
        </p:spPr>
        <p:txBody>
          <a:bodyPr/>
          <a:lstStyle/>
          <a:p>
            <a:pPr algn="ctr"/>
            <a:r>
              <a:rPr lang="fr-FR" b="1" u="sng" dirty="0">
                <a:effectLst>
                  <a:outerShdw blurRad="38100" dist="38100" dir="2700000" algn="tl">
                    <a:srgbClr val="000000">
                      <a:alpha val="43137"/>
                    </a:srgbClr>
                  </a:outerShdw>
                </a:effectLst>
                <a:uFill>
                  <a:solidFill>
                    <a:srgbClr val="AA0503"/>
                  </a:solidFill>
                </a:uFill>
              </a:rPr>
              <a:t>AN</a:t>
            </a:r>
            <a:r>
              <a:rPr lang="fr-FR" b="1" u="sng" dirty="0">
                <a:effectLst>
                  <a:outerShdw blurRad="38100" dist="38100" dir="2700000" algn="tl">
                    <a:srgbClr val="000000">
                      <a:alpha val="43137"/>
                    </a:srgbClr>
                  </a:outerShdw>
                </a:effectLst>
                <a:uFill>
                  <a:solidFill>
                    <a:srgbClr val="76FFFF"/>
                  </a:solidFill>
                </a:uFill>
              </a:rPr>
              <a:t>NEXES</a:t>
            </a:r>
          </a:p>
        </p:txBody>
      </p:sp>
      <p:sp>
        <p:nvSpPr>
          <p:cNvPr id="3" name="Espace réservé du contenu 2">
            <a:extLst>
              <a:ext uri="{FF2B5EF4-FFF2-40B4-BE49-F238E27FC236}">
                <a16:creationId xmlns:a16="http://schemas.microsoft.com/office/drawing/2014/main" id="{938430A2-FB4C-4756-8B11-77A32A717F86}"/>
              </a:ext>
            </a:extLst>
          </p:cNvPr>
          <p:cNvSpPr>
            <a:spLocks noGrp="1"/>
          </p:cNvSpPr>
          <p:nvPr>
            <p:ph idx="1"/>
          </p:nvPr>
        </p:nvSpPr>
        <p:spPr/>
        <p:txBody>
          <a:bodyPr/>
          <a:lstStyle/>
          <a:p>
            <a:r>
              <a:rPr lang="fr-FR" dirty="0"/>
              <a:t>Source: </a:t>
            </a:r>
          </a:p>
          <a:p>
            <a:pPr marL="0" indent="0">
              <a:buNone/>
            </a:pPr>
            <a:r>
              <a:rPr lang="fr-FR" dirty="0"/>
              <a:t>-Définitions des différents types de stockages: Dictionnaire Le Robert, Dictionnaire Juridique</a:t>
            </a:r>
          </a:p>
          <a:p>
            <a:pPr marL="0" indent="0">
              <a:buNone/>
            </a:pPr>
            <a:r>
              <a:rPr lang="fr-FR" dirty="0"/>
              <a:t>-Ancien travail PIX sur le numérique :</a:t>
            </a:r>
          </a:p>
          <a:p>
            <a:pPr marL="0" indent="0">
              <a:buNone/>
            </a:pPr>
            <a:r>
              <a:rPr lang="fr-FR" dirty="0">
                <a:hlinkClick r:id="rId2"/>
              </a:rPr>
              <a:t>GRATTIER-_-SIMATOVICH-Le-numérique-est-il-un-atout-ou-un-handicap-.pdf</a:t>
            </a:r>
            <a:endParaRPr lang="fr-FR" dirty="0"/>
          </a:p>
          <a:p>
            <a:pPr marL="0" indent="0">
              <a:buNone/>
            </a:pPr>
            <a:r>
              <a:rPr lang="fr-FR" dirty="0"/>
              <a:t>-risque de pertes de données : </a:t>
            </a:r>
            <a:r>
              <a:rPr lang="fr-FR" dirty="0">
                <a:hlinkClick r:id="rId3"/>
              </a:rPr>
              <a:t>https://www.dell.com/learn/fr/fr/frbsdt1/campaigns/revueit-securite-principaux-risques-perte-donnees</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58505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AE78F-13C4-4552-9B61-5538CD9E7988}"/>
              </a:ext>
            </a:extLst>
          </p:cNvPr>
          <p:cNvSpPr>
            <a:spLocks noGrp="1"/>
          </p:cNvSpPr>
          <p:nvPr>
            <p:ph type="title"/>
          </p:nvPr>
        </p:nvSpPr>
        <p:spPr>
          <a:xfrm>
            <a:off x="1790700" y="129891"/>
            <a:ext cx="8610600" cy="1293028"/>
          </a:xfrm>
        </p:spPr>
        <p:txBody>
          <a:bodyPr/>
          <a:lstStyle/>
          <a:p>
            <a:pPr algn="ctr"/>
            <a:r>
              <a:rPr lang="fr-FR" b="1" u="sng" dirty="0">
                <a:effectLst>
                  <a:outerShdw blurRad="38100" dist="38100" dir="2700000" algn="tl">
                    <a:srgbClr val="000000">
                      <a:alpha val="43137"/>
                    </a:srgbClr>
                  </a:outerShdw>
                </a:effectLst>
                <a:uFill>
                  <a:solidFill>
                    <a:srgbClr val="76FFFF"/>
                  </a:solidFill>
                </a:uFill>
              </a:rPr>
              <a:t>PLAN</a:t>
            </a:r>
          </a:p>
        </p:txBody>
      </p:sp>
      <p:graphicFrame>
        <p:nvGraphicFramePr>
          <p:cNvPr id="5" name="Espace réservé du contenu 2">
            <a:extLst>
              <a:ext uri="{FF2B5EF4-FFF2-40B4-BE49-F238E27FC236}">
                <a16:creationId xmlns:a16="http://schemas.microsoft.com/office/drawing/2014/main" id="{6F15556E-2DAD-4F85-BAE6-017514161C4B}"/>
              </a:ext>
            </a:extLst>
          </p:cNvPr>
          <p:cNvGraphicFramePr>
            <a:graphicFrameLocks noGrp="1"/>
          </p:cNvGraphicFramePr>
          <p:nvPr>
            <p:ph idx="1"/>
            <p:extLst>
              <p:ext uri="{D42A27DB-BD31-4B8C-83A1-F6EECF244321}">
                <p14:modId xmlns:p14="http://schemas.microsoft.com/office/powerpoint/2010/main" val="1109069556"/>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46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526F3E-606F-4C9A-B430-F5769EB87B25}"/>
              </a:ext>
            </a:extLst>
          </p:cNvPr>
          <p:cNvSpPr>
            <a:spLocks noGrp="1"/>
          </p:cNvSpPr>
          <p:nvPr>
            <p:ph type="title"/>
          </p:nvPr>
        </p:nvSpPr>
        <p:spPr>
          <a:xfrm>
            <a:off x="1790700" y="176544"/>
            <a:ext cx="8610600" cy="1293028"/>
          </a:xfrm>
        </p:spPr>
        <p:txBody>
          <a:bodyPr/>
          <a:lstStyle/>
          <a:p>
            <a:pPr algn="ctr"/>
            <a:r>
              <a:rPr lang="fr-FR" b="1" u="sng" dirty="0">
                <a:effectLst>
                  <a:outerShdw blurRad="38100" dist="38100" dir="2700000" algn="tl">
                    <a:srgbClr val="000000">
                      <a:alpha val="43137"/>
                    </a:srgbClr>
                  </a:outerShdw>
                </a:effectLst>
                <a:uFill>
                  <a:solidFill>
                    <a:srgbClr val="AA0503"/>
                  </a:solidFill>
                </a:uFill>
              </a:rPr>
              <a:t>INTRO</a:t>
            </a:r>
            <a:r>
              <a:rPr lang="fr-FR" b="1" u="sng" dirty="0">
                <a:effectLst>
                  <a:outerShdw blurRad="38100" dist="38100" dir="2700000" algn="tl">
                    <a:srgbClr val="000000">
                      <a:alpha val="43137"/>
                    </a:srgbClr>
                  </a:outerShdw>
                </a:effectLst>
                <a:uFill>
                  <a:solidFill>
                    <a:srgbClr val="76FFFF"/>
                  </a:solidFill>
                </a:uFill>
              </a:rPr>
              <a:t>DUCTION</a:t>
            </a:r>
          </a:p>
        </p:txBody>
      </p:sp>
      <p:sp>
        <p:nvSpPr>
          <p:cNvPr id="3" name="Espace réservé du contenu 2">
            <a:extLst>
              <a:ext uri="{FF2B5EF4-FFF2-40B4-BE49-F238E27FC236}">
                <a16:creationId xmlns:a16="http://schemas.microsoft.com/office/drawing/2014/main" id="{1E99576D-4A7D-4790-BD56-7C2EE10A3661}"/>
              </a:ext>
            </a:extLst>
          </p:cNvPr>
          <p:cNvSpPr>
            <a:spLocks noGrp="1"/>
          </p:cNvSpPr>
          <p:nvPr>
            <p:ph idx="1"/>
          </p:nvPr>
        </p:nvSpPr>
        <p:spPr/>
        <p:txBody>
          <a:bodyPr/>
          <a:lstStyle/>
          <a:p>
            <a:r>
              <a:rPr lang="fr-FR" dirty="0"/>
              <a:t>Depuis l’arrivée de l’ère du numérique, nous pouvons sauvegarder et stocker des données ce qui auparavant n’était point le cas; ceci rendant la tâche plus facile dans l’élaboration, la construction, la mise en place de nouveaux documents en corrélation avec les précédents. Cet outil permet de faciliter et de gagner du temps aux salariés s’occupant de données vis-à-vis de l’entreprise. Aujourd’hui, le monde entier utilise différents systèmes de sauvegarde/stockage pour consulter, partager, publier, ou même les utiliser dans les entreprises. On distingue quatre types de stockages de données pour une vision à long terme: disque dur, disque optique, disque à mémoire flash et cloud.</a:t>
            </a:r>
          </a:p>
        </p:txBody>
      </p:sp>
    </p:spTree>
    <p:extLst>
      <p:ext uri="{BB962C8B-B14F-4D97-AF65-F5344CB8AC3E}">
        <p14:creationId xmlns:p14="http://schemas.microsoft.com/office/powerpoint/2010/main" val="353542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3BCFD-F815-44BB-B124-A8044413C864}"/>
              </a:ext>
            </a:extLst>
          </p:cNvPr>
          <p:cNvSpPr>
            <a:spLocks noGrp="1"/>
          </p:cNvSpPr>
          <p:nvPr>
            <p:ph type="title"/>
          </p:nvPr>
        </p:nvSpPr>
        <p:spPr>
          <a:xfrm>
            <a:off x="1790700" y="475124"/>
            <a:ext cx="8610600" cy="1293028"/>
          </a:xfrm>
        </p:spPr>
        <p:txBody>
          <a:bodyPr/>
          <a:lstStyle/>
          <a:p>
            <a:pPr algn="ctr"/>
            <a:r>
              <a:rPr lang="fr-FR" b="1" u="sng" dirty="0">
                <a:effectLst>
                  <a:outerShdw blurRad="38100" dist="38100" dir="2700000" algn="tl">
                    <a:srgbClr val="000000">
                      <a:alpha val="43137"/>
                    </a:srgbClr>
                  </a:outerShdw>
                </a:effectLst>
                <a:uFill>
                  <a:solidFill>
                    <a:srgbClr val="AA0503"/>
                  </a:solidFill>
                </a:uFill>
              </a:rPr>
              <a:t>DIFFÉRENTS TYP</a:t>
            </a:r>
            <a:r>
              <a:rPr lang="fr-FR" b="1" u="sng" dirty="0">
                <a:effectLst>
                  <a:outerShdw blurRad="38100" dist="38100" dir="2700000" algn="tl">
                    <a:srgbClr val="000000">
                      <a:alpha val="43137"/>
                    </a:srgbClr>
                  </a:outerShdw>
                </a:effectLst>
                <a:uFill>
                  <a:solidFill>
                    <a:srgbClr val="76FFFF"/>
                  </a:solidFill>
                </a:uFill>
              </a:rPr>
              <a:t>ES DE STOCKAGES </a:t>
            </a:r>
            <a:r>
              <a:rPr lang="fr-FR" b="1" u="sng" dirty="0">
                <a:effectLst>
                  <a:outerShdw blurRad="38100" dist="38100" dir="2700000" algn="tl">
                    <a:srgbClr val="000000">
                      <a:alpha val="43137"/>
                    </a:srgbClr>
                  </a:outerShdw>
                </a:effectLst>
                <a:uFill>
                  <a:solidFill>
                    <a:srgbClr val="AA0503"/>
                  </a:solidFill>
                </a:uFill>
              </a:rPr>
              <a:t>DE D</a:t>
            </a:r>
            <a:r>
              <a:rPr lang="fr-FR" b="1" u="sng" dirty="0">
                <a:effectLst>
                  <a:outerShdw blurRad="38100" dist="38100" dir="2700000" algn="tl">
                    <a:srgbClr val="000000">
                      <a:alpha val="43137"/>
                    </a:srgbClr>
                  </a:outerShdw>
                </a:effectLst>
                <a:uFill>
                  <a:solidFill>
                    <a:srgbClr val="76FFFF"/>
                  </a:solidFill>
                </a:uFill>
              </a:rPr>
              <a:t>ONNÉES</a:t>
            </a:r>
            <a:endParaRPr lang="fr-FR" u="sng" dirty="0">
              <a:uFill>
                <a:solidFill>
                  <a:srgbClr val="76FFFF"/>
                </a:solidFill>
              </a:uFill>
            </a:endParaRPr>
          </a:p>
        </p:txBody>
      </p:sp>
      <p:sp>
        <p:nvSpPr>
          <p:cNvPr id="3" name="Espace réservé du contenu 2">
            <a:extLst>
              <a:ext uri="{FF2B5EF4-FFF2-40B4-BE49-F238E27FC236}">
                <a16:creationId xmlns:a16="http://schemas.microsoft.com/office/drawing/2014/main" id="{17DC9D1B-567C-4BB9-84E9-08D569671520}"/>
              </a:ext>
            </a:extLst>
          </p:cNvPr>
          <p:cNvSpPr>
            <a:spLocks noGrp="1"/>
          </p:cNvSpPr>
          <p:nvPr>
            <p:ph idx="1"/>
          </p:nvPr>
        </p:nvSpPr>
        <p:spPr>
          <a:xfrm>
            <a:off x="685800" y="2194560"/>
            <a:ext cx="10820400" cy="4024125"/>
          </a:xfrm>
        </p:spPr>
        <p:txBody>
          <a:bodyPr>
            <a:normAutofit lnSpcReduction="10000"/>
          </a:bodyPr>
          <a:lstStyle/>
          <a:p>
            <a:r>
              <a:rPr lang="fr-FR"/>
              <a:t>DISQUE DUR : « support magnétique de stockage d’informations de grande capacité généralement intégré dans les micro-ordinateurs. » (il est souvent utilisé par des particuliers pour enregistrer des données sur l’ordinateur mais connaissant tout de même une limite)</a:t>
            </a:r>
          </a:p>
          <a:p>
            <a:r>
              <a:rPr lang="fr-FR"/>
              <a:t>DISQUE OPTIQUE : « ils sont utilisés comme mémoire de masse. Les informations inscrites dans ce disque sont lues par système optique » (rayon LASER) </a:t>
            </a:r>
          </a:p>
          <a:p>
            <a:r>
              <a:rPr lang="fr-FR"/>
              <a:t>DISQUE </a:t>
            </a:r>
            <a:r>
              <a:rPr lang="fr-FR" i="0">
                <a:effectLst/>
              </a:rPr>
              <a:t>À MÉMOIRE FLASH : « forme de stockage de données utilisées par certains supports comme une mémoire ou un disque SSD » (on retrouve cette mémoire dans les clés U.S.B, smartphone, appareil photo et ordinateur portable.</a:t>
            </a:r>
          </a:p>
          <a:p>
            <a:r>
              <a:rPr lang="fr-FR"/>
              <a:t>CLOUD : « Processus  consistant à utiliser des serveurs informatiques distants au travers des réseaux internet. »</a:t>
            </a:r>
            <a:endParaRPr lang="fr-FR" i="0" dirty="0">
              <a:effectLst/>
            </a:endParaRPr>
          </a:p>
        </p:txBody>
      </p:sp>
    </p:spTree>
    <p:extLst>
      <p:ext uri="{BB962C8B-B14F-4D97-AF65-F5344CB8AC3E}">
        <p14:creationId xmlns:p14="http://schemas.microsoft.com/office/powerpoint/2010/main" val="283168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33E0A3-909D-499D-B4F0-D6160041D58A}"/>
              </a:ext>
            </a:extLst>
          </p:cNvPr>
          <p:cNvSpPr>
            <a:spLocks noGrp="1"/>
          </p:cNvSpPr>
          <p:nvPr>
            <p:ph type="title"/>
          </p:nvPr>
        </p:nvSpPr>
        <p:spPr>
          <a:xfrm>
            <a:off x="1790700" y="425706"/>
            <a:ext cx="8610600" cy="1293028"/>
          </a:xfrm>
        </p:spPr>
        <p:txBody>
          <a:bodyPr/>
          <a:lstStyle/>
          <a:p>
            <a:pPr algn="ctr"/>
            <a:r>
              <a:rPr lang="fr-FR" b="1" u="sng" dirty="0">
                <a:effectLst>
                  <a:outerShdw blurRad="38100" dist="38100" dir="2700000" algn="tl">
                    <a:srgbClr val="000000">
                      <a:alpha val="43137"/>
                    </a:srgbClr>
                  </a:outerShdw>
                </a:effectLst>
                <a:uFill>
                  <a:solidFill>
                    <a:srgbClr val="AA0503"/>
                  </a:solidFill>
                </a:uFill>
              </a:rPr>
              <a:t>ENJEUX </a:t>
            </a:r>
            <a:r>
              <a:rPr lang="fr-FR" b="1" u="sng" dirty="0">
                <a:effectLst>
                  <a:outerShdw blurRad="38100" dist="38100" dir="2700000" algn="tl">
                    <a:srgbClr val="000000">
                      <a:alpha val="43137"/>
                    </a:srgbClr>
                  </a:outerShdw>
                </a:effectLst>
                <a:uFill>
                  <a:solidFill>
                    <a:srgbClr val="76FFFF"/>
                  </a:solidFill>
                </a:uFill>
              </a:rPr>
              <a:t>ENVIRONNEMENTAUX</a:t>
            </a:r>
          </a:p>
        </p:txBody>
      </p:sp>
      <p:sp>
        <p:nvSpPr>
          <p:cNvPr id="3" name="Espace réservé du contenu 2">
            <a:extLst>
              <a:ext uri="{FF2B5EF4-FFF2-40B4-BE49-F238E27FC236}">
                <a16:creationId xmlns:a16="http://schemas.microsoft.com/office/drawing/2014/main" id="{4992D121-55A3-40E5-A4F0-B12EEB22C2D4}"/>
              </a:ext>
            </a:extLst>
          </p:cNvPr>
          <p:cNvSpPr>
            <a:spLocks noGrp="1"/>
          </p:cNvSpPr>
          <p:nvPr>
            <p:ph idx="1"/>
          </p:nvPr>
        </p:nvSpPr>
        <p:spPr/>
        <p:txBody>
          <a:bodyPr/>
          <a:lstStyle/>
          <a:p>
            <a:r>
              <a:rPr lang="fr-FR" dirty="0"/>
              <a:t>« La suppression de formats papiers mène à une réduction de la consommation de papiers, donc une meilleure protection de la nature (exemple : déforestation) »</a:t>
            </a:r>
          </a:p>
          <a:p>
            <a:r>
              <a:rPr lang="fr-FR" dirty="0"/>
              <a:t>« Le stockage de données sur un serveur est très énergivore (exemple: accumulation de mails) »</a:t>
            </a:r>
          </a:p>
          <a:p>
            <a:r>
              <a:rPr lang="fr-FR" dirty="0"/>
              <a:t>« La mise en place de structures accueillants les serveurs engendre des coûts environnementaux importants (destructions de paysages, de la faune et de la flore, grande utilisation d’énergies fossiles et des quantités massives d’eau, libération de gaz à effet de serre) »</a:t>
            </a:r>
          </a:p>
        </p:txBody>
      </p:sp>
    </p:spTree>
    <p:extLst>
      <p:ext uri="{BB962C8B-B14F-4D97-AF65-F5344CB8AC3E}">
        <p14:creationId xmlns:p14="http://schemas.microsoft.com/office/powerpoint/2010/main" val="354925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5E1BA7-31C2-49CC-AB44-08F26E9AE59E}"/>
              </a:ext>
            </a:extLst>
          </p:cNvPr>
          <p:cNvSpPr>
            <a:spLocks noGrp="1"/>
          </p:cNvSpPr>
          <p:nvPr>
            <p:ph type="title"/>
          </p:nvPr>
        </p:nvSpPr>
        <p:spPr>
          <a:xfrm>
            <a:off x="1790700" y="420951"/>
            <a:ext cx="8610600" cy="1293028"/>
          </a:xfrm>
        </p:spPr>
        <p:txBody>
          <a:bodyPr/>
          <a:lstStyle/>
          <a:p>
            <a:pPr algn="ctr"/>
            <a:r>
              <a:rPr lang="fr-FR" b="1" u="sng" dirty="0">
                <a:effectLst>
                  <a:outerShdw blurRad="38100" dist="38100" dir="2700000" algn="tl">
                    <a:srgbClr val="000000">
                      <a:alpha val="43137"/>
                    </a:srgbClr>
                  </a:outerShdw>
                </a:effectLst>
                <a:uFill>
                  <a:solidFill>
                    <a:srgbClr val="AA0503"/>
                  </a:solidFill>
                </a:uFill>
              </a:rPr>
              <a:t>COÛTS D</a:t>
            </a:r>
            <a:r>
              <a:rPr lang="fr-FR" b="1" u="sng" dirty="0">
                <a:effectLst>
                  <a:outerShdw blurRad="38100" dist="38100" dir="2700000" algn="tl">
                    <a:srgbClr val="000000">
                      <a:alpha val="43137"/>
                    </a:srgbClr>
                  </a:outerShdw>
                </a:effectLst>
                <a:uFill>
                  <a:solidFill>
                    <a:srgbClr val="76FFFF"/>
                  </a:solidFill>
                </a:uFill>
              </a:rPr>
              <a:t>E STOCKAGE</a:t>
            </a:r>
          </a:p>
        </p:txBody>
      </p:sp>
      <p:pic>
        <p:nvPicPr>
          <p:cNvPr id="5" name="Espace réservé du contenu 4">
            <a:extLst>
              <a:ext uri="{FF2B5EF4-FFF2-40B4-BE49-F238E27FC236}">
                <a16:creationId xmlns:a16="http://schemas.microsoft.com/office/drawing/2014/main" id="{92AEA5A7-7163-449B-972F-FA339430453B}"/>
              </a:ext>
            </a:extLst>
          </p:cNvPr>
          <p:cNvPicPr>
            <a:picLocks noGrp="1" noChangeAspect="1"/>
          </p:cNvPicPr>
          <p:nvPr>
            <p:ph idx="1"/>
          </p:nvPr>
        </p:nvPicPr>
        <p:blipFill>
          <a:blip r:embed="rId2"/>
          <a:stretch>
            <a:fillRect/>
          </a:stretch>
        </p:blipFill>
        <p:spPr>
          <a:xfrm>
            <a:off x="1452490" y="2412736"/>
            <a:ext cx="9444110" cy="4024313"/>
          </a:xfrm>
        </p:spPr>
      </p:pic>
      <p:sp>
        <p:nvSpPr>
          <p:cNvPr id="6" name="ZoneTexte 5">
            <a:extLst>
              <a:ext uri="{FF2B5EF4-FFF2-40B4-BE49-F238E27FC236}">
                <a16:creationId xmlns:a16="http://schemas.microsoft.com/office/drawing/2014/main" id="{2B2A9975-9A35-4532-AB6F-DA7A0A1A4A4C}"/>
              </a:ext>
            </a:extLst>
          </p:cNvPr>
          <p:cNvSpPr txBox="1"/>
          <p:nvPr/>
        </p:nvSpPr>
        <p:spPr>
          <a:xfrm>
            <a:off x="520516" y="1229846"/>
            <a:ext cx="2241345" cy="1477328"/>
          </a:xfrm>
          <a:prstGeom prst="rect">
            <a:avLst/>
          </a:prstGeom>
          <a:noFill/>
        </p:spPr>
        <p:txBody>
          <a:bodyPr wrap="square" rtlCol="0">
            <a:spAutoFit/>
          </a:bodyPr>
          <a:lstStyle/>
          <a:p>
            <a:r>
              <a:rPr lang="fr-FR" dirty="0">
                <a:solidFill>
                  <a:srgbClr val="FEFEFE"/>
                </a:solidFill>
              </a:rPr>
              <a:t>Exemple de coûts de stockage (pour entreprise) pour le cloud </a:t>
            </a:r>
            <a:r>
              <a:rPr lang="fr-FR" b="1" i="1" dirty="0" err="1">
                <a:solidFill>
                  <a:srgbClr val="FEFEFE"/>
                </a:solidFill>
                <a:effectLst>
                  <a:outerShdw blurRad="38100" dist="38100" dir="2700000" algn="tl">
                    <a:srgbClr val="000000">
                      <a:alpha val="43137"/>
                    </a:srgbClr>
                  </a:outerShdw>
                </a:effectLst>
              </a:rPr>
              <a:t>Mega</a:t>
            </a:r>
            <a:r>
              <a:rPr lang="fr-FR" dirty="0">
                <a:solidFill>
                  <a:srgbClr val="FEFEFE"/>
                </a:solidFill>
              </a:rPr>
              <a:t> :</a:t>
            </a:r>
          </a:p>
        </p:txBody>
      </p:sp>
      <p:sp>
        <p:nvSpPr>
          <p:cNvPr id="7" name="ZoneTexte 6">
            <a:extLst>
              <a:ext uri="{FF2B5EF4-FFF2-40B4-BE49-F238E27FC236}">
                <a16:creationId xmlns:a16="http://schemas.microsoft.com/office/drawing/2014/main" id="{4AA0C97A-C14C-4C35-84FA-12087CC76578}"/>
              </a:ext>
            </a:extLst>
          </p:cNvPr>
          <p:cNvSpPr txBox="1"/>
          <p:nvPr/>
        </p:nvSpPr>
        <p:spPr>
          <a:xfrm>
            <a:off x="7743824" y="1870347"/>
            <a:ext cx="4240285" cy="2554545"/>
          </a:xfrm>
          <a:prstGeom prst="rect">
            <a:avLst/>
          </a:prstGeom>
          <a:solidFill>
            <a:schemeClr val="bg1"/>
          </a:solidFill>
          <a:ln>
            <a:noFill/>
          </a:ln>
          <a:effectLst>
            <a:outerShdw blurRad="127000" dist="38100" dir="2700000" algn="ctr">
              <a:srgbClr val="000000">
                <a:alpha val="22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1600" dirty="0">
                <a:solidFill>
                  <a:srgbClr val="FEFEFE"/>
                </a:solidFill>
              </a:rPr>
              <a:t>L’utilisation d’un cloud est gratuit avec de nombreuses limitations dont l’espace de stockage disponibles. Pour supprimer ces limitations et améliorer l’espace de stockage il faut souscrire dans la majorité des cas à un abonnement mensuel. Pour ce qui concerne les autres méthodes de stockages comme les disques durs externe ne sont qu’à payer une fois. (pour le cloud il s’agit d’un louage)</a:t>
            </a:r>
          </a:p>
        </p:txBody>
      </p:sp>
    </p:spTree>
    <p:extLst>
      <p:ext uri="{BB962C8B-B14F-4D97-AF65-F5344CB8AC3E}">
        <p14:creationId xmlns:p14="http://schemas.microsoft.com/office/powerpoint/2010/main" val="158149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5E1BA7-31C2-49CC-AB44-08F26E9AE59E}"/>
              </a:ext>
            </a:extLst>
          </p:cNvPr>
          <p:cNvSpPr>
            <a:spLocks noGrp="1"/>
          </p:cNvSpPr>
          <p:nvPr>
            <p:ph type="title"/>
          </p:nvPr>
        </p:nvSpPr>
        <p:spPr>
          <a:xfrm>
            <a:off x="1790700" y="639315"/>
            <a:ext cx="8610600" cy="1293028"/>
          </a:xfrm>
        </p:spPr>
        <p:txBody>
          <a:bodyPr>
            <a:normAutofit/>
          </a:bodyPr>
          <a:lstStyle/>
          <a:p>
            <a:pPr algn="ctr"/>
            <a:r>
              <a:rPr lang="fr-FR" b="1" u="sng" dirty="0">
                <a:effectLst>
                  <a:outerShdw blurRad="38100" dist="38100" dir="2700000" algn="tl">
                    <a:srgbClr val="000000">
                      <a:alpha val="43137"/>
                    </a:srgbClr>
                  </a:outerShdw>
                </a:effectLst>
                <a:uFill>
                  <a:solidFill>
                    <a:srgbClr val="AA0503"/>
                  </a:solidFill>
                </a:uFill>
              </a:rPr>
              <a:t>COÛTS DE</a:t>
            </a:r>
            <a:r>
              <a:rPr lang="fr-FR" b="1" u="sng" dirty="0">
                <a:effectLst>
                  <a:outerShdw blurRad="38100" dist="38100" dir="2700000" algn="tl">
                    <a:srgbClr val="000000">
                      <a:alpha val="43137"/>
                    </a:srgbClr>
                  </a:outerShdw>
                </a:effectLst>
                <a:uFill>
                  <a:solidFill>
                    <a:srgbClr val="76FFFF"/>
                  </a:solidFill>
                </a:uFill>
              </a:rPr>
              <a:t> STOCKAGE</a:t>
            </a:r>
            <a:br>
              <a:rPr lang="fr-FR" b="1" u="sng" dirty="0">
                <a:effectLst>
                  <a:outerShdw blurRad="38100" dist="38100" dir="2700000" algn="tl">
                    <a:srgbClr val="000000">
                      <a:alpha val="43137"/>
                    </a:srgbClr>
                  </a:outerShdw>
                </a:effectLst>
              </a:rPr>
            </a:br>
            <a:r>
              <a:rPr lang="fr-FR" sz="1800" b="1" i="1" u="sng" dirty="0">
                <a:effectLst>
                  <a:outerShdw blurRad="38100" dist="38100" dir="2700000" algn="tl">
                    <a:srgbClr val="000000">
                      <a:alpha val="43137"/>
                    </a:srgbClr>
                  </a:outerShdw>
                </a:effectLst>
                <a:uFill>
                  <a:solidFill>
                    <a:srgbClr val="AA0503"/>
                  </a:solidFill>
                </a:uFill>
              </a:rPr>
              <a:t>COMPARATIF DE COÛTS E</a:t>
            </a:r>
            <a:r>
              <a:rPr lang="fr-FR" sz="1800" b="1" i="1" u="sng" dirty="0">
                <a:effectLst>
                  <a:outerShdw blurRad="38100" dist="38100" dir="2700000" algn="tl">
                    <a:srgbClr val="000000">
                      <a:alpha val="43137"/>
                    </a:srgbClr>
                  </a:outerShdw>
                </a:effectLst>
                <a:uFill>
                  <a:solidFill>
                    <a:srgbClr val="76FFFF"/>
                  </a:solidFill>
                </a:uFill>
              </a:rPr>
              <a:t>NTRE MEGA ET GOOGLE DRIVE</a:t>
            </a:r>
          </a:p>
        </p:txBody>
      </p:sp>
      <p:pic>
        <p:nvPicPr>
          <p:cNvPr id="7" name="La solution sécurisée de stockage nuagique pour votre entreprise – MEGA – Brave 2022-03-02 14-17-52_Trim">
            <a:hlinkClick r:id="" action="ppaction://media"/>
            <a:extLst>
              <a:ext uri="{FF2B5EF4-FFF2-40B4-BE49-F238E27FC236}">
                <a16:creationId xmlns:a16="http://schemas.microsoft.com/office/drawing/2014/main" id="{AC1519C9-67C9-49A9-BD65-B9F8EA450FF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855238" y="1730172"/>
            <a:ext cx="8662231" cy="4799323"/>
          </a:xfrm>
          <a:prstGeom prst="rect">
            <a:avLst/>
          </a:prstGeom>
        </p:spPr>
      </p:pic>
      <p:sp>
        <p:nvSpPr>
          <p:cNvPr id="8" name="Rectangle 7">
            <a:extLst>
              <a:ext uri="{FF2B5EF4-FFF2-40B4-BE49-F238E27FC236}">
                <a16:creationId xmlns:a16="http://schemas.microsoft.com/office/drawing/2014/main" id="{F074B445-40B5-4FCB-A25E-ABB516C2E3B2}"/>
              </a:ext>
            </a:extLst>
          </p:cNvPr>
          <p:cNvSpPr/>
          <p:nvPr/>
        </p:nvSpPr>
        <p:spPr>
          <a:xfrm>
            <a:off x="1764884" y="1663496"/>
            <a:ext cx="8752585" cy="45105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AB9D29E8-6D47-4188-B3A7-CF89E59A572A}"/>
              </a:ext>
            </a:extLst>
          </p:cNvPr>
          <p:cNvSpPr txBox="1"/>
          <p:nvPr/>
        </p:nvSpPr>
        <p:spPr>
          <a:xfrm>
            <a:off x="194733" y="2286000"/>
            <a:ext cx="1278467" cy="369332"/>
          </a:xfrm>
          <a:prstGeom prst="rect">
            <a:avLst/>
          </a:prstGeom>
          <a:noFill/>
        </p:spPr>
        <p:txBody>
          <a:bodyPr wrap="square" rtlCol="0">
            <a:spAutoFit/>
          </a:bodyPr>
          <a:lstStyle/>
          <a:p>
            <a:r>
              <a:rPr lang="fr-FR" dirty="0"/>
              <a:t>    </a:t>
            </a:r>
            <a:r>
              <a:rPr lang="fr-FR" b="1" u="sng" dirty="0">
                <a:effectLst>
                  <a:outerShdw blurRad="38100" dist="38100" dir="2700000" algn="tl">
                    <a:srgbClr val="000000">
                      <a:alpha val="43137"/>
                    </a:srgbClr>
                  </a:outerShdw>
                </a:effectLst>
                <a:uFill>
                  <a:solidFill>
                    <a:srgbClr val="AA0503"/>
                  </a:solidFill>
                </a:uFill>
              </a:rPr>
              <a:t>VIDÉO :</a:t>
            </a:r>
          </a:p>
        </p:txBody>
      </p:sp>
      <p:sp>
        <p:nvSpPr>
          <p:cNvPr id="3" name="Flèche : droite 2">
            <a:extLst>
              <a:ext uri="{FF2B5EF4-FFF2-40B4-BE49-F238E27FC236}">
                <a16:creationId xmlns:a16="http://schemas.microsoft.com/office/drawing/2014/main" id="{376A1A36-FCC4-40DF-8DB9-D9787D5C0282}"/>
              </a:ext>
            </a:extLst>
          </p:cNvPr>
          <p:cNvSpPr/>
          <p:nvPr/>
        </p:nvSpPr>
        <p:spPr>
          <a:xfrm>
            <a:off x="211651" y="2655332"/>
            <a:ext cx="1553233" cy="877470"/>
          </a:xfrm>
          <a:prstGeom prst="rightArrow">
            <a:avLst/>
          </a:prstGeom>
          <a:solidFill>
            <a:srgbClr val="CE1700"/>
          </a:solidFill>
          <a:scene3d>
            <a:camera prst="orthographicFront"/>
            <a:lightRig rig="threePt" dir="t"/>
          </a:scene3d>
          <a:sp3d>
            <a:bevelT prst="convex"/>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3049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98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370D14F-500D-4A08-86FF-D768C5833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6" y="850472"/>
            <a:ext cx="9077325" cy="5105996"/>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AC9C01D-1594-4106-92A3-89C9E1DE82CD}"/>
              </a:ext>
            </a:extLst>
          </p:cNvPr>
          <p:cNvSpPr/>
          <p:nvPr/>
        </p:nvSpPr>
        <p:spPr>
          <a:xfrm>
            <a:off x="523876" y="2369261"/>
            <a:ext cx="11239500" cy="1563332"/>
          </a:xfrm>
          <a:prstGeom prst="rect">
            <a:avLst/>
          </a:prstGeom>
          <a:solidFill>
            <a:schemeClr val="bg1">
              <a:alpha val="51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4" name="Espace réservé du contenu 3">
            <a:extLst>
              <a:ext uri="{FF2B5EF4-FFF2-40B4-BE49-F238E27FC236}">
                <a16:creationId xmlns:a16="http://schemas.microsoft.com/office/drawing/2014/main" id="{B2DE39E5-97C8-43A9-AF9B-E565D797BE2A}"/>
              </a:ext>
            </a:extLst>
          </p:cNvPr>
          <p:cNvSpPr>
            <a:spLocks noGrp="1"/>
          </p:cNvSpPr>
          <p:nvPr>
            <p:ph idx="1"/>
          </p:nvPr>
        </p:nvSpPr>
        <p:spPr>
          <a:xfrm>
            <a:off x="685798" y="2546985"/>
            <a:ext cx="10820400" cy="4024125"/>
          </a:xfrm>
        </p:spPr>
        <p:txBody>
          <a:bodyPr/>
          <a:lstStyle/>
          <a:p>
            <a:r>
              <a:rPr lang="fr-FR" dirty="0"/>
              <a:t>L’utilisation d’un cloud est bénéfique pour protéger ses données contre de potentiels piratages informatiques car les informations ne sont pas présentes sur le disque dur. De plus les serveurs des cloud possèdent généralement tous un chiffrement permettant une protection optimale face aux attaques. </a:t>
            </a:r>
          </a:p>
        </p:txBody>
      </p:sp>
      <p:sp>
        <p:nvSpPr>
          <p:cNvPr id="9" name="Rectangle 8">
            <a:extLst>
              <a:ext uri="{FF2B5EF4-FFF2-40B4-BE49-F238E27FC236}">
                <a16:creationId xmlns:a16="http://schemas.microsoft.com/office/drawing/2014/main" id="{88F2D47E-3991-4000-8E0B-5DE063D63030}"/>
              </a:ext>
            </a:extLst>
          </p:cNvPr>
          <p:cNvSpPr/>
          <p:nvPr/>
        </p:nvSpPr>
        <p:spPr>
          <a:xfrm>
            <a:off x="2447925" y="1150350"/>
            <a:ext cx="7296150" cy="896845"/>
          </a:xfrm>
          <a:prstGeom prst="rect">
            <a:avLst/>
          </a:prstGeom>
          <a:solidFill>
            <a:schemeClr val="dk1">
              <a:alpha val="51000"/>
            </a:schemeClr>
          </a:solidFill>
          <a:ln>
            <a:solidFill>
              <a:schemeClr val="accent4">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C5E1BA7-31C2-49CC-AB44-08F26E9AE59E}"/>
              </a:ext>
            </a:extLst>
          </p:cNvPr>
          <p:cNvSpPr>
            <a:spLocks noGrp="1"/>
          </p:cNvSpPr>
          <p:nvPr>
            <p:ph type="title"/>
          </p:nvPr>
        </p:nvSpPr>
        <p:spPr>
          <a:xfrm>
            <a:off x="1790698" y="963353"/>
            <a:ext cx="8610600" cy="1293028"/>
          </a:xfrm>
          <a:ln>
            <a:noFill/>
          </a:ln>
        </p:spPr>
        <p:txBody>
          <a:bodyPr/>
          <a:lstStyle/>
          <a:p>
            <a:pPr algn="ctr"/>
            <a:r>
              <a:rPr lang="fr-FR" b="1" u="sng" dirty="0">
                <a:effectLst>
                  <a:outerShdw blurRad="38100" dist="38100" dir="2700000" algn="tl">
                    <a:srgbClr val="000000">
                      <a:alpha val="43137"/>
                    </a:srgbClr>
                  </a:outerShdw>
                </a:effectLst>
                <a:uFill>
                  <a:solidFill>
                    <a:srgbClr val="8BCE40"/>
                  </a:solidFill>
                </a:uFill>
              </a:rPr>
              <a:t>PROTECTION DES DONNÉES</a:t>
            </a:r>
          </a:p>
        </p:txBody>
      </p:sp>
    </p:spTree>
    <p:extLst>
      <p:ext uri="{BB962C8B-B14F-4D97-AF65-F5344CB8AC3E}">
        <p14:creationId xmlns:p14="http://schemas.microsoft.com/office/powerpoint/2010/main" val="376338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554BC0-9563-412B-B4F4-28CF99998E2F}"/>
              </a:ext>
            </a:extLst>
          </p:cNvPr>
          <p:cNvSpPr>
            <a:spLocks noGrp="1"/>
          </p:cNvSpPr>
          <p:nvPr>
            <p:ph type="title"/>
          </p:nvPr>
        </p:nvSpPr>
        <p:spPr>
          <a:xfrm>
            <a:off x="1790700" y="466981"/>
            <a:ext cx="8610600" cy="1293028"/>
          </a:xfrm>
        </p:spPr>
        <p:txBody>
          <a:bodyPr/>
          <a:lstStyle/>
          <a:p>
            <a:pPr algn="ctr"/>
            <a:r>
              <a:rPr lang="fr-FR" b="1" u="sng" dirty="0">
                <a:effectLst>
                  <a:outerShdw blurRad="38100" dist="38100" dir="2700000" algn="tl">
                    <a:srgbClr val="000000">
                      <a:alpha val="43137"/>
                    </a:srgbClr>
                  </a:outerShdw>
                </a:effectLst>
                <a:uFill>
                  <a:solidFill>
                    <a:srgbClr val="AA0503"/>
                  </a:solidFill>
                </a:uFill>
              </a:rPr>
              <a:t>Risque de p</a:t>
            </a:r>
            <a:r>
              <a:rPr lang="fr-FR" b="1" u="sng" dirty="0">
                <a:effectLst>
                  <a:outerShdw blurRad="38100" dist="38100" dir="2700000" algn="tl">
                    <a:srgbClr val="000000">
                      <a:alpha val="43137"/>
                    </a:srgbClr>
                  </a:outerShdw>
                </a:effectLst>
                <a:uFill>
                  <a:solidFill>
                    <a:srgbClr val="76FFFF"/>
                  </a:solidFill>
                </a:uFill>
              </a:rPr>
              <a:t>erte de données</a:t>
            </a:r>
          </a:p>
        </p:txBody>
      </p:sp>
      <p:pic>
        <p:nvPicPr>
          <p:cNvPr id="1026" name="Picture 2" descr="Perte de données : le top 4 des risques ">
            <a:extLst>
              <a:ext uri="{FF2B5EF4-FFF2-40B4-BE49-F238E27FC236}">
                <a16:creationId xmlns:a16="http://schemas.microsoft.com/office/drawing/2014/main" id="{B1C1308C-1CFE-477F-89E9-38617652F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5250" y="1998133"/>
            <a:ext cx="4010025" cy="446330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9949BE9-8938-41E6-8419-BE1D59C5CD42}"/>
              </a:ext>
            </a:extLst>
          </p:cNvPr>
          <p:cNvSpPr txBox="1"/>
          <p:nvPr/>
        </p:nvSpPr>
        <p:spPr>
          <a:xfrm>
            <a:off x="816317" y="1998133"/>
            <a:ext cx="6549683" cy="4524315"/>
          </a:xfrm>
          <a:prstGeom prst="rect">
            <a:avLst/>
          </a:prstGeom>
          <a:noFill/>
        </p:spPr>
        <p:txBody>
          <a:bodyPr wrap="square" rtlCol="0">
            <a:spAutoFit/>
          </a:bodyPr>
          <a:lstStyle/>
          <a:p>
            <a:r>
              <a:rPr lang="fr-FR" dirty="0"/>
              <a:t>Une entreprise quand elle se sert du numérique de plusieurs types de risques de perte de données : </a:t>
            </a:r>
          </a:p>
          <a:p>
            <a:pPr marL="285750" indent="-285750">
              <a:buFontTx/>
              <a:buChar char="-"/>
            </a:pPr>
            <a:r>
              <a:rPr lang="fr-FR" dirty="0"/>
              <a:t>Premièrement, 87% des entreprises sont concernés par les risques de perte de données ( les 13 autre pourcents ne le sont pas, elles ont des systèmes de sauvegardes et de stockage très sécurisés et fiables</a:t>
            </a:r>
          </a:p>
          <a:p>
            <a:pPr marL="285750" indent="-285750">
              <a:buFontTx/>
              <a:buChar char="-"/>
            </a:pPr>
            <a:r>
              <a:rPr lang="fr-FR" dirty="0"/>
              <a:t>De ces 87%, on distingue différents types de perte de données à cause de supports de sauvegarde/stockage</a:t>
            </a:r>
          </a:p>
          <a:p>
            <a:pPr marL="285750" indent="-285750">
              <a:buFontTx/>
              <a:buChar char="-"/>
            </a:pPr>
            <a:r>
              <a:rPr lang="fr-FR" dirty="0"/>
              <a:t>1. Copies de données sur disque ou clés USB</a:t>
            </a:r>
          </a:p>
          <a:p>
            <a:pPr marL="285750" indent="-285750">
              <a:buFontTx/>
              <a:buChar char="-"/>
            </a:pPr>
            <a:r>
              <a:rPr lang="fr-FR" dirty="0"/>
              <a:t>2. Transfert de données à un mail personnel</a:t>
            </a:r>
          </a:p>
          <a:p>
            <a:pPr marL="285750" indent="-285750">
              <a:buFontTx/>
              <a:buChar char="-"/>
            </a:pPr>
            <a:r>
              <a:rPr lang="fr-FR" dirty="0"/>
              <a:t>3. Usages trop intensifs des réseaux sociaux </a:t>
            </a:r>
          </a:p>
          <a:p>
            <a:pPr marL="285750" indent="-285750">
              <a:buFontTx/>
              <a:buChar char="-"/>
            </a:pPr>
            <a:r>
              <a:rPr lang="fr-FR" dirty="0"/>
              <a:t>4. Absences de restrictions ou d’accès au niveau des données</a:t>
            </a:r>
          </a:p>
          <a:p>
            <a:pPr marL="285750" indent="-285750">
              <a:buFontTx/>
              <a:buChar char="-"/>
            </a:pPr>
            <a:r>
              <a:rPr lang="fr-FR" dirty="0"/>
              <a:t>5. Autre(exp: dysfonctionnement du périphérique de stockage, </a:t>
            </a:r>
            <a:r>
              <a:rPr lang="fr-FR" dirty="0" err="1"/>
              <a:t>etc</a:t>
            </a:r>
            <a:r>
              <a:rPr lang="fr-FR" dirty="0"/>
              <a:t>)</a:t>
            </a:r>
          </a:p>
        </p:txBody>
      </p:sp>
    </p:spTree>
    <p:extLst>
      <p:ext uri="{BB962C8B-B14F-4D97-AF65-F5344CB8AC3E}">
        <p14:creationId xmlns:p14="http://schemas.microsoft.com/office/powerpoint/2010/main" val="700959153"/>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374</TotalTime>
  <Words>941</Words>
  <Application>Microsoft Office PowerPoint</Application>
  <PresentationFormat>Grand écran</PresentationFormat>
  <Paragraphs>52</Paragraphs>
  <Slides>12</Slides>
  <Notes>0</Notes>
  <HiddenSlides>0</HiddenSlides>
  <MMClips>1</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12</vt:i4>
      </vt:variant>
    </vt:vector>
  </HeadingPairs>
  <TitlesOfParts>
    <vt:vector size="15" baseType="lpstr">
      <vt:lpstr>Arial</vt:lpstr>
      <vt:lpstr>Century Gothic</vt:lpstr>
      <vt:lpstr>Traînée de condensation</vt:lpstr>
      <vt:lpstr>Stratégies de stockage de données</vt:lpstr>
      <vt:lpstr>PLAN</vt:lpstr>
      <vt:lpstr>INTRODUCTION</vt:lpstr>
      <vt:lpstr>DIFFÉRENTS TYPES DE STOCKAGES DE DONNÉES</vt:lpstr>
      <vt:lpstr>ENJEUX ENVIRONNEMENTAUX</vt:lpstr>
      <vt:lpstr>COÛTS DE STOCKAGE</vt:lpstr>
      <vt:lpstr>COÛTS DE STOCKAGE COMPARATIF DE COÛTS ENTRE MEGA ET GOOGLE DRIVE</vt:lpstr>
      <vt:lpstr>PROTECTION DES DONNÉES</vt:lpstr>
      <vt:lpstr>Risque de perte de données</vt:lpstr>
      <vt:lpstr>RISQUE DE DIVULGATION DES DONNÉEs</vt:lpstr>
      <vt:lpstr>CONCLUSION</vt:lpstr>
      <vt:lpstr>ANNEXES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Stratégies de stockage de données</dc:title>
  <dc:creator>thomas grattier</dc:creator>
  <cp:lastModifiedBy>thomas grattier</cp:lastModifiedBy>
  <cp:revision>28</cp:revision>
  <dcterms:created xsi:type="dcterms:W3CDTF">2022-02-28T16:37:31Z</dcterms:created>
  <dcterms:modified xsi:type="dcterms:W3CDTF">2022-03-02T18:20:40Z</dcterms:modified>
</cp:coreProperties>
</file>