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낮은 각도에서 바라본 맑고 푸른 하늘 아래의 알루미늄 원판으로 덮인 현대식 건물 정면의 외관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낮은 각도에서 바라본 흐린 하늘 아래 곡선형의 현대식 건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부분적으로 흐린 밝은 하늘을 올려다보며 유리판으로 된 현대식 흰색 건물 안에서 바라본 광경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낮은 각도에서 바라본 맑고 밝은 하늘을 배경으로 하는 이란 테헤란에 있는 아자디 타워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계단과 맑고 푸른 하늘을 바라보며 석조 구조물 안에서 바라본 광경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맑고 푸른 하늘을 배경으로 유리판이 붙여진 현대식 흰색 건물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부분적으로 흐린 하늘 아래의 중국 산둥성 칭다오에 있는 현대식 조개 모양 다리의 작은 부분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445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541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6637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2733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8829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4925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021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117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21300" marR="0" indent="-4445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Relationship Id="rId4" Type="http://schemas.openxmlformats.org/officeDocument/2006/relationships/image" Target="../media/image16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tif"/><Relationship Id="rId3" Type="http://schemas.openxmlformats.org/officeDocument/2006/relationships/image" Target="../media/image18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tif"/><Relationship Id="rId3" Type="http://schemas.openxmlformats.org/officeDocument/2006/relationships/image" Target="../media/image20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tif"/><Relationship Id="rId3" Type="http://schemas.openxmlformats.org/officeDocument/2006/relationships/image" Target="../media/image23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2.10.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2022.10.25</a:t>
            </a:r>
          </a:p>
        </p:txBody>
      </p:sp>
      <p:sp>
        <p:nvSpPr>
          <p:cNvPr id="152" name="Chai 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Chai Data Analytics</a:t>
            </a:r>
          </a:p>
        </p:txBody>
      </p:sp>
      <p:sp>
        <p:nvSpPr>
          <p:cNvPr id="153" name="팀 도원결의 (양대용, 이민정, 이진규, 정주훈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팀 도원결의 (양대용, 이민정, 이진규, 정주훈)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189" name="Column 별 탐색 - customer_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customer_id</a:t>
            </a:r>
          </a:p>
        </p:txBody>
      </p:sp>
      <p:sp>
        <p:nvSpPr>
          <p:cNvPr id="190" name="거래 분포 - Push 알림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거래 분포 - Push 알림</a:t>
            </a:r>
          </a:p>
          <a:p>
            <a:pPr lvl="1" marL="1219200" indent="-609600"/>
            <a:r>
              <a:t>1150억 중 설정 유저의 매출이 49.5%(569억), 남성의 매출이 50.5% (581억) 정도로, 설정 유저가 유저 수에 비해 많은 소비를 한 것을 알 수 있다</a:t>
            </a:r>
          </a:p>
          <a:p>
            <a:pPr lvl="1" marL="1219200" indent="-609600"/>
            <a:r>
              <a:t>설정 유저의 평균 소비 금액은 25만원, 미설정 유저는 18.3만원 선으로, 평균 소비 금액에서도 큰 차이를 보이고 있다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3551" y="6857068"/>
            <a:ext cx="11665429" cy="5666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9869" y="1174407"/>
            <a:ext cx="5392794" cy="5666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195" name="Column 별 탐색 - customer_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customer_id</a:t>
            </a:r>
          </a:p>
        </p:txBody>
      </p:sp>
      <p:sp>
        <p:nvSpPr>
          <p:cNvPr id="196" name="유저 분포 - 외국인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유저 분포 - 외국인</a:t>
            </a:r>
          </a:p>
          <a:p>
            <a:pPr lvl="1" marL="1219200" indent="-609600"/>
            <a:r>
              <a:t>외국인 여부</a:t>
            </a:r>
          </a:p>
          <a:p>
            <a:pPr lvl="1" marL="1219200" indent="-609600"/>
            <a:r>
              <a:t>설정 유저는 41.9%(229121명), 미설정 유저는 58.1%(316800명)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0983" y="4080255"/>
            <a:ext cx="6870556" cy="5555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7089" y="4065100"/>
            <a:ext cx="5866904" cy="587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01" name="Column 별 탐색 - customer_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customer_id</a:t>
            </a:r>
          </a:p>
        </p:txBody>
      </p:sp>
      <p:sp>
        <p:nvSpPr>
          <p:cNvPr id="202" name="거래 분포 - 외국인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거래 분포 - 외국인</a:t>
            </a:r>
          </a:p>
          <a:p>
            <a:pPr lvl="1" marL="1219200" indent="-609600"/>
            <a:r>
              <a:t>외국인 여부</a:t>
            </a:r>
          </a:p>
          <a:p>
            <a:pPr lvl="1" marL="1219200" indent="-609600"/>
            <a:r>
              <a:t>설정 유저는 41.9%(229121명), 미설정 유저는 58.1%(316800명)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05" name="Column 별 탐색 - customer_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customer_id</a:t>
            </a:r>
          </a:p>
        </p:txBody>
      </p:sp>
      <p:sp>
        <p:nvSpPr>
          <p:cNvPr id="206" name="유저 분포 - 연령대 별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유저 분포 - 연령대 별</a:t>
            </a:r>
          </a:p>
          <a:p>
            <a:pPr lvl="1" marL="1219200" indent="-609600"/>
            <a:r>
              <a:t>평균은 약 36.8, 표준 편차는 11.58</a:t>
            </a:r>
            <a:br/>
            <a:r>
              <a:t>-&gt; 평균 이용자 연령은 약 25~48세로 추정</a:t>
            </a:r>
          </a:p>
          <a:p>
            <a:pPr lvl="1" marL="1219200" indent="-609600"/>
            <a:r>
              <a:t>단일 연령으로 사용자가 가장 많은 나이는 39세 (25320명), 가장 적은 나이는 93,102세 (각 1명)</a:t>
            </a:r>
          </a:p>
          <a:p>
            <a:pPr lvl="1" marL="1219200" indent="-609600"/>
            <a:r>
              <a:t>121세 (1900년생) 데이터 (3902명)</a:t>
            </a:r>
            <a:br/>
            <a:r>
              <a:t>-&gt; birthday 값만 Null 값으로 확인</a:t>
            </a:r>
          </a:p>
        </p:txBody>
      </p:sp>
      <p:pic>
        <p:nvPicPr>
          <p:cNvPr id="207" name="age_dist.png" descr="age_d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3723" y="4469936"/>
            <a:ext cx="11689901" cy="7813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10" name="유저 분포 - 연령대 별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유저 분포 - 연령대 별</a:t>
            </a:r>
          </a:p>
          <a:p>
            <a:pPr lvl="1" marL="1219200" indent="-609600"/>
            <a:r>
              <a:t>총 결제 금액도 39세가 가장 많다</a:t>
            </a:r>
          </a:p>
          <a:p>
            <a:pPr lvl="1" marL="1219200" indent="-609600"/>
            <a:r>
              <a:t>평균 결제 금액은 나이가 많아질수록 함께 많아진다</a:t>
            </a:r>
          </a:p>
          <a:p>
            <a:pPr lvl="1" marL="1219200" indent="-609600"/>
            <a:r>
              <a:t>93세 평균 결제 금액이 가장 높다 </a:t>
            </a:r>
            <a:br/>
            <a:r>
              <a:t>-&gt; 고객이 1명</a:t>
            </a:r>
          </a:p>
        </p:txBody>
      </p:sp>
      <p:pic>
        <p:nvPicPr>
          <p:cNvPr id="211" name="age_sum_avg.png" descr="age_sum_a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0233" y="893619"/>
            <a:ext cx="9244792" cy="11928762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olumn 별 탐색 - customer_i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Column 별 탐색 - customer_id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15" name="유저 분포 - 연령대 별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>
            <a:lvl1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lvl1pPr>
            <a:lvl2pPr marL="1219200" indent="-609600"/>
          </a:lstStyle>
          <a:p>
            <a:pPr/>
            <a:r>
              <a:t>유저 분포 - 연령대 별</a:t>
            </a:r>
          </a:p>
          <a:p>
            <a:pPr lvl="1"/>
            <a:r>
              <a:t>연령대별 거래 분포</a:t>
            </a:r>
          </a:p>
        </p:txBody>
      </p:sp>
      <p:sp>
        <p:nvSpPr>
          <p:cNvPr id="216" name="Column 별 탐색 - customer_i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Column 별 탐색 - customer_id</a:t>
            </a:r>
          </a:p>
        </p:txBody>
      </p:sp>
      <p:pic>
        <p:nvPicPr>
          <p:cNvPr id="21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5241" y="3028955"/>
            <a:ext cx="12014201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60354" y="8988467"/>
            <a:ext cx="12204701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21" name="유저 분포 - 연령대 별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>
            <a:lvl1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lvl1pPr>
            <a:lvl2pPr marL="1219200" indent="-609600"/>
          </a:lstStyle>
          <a:p>
            <a:pPr/>
            <a:r>
              <a:t>유저 분포 - 연령대 별</a:t>
            </a:r>
          </a:p>
          <a:p>
            <a:pPr lvl="1"/>
            <a:r>
              <a:t>연령대 별 거래 분포 2</a:t>
            </a:r>
          </a:p>
        </p:txBody>
      </p:sp>
      <p:sp>
        <p:nvSpPr>
          <p:cNvPr id="222" name="Column 별 탐색 - customer_i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792479"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Column 별 탐색 - customer_id</a:t>
            </a:r>
          </a:p>
        </p:txBody>
      </p:sp>
      <p:pic>
        <p:nvPicPr>
          <p:cNvPr id="22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0476" y="2030899"/>
            <a:ext cx="11899901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83873" y="6276086"/>
            <a:ext cx="11899901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95685" y="9824635"/>
            <a:ext cx="11823701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28" name="Column 별 탐색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</a:t>
            </a:r>
          </a:p>
        </p:txBody>
      </p:sp>
      <p:sp>
        <p:nvSpPr>
          <p:cNvPr id="229" name="Merchant_i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Merchant_id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32" name="Column 별 탐색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</a:t>
            </a:r>
          </a:p>
        </p:txBody>
      </p:sp>
      <p:sp>
        <p:nvSpPr>
          <p:cNvPr id="233" name="날짜 별 탐색 - 연단위는 소용 X -&gt; 월단위 -&gt; 8~3월 기록 뽑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날짜 별 탐색 - 연단위는 소용 X -&gt; 월단위 -&gt; 8~3월 기록 뽑기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36" name="Column 별 탐색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</a:t>
            </a:r>
          </a:p>
        </p:txBody>
      </p:sp>
      <p:sp>
        <p:nvSpPr>
          <p:cNvPr id="237" name="날짜 별 탐색 - 일 단위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날짜 별 탐색 - 일 단위</a:t>
            </a:r>
          </a:p>
        </p:txBody>
      </p:sp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700" y="5341365"/>
            <a:ext cx="17500600" cy="420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ble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156" name="데이터 소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 소개</a:t>
            </a:r>
          </a:p>
          <a:p>
            <a:pPr/>
            <a:r>
              <a:t>기본 분석</a:t>
            </a:r>
          </a:p>
          <a:p>
            <a:pPr/>
            <a:r>
              <a:t>심화 분석</a:t>
            </a:r>
          </a:p>
          <a:p>
            <a:pPr/>
            <a:r>
              <a:t>결론</a:t>
            </a:r>
          </a:p>
          <a:p>
            <a:pPr/>
            <a:r>
              <a:t>피드백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241" name="Column 별 탐색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</a:t>
            </a:r>
          </a:p>
        </p:txBody>
      </p:sp>
      <p:sp>
        <p:nvSpPr>
          <p:cNvPr id="242" name="날짜 별 탐색 - 요일 단위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날짜 별 탐색 - 요일 단위</a:t>
            </a:r>
          </a:p>
        </p:txBody>
      </p:sp>
      <p:pic>
        <p:nvPicPr>
          <p:cNvPr id="24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6757260"/>
            <a:ext cx="17780000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심화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48" name="활성 유저 수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활성 유저 수</a:t>
            </a:r>
          </a:p>
        </p:txBody>
      </p:sp>
      <p:sp>
        <p:nvSpPr>
          <p:cNvPr id="249" name="각 월별로 거래 건수가 하나라도 있는 사람 체크 -&gt; 월별 사용자량 체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각 월별로 거래 건수가 하나라도 있는 사람 체크 -&gt; 월별 사용자량 체크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52" name="구간별 소비 금액 비율 차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구간별 소비 금액 비율 차이</a:t>
            </a:r>
          </a:p>
        </p:txBody>
      </p:sp>
      <p:sp>
        <p:nvSpPr>
          <p:cNvPr id="253" name="20만원 이상으로 분류 해봤을 때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20만원 이상으로 분류 해봤을 때</a:t>
            </a:r>
          </a:p>
        </p:txBody>
      </p:sp>
      <p:pic>
        <p:nvPicPr>
          <p:cNvPr id="2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0438" y="3364454"/>
            <a:ext cx="155194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741" y="8064346"/>
            <a:ext cx="13195301" cy="374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5181" y="9148079"/>
            <a:ext cx="13550901" cy="374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59" name="구간별 소비 금액 비율 차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구간별 소비 금액 비율 차이</a:t>
            </a:r>
          </a:p>
        </p:txBody>
      </p:sp>
      <p:sp>
        <p:nvSpPr>
          <p:cNvPr id="260" name="슬라이드 구분점 텍스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594" y="3764060"/>
            <a:ext cx="18910301" cy="382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0871" y="8433223"/>
            <a:ext cx="189103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65" name="구간별 소비 금액 비율 차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구간별 소비 금액 비율 차이</a:t>
            </a:r>
          </a:p>
        </p:txBody>
      </p:sp>
      <p:sp>
        <p:nvSpPr>
          <p:cNvPr id="266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  <p:pic>
        <p:nvPicPr>
          <p:cNvPr id="2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300" y="4946650"/>
            <a:ext cx="19075400" cy="382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6850" y="9105138"/>
            <a:ext cx="18910300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71" name="구간별 소비 금액 비율 차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구간별 소비 금액 비율 차이</a:t>
            </a:r>
          </a:p>
        </p:txBody>
      </p:sp>
      <p:sp>
        <p:nvSpPr>
          <p:cNvPr id="272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  <p:pic>
        <p:nvPicPr>
          <p:cNvPr id="2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900" y="6107781"/>
            <a:ext cx="18872200" cy="518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76" name="보따리상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보따리상</a:t>
            </a:r>
          </a:p>
        </p:txBody>
      </p:sp>
      <p:sp>
        <p:nvSpPr>
          <p:cNvPr id="277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  <p:pic>
        <p:nvPicPr>
          <p:cNvPr id="2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858" y="1679109"/>
            <a:ext cx="17437101" cy="589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0676" y="7593245"/>
            <a:ext cx="17691101" cy="589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82" name="보따리상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보따리상</a:t>
            </a:r>
          </a:p>
        </p:txBody>
      </p:sp>
      <p:sp>
        <p:nvSpPr>
          <p:cNvPr id="283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  <p:pic>
        <p:nvPicPr>
          <p:cNvPr id="2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4410117"/>
            <a:ext cx="17627600" cy="589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87" name="보따리상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보따리상</a:t>
            </a:r>
          </a:p>
        </p:txBody>
      </p:sp>
      <p:sp>
        <p:nvSpPr>
          <p:cNvPr id="288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  <p:pic>
        <p:nvPicPr>
          <p:cNvPr id="2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450" y="4388442"/>
            <a:ext cx="17691100" cy="589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데이터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 소개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심화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심화 분석</a:t>
            </a:r>
          </a:p>
        </p:txBody>
      </p:sp>
      <p:sp>
        <p:nvSpPr>
          <p:cNvPr id="292" name="보따리상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보따리상</a:t>
            </a:r>
          </a:p>
        </p:txBody>
      </p:sp>
      <p:sp>
        <p:nvSpPr>
          <p:cNvPr id="293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  <p:pic>
        <p:nvPicPr>
          <p:cNvPr id="2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8700" y="4529835"/>
            <a:ext cx="12166600" cy="647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결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결론</a:t>
            </a:r>
          </a:p>
        </p:txBody>
      </p:sp>
      <p:sp>
        <p:nvSpPr>
          <p:cNvPr id="297" name="우리가 살펴 본 바로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우리가 살펴 본 바로는 </a:t>
            </a:r>
          </a:p>
          <a:p>
            <a:pPr/>
            <a:r>
              <a:t>분류 안된다 등은 비약 -&gt; 우리가 본 데이터로는 어렵다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피드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피드백</a:t>
            </a:r>
          </a:p>
        </p:txBody>
      </p:sp>
      <p:sp>
        <p:nvSpPr>
          <p:cNvPr id="300" name="금액 관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금액 관련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hank you for watching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데이터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데이터 소개</a:t>
            </a:r>
          </a:p>
        </p:txBody>
      </p:sp>
      <p:sp>
        <p:nvSpPr>
          <p:cNvPr id="161" name="차이는 2019년 6월에 공개한 은행 계좌 기반의 간편 결제 서비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차이는 2019년 6월에 공개한 은행 계좌 기반의 간편 결제 서비스</a:t>
            </a:r>
          </a:p>
          <a:p>
            <a:pPr/>
            <a:r>
              <a:t>해당 데이터는 2019년 8월부터 2020년 3월까지 차이로 결제한 내역</a:t>
            </a:r>
          </a:p>
          <a:p>
            <a:pPr/>
            <a:r>
              <a:t>총 거래 건수 약 562만건, 총 결제 금액 1150억, 약 54만 유저의 결제 내역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데이터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데이터 소개</a:t>
            </a:r>
          </a:p>
        </p:txBody>
      </p:sp>
      <p:sp>
        <p:nvSpPr>
          <p:cNvPr id="164" name="열 (Column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열 (Column)</a:t>
            </a:r>
          </a:p>
        </p:txBody>
      </p:sp>
      <p:graphicFrame>
        <p:nvGraphicFramePr>
          <p:cNvPr id="165" name="표"/>
          <p:cNvGraphicFramePr/>
          <p:nvPr/>
        </p:nvGraphicFramePr>
        <p:xfrm>
          <a:off x="1206500" y="5848901"/>
          <a:ext cx="21983700" cy="27265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138714"/>
                <a:gridCol w="3138714"/>
                <a:gridCol w="3138714"/>
                <a:gridCol w="3138714"/>
                <a:gridCol w="3138714"/>
                <a:gridCol w="3138714"/>
                <a:gridCol w="3138714"/>
              </a:tblGrid>
              <a:tr h="13569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customer_id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is_foreigner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push_permission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birthday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sign_up_date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created_at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56947"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유저 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성별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외국인 여부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Push 알림  설정 여부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생일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가입일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결제 시각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표"/>
          <p:cNvGraphicFramePr/>
          <p:nvPr/>
        </p:nvGraphicFramePr>
        <p:xfrm>
          <a:off x="2755349" y="8961145"/>
          <a:ext cx="18886002" cy="272659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145550"/>
                <a:gridCol w="3145550"/>
                <a:gridCol w="3145550"/>
                <a:gridCol w="3145550"/>
                <a:gridCol w="3145550"/>
                <a:gridCol w="3145550"/>
              </a:tblGrid>
              <a:tr h="13569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pre_discount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post_discount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cashback_amount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discount_amount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total_promotion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merchant_id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56947"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할인 전 금액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할인 후 금액 (캐시백 X)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캐시백 금액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할인 금액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캐시백 + 할인  금액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900"/>
                        <a:t>산업 코드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기본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171" name="Column 별 탐색 - 성별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성별</a:t>
            </a:r>
          </a:p>
        </p:txBody>
      </p:sp>
      <p:sp>
        <p:nvSpPr>
          <p:cNvPr id="172" name="유저 별 분포 - 성별…"/>
          <p:cNvSpPr txBox="1"/>
          <p:nvPr>
            <p:ph type="body" sz="half" idx="1"/>
          </p:nvPr>
        </p:nvSpPr>
        <p:spPr>
          <a:xfrm>
            <a:off x="1228174" y="4248504"/>
            <a:ext cx="10741762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유저 별 분포 - 성별</a:t>
            </a:r>
          </a:p>
          <a:p>
            <a:pPr lvl="1" marL="1219200" indent="-609600"/>
            <a:r>
              <a:t>차이의 </a:t>
            </a:r>
            <a:r>
              <a:rPr b="1"/>
              <a:t>총 고객 수</a:t>
            </a:r>
            <a:r>
              <a:t>는 약 54만명</a:t>
            </a:r>
          </a:p>
          <a:p>
            <a:pPr lvl="1" marL="1219200" indent="-609600"/>
            <a:r>
              <a:t>그 중 </a:t>
            </a:r>
            <a:r>
              <a:rPr b="1"/>
              <a:t>여성 고객 수</a:t>
            </a:r>
            <a:r>
              <a:t>는 64.1</a:t>
            </a:r>
            <a:r>
              <a:rPr b="1"/>
              <a:t>%(35만)</a:t>
            </a:r>
            <a:r>
              <a:t>, </a:t>
            </a:r>
            <a:r>
              <a:rPr b="1"/>
              <a:t>남성</a:t>
            </a:r>
            <a:r>
              <a:t>은 </a:t>
            </a:r>
            <a:r>
              <a:rPr b="1"/>
              <a:t>35.9%(19.5만)</a:t>
            </a:r>
            <a:r>
              <a:t> 정도로 여성이 많다</a:t>
            </a:r>
          </a:p>
          <a:p>
            <a:pPr lvl="1" marL="1219200" indent="-609600"/>
            <a:r>
              <a:rPr b="1"/>
              <a:t>여성</a:t>
            </a:r>
            <a:r>
              <a:t>의 </a:t>
            </a:r>
            <a:r>
              <a:rPr b="1"/>
              <a:t>평균 총 소비 금액</a:t>
            </a:r>
            <a:r>
              <a:t>은 </a:t>
            </a:r>
            <a:r>
              <a:rPr b="1"/>
              <a:t>22만원</a:t>
            </a:r>
            <a:r>
              <a:t>, </a:t>
            </a:r>
            <a:r>
              <a:rPr b="1"/>
              <a:t>남성</a:t>
            </a:r>
            <a:r>
              <a:t>은 </a:t>
            </a:r>
            <a:r>
              <a:rPr b="1"/>
              <a:t>19.4만원</a:t>
            </a:r>
            <a:r>
              <a:t> 정도로 여성이 앞선다</a:t>
            </a:r>
          </a:p>
        </p:txBody>
      </p:sp>
      <p:pic>
        <p:nvPicPr>
          <p:cNvPr id="173" name="man_dist_user.png" descr="man_dist_u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3122" y="3832264"/>
            <a:ext cx="5846832" cy="6051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an_avg_user.png" descr="man_avg_us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94671" y="3832264"/>
            <a:ext cx="6039020" cy="6051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177" name="Column 별 탐색 - 성별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성별</a:t>
            </a:r>
          </a:p>
        </p:txBody>
      </p:sp>
      <p:sp>
        <p:nvSpPr>
          <p:cNvPr id="178" name="거래 별 분포 - 성별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거래 별 분포 - 성별</a:t>
            </a:r>
          </a:p>
          <a:p>
            <a:pPr lvl="1" marL="1219200" indent="-609600"/>
            <a:r>
              <a:t>차이의 </a:t>
            </a:r>
            <a:r>
              <a:rPr b="1"/>
              <a:t>총 매출</a:t>
            </a:r>
            <a:r>
              <a:t>은 약 1150억</a:t>
            </a:r>
          </a:p>
          <a:p>
            <a:pPr lvl="1" marL="1219200" indent="-609600"/>
            <a:r>
              <a:t>그중 </a:t>
            </a:r>
            <a:r>
              <a:rPr b="1"/>
              <a:t>여성</a:t>
            </a:r>
            <a:r>
              <a:t>의 매출이 </a:t>
            </a:r>
            <a:r>
              <a:rPr b="1"/>
              <a:t>67%(772억)</a:t>
            </a:r>
            <a:r>
              <a:t>, </a:t>
            </a:r>
            <a:r>
              <a:rPr b="1"/>
              <a:t>남성</a:t>
            </a:r>
            <a:r>
              <a:t>은 </a:t>
            </a:r>
            <a:r>
              <a:rPr b="1"/>
              <a:t>33%(378억)</a:t>
            </a:r>
            <a:r>
              <a:t> 정도로, 여성이 매출에 많은 기여를 했다</a:t>
            </a:r>
          </a:p>
          <a:p>
            <a:pPr lvl="1" marL="1219200" indent="-609600"/>
            <a:r>
              <a:rPr b="1"/>
              <a:t>거래 건수</a:t>
            </a:r>
            <a:r>
              <a:t>도 </a:t>
            </a:r>
            <a:r>
              <a:rPr b="1"/>
              <a:t>여성</a:t>
            </a:r>
            <a:r>
              <a:t>이 </a:t>
            </a:r>
            <a:r>
              <a:rPr b="1"/>
              <a:t>72.4%(407만 건)</a:t>
            </a:r>
            <a:r>
              <a:t>, </a:t>
            </a:r>
            <a:r>
              <a:rPr b="1"/>
              <a:t>남성</a:t>
            </a:r>
            <a:r>
              <a:t>은 </a:t>
            </a:r>
            <a:r>
              <a:rPr b="1"/>
              <a:t>27.6%(155만 건)</a:t>
            </a:r>
            <a:r>
              <a:t> 정도로 거래 건수도 여성이 많다</a:t>
            </a:r>
          </a:p>
          <a:p>
            <a:pPr lvl="1" marL="1219200" indent="-609600"/>
            <a:r>
              <a:t>다만 </a:t>
            </a:r>
            <a:r>
              <a:rPr b="1"/>
              <a:t>거래 당</a:t>
            </a:r>
            <a:r>
              <a:t> </a:t>
            </a:r>
            <a:r>
              <a:rPr b="1"/>
              <a:t>평균 결제 금액</a:t>
            </a:r>
            <a:r>
              <a:t>은 </a:t>
            </a:r>
            <a:r>
              <a:rPr b="1"/>
              <a:t>여성</a:t>
            </a:r>
            <a:r>
              <a:t>이 </a:t>
            </a:r>
            <a:r>
              <a:rPr b="1"/>
              <a:t>19000원</a:t>
            </a:r>
            <a:r>
              <a:t>, </a:t>
            </a:r>
            <a:r>
              <a:rPr b="1"/>
              <a:t>남성</a:t>
            </a:r>
            <a:r>
              <a:t>이 </a:t>
            </a:r>
            <a:r>
              <a:rPr b="1"/>
              <a:t>24400원</a:t>
            </a:r>
            <a:r>
              <a:t> 가량으로, 남성이 더 많은 금액을 결제했다</a:t>
            </a:r>
          </a:p>
        </p:txBody>
      </p:sp>
      <p:pic>
        <p:nvPicPr>
          <p:cNvPr id="179" name="man_sum_avg_case.png" descr="man_sum_avg_c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5218" y="6911397"/>
            <a:ext cx="11687591" cy="5677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an_dist_case.png" descr="man_dist_ca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35441" y="1303153"/>
            <a:ext cx="6407145" cy="5584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기본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기본 분석</a:t>
            </a:r>
          </a:p>
        </p:txBody>
      </p:sp>
      <p:sp>
        <p:nvSpPr>
          <p:cNvPr id="183" name="Column 별 탐색 - customer_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 별 탐색 - customer_id</a:t>
            </a:r>
          </a:p>
        </p:txBody>
      </p:sp>
      <p:sp>
        <p:nvSpPr>
          <p:cNvPr id="184" name="유저 분포 - Push 알림…"/>
          <p:cNvSpPr txBox="1"/>
          <p:nvPr>
            <p:ph type="body" sz="half" idx="1"/>
          </p:nvPr>
        </p:nvSpPr>
        <p:spPr>
          <a:xfrm>
            <a:off x="1206500" y="4248504"/>
            <a:ext cx="10741761" cy="8256012"/>
          </a:xfrm>
          <a:prstGeom prst="rect">
            <a:avLst/>
          </a:prstGeom>
        </p:spPr>
        <p:txBody>
          <a:bodyPr/>
          <a:lstStyle/>
          <a:p>
            <a:pPr marL="957942" indent="-957942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유저 분포 - Push 알림</a:t>
            </a:r>
          </a:p>
          <a:p>
            <a:pPr lvl="1" marL="1219200" indent="-609600"/>
            <a:r>
              <a:t>Push 알림 설정 여부</a:t>
            </a:r>
          </a:p>
          <a:p>
            <a:pPr lvl="1" marL="1219200" indent="-609600"/>
            <a:r>
              <a:t>설정 유저는 41.9%(229121명), 미설정 유저는 58.1%(316800명)</a:t>
            </a:r>
          </a:p>
          <a:p>
            <a:pPr lvl="1" marL="1219200" indent="-609600"/>
            <a:r>
              <a:t>인당 평균 총 소비 금액은 설정 유저가 25만원, 미설정 유저가 18.3만원 정도로 설정 유저가 더 많은 소비를 함</a:t>
            </a: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3743" y="3583322"/>
            <a:ext cx="6159501" cy="617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7566" y="3590675"/>
            <a:ext cx="5860033" cy="6157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