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5"/>
  </p:notesMasterIdLst>
  <p:sldIdLst>
    <p:sldId id="262" r:id="rId5"/>
    <p:sldId id="269" r:id="rId6"/>
    <p:sldId id="304" r:id="rId7"/>
    <p:sldId id="265" r:id="rId8"/>
    <p:sldId id="305" r:id="rId9"/>
    <p:sldId id="285" r:id="rId10"/>
    <p:sldId id="286" r:id="rId11"/>
    <p:sldId id="271" r:id="rId12"/>
    <p:sldId id="270" r:id="rId13"/>
    <p:sldId id="288" r:id="rId14"/>
    <p:sldId id="290" r:id="rId15"/>
    <p:sldId id="287" r:id="rId16"/>
    <p:sldId id="291" r:id="rId17"/>
    <p:sldId id="292" r:id="rId18"/>
    <p:sldId id="277" r:id="rId19"/>
    <p:sldId id="316" r:id="rId20"/>
    <p:sldId id="315" r:id="rId21"/>
    <p:sldId id="293" r:id="rId22"/>
    <p:sldId id="314" r:id="rId23"/>
    <p:sldId id="298" r:id="rId24"/>
    <p:sldId id="320" r:id="rId25"/>
    <p:sldId id="318" r:id="rId26"/>
    <p:sldId id="319" r:id="rId27"/>
    <p:sldId id="299" r:id="rId28"/>
    <p:sldId id="322" r:id="rId29"/>
    <p:sldId id="323" r:id="rId30"/>
    <p:sldId id="301" r:id="rId31"/>
    <p:sldId id="302" r:id="rId32"/>
    <p:sldId id="303" r:id="rId33"/>
    <p:sldId id="306" r:id="rId34"/>
    <p:sldId id="307" r:id="rId35"/>
    <p:sldId id="308" r:id="rId36"/>
    <p:sldId id="309" r:id="rId37"/>
    <p:sldId id="310" r:id="rId38"/>
    <p:sldId id="327" r:id="rId39"/>
    <p:sldId id="328" r:id="rId40"/>
    <p:sldId id="326" r:id="rId41"/>
    <p:sldId id="329" r:id="rId42"/>
    <p:sldId id="330" r:id="rId43"/>
    <p:sldId id="33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AF2"/>
    <a:srgbClr val="FF8989"/>
    <a:srgbClr val="FFECAF"/>
    <a:srgbClr val="6CC932"/>
    <a:srgbClr val="F2CF00"/>
    <a:srgbClr val="ECE800"/>
    <a:srgbClr val="00F156"/>
    <a:srgbClr val="F2F2F2"/>
    <a:srgbClr val="FF9999"/>
    <a:srgbClr val="14944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12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2T12:15:4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2709 573 24575,'-16'0'0,"-6"0"0,-1 0 0,-18 7 0,14-6 0,-23 5 0,-22 3 0,-3-7 0,-3 6 0,-5 1 0,24-8 0,0 1 0,-11 6 0,-3 0 0,-11-7 0,7 0 0,5 6 0,-9-6 0,6-2 0,41 1 0,-40 0 0,5 0 0,28 0 0,-35 0 0,-3 0 0,18 0 0,7 0 0,-4 0 0,1 0 0,4 0 0,-5 0 0,-10 0 0,1 0 0,24 0 0,-19 0 0,5 0 0,18 0 0,-58 0 0,59 0 0,-20 0 0,30 0 0,11 0 0,-5 0 0,0-4 0,9 2 0,-15-2 0,18 4 0,-7 0 0,5-3 0,4 2 0,-3-3 0,3 1 0,0 2 0,-3-6 0,2 6 0,-2-2 0,3 3 0,0-4 0,0 3 0,4-6 0,-6 6 0,8-6 0,-9 7 0,7-7 0,-4 2 0,4-2 0,-3 2 0,6-2 0,-6-1 0,3 0 0,-1-7 0,2 6 0,3-2 0,0-18 0,0 16 0,9-25 0,-7 24 0,10-8 0,7-5 0,-11 12 0,19-17 0,-21 21 0,7-6 0,-2 6 0,-2-2 0,12-4 0,-15 4 0,11 4 0,-13 2 0,4 2 0,3-6 0,1 6 0,3-9 0,18 6 0,-13-4 0,10 2 0,-9 1 0,-11 4 0,28-5 0,-15 4 0,12-2 0,15-3 0,-21 9 0,46-5 0,-40 3 0,11 2 0,16-10 0,-36 10 0,25-5 0,5-2 0,-10 1 0,43-2 0,-27 6 0,0 1-966,33 3 966,-25-2 0,10-2 0,-9 1 0,-20 2 0,-2-1 0,28-6 0,-7 0 0,-27 7 0,-11-5 0,-15 6 0,-9 0 0,3 0 966,53 0-966,-18 0 0,19 0 0,4 0 0,-2 0 0,-13 0 0,4 0 0,1 0 0,-3 0 0,13 0 0,-11 3 0,-7 0 0,-28-2 0,6 6 0,-22-4 0,1-2 0,0 2 0,-1 1 0,1 0 0,0 0 0,-1 3 0,5-6 0,0 6 0,32 8 0,-25-5 0,25 9 0,-36-15 0,3 3 0,-3-3 0,0 0 0,-1 3 0,1-3 0,0 1 0,-4 1 0,3-1 0,-6 2 0,6 1 0,-7 0 0,4-1 0,-4 5 0,0-4 0,0 13 0,-4-7 0,-5 13 0,0-13 0,-5 7 0,3-9 0,2 3 0,-5 1 0,5-4 0,-2-1 0,3-3 0,4-1 0,-3 1 0,2 0 0,1-1 0,-3 1 0,3 0 0,-4-4 0,4 3 0,-3-3 0,2 4 0,-2-1 0,2-2 0,2-2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18:2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793 688 24575,'-8'2'0,"-2"3"0,4-1 0,-4 5 0,2-8 0,0 6 0,-13-2 0,10 0 0,-30 10 0,21-8 0,-14 6 0,-9 2 0,24-10 0,-44 6 0,49-11 0,-28 0 0,19 0 0,2 0 0,-14 0 0,15 0 0,-11-3 0,4 3 0,5-5 0,0 5 0,0-11 0,11 7 0,-29-14 0,27 13 0,-14-7 0,9 0 0,8 4 0,-15-17 0,14 11 0,-6-5 0,3-14 0,3 6 0,0-17 0,7 15 0,4 2 0,0-31 0,4 22 0,9-61 0,0 60 0,3-20 0,11 20 0,-16 13 0,30-23 0,-29 29 0,13-7 0,-8 7 0,-4 8 0,2-5 0,22 7 0,-23 5 0,50-3 0,-43 6 0,21 0 0,-7 10 0,-12-8 0,27 13 0,-27-14 0,12 6 0,-1-1 0,-14 0 0,21 8 0,-30-8 0,8 6 0,3 9 0,-13-9 0,25 32 0,-24-17 0,8 10 0,-8 12 0,-3-23 0,-1 38 0,-3-31 0,-12 19 0,-9 7 0,-3-17 0,-20 35 0,25-48 0,-11 10 0,1 0 0,10-17 0,-22 33 0,26-37 0,-5 4 0,14-12 0,1-7 0,2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18:2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550 766 24575,'-2'5'0,"-1"3"0,-4-3 0,-1 5 0,-22 8 0,11-4 0,-16 8 0,-7-5 0,17-8 0,-40 12 0,44-19 0,-21 9 0,19-11 0,8 0 0,-10 0 0,18-2 0,-7-4 0,-10-23 0,6 2 0,-27-37 0,21 16 0,-4-8 0,11-10 0,12 16 0,-1-41 0,14 39 0,-1-15 0,11 23 0,-6 13 0,20-21 0,-16 32 0,25-21 0,31 1 0,-13 13 0,6 3 0,1 3 0,-3 9 0,28-6 0,1 6 0,-37 5 0,42 6 0,-71 3 0,8 7 0,-19 5 0,-5-2 0,19 33 0,-20-24 0,6 29 0,-15 24 0,-4-18 0,-8 11 0,-3 3 0,-6 2 0,5-21 0,-1 0 0,-12 32 0,7-35 0,0 4 0,-3-27 0,15-17 0,-23 19 0,19-19 0,-10 11 0,1-7 0,13-3 0,-12 2 0,16-8 0,1-1 0,3-2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18:36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744 394 8191,'2'-5'0,"1"2"5063,0 3-5063,-1 3 2818,0 2-2818,-1 3 1719,-1 0-1719,-9 14 6784,2-5-6784,-7 6 0,-18 21 0,12-26 0,-43 39 0,41-41 0,-29 16 0,26-17 0,0-3 0,-1 0 0,17-7 0,-5-1 0,-13 8 0,8-10 0,-31 17 0,30-17 0,-9 8 0,14-10 0,6 0 0,-9-3 0,11 2 0,-4-4 0,-1-1 0,5 0 0,-11-3 0,9 3 0,-3-2 0,-19-16 0,20 12 0,-37-36 0,35 31 0,-15-20 0,11 2 0,6 16 0,1-10 0,5 18 0,5-3 0,-2-16 0,2 10 0,4-28 0,-3 35 0,6-14 0,8 1 0,-4 13 0,23-31 0,-16 29 0,8-10 0,17-4 0,-26 16 0,27-15 0,1 7 0,-18 8 0,46-9 0,-41 10 0,12 4 0,21-6 0,-36 13 0,23-5 0,-1 0 0,-20 5 0,34-5 0,-45 6 0,-7 0 0,5 3 0,-9 2 0,5 1 0,-2 8 0,-4-5 0,4 10 0,-6-8 0,4 8 0,2 12 0,-7-8 0,5 27 0,-10-31 0,0 15 0,0 4 0,-3-13 0,-3 32 0,0-37 0,1 9 0,2-14 0,3-6 0,-2 0 0,1-6 0,-1-3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18:4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899 689 24575,'-7'5'0,"-1"0"0,-4 10 0,-2-2 0,-22 30 0,8-16 0,-8 14 0,-3-7 0,23-20 0,-35 23 0,32-23 0,-24 5 0,-18 18 0,24-22 0,-44 26 0,60-33 0,-14 3 0,21-9 0,7-2 0,-11 0 0,9 0 0,-3 0 0,-2-2 0,5-1 0,-10-4 0,10 2 0,-3-3 0,-7-4 0,8 1 0,-25-17 0,22 14 0,-11-11 0,-2-6 0,15 11 0,-31-34 0,35 30 0,-16-13 0,19 10 0,1 9 0,0-15 0,4 19 0,0-5 0,0-18 0,0 19 0,11-55 0,0 39 0,6-26 0,15 7 0,-17 20 0,30-29 0,-30 42 0,12-12 0,6-1 0,-15 13 0,37-31 0,-34 31 0,16-5 0,-7 4 0,-8 9 0,23-13 0,-26 14 0,15-2 0,-11 6 0,-6 3 0,5-2 0,-8 6 0,-2-5 0,14 5 0,-13-3 0,9 3 0,-8 0 0,-5 0 0,17 0 0,-18 3 0,18 0 0,10 16 0,-15-8 0,37 27 0,-42-24 0,20 14 0,-2 6 0,-13-17 0,35 40 0,-42-41 0,19 16 0,-17-15 0,-7-7 0,10 12 0,-13-10 0,3 2 0,8 16 0,-12-15 0,19 34 0,-21-37 0,6 22 0,-9-6 0,0-5 0,0 50 0,-3-44 0,-2 36 0,-14-21 0,7-4 0,-16 27 0,17-38 0,-3 12 0,5-25 0,6-3 0,-3-4 0,4-7 0,-1-2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6:18:44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1004 610 24575,'0'6'0,"0"-1"0,0 2 0,-2 1 0,-5 7 0,-1-4 0,-27 33 0,19-27 0,-32 32 0,34-36 0,-11 4 0,-12 4 0,20-10 0,-47 11 0,47-14 0,-20 0 0,23-2 0,2 0 0,-21 7 0,13-3 0,-22 5 0,-17 4 0,22-9 0,-35 12 0,52-17 0,-7 4 0,-2-9 0,16 0 0,-20 0 0,21 0 0,-2 0 0,-16 0 0,11 0 0,-16 0 0,20-2 0,2 2 0,4-5 0,1 2 0,-10-12 0,5 8 0,-5-11 0,7 6 0,2 1 0,-1-15 0,4 13 0,-1-13 0,-2-20 0,5 4 0,0-10 0,2-3 0,2-8 0,0-21 0,6 17 0,1 33 0,0-16 0,13 15 0,-11 12 0,21-22 0,-16 29 0,6-8 0,25 4 0,-15 3 0,17-4 0,3 0 0,4-3 0,30-12 0,7 6 0,-28 11 0,-5 8 0,-2 2 0,-4 4 0,7 5 0,6 0 0,-28 5 0,52 1 0,-54 5 0,11-1 0,-20 4 0,-13-5 0,23 15 0,-24-11 0,12 7 0,-9-2 0,-5-6 0,15 14 0,-19-14 0,8 3 0,-9 14 0,1-16 0,-1 44 0,-2-29 0,-3 16 0,-18 21 0,6-28 0,-13 16 0,-1 0 0,4-14 0,-18 35 0,9-20 0,11-19 0,-13 24 0,23-44 0,-1 2 0,8-12 0,-2-5 0,5 5 0,-5-4 0,4 1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9:24:06.584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1 693 24575,'12'-9'0,"12"-9"0,15-7 0,16-10 0,7-5 0,-14 10 0,2 0 0,14-9 0,8-2-1228,-5 5 0,5-2 0,-7 4 1228,-13 5 0,0 0 0,14-3 0,9-3 0,-13 5 1148,10-8-1148,0 9 603,6-1-603,-40 11 0,30-5 0,-52 17 1933,1 0-1933,-12 6 0,-4-3 0,1 3 0,-2-1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9:24:07.891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0 1 24575,'14'0'0,"-3"0"0,3 3 0,-4-2 0,9 5 0,-7-5 0,3 2 0,0-3 0,-5 0 0,16 0 0,-17 2 0,11-1 0,-12 1 0,-2 1 0,4-3 0,-4 3 0,-1-1 0,-2 8 0,-3 4 0,-3 6 0,2 1 0,-14 31 0,9-24 0,-12 25 0,-2-17 0,8-16 0,-6 11 0,15-22 0,0-4 0,3-3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6:54:12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1295 8191,'5'-5'0,"-2"-2"5063,5-6-5063,-6-2 2818,12-12-2818,-8-2 0,27-46 0,-14 22 859,3 1 1,0-3-860,9-27 6784,-1 8-6784,7-15 0,-17 46 0,-2-4 0,1-3 0,3-3 0,8-31 0,-11 34 0,-1 1 0,2-16 0,3 6 0,-3 4 0,-11 13 0,11-8 0,-11 23 0,-5 12 0,7-7 0,-11 19 0,3-2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6:54:1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24575,'-5'0'0,"-1"4"0,-5 1 0,-6 12 0,-35 18 0,13-7 0,-39 25 0,49-37 0,-8 9 0,32-22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6:54:25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24575,'2'2'0,"1"1"0,-1 2 0,1 1 0,0-1 0,-1 2 0,0-1 0,-1 1 0,1 1 0,0 0 0,1 2 0,16 35 0,-9-22 0,7 23 0,-4-12 0,-9-19 0,8 12 0,-6-13 0,-1-7 0,1 7 0,-1-9 0,-2 3 0,-1-3 0,-2 0 0,3-2 0,-3 2 0,5-5 0,-5 3 0,3-3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06:24:1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24575,'13'-4'0,"3"0"0,14 4 0,11 0 0,2 0 0,7 4 0,1 1 0,4-3 0,2 3 0,-5-1 0,-23-4 0,16 0 0,-24 0 0,-7 0 0,7 0 0,-13 0 0,4 0 0,5-4 0,-4 3 0,27-4 0,-20 5 0,9-3 0,-14 2 0,-7-2 0,4 3 0,-5 0 0,1 0 0,0 0 0,-1 0 0,1 0 0,0 0 0,-1 0 0,4 0 0,-2 0 0,2 0 0,-3 3 0,3-2 0,1 2 0,0-3 0,3 0 0,3 5 0,-5-4 0,8 3 0,-12-4 0,2 0 0,-3 0 0,-1 0 0,4 0 0,-2 0 0,2 0 0,0 0 0,-6 4 0,9-3 0,-9 2 0,6-3 0,-3 0 0,-4 4 0,3-3 0,-3 2 0,4-3 0,0 0 0,-1 0 0,1 0 0,-4 3 0,0-2 0,-4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9:25:06.826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1 261 24575,'5'0'0,"1"0"0,-1-3 0,3 0 0,0-4 0,23-7 0,-7-6 0,36-4 0,-30 3 0,22 4 0,-6-7 0,4 6 0,38-19 0,-42 20 0,10-5 0,-21 9 0,-19 8 0,12-7 0,-22 11 0,-4-1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9:25:08.031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1 0 24575,'5'0'0,"3"3"0,-2 0 0,4 2 0,2 4 0,0-5 0,3 5 0,0-3 0,-5 1 0,4 2 0,-8-6 0,0 2 0,-2-5 0,-3 5 0,4-4 0,-2 1 0,0 1 0,1-3 0,-1 3 0,3-3 0,-1 2 0,-2 8 0,-1-1 0,-5 11 0,-2 4 0,-8 6 0,-2 9 0,1-1 0,-20 32 0,20-32 0,-20 30 0,27-52 0,-2 4 0,6-12 0,3-4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06:24:0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748 646 8191,'-24'11'0,"6"1"5063,7-11-5063,-18 15 2818,12-13-2818,-33 16 1719,1-3-1719,2-7 0,-51 6 6784,57-15-6784,-34 0 0,45-5 0,-10-6 0,13 4 0,-12-12 0,26 13 0,-5-3 0,7 2 0,2 3 0,-2-4 0,0 0 0,2 1 0,-2-4 0,3 2 0,-1-12 0,1 8 0,-1-9 0,-3-34 0,7 31 0,-3-49 0,8 48 0,0-8 0,4 6 0,-3 14 0,12-13 0,-7 14 0,7-6 0,-5 5 0,3 5 0,15-27 0,0 16 0,11-15 0,-2 7 0,-10 12 0,42-27 0,-42 23 0,28-9 0,-39 22 0,-5 3 0,2 4 0,0-3 0,-2 2 0,23 4 0,-16 2 0,17 5 0,12 9 0,-23-12 0,29 12 0,-37-15 0,7 5 0,12 17 0,-15-14 0,30 29 0,-40-29 0,14 20 0,-6 11 0,-8-8 0,6 63 0,-14-57 0,0 34 0,-25 0 0,6-23 0,-11 7 0,-2-2 0,5-13 0,-12 15 0,13-32 0,18-12 0,-14 7 0,18-14 0,-1 0 0,-2-4 0,6 3 0,-2-6 0,3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5:29:05.661"/>
    </inkml:context>
    <inkml:brush xml:id="br0">
      <inkml:brushProperty name="width" value="0.05" units="cm"/>
      <inkml:brushProperty name="height" value="0.05" units="cm"/>
      <inkml:brushProperty name="color" value="#DB3AF2"/>
    </inkml:brush>
  </inkml:definitions>
  <inkml:trace contextRef="#ctx0" brushRef="#br0">1290 626 8191,'-58'16'0,"10"-10"5063,-24 11-5063,21-16 2818,-2 13-2818,9-11 1719,-48 14-1719,47-15 0,-32 4 0,-1-6 6784,23 0-6784,-45-6 0,64 5 0,-11-5 0,13-4 0,18 8 0,-18-11 0,24 13 0,-4-6 0,-6 2 0,6-2 0,-13-5 0,15 3 0,-3-2 0,-32-19 0,23 15 0,-40-26 0,48 25 0,-7-3 0,14 4 0,3 5 0,-9-18 0,8 13 0,-4-8 0,4-1 0,3 12 0,0-23 0,7 19 0,-2-9 0,14 2 0,-9 9 0,11-5 0,-13 9 0,3 2 0,-2-1 0,1 2 0,2-1 0,-1-1 0,6-1 0,20-19 0,-8 11 0,9-11 0,0 7 0,-18 10 0,18-10 0,-25 17 0,3-4 0,23 2 0,-15-4 0,54-2 0,-39 0 0,19 5 0,-11-2 0,-19 8 0,35-9 0,-33 11 0,17-5 0,-8 7 0,-11-3 0,35 0 0,-33 0 0,17 3 0,1 3 0,-18 1 0,40 10 0,-40-11 0,13 7 0,-5-3 0,-18-5 0,26 13 0,-28-16 0,6 7 0,2-1 0,-11-3 0,16 7 0,-16-7 0,4 1 0,11 12 0,-12-10 0,26 22 0,-28-22 0,17 14 0,-12-6 0,0-4 0,3 10 0,-10-13 0,2 6 0,2 8 0,-7-10 0,6 10 0,-7 7 0,0-10 0,-1 39 0,-5-37 0,0 16 0,0-23 0,-2-4 0,-4 4 0,-2-4 0,-3 0 0,-30 30 0,21-18 0,-37 35 0,44-42 0,-10 7 0,18-21 0,0 1 0,2-3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5:29:05.662"/>
    </inkml:context>
    <inkml:brush xml:id="br0">
      <inkml:brushProperty name="width" value="0.05" units="cm"/>
      <inkml:brushProperty name="height" value="0.05" units="cm"/>
      <inkml:brushProperty name="color" value="#DB3AF2"/>
    </inkml:brush>
  </inkml:definitions>
  <inkml:trace contextRef="#ctx0" brushRef="#br0">889 701 24575,'-5'0'0,"-3"0"0,-4 3 0,-12 2 0,-37 5 0,16-4 0,-24 0 0,8-1 0,25-3 0,-30 4 0,46-6 0,-15 0 0,4-5 0,11 3 0,-30-12 0,37 11 0,-17-9 0,17 9 0,4 0 0,-3-3 0,7 4 0,-3-4 0,0 1 0,0 0 0,-2-3 0,1 2 0,3-1 0,-3 2 0,5-1 0,-3 3 0,1-1 0,1 3 0,-7-7 0,3 4 0,-14-15 0,13 11 0,-8-7 0,10 10 0,-1-1 0,2-1 0,1 1 0,1-2 0,-4-3 0,3 4 0,-9-20 0,8 16 0,-8-16 0,7 4 0,-1 5 0,4-16 0,2 20 0,3-9 0,9 1 0,-1 4 0,6-5 0,15-14 0,-14 21 0,27-27 0,-28 32 0,11-6 0,1-1 0,0 8 0,22-20 0,-8 18 0,5-12 0,31-1 0,-36 9 0,50-9 0,-57 21 0,13-1 0,-3 5 0,-23 0 0,30 0 0,-35 2 0,20-1 0,-4 11 0,-7-4 0,43 21 0,-40-16 0,25 11 0,-9-3 0,-21-9 0,45 28 0,-49-28 0,22 17 0,-13 4 0,-14-17 0,15 21 0,-22-25 0,0 7 0,1 5 0,-6-2 0,3 21 0,-4-23 0,-3 15 0,-2-12 0,1-5 0,-8 17 0,9-22 0,-7 10 0,3-8 0,1-3 0,-7 7 0,7-12 0,-3 4 0,4-6 0,-1-1 0,-1 3 0,-2-4 0,1 2 0,-22 8 0,17-6 0,-17 6 0,19-8 0,3 1 0,-2-1 0,2-2 0,-3-1 0,0 3 0,3-4 0,0 4 0,3-5 0,2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5:27:29.664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2425 1461 24575,'-7'0'0,"-6"0"0,-42 6 0,10-4 0,-30 1 0,-7 0 0,-16-3 0,17 0 0,-8 0-422,19 0 1,-3 0 0,5 0 421,-5 0 0,-3 0 0,3 0 0,-10 0 0,-1 0 0,11 0 0,-7 0 0,3 0 0,5 0 0,-5 1 0,5-2 0,-2-5 0,7-1 0,-21 0 0,11-13 0,54 10 0,8 0 0,-25-18 0,7 5 1264,-42-39-1264,37 32 0,-20-21 0,23 14 0,-13-18 0,-9-23 0,22 29 0,2 1 0,18 18 0,7 15 0,-2-35 0,11 30 0,15-39 0,21 0 0,1-3 0,8 12 0,1 1 0,2-3 0,-2 12 0,5-1 0,-1 0 0,-1 3-534,35-14 534,0 2 0,0 2 0,1 11 0,-19 9 0,10 1 0,-1 10 0,6 3 0,-4 2-1468,-5-2 1,5 2 1467,5 3 0,14 0 0,1 2 0,-13 1 0,4 1 0,-4 4-219,-11 2 0,4 3 0,-5 3 219,10 9 0,-10 3-278,15 16 278,-21 11 0,-3 4 0,3 8 0,-13-6 0,2 6 0,-5-5 0,-2 0 0,-5-6 0,-1 0 215,-1 1 0,-3-1-215,18 34 2847,-33-34-2847,-9 7 0,-5 2 0,-6 1 779,-4 29-779,-17-10 348,10-42-348,-40 43 0,32-60 0,-23 19 0,-2-14 0,14-6 0,-25 10 0,38-15 0,-6-2 0,16-7 0,-2-2 0,2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1:51:17.993"/>
    </inkml:context>
    <inkml:brush xml:id="br0">
      <inkml:brushProperty name="width" value="0.05" units="cm"/>
      <inkml:brushProperty name="height" value="0.05" units="cm"/>
      <inkml:brushProperty name="color" value="#DB3AF2"/>
    </inkml:brush>
  </inkml:definitions>
  <inkml:trace contextRef="#ctx0" brushRef="#br0">1290 626 8191,'-58'16'0,"10"-10"5063,-24 11-5063,21-16 2818,-2 13-2818,9-11 1719,-48 14-1719,47-15 0,-32 4 0,-1-6 6784,23 0-6784,-45-6 0,64 5 0,-11-5 0,13-4 0,18 8 0,-18-11 0,24 13 0,-4-6 0,-6 2 0,6-2 0,-13-5 0,15 3 0,-3-2 0,-32-19 0,23 15 0,-40-26 0,48 25 0,-7-3 0,14 4 0,3 5 0,-9-18 0,8 13 0,-4-8 0,4-1 0,3 12 0,0-23 0,7 19 0,-2-9 0,14 2 0,-9 9 0,11-5 0,-13 9 0,3 2 0,-2-1 0,1 2 0,2-1 0,-1-1 0,6-1 0,20-19 0,-8 11 0,9-11 0,0 7 0,-18 10 0,18-10 0,-25 17 0,3-4 0,23 2 0,-15-4 0,54-2 0,-39 0 0,19 5 0,-11-2 0,-19 8 0,35-9 0,-33 11 0,17-5 0,-8 7 0,-11-3 0,35 0 0,-33 0 0,17 3 0,1 3 0,-18 1 0,40 10 0,-40-11 0,13 7 0,-5-3 0,-18-5 0,26 13 0,-28-16 0,6 7 0,2-1 0,-11-3 0,16 7 0,-16-7 0,4 1 0,11 12 0,-12-10 0,26 22 0,-28-22 0,17 14 0,-12-6 0,0-4 0,3 10 0,-10-13 0,2 6 0,2 8 0,-7-10 0,6 10 0,-7 7 0,0-10 0,-1 39 0,-5-37 0,0 16 0,0-23 0,-2-4 0,-4 4 0,-2-4 0,-3 0 0,-30 30 0,21-18 0,-37 35 0,44-42 0,-10 7 0,18-21 0,0 1 0,2-3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1:51:17.994"/>
    </inkml:context>
    <inkml:brush xml:id="br0">
      <inkml:brushProperty name="width" value="0.05" units="cm"/>
      <inkml:brushProperty name="height" value="0.05" units="cm"/>
      <inkml:brushProperty name="color" value="#DB3AF2"/>
    </inkml:brush>
  </inkml:definitions>
  <inkml:trace contextRef="#ctx0" brushRef="#br0">889 701 24575,'-5'0'0,"-3"0"0,-4 3 0,-12 2 0,-37 5 0,16-4 0,-24 0 0,8-1 0,25-3 0,-30 4 0,46-6 0,-15 0 0,4-5 0,11 3 0,-30-12 0,37 11 0,-17-9 0,17 9 0,4 0 0,-3-3 0,7 4 0,-3-4 0,0 1 0,0 0 0,-2-3 0,1 2 0,3-1 0,-3 2 0,5-1 0,-3 3 0,1-1 0,1 3 0,-7-7 0,3 4 0,-14-15 0,13 11 0,-8-7 0,10 10 0,-1-1 0,2-1 0,1 1 0,1-2 0,-4-3 0,3 4 0,-9-20 0,8 16 0,-8-16 0,7 4 0,-1 5 0,4-16 0,2 20 0,3-9 0,9 1 0,-1 4 0,6-5 0,15-14 0,-14 21 0,27-27 0,-28 32 0,11-6 0,1-1 0,0 8 0,22-20 0,-8 18 0,5-12 0,31-1 0,-36 9 0,50-9 0,-57 21 0,13-1 0,-3 5 0,-23 0 0,30 0 0,-35 2 0,20-1 0,-4 11 0,-7-4 0,43 21 0,-40-16 0,25 11 0,-9-3 0,-21-9 0,45 28 0,-49-28 0,22 17 0,-13 4 0,-14-17 0,15 21 0,-22-25 0,0 7 0,1 5 0,-6-2 0,3 21 0,-4-23 0,-3 15 0,-2-12 0,1-5 0,-8 17 0,9-22 0,-7 10 0,3-8 0,1-3 0,-7 7 0,7-12 0,-3 4 0,4-6 0,-1-1 0,-1 3 0,-2-4 0,1 2 0,-22 8 0,17-6 0,-17 6 0,19-8 0,3 1 0,-2-1 0,2-2 0,-3-1 0,0 3 0,3-4 0,0 4 0,3-5 0,2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5:35:19.215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3040 1832 24575,'-8'0'0,"-9"0"0,-52 7 0,13-4 0,-38 1 0,-9-1 0,-20-3 0,22 0 0,-11 0-422,24 0 1,-3 0 0,6 0 421,-7 0 0,-3 0 0,3 0 0,-12 0 0,-1 0 0,13 0 0,-8 0 0,4 0 0,5 0 0,-5 2 0,5-4 0,-1-5 0,8-2 0,-27 0 0,15-16 0,67 13 0,10-1 0,-31-22 0,9 6 1264,-53-49-1264,46 41 0,-25-27 0,29 18 0,-16-23 0,-11-29 0,27 36 0,2 2 0,24 23 0,8 18 0,-3-44 0,14 38 0,19-49 0,27 0 0,0-4 0,11 16 0,1 0 0,2-3 0,-2 15 0,7-2 0,-3 1 0,0 3-534,44-17 534,-1 2 0,1 3 0,1 14 0,-24 11 0,12 1 0,0 13 0,6 3 0,-4 3-1468,-6-3 1,5 3 1467,8 4 0,16 0 0,2 2 0,-16 2 0,4 0 0,-4 6-219,-14 2 0,4 4 0,-5 4 219,12 11 0,-13 4-278,20 20 278,-27 13 0,-4 6 0,4 10 0,-16-8 0,2 8 0,-6-7 0,-3 1 0,-5-8 0,-3 0 215,0 1 0,-4-1-215,22 42 2847,-40-42-2847,-13 9 0,-5 2 0,-8 2 779,-5 35-779,-21-11 348,12-54-348,-50 55 0,40-76 0,-29 24 0,-2-17 0,18-8 0,-32 13 0,47-20 0,-6-1 0,19-10 0,-2-2 0,2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F6F6-2AC2-284B-AD11-64A89D6EFD03}" type="datetimeFigureOut">
              <a:rPr kumimoji="1" lang="ko-Kore-KR" altLang="en-US" smtClean="0"/>
              <a:t>2023. 1. 27.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2B0CB-2755-E747-AAA7-B952094A5F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077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2B0CB-2755-E747-AAA7-B952094A5F81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559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344D-A55E-CD4B-B529-2F2D0F8EFB22}" type="datetime1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C5D9EEEC-7AA5-4C7A-AC34-01C90155F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A4825-9DCE-F150-5783-D84C13C0E41F}"/>
              </a:ext>
            </a:extLst>
          </p:cNvPr>
          <p:cNvSpPr txBox="1"/>
          <p:nvPr userDrawn="1"/>
        </p:nvSpPr>
        <p:spPr>
          <a:xfrm>
            <a:off x="10581794" y="635634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ⓒMade by @LUCI031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ⓒdesign by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FF6B-A42C-CE41-8527-64642DF73F8C}" type="datetime1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59CC-F3DA-5C41-A030-7BF63134AC41}" type="datetime1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C48-2EB8-4E41-90CC-5BB2B222E196}" type="datetime1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23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4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5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8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17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10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8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2643-B81B-7049-9E77-EF4DE6424106}" type="datetime1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21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02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73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7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218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73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93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31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39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5D71-B4F8-834D-8D3D-2262FE65CCEB}" type="datetime1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028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83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97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9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645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693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8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76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62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2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381-D406-824B-AB1A-43BD254D5B4E}" type="datetime1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85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933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28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3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93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37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122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471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5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0F4D-3443-0141-828B-2C4C4B5C483D}" type="datetime1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E60B-6AD8-C74D-87F4-1E2E71E4D1AF}" type="datetime1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C5D9EEEC-7AA5-4C7A-AC34-01C90155F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ED86D-95A2-E4EF-4801-D6B3978DC5EB}"/>
              </a:ext>
            </a:extLst>
          </p:cNvPr>
          <p:cNvSpPr txBox="1"/>
          <p:nvPr userDrawn="1"/>
        </p:nvSpPr>
        <p:spPr>
          <a:xfrm>
            <a:off x="10581794" y="635634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ⓒMade by @LUCI031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ⓒdesign by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30F7-C1DF-3642-8700-68923131CE2E}" type="datetime1">
              <a:rPr lang="ko-KR" altLang="en-US" smtClean="0"/>
              <a:t>2023. 1. 27.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514" y="6356349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C5D9EEEC-7AA5-4C7A-AC34-01C90155F8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81701-A649-E784-0D85-33A1D609332D}"/>
              </a:ext>
            </a:extLst>
          </p:cNvPr>
          <p:cNvSpPr txBox="1"/>
          <p:nvPr userDrawn="1"/>
        </p:nvSpPr>
        <p:spPr>
          <a:xfrm>
            <a:off x="10581794" y="635634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ⓒMade by @LUCI031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ⓒdesign by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911A-D722-DC40-9499-9E959B774F0F}" type="datetime1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C5D9EEEC-7AA5-4C7A-AC34-01C90155F8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94F8E-ADD9-F159-104A-21823FC88B5C}"/>
              </a:ext>
            </a:extLst>
          </p:cNvPr>
          <p:cNvSpPr txBox="1"/>
          <p:nvPr userDrawn="1"/>
        </p:nvSpPr>
        <p:spPr>
          <a:xfrm>
            <a:off x="10581794" y="635634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ⓒMade by @LUCI031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ⓒdesign by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07C-D2CC-514F-BA28-566A77E9AF76}" type="datetime1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12B2-FDAD-9D45-A0DA-6C025A35D83E}" type="datetime1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260.png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customXml" Target="../ink/ink8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40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5" Type="http://schemas.openxmlformats.org/officeDocument/2006/relationships/customXml" Target="../ink/ink15.xml"/><Relationship Id="rId4" Type="http://schemas.openxmlformats.org/officeDocument/2006/relationships/image" Target="../media/image41.pn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customXml" Target="../ink/ink17.xml"/><Relationship Id="rId7" Type="http://schemas.openxmlformats.org/officeDocument/2006/relationships/image" Target="../media/image3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1" Type="http://schemas.openxmlformats.org/officeDocument/2006/relationships/image" Target="../media/image26.png"/><Relationship Id="rId5" Type="http://schemas.openxmlformats.org/officeDocument/2006/relationships/image" Target="../media/image310.png"/><Relationship Id="rId10" Type="http://schemas.openxmlformats.org/officeDocument/2006/relationships/image" Target="../media/image43.png"/><Relationship Id="rId9" Type="http://schemas.openxmlformats.org/officeDocument/2006/relationships/image" Target="../media/image3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5.png"/><Relationship Id="rId7" Type="http://schemas.openxmlformats.org/officeDocument/2006/relationships/image" Target="../media/image4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410.png"/><Relationship Id="rId4" Type="http://schemas.openxmlformats.org/officeDocument/2006/relationships/customXml" Target="../ink/ink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wlsrb031@naver.com" TargetMode="External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9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794729" y="2459504"/>
            <a:ext cx="46025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농수산물</a:t>
            </a:r>
            <a:br>
              <a:rPr lang="en-US" altLang="ko-KR" sz="60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</a:br>
            <a:r>
              <a:rPr lang="ko-KR" altLang="en-US" sz="60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구매 시기 예측</a:t>
            </a:r>
            <a:endParaRPr lang="en-US" altLang="ko-KR" sz="600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D486-09AB-BF63-303C-9D2932F75EA7}"/>
              </a:ext>
            </a:extLst>
          </p:cNvPr>
          <p:cNvSpPr txBox="1"/>
          <p:nvPr/>
        </p:nvSpPr>
        <p:spPr>
          <a:xfrm>
            <a:off x="211873" y="351714"/>
            <a:ext cx="1335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이진규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@LUCI031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7710A4-A0DC-BDB1-BA9F-59D882B7D59B}"/>
              </a:ext>
            </a:extLst>
          </p:cNvPr>
          <p:cNvCxnSpPr>
            <a:cxnSpLocks/>
          </p:cNvCxnSpPr>
          <p:nvPr/>
        </p:nvCxnSpPr>
        <p:spPr>
          <a:xfrm>
            <a:off x="211873" y="260495"/>
            <a:ext cx="1460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7E3C9BB-B345-2E84-5A32-370C408B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27FE6-F8F8-9141-0545-9B1A71F70862}"/>
              </a:ext>
            </a:extLst>
          </p:cNvPr>
          <p:cNvSpPr txBox="1"/>
          <p:nvPr/>
        </p:nvSpPr>
        <p:spPr>
          <a:xfrm>
            <a:off x="10581794" y="635634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ⓒMade by @LUCI031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ⓒdesign by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진행 과정 </a:t>
            </a:r>
            <a:r>
              <a:rPr lang="en-US" altLang="ko-KR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200" spc="-150" dirty="0" err="1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전처리</a:t>
            </a:r>
            <a:r>
              <a:rPr lang="en-US" altLang="ko-KR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200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1FB388A-2834-554A-B0CD-E5621DE6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18" y="3582208"/>
            <a:ext cx="8564564" cy="2129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28603C7-9A52-210D-4F21-53162435138D}"/>
              </a:ext>
            </a:extLst>
          </p:cNvPr>
          <p:cNvSpPr txBox="1"/>
          <p:nvPr/>
        </p:nvSpPr>
        <p:spPr>
          <a:xfrm>
            <a:off x="557562" y="1668278"/>
            <a:ext cx="104307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en-US" altLang="ko-KR" sz="1600" dirty="0"/>
              <a:t>2018~2022</a:t>
            </a:r>
            <a:r>
              <a:rPr lang="ko-KR" altLang="en-US" sz="1600" dirty="0"/>
              <a:t>년 간 이뤄진 농수산물 경매 데이터 </a:t>
            </a:r>
            <a:r>
              <a:rPr lang="en-US" altLang="ko-KR" sz="1600" dirty="0"/>
              <a:t>(</a:t>
            </a:r>
            <a:r>
              <a:rPr lang="ko-KR" altLang="en-US" sz="1600" dirty="0"/>
              <a:t>약 </a:t>
            </a:r>
            <a:r>
              <a:rPr lang="en-US" altLang="ko-KR" sz="1600" dirty="0"/>
              <a:t>3000</a:t>
            </a:r>
            <a:r>
              <a:rPr lang="ko-KR" altLang="en-US" sz="1600" dirty="0"/>
              <a:t>만개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ko-KR" altLang="en-US" sz="1600" b="1" dirty="0"/>
              <a:t>품목명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단위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판매 등급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판매 가격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생산지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친환경구분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거래일</a:t>
            </a:r>
            <a:r>
              <a:rPr lang="ko-KR" altLang="en-US" sz="1600" dirty="0"/>
              <a:t> 정보가 거래별로 기록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해당 </a:t>
            </a:r>
            <a:r>
              <a:rPr lang="en-US" altLang="ko-KR" sz="1600" dirty="0"/>
              <a:t>RAW DATA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기반으로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진행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3EAEC-13F7-0703-1BFC-9E4FBB36FFF7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데이터 소개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580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진행 과정 </a:t>
            </a:r>
            <a:r>
              <a:rPr lang="en-US" altLang="ko-KR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200" spc="-150" dirty="0" err="1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전처리</a:t>
            </a:r>
            <a:r>
              <a:rPr lang="en-US" altLang="ko-KR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200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8603C7-9A52-210D-4F21-53162435138D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주요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내용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99B60E-06DC-AD7E-F413-B134707F5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3"/>
          <a:stretch/>
        </p:blipFill>
        <p:spPr>
          <a:xfrm>
            <a:off x="2592768" y="3219491"/>
            <a:ext cx="7161129" cy="1447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6DE280F0-9CA6-6BF4-F9E3-AF92ED1A20D8}"/>
              </a:ext>
            </a:extLst>
          </p:cNvPr>
          <p:cNvSpPr/>
          <p:nvPr/>
        </p:nvSpPr>
        <p:spPr>
          <a:xfrm>
            <a:off x="5913122" y="4826928"/>
            <a:ext cx="365757" cy="49078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C5A82-8A67-B72C-5F6D-C93B9268D919}"/>
              </a:ext>
            </a:extLst>
          </p:cNvPr>
          <p:cNvSpPr txBox="1"/>
          <p:nvPr/>
        </p:nvSpPr>
        <p:spPr>
          <a:xfrm>
            <a:off x="587999" y="1638185"/>
            <a:ext cx="106502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kg</a:t>
            </a:r>
            <a:r>
              <a:rPr lang="ko-KR" altLang="en-US" sz="1600" dirty="0">
                <a:solidFill>
                  <a:srgbClr val="FF0000"/>
                </a:solidFill>
              </a:rPr>
              <a:t> 당 가격이 지나치게 낮은 거래 </a:t>
            </a:r>
            <a:r>
              <a:rPr lang="ko-KR" altLang="en-US" sz="1600" dirty="0"/>
              <a:t>다수 발견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회 </a:t>
            </a:r>
            <a:r>
              <a:rPr lang="ko-KR" altLang="en-US" sz="1600" dirty="0" err="1"/>
              <a:t>거래당</a:t>
            </a:r>
            <a:r>
              <a:rPr lang="ko-KR" altLang="en-US" sz="1600" dirty="0"/>
              <a:t> 무게 </a:t>
            </a:r>
            <a:r>
              <a:rPr lang="ko-KR" altLang="en-US" sz="1600" dirty="0" err="1"/>
              <a:t>입력값의</a:t>
            </a:r>
            <a:r>
              <a:rPr lang="ko-KR" altLang="en-US" sz="1600" dirty="0"/>
              <a:t> 한계로 </a:t>
            </a:r>
            <a:r>
              <a:rPr lang="en-US" altLang="ko-KR" sz="1600" dirty="0"/>
              <a:t>(~10000kg) </a:t>
            </a:r>
            <a:r>
              <a:rPr lang="ko-KR" altLang="en-US" sz="1600" dirty="0"/>
              <a:t>단일 거래를 </a:t>
            </a:r>
            <a:r>
              <a:rPr lang="ko-KR" altLang="en-US" sz="1600" b="1" dirty="0"/>
              <a:t>분할하여 </a:t>
            </a:r>
            <a:br>
              <a:rPr lang="en-US" altLang="ko-KR" sz="1600" b="1" dirty="0"/>
            </a:br>
            <a:r>
              <a:rPr lang="ko-KR" altLang="en-US" sz="1600" b="1" dirty="0"/>
              <a:t>  기록</a:t>
            </a:r>
            <a:r>
              <a:rPr lang="ko-KR" altLang="en-US" sz="1600" dirty="0"/>
              <a:t>한 것으로 추정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품목명</a:t>
            </a:r>
            <a:r>
              <a:rPr lang="en-US" altLang="ko-KR" sz="1600" dirty="0"/>
              <a:t>,</a:t>
            </a:r>
            <a:r>
              <a:rPr lang="ko-KR" altLang="en-US" sz="1600" dirty="0"/>
              <a:t> 산지</a:t>
            </a:r>
            <a:r>
              <a:rPr lang="en-US" altLang="ko-KR" sz="1600" dirty="0"/>
              <a:t>,</a:t>
            </a:r>
            <a:r>
              <a:rPr lang="ko-KR" altLang="en-US" sz="1600" dirty="0"/>
              <a:t> 친환경구분</a:t>
            </a:r>
            <a:r>
              <a:rPr lang="en-US" altLang="ko-KR" sz="1600" dirty="0"/>
              <a:t>,</a:t>
            </a:r>
            <a:r>
              <a:rPr lang="ko-KR" altLang="en-US" sz="1600" dirty="0"/>
              <a:t> 등록일</a:t>
            </a:r>
            <a:r>
              <a:rPr lang="en-US" altLang="ko-KR" sz="1600" dirty="0"/>
              <a:t>,</a:t>
            </a:r>
            <a:r>
              <a:rPr lang="ko-KR" altLang="en-US" sz="1600" dirty="0"/>
              <a:t> 등급이 </a:t>
            </a:r>
            <a:r>
              <a:rPr lang="ko-KR" altLang="en-US" sz="1600" b="1" dirty="0"/>
              <a:t>모두 일치</a:t>
            </a:r>
            <a:r>
              <a:rPr lang="ko-KR" altLang="en-US" sz="1600" dirty="0"/>
              <a:t>할 경우 </a:t>
            </a:r>
            <a:r>
              <a:rPr lang="en-US" altLang="ko-KR" sz="1600" dirty="0"/>
              <a:t>’</a:t>
            </a:r>
            <a:r>
              <a:rPr lang="ko-KR" altLang="en-US" sz="1600" b="1" dirty="0"/>
              <a:t>단일 거래</a:t>
            </a:r>
            <a:r>
              <a:rPr lang="en-US" altLang="ko-KR" sz="1600" dirty="0"/>
              <a:t>’</a:t>
            </a:r>
            <a:r>
              <a:rPr lang="ko-KR" altLang="en-US" sz="1600" dirty="0"/>
              <a:t>로 간주하고 </a:t>
            </a:r>
            <a:r>
              <a:rPr lang="ko-KR" altLang="en-US" sz="1600" b="1" dirty="0"/>
              <a:t>합치는 </a:t>
            </a:r>
            <a:r>
              <a:rPr lang="ko-KR" altLang="en-US" sz="1600" b="1" dirty="0" err="1"/>
              <a:t>전처리</a:t>
            </a:r>
            <a:r>
              <a:rPr lang="ko-KR" altLang="en-US" sz="1600" b="1" dirty="0"/>
              <a:t> </a:t>
            </a:r>
            <a:r>
              <a:rPr lang="ko-KR" altLang="en-US" sz="1600" dirty="0"/>
              <a:t>진행</a:t>
            </a:r>
            <a:endParaRPr lang="en-US" altLang="ko-KR" sz="1600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D6626E90-3DE7-AC04-DD90-25BC7E2A8D99}"/>
              </a:ext>
            </a:extLst>
          </p:cNvPr>
          <p:cNvSpPr/>
          <p:nvPr/>
        </p:nvSpPr>
        <p:spPr>
          <a:xfrm>
            <a:off x="2097517" y="3546896"/>
            <a:ext cx="365760" cy="1971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12E50EE-2CF1-AC71-E8CF-1D2976405FA5}"/>
                  </a:ext>
                </a:extLst>
              </p14:cNvPr>
              <p14:cNvContentPartPr/>
              <p14:nvPr/>
            </p14:nvContentPartPr>
            <p14:xfrm>
              <a:off x="8768342" y="3536727"/>
              <a:ext cx="1014120" cy="2318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12E50EE-2CF1-AC71-E8CF-1D2976405F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59342" y="3527727"/>
                <a:ext cx="1031760" cy="2494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C00F1319-8BE8-B336-9A9C-B998EE632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477942"/>
            <a:ext cx="7772400" cy="584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8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진행 과정 </a:t>
            </a:r>
            <a:r>
              <a:rPr lang="en-US" altLang="ko-KR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200" spc="-150" dirty="0" err="1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전처리</a:t>
            </a:r>
            <a:r>
              <a:rPr lang="en-US" altLang="ko-KR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200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8603C7-9A52-210D-4F21-53162435138D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주요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및 결과</a:t>
            </a:r>
            <a:endParaRPr lang="en-US" altLang="ko-KR" sz="2000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1BF5658-25A1-EDE8-C136-1C28A34D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0" y="1754078"/>
            <a:ext cx="1570902" cy="1178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7511C64-3D1E-6C2F-E9CE-98D40EA5E915}"/>
              </a:ext>
            </a:extLst>
          </p:cNvPr>
          <p:cNvSpPr txBox="1"/>
          <p:nvPr/>
        </p:nvSpPr>
        <p:spPr>
          <a:xfrm>
            <a:off x="1344343" y="3356655"/>
            <a:ext cx="1136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/>
              <a:t>결측치</a:t>
            </a:r>
            <a:r>
              <a:rPr kumimoji="1" lang="ko-KR" altLang="en-US" sz="1400" dirty="0"/>
              <a:t> 제거</a:t>
            </a:r>
            <a:endParaRPr kumimoji="1" lang="ko-Kore-KR" altLang="en-US" sz="1400" dirty="0"/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D90ACA7B-E46D-32DF-2F49-134BAD423718}"/>
              </a:ext>
            </a:extLst>
          </p:cNvPr>
          <p:cNvCxnSpPr>
            <a:cxnSpLocks/>
          </p:cNvCxnSpPr>
          <p:nvPr/>
        </p:nvCxnSpPr>
        <p:spPr>
          <a:xfrm>
            <a:off x="3333631" y="1350451"/>
            <a:ext cx="0" cy="207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1272FCB7-4DC5-B92D-9DAD-8AB33C4B8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49"/>
          <a:stretch/>
        </p:blipFill>
        <p:spPr>
          <a:xfrm>
            <a:off x="3675668" y="1754077"/>
            <a:ext cx="605413" cy="1212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248A543-68FD-7BF8-AD3B-61107485B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42"/>
          <a:stretch/>
        </p:blipFill>
        <p:spPr>
          <a:xfrm>
            <a:off x="5058887" y="1754077"/>
            <a:ext cx="379129" cy="1212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4" name="오른쪽 화살표[R] 63">
            <a:extLst>
              <a:ext uri="{FF2B5EF4-FFF2-40B4-BE49-F238E27FC236}">
                <a16:creationId xmlns:a16="http://schemas.microsoft.com/office/drawing/2014/main" id="{2382F26B-82B9-7C65-B854-551BBF6F8C4D}"/>
              </a:ext>
            </a:extLst>
          </p:cNvPr>
          <p:cNvSpPr/>
          <p:nvPr/>
        </p:nvSpPr>
        <p:spPr>
          <a:xfrm>
            <a:off x="4519916" y="2286435"/>
            <a:ext cx="154384" cy="33056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4E7174-BA2D-FA0A-C499-513EE931C671}"/>
              </a:ext>
            </a:extLst>
          </p:cNvPr>
          <p:cNvSpPr txBox="1"/>
          <p:nvPr/>
        </p:nvSpPr>
        <p:spPr>
          <a:xfrm>
            <a:off x="5257865" y="3356655"/>
            <a:ext cx="1651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dirty="0"/>
              <a:t>정규화 진행</a:t>
            </a:r>
            <a:endParaRPr kumimoji="1" lang="en-US" altLang="ko-KR" sz="1400" dirty="0"/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516F5AB6-3246-946C-ECE7-6F7518D20E09}"/>
              </a:ext>
            </a:extLst>
          </p:cNvPr>
          <p:cNvCxnSpPr>
            <a:cxnSpLocks/>
          </p:cNvCxnSpPr>
          <p:nvPr/>
        </p:nvCxnSpPr>
        <p:spPr>
          <a:xfrm>
            <a:off x="9173750" y="1425684"/>
            <a:ext cx="0" cy="207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9C43DAEC-BB44-0754-490A-F20C3E723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12"/>
          <a:stretch/>
        </p:blipFill>
        <p:spPr>
          <a:xfrm>
            <a:off x="9629831" y="1754077"/>
            <a:ext cx="1024093" cy="1290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F1122F6-95F4-CE53-2D1A-221C9089D70E}"/>
              </a:ext>
            </a:extLst>
          </p:cNvPr>
          <p:cNvSpPr txBox="1"/>
          <p:nvPr/>
        </p:nvSpPr>
        <p:spPr>
          <a:xfrm>
            <a:off x="9234508" y="3356655"/>
            <a:ext cx="1700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dirty="0"/>
              <a:t>Kg </a:t>
            </a:r>
            <a:r>
              <a:rPr kumimoji="1" lang="ko-KR" altLang="en-US" sz="1400" dirty="0"/>
              <a:t>당 가격 생성</a:t>
            </a:r>
            <a:endParaRPr kumimoji="1" lang="en-US" altLang="ko-KR" sz="14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02053AB2-2B70-A728-8527-39D6677848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849"/>
          <a:stretch/>
        </p:blipFill>
        <p:spPr>
          <a:xfrm>
            <a:off x="7677442" y="1754077"/>
            <a:ext cx="862017" cy="1226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51AF4C4C-59BC-F47D-C8D5-36B86DEAF0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316"/>
          <a:stretch/>
        </p:blipFill>
        <p:spPr>
          <a:xfrm>
            <a:off x="6002771" y="1754077"/>
            <a:ext cx="820438" cy="1226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3" name="오른쪽 화살표[R] 72">
            <a:extLst>
              <a:ext uri="{FF2B5EF4-FFF2-40B4-BE49-F238E27FC236}">
                <a16:creationId xmlns:a16="http://schemas.microsoft.com/office/drawing/2014/main" id="{96EF04B8-FC15-D49C-5F9C-D343245BD5C9}"/>
              </a:ext>
            </a:extLst>
          </p:cNvPr>
          <p:cNvSpPr/>
          <p:nvPr/>
        </p:nvSpPr>
        <p:spPr>
          <a:xfrm>
            <a:off x="7124069" y="2286434"/>
            <a:ext cx="154384" cy="33056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354494D5-A902-9074-09AC-7E523CD84206}"/>
              </a:ext>
            </a:extLst>
          </p:cNvPr>
          <p:cNvSpPr/>
          <p:nvPr/>
        </p:nvSpPr>
        <p:spPr>
          <a:xfrm>
            <a:off x="5853234" y="3840236"/>
            <a:ext cx="485527" cy="57053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71B36-BF5B-C3DF-B206-162CB4D1A374}"/>
              </a:ext>
            </a:extLst>
          </p:cNvPr>
          <p:cNvSpPr txBox="1"/>
          <p:nvPr/>
        </p:nvSpPr>
        <p:spPr>
          <a:xfrm>
            <a:off x="5527993" y="6070623"/>
            <a:ext cx="1136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/>
              <a:t>전처리</a:t>
            </a:r>
            <a:r>
              <a:rPr kumimoji="1" lang="ko-KR" altLang="en-US" sz="1400" dirty="0"/>
              <a:t> 결과</a:t>
            </a:r>
            <a:endParaRPr kumimoji="1" lang="ko-Kore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0DDBC6-1CCD-F9BB-8D68-026ABE162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14" y="4786365"/>
            <a:ext cx="8693594" cy="1177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4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진행 과정 </a:t>
            </a:r>
            <a:r>
              <a:rPr lang="en-US" altLang="ko-KR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(EDA)</a:t>
            </a:r>
            <a:endParaRPr lang="ko-KR" altLang="en-US" sz="2200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218FA-00F9-9B77-3C3C-DC14320CD346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대표 품목 선정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367991" y="1645364"/>
            <a:ext cx="99493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600" dirty="0"/>
              <a:t>품목 선정 조건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600" dirty="0"/>
              <a:t>표본 수가 충분히 확보된 품목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600" dirty="0"/>
              <a:t>단일 품목일 것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버섯 등 제외</a:t>
            </a:r>
            <a:r>
              <a:rPr kumimoji="1"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600" dirty="0"/>
              <a:t>다른 품목들과 제철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보관기간이 최대한 겹치지 않을 것</a:t>
            </a:r>
            <a:br>
              <a:rPr kumimoji="1" lang="en-US" altLang="ko-KR" sz="1600" dirty="0"/>
            </a:b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600" dirty="0"/>
              <a:t>선정 품목 및 사유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ko-Kore-KR" altLang="en-US" sz="1600" dirty="0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B0409905-847B-6BB9-A408-27974D6CB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56898"/>
              </p:ext>
            </p:extLst>
          </p:nvPr>
        </p:nvGraphicFramePr>
        <p:xfrm>
          <a:off x="1387855" y="4105147"/>
          <a:ext cx="94162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22">
                  <a:extLst>
                    <a:ext uri="{9D8B030D-6E8A-4147-A177-3AD203B41FA5}">
                      <a16:colId xmlns:a16="http://schemas.microsoft.com/office/drawing/2014/main" val="4034878588"/>
                    </a:ext>
                  </a:extLst>
                </a:gridCol>
                <a:gridCol w="1271199">
                  <a:extLst>
                    <a:ext uri="{9D8B030D-6E8A-4147-A177-3AD203B41FA5}">
                      <a16:colId xmlns:a16="http://schemas.microsoft.com/office/drawing/2014/main" val="1445057480"/>
                    </a:ext>
                  </a:extLst>
                </a:gridCol>
                <a:gridCol w="1045208">
                  <a:extLst>
                    <a:ext uri="{9D8B030D-6E8A-4147-A177-3AD203B41FA5}">
                      <a16:colId xmlns:a16="http://schemas.microsoft.com/office/drawing/2014/main" val="1622286814"/>
                    </a:ext>
                  </a:extLst>
                </a:gridCol>
                <a:gridCol w="1059332">
                  <a:extLst>
                    <a:ext uri="{9D8B030D-6E8A-4147-A177-3AD203B41FA5}">
                      <a16:colId xmlns:a16="http://schemas.microsoft.com/office/drawing/2014/main" val="834938443"/>
                    </a:ext>
                  </a:extLst>
                </a:gridCol>
                <a:gridCol w="1073457">
                  <a:extLst>
                    <a:ext uri="{9D8B030D-6E8A-4147-A177-3AD203B41FA5}">
                      <a16:colId xmlns:a16="http://schemas.microsoft.com/office/drawing/2014/main" val="3272651345"/>
                    </a:ext>
                  </a:extLst>
                </a:gridCol>
                <a:gridCol w="4030172">
                  <a:extLst>
                    <a:ext uri="{9D8B030D-6E8A-4147-A177-3AD203B41FA5}">
                      <a16:colId xmlns:a16="http://schemas.microsoft.com/office/drawing/2014/main" val="397668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데이터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제철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보관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김장 품목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선정 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오이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246519</a:t>
                      </a:r>
                      <a:r>
                        <a:rPr lang="ko-KR" altLang="en-US" sz="1400" dirty="0"/>
                        <a:t>개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</a:t>
                      </a:r>
                      <a:r>
                        <a:rPr lang="en-US" altLang="ko-KR" sz="1400" dirty="0"/>
                        <a:t>~7</a:t>
                      </a:r>
                      <a:r>
                        <a:rPr lang="ko-KR" altLang="en-US" sz="1400" dirty="0"/>
                        <a:t>월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5</a:t>
                      </a:r>
                      <a:r>
                        <a:rPr lang="en-US" altLang="ko-KR" sz="1400" dirty="0"/>
                        <a:t>~10</a:t>
                      </a:r>
                      <a:r>
                        <a:rPr lang="ko-KR" altLang="en-US" sz="1400" dirty="0"/>
                        <a:t>일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제철 기간이 다르고</a:t>
                      </a:r>
                      <a:r>
                        <a:rPr lang="en-US" altLang="ko-Kore-KR" sz="1400" dirty="0"/>
                        <a:t>,</a:t>
                      </a:r>
                      <a:r>
                        <a:rPr lang="ko-Kore-KR" altLang="en-US" sz="1400" dirty="0"/>
                        <a:t> 비제철 기간에도 데이터가 많다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6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고추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3</a:t>
                      </a:r>
                      <a:r>
                        <a:rPr lang="en-US" altLang="ko-KR" sz="1400" dirty="0"/>
                        <a:t>94808</a:t>
                      </a:r>
                      <a:r>
                        <a:rPr lang="ko-KR" altLang="en-US" sz="1400" dirty="0"/>
                        <a:t>개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6</a:t>
                      </a:r>
                      <a:r>
                        <a:rPr lang="en-US" altLang="ko-KR" sz="1400" dirty="0"/>
                        <a:t>~11</a:t>
                      </a:r>
                      <a:r>
                        <a:rPr lang="ko-KR" altLang="en-US" sz="1400" dirty="0"/>
                        <a:t>월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</a:t>
                      </a:r>
                      <a:r>
                        <a:rPr lang="en-US" altLang="ko-KR" sz="1400" dirty="0"/>
                        <a:t>~5</a:t>
                      </a:r>
                      <a:r>
                        <a:rPr lang="ko-KR" altLang="en-US" sz="1400" dirty="0"/>
                        <a:t>일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제철 기간이 긴 편이고</a:t>
                      </a:r>
                      <a:r>
                        <a:rPr lang="en-US" altLang="ko-Kore-KR" sz="1400" dirty="0"/>
                        <a:t>, </a:t>
                      </a:r>
                      <a:r>
                        <a:rPr lang="ko-KR" altLang="en-US" sz="1400" dirty="0"/>
                        <a:t>가격대가 높다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7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73075</a:t>
                      </a:r>
                      <a:r>
                        <a:rPr lang="ko-KR" altLang="en-US" sz="1400" dirty="0"/>
                        <a:t>개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r>
                        <a:rPr lang="en-US" altLang="ko-KR" sz="1400" dirty="0"/>
                        <a:t>1~12</a:t>
                      </a:r>
                      <a:r>
                        <a:rPr lang="ko-KR" altLang="en-US" sz="1400" dirty="0"/>
                        <a:t>월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5~7</a:t>
                      </a:r>
                      <a:r>
                        <a:rPr lang="ko-KR" altLang="en-US" sz="1400" dirty="0"/>
                        <a:t>일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대표적인 김장 재료 </a:t>
                      </a:r>
                      <a:r>
                        <a:rPr lang="en-US" altLang="ko-Kore-KR" sz="1400" dirty="0"/>
                        <a:t>+ </a:t>
                      </a:r>
                      <a:r>
                        <a:rPr lang="ko-Kore-KR" altLang="en-US" sz="1400" dirty="0"/>
                        <a:t>비제철</a:t>
                      </a:r>
                      <a:r>
                        <a:rPr lang="en-US" altLang="ko-Kore-KR" sz="1400" dirty="0"/>
                        <a:t>/</a:t>
                      </a:r>
                      <a:r>
                        <a:rPr lang="ko-Kore-KR" altLang="en-US" sz="1400" dirty="0"/>
                        <a:t>제철 기간 변동폭이 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8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31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5D1FBF8C-E0EC-46DA-93F6-AEAC9439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7" y="2654148"/>
            <a:ext cx="4900204" cy="240285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진행 과정 </a:t>
            </a:r>
            <a:r>
              <a:rPr lang="en-US" altLang="ko-KR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(EDA)</a:t>
            </a:r>
            <a:endParaRPr lang="ko-KR" altLang="en-US" sz="2200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218FA-00F9-9B77-3C3C-DC14320CD346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분석 전 </a:t>
            </a:r>
            <a:r>
              <a:rPr lang="ko-KR" altLang="en-US" sz="2000" dirty="0" err="1"/>
              <a:t>전처리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383514" y="1859111"/>
            <a:ext cx="10580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정확한</a:t>
            </a:r>
            <a:r>
              <a:rPr kumimoji="1" lang="ko-KR" altLang="en-US" sz="1600" dirty="0"/>
              <a:t> 분석을 위해 </a:t>
            </a:r>
            <a:r>
              <a:rPr kumimoji="1" lang="en-US" altLang="ko-KR" sz="1600" dirty="0"/>
              <a:t>kg</a:t>
            </a:r>
            <a:r>
              <a:rPr kumimoji="1" lang="ko-KR" altLang="en-US" sz="1600" dirty="0"/>
              <a:t>당 가격을 기준으로 평균값을 크게 웃도는 </a:t>
            </a:r>
            <a:r>
              <a:rPr kumimoji="1" lang="ko-Kore-KR" altLang="en-US" sz="1600" dirty="0"/>
              <a:t>이상치</a:t>
            </a:r>
            <a:r>
              <a:rPr kumimoji="1" lang="ko-KR" altLang="en-US" sz="1600" dirty="0"/>
              <a:t>는 제외하고 진행</a:t>
            </a:r>
            <a:endParaRPr kumimoji="1" lang="en-US" altLang="ko-KR" sz="1600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7A626D52-CBB6-E030-41ED-97856F6A26CC}"/>
              </a:ext>
            </a:extLst>
          </p:cNvPr>
          <p:cNvSpPr/>
          <p:nvPr/>
        </p:nvSpPr>
        <p:spPr>
          <a:xfrm>
            <a:off x="5669421" y="3632049"/>
            <a:ext cx="451958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4BFC2E3-9CE0-1668-F210-02CD07EE04EC}"/>
                  </a:ext>
                </a:extLst>
              </p14:cNvPr>
              <p14:cNvContentPartPr/>
              <p14:nvPr/>
            </p14:nvContentPartPr>
            <p14:xfrm>
              <a:off x="2838663" y="2984844"/>
              <a:ext cx="389160" cy="162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4BFC2E3-9CE0-1668-F210-02CD07EE04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9663" y="2975844"/>
                <a:ext cx="4068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EC8F017-DD2D-8460-05EC-FE4E33E00806}"/>
                  </a:ext>
                </a:extLst>
              </p14:cNvPr>
              <p14:cNvContentPartPr/>
              <p14:nvPr/>
            </p14:nvContentPartPr>
            <p14:xfrm>
              <a:off x="4130128" y="2799643"/>
              <a:ext cx="290160" cy="3362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EC8F017-DD2D-8460-05EC-FE4E33E008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1128" y="2790643"/>
                <a:ext cx="307800" cy="35388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74EB63E3-FACA-4D7A-312A-3A57A8687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4726" y="2654147"/>
            <a:ext cx="5035196" cy="240285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58137B2-4D11-E83A-E5BF-29E190988768}"/>
              </a:ext>
            </a:extLst>
          </p:cNvPr>
          <p:cNvSpPr txBox="1"/>
          <p:nvPr/>
        </p:nvSpPr>
        <p:spPr>
          <a:xfrm>
            <a:off x="8622391" y="514256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2">
                    <a:lumMod val="50000"/>
                  </a:schemeClr>
                </a:solidFill>
              </a:rPr>
              <a:t>제거 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57D89-7B54-68CA-B61E-061F8330FF11}"/>
              </a:ext>
            </a:extLst>
          </p:cNvPr>
          <p:cNvSpPr txBox="1"/>
          <p:nvPr/>
        </p:nvSpPr>
        <p:spPr>
          <a:xfrm>
            <a:off x="2629731" y="513858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2">
                    <a:lumMod val="50000"/>
                  </a:schemeClr>
                </a:solidFill>
              </a:rPr>
              <a:t>제거 전</a:t>
            </a:r>
          </a:p>
        </p:txBody>
      </p:sp>
    </p:spTree>
    <p:extLst>
      <p:ext uri="{BB962C8B-B14F-4D97-AF65-F5344CB8AC3E}">
        <p14:creationId xmlns:p14="http://schemas.microsoft.com/office/powerpoint/2010/main" val="162387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579865" y="2598001"/>
            <a:ext cx="2039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Part 4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579865" y="3428998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결과</a:t>
            </a:r>
          </a:p>
        </p:txBody>
      </p:sp>
      <p:pic>
        <p:nvPicPr>
          <p:cNvPr id="6" name="그래픽 5" descr="재활용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08F4C4-7D33-AB7B-A398-40CC6AFB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도넛[D] 16">
            <a:extLst>
              <a:ext uri="{FF2B5EF4-FFF2-40B4-BE49-F238E27FC236}">
                <a16:creationId xmlns:a16="http://schemas.microsoft.com/office/drawing/2014/main" id="{32B6CFE4-0CBA-1B03-C1C4-3C863E0F3A06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chemeClr val="accent2">
              <a:alpha val="3287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EE83295-DF9E-3D11-5020-60057640B7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1" y="517303"/>
            <a:ext cx="808294" cy="1154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AF61FE-49B9-E74D-411D-AE10EB9F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61" y="3795934"/>
            <a:ext cx="10358678" cy="209107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218FA-00F9-9B77-3C3C-DC14320CD346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오이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물량 흐름 분석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1410715" y="2035017"/>
            <a:ext cx="361395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정보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rgbClr val="DB3AF2"/>
                </a:solidFill>
              </a:rPr>
              <a:t>거래 기록</a:t>
            </a:r>
            <a:r>
              <a:rPr kumimoji="1" lang="ko-KR" altLang="en-US" sz="1400" dirty="0"/>
              <a:t>이 없는 시기 </a:t>
            </a:r>
            <a:r>
              <a:rPr kumimoji="1" lang="en-US" altLang="ko-KR" sz="1400" dirty="0"/>
              <a:t>(20</a:t>
            </a:r>
            <a:r>
              <a:rPr kumimoji="1" lang="ko-KR" altLang="en-US" sz="1400" dirty="0"/>
              <a:t>년 초 </a:t>
            </a:r>
            <a:r>
              <a:rPr kumimoji="1" lang="en-US" altLang="ko-KR" sz="1400" dirty="0"/>
              <a:t>and </a:t>
            </a:r>
            <a:r>
              <a:rPr kumimoji="1" lang="ko-KR" altLang="en-US" sz="1400" dirty="0"/>
              <a:t>여름</a:t>
            </a:r>
            <a:r>
              <a:rPr kumimoji="1" lang="en-US" altLang="ko-KR" sz="1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AF7F2-D0CA-B76E-3AC5-1BEA99067A5D}"/>
              </a:ext>
            </a:extLst>
          </p:cNvPr>
          <p:cNvSpPr txBox="1"/>
          <p:nvPr/>
        </p:nvSpPr>
        <p:spPr>
          <a:xfrm>
            <a:off x="6631380" y="2035017"/>
            <a:ext cx="409226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분석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/>
              <a:t>코로나로 인해 경매장 자체가 열리지 않은 것으로 추측</a:t>
            </a:r>
            <a:endParaRPr kumimoji="1" lang="en-US" altLang="ko-KR" sz="1400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E6F63455-C3C1-848F-0C1B-8385985C623A}"/>
              </a:ext>
            </a:extLst>
          </p:cNvPr>
          <p:cNvSpPr/>
          <p:nvPr/>
        </p:nvSpPr>
        <p:spPr>
          <a:xfrm>
            <a:off x="5560044" y="2379451"/>
            <a:ext cx="535956" cy="346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4591C8-5EDD-08F5-5A1E-F1D80A152BD0}"/>
              </a:ext>
            </a:extLst>
          </p:cNvPr>
          <p:cNvGrpSpPr/>
          <p:nvPr/>
        </p:nvGrpSpPr>
        <p:grpSpPr>
          <a:xfrm>
            <a:off x="4710829" y="4872957"/>
            <a:ext cx="1512360" cy="579960"/>
            <a:chOff x="4710829" y="5273280"/>
            <a:chExt cx="151236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3E57D2A-42C1-3BD7-A5EA-A77749DFAEBB}"/>
                    </a:ext>
                  </a:extLst>
                </p14:cNvPr>
                <p14:cNvContentPartPr/>
                <p14:nvPr/>
              </p14:nvContentPartPr>
              <p14:xfrm>
                <a:off x="5664829" y="5273280"/>
                <a:ext cx="558360" cy="271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3E57D2A-42C1-3BD7-A5EA-A77749DFAE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55829" y="5264280"/>
                  <a:ext cx="576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8F1EE6F-2A4E-21D9-621E-77880682511E}"/>
                    </a:ext>
                  </a:extLst>
                </p14:cNvPr>
                <p14:cNvContentPartPr/>
                <p14:nvPr/>
              </p14:nvContentPartPr>
              <p14:xfrm>
                <a:off x="4710829" y="5585400"/>
                <a:ext cx="458280" cy="267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8F1EE6F-2A4E-21D9-621E-7788068251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01829" y="5576400"/>
                  <a:ext cx="475920" cy="2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21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AAF61FE-49B9-E74D-411D-AE10EB9F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61" y="3795934"/>
            <a:ext cx="10358678" cy="209107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218FA-00F9-9B77-3C3C-DC14320CD346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오이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물량 흐름 분석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1410715" y="2035017"/>
            <a:ext cx="361395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정보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en-US" altLang="ko-KR" sz="1400" dirty="0"/>
              <a:t>22</a:t>
            </a:r>
            <a:r>
              <a:rPr kumimoji="1" lang="ko-KR" altLang="en-US" sz="1400" dirty="0"/>
              <a:t>년도에 갑작스런 </a:t>
            </a:r>
            <a:r>
              <a:rPr kumimoji="1" lang="ko-KR" altLang="en-US" sz="1400" dirty="0">
                <a:solidFill>
                  <a:srgbClr val="0070C0"/>
                </a:solidFill>
              </a:rPr>
              <a:t>물량 증가</a:t>
            </a:r>
            <a:endParaRPr kumimoji="1"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AF7F2-D0CA-B76E-3AC5-1BEA99067A5D}"/>
              </a:ext>
            </a:extLst>
          </p:cNvPr>
          <p:cNvSpPr txBox="1"/>
          <p:nvPr/>
        </p:nvSpPr>
        <p:spPr>
          <a:xfrm>
            <a:off x="6631380" y="2035017"/>
            <a:ext cx="409226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분석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/>
              <a:t>원인은 공급 증가 </a:t>
            </a:r>
            <a:r>
              <a:rPr kumimoji="1" lang="en-US" altLang="ko-KR" sz="1400" dirty="0"/>
              <a:t>or </a:t>
            </a:r>
            <a:r>
              <a:rPr kumimoji="1" lang="ko-KR" altLang="en-US" sz="1400" dirty="0"/>
              <a:t>시스템 최신화로 추측</a:t>
            </a:r>
            <a:endParaRPr kumimoji="1" lang="en-US" altLang="ko-KR" sz="1400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E6F63455-C3C1-848F-0C1B-8385985C623A}"/>
              </a:ext>
            </a:extLst>
          </p:cNvPr>
          <p:cNvSpPr/>
          <p:nvPr/>
        </p:nvSpPr>
        <p:spPr>
          <a:xfrm>
            <a:off x="5560044" y="2379451"/>
            <a:ext cx="535956" cy="346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6750D31-E745-00AA-9F83-895E36D4ED28}"/>
                  </a:ext>
                </a:extLst>
              </p14:cNvPr>
              <p14:cNvContentPartPr/>
              <p14:nvPr/>
            </p14:nvContentPartPr>
            <p14:xfrm>
              <a:off x="9107509" y="3953877"/>
              <a:ext cx="1079640" cy="5317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6750D31-E745-00AA-9F83-895E36D4E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8509" y="3944877"/>
                <a:ext cx="1097280" cy="5493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도넛[D] 11">
            <a:extLst>
              <a:ext uri="{FF2B5EF4-FFF2-40B4-BE49-F238E27FC236}">
                <a16:creationId xmlns:a16="http://schemas.microsoft.com/office/drawing/2014/main" id="{A8848FF7-431E-A546-E4CB-3D7F830FDF08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chemeClr val="accent2">
              <a:alpha val="3287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CA67DB-40A1-AB27-25C2-413F33277B5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1" y="517303"/>
            <a:ext cx="808294" cy="11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AAF61FE-49B9-E74D-411D-AE10EB9F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61" y="3795934"/>
            <a:ext cx="10358678" cy="209107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218FA-00F9-9B77-3C3C-DC14320CD346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오이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물량 흐름 분석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1410714" y="2035017"/>
            <a:ext cx="3613951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정보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/>
              <a:t>제철 </a:t>
            </a:r>
            <a:r>
              <a:rPr kumimoji="1" lang="en-US" altLang="ko-KR" sz="1400" dirty="0"/>
              <a:t>(4~7</a:t>
            </a:r>
            <a:r>
              <a:rPr kumimoji="1" lang="ko-KR" altLang="en-US" sz="1400" dirty="0"/>
              <a:t>월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이후엔 거래 물량이 점차 </a:t>
            </a:r>
            <a:r>
              <a:rPr kumimoji="1" lang="ko-KR" altLang="en-US" sz="1400" dirty="0">
                <a:solidFill>
                  <a:srgbClr val="FF0000"/>
                </a:solidFill>
              </a:rPr>
              <a:t>감소</a:t>
            </a:r>
            <a:r>
              <a:rPr kumimoji="1" lang="ko-KR" altLang="en-US" sz="1400" dirty="0"/>
              <a:t>⬇️</a:t>
            </a:r>
            <a:endParaRPr kumimoji="1"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AF7F2-D0CA-B76E-3AC5-1BEA99067A5D}"/>
              </a:ext>
            </a:extLst>
          </p:cNvPr>
          <p:cNvSpPr txBox="1"/>
          <p:nvPr/>
        </p:nvSpPr>
        <p:spPr>
          <a:xfrm>
            <a:off x="6631380" y="2035017"/>
            <a:ext cx="409226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분석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u="sng" dirty="0"/>
              <a:t>제철</a:t>
            </a:r>
            <a:r>
              <a:rPr kumimoji="1" lang="en-US" altLang="ko-KR" sz="1400" u="sng" dirty="0"/>
              <a:t>/</a:t>
            </a:r>
            <a:r>
              <a:rPr kumimoji="1" lang="ko-KR" altLang="en-US" sz="1400" u="sng" dirty="0" err="1"/>
              <a:t>비제철</a:t>
            </a:r>
            <a:r>
              <a:rPr kumimoji="1" lang="ko-KR" altLang="en-US" sz="1400" dirty="0"/>
              <a:t> 수급 루트 및 </a:t>
            </a:r>
            <a:r>
              <a:rPr kumimoji="1" lang="ko-KR" altLang="en-US" sz="1400" b="1" dirty="0"/>
              <a:t>전략 이원화 </a:t>
            </a:r>
            <a:r>
              <a:rPr kumimoji="1" lang="ko-KR" altLang="en-US" sz="1400" dirty="0"/>
              <a:t>필요</a:t>
            </a:r>
            <a:endParaRPr kumimoji="1" lang="en-US" altLang="ko-KR" sz="1400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E6F63455-C3C1-848F-0C1B-8385985C623A}"/>
              </a:ext>
            </a:extLst>
          </p:cNvPr>
          <p:cNvSpPr/>
          <p:nvPr/>
        </p:nvSpPr>
        <p:spPr>
          <a:xfrm>
            <a:off x="5560044" y="2379451"/>
            <a:ext cx="535956" cy="346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아래쪽 화살표[D] 30">
            <a:extLst>
              <a:ext uri="{FF2B5EF4-FFF2-40B4-BE49-F238E27FC236}">
                <a16:creationId xmlns:a16="http://schemas.microsoft.com/office/drawing/2014/main" id="{AB8CF475-B50F-11D8-0F33-1A420C70AA70}"/>
              </a:ext>
            </a:extLst>
          </p:cNvPr>
          <p:cNvSpPr/>
          <p:nvPr/>
        </p:nvSpPr>
        <p:spPr>
          <a:xfrm rot="17894861">
            <a:off x="2335245" y="4865593"/>
            <a:ext cx="165310" cy="3374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아래쪽 화살표[D] 35">
            <a:extLst>
              <a:ext uri="{FF2B5EF4-FFF2-40B4-BE49-F238E27FC236}">
                <a16:creationId xmlns:a16="http://schemas.microsoft.com/office/drawing/2014/main" id="{CA0848E3-6BD8-E065-207F-B397EA5B7CB6}"/>
              </a:ext>
            </a:extLst>
          </p:cNvPr>
          <p:cNvSpPr/>
          <p:nvPr/>
        </p:nvSpPr>
        <p:spPr>
          <a:xfrm rot="17894861">
            <a:off x="4342069" y="4841317"/>
            <a:ext cx="165310" cy="3374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아래쪽 화살표[D] 36">
            <a:extLst>
              <a:ext uri="{FF2B5EF4-FFF2-40B4-BE49-F238E27FC236}">
                <a16:creationId xmlns:a16="http://schemas.microsoft.com/office/drawing/2014/main" id="{A6F59316-1637-87A4-5266-F4A64CC22E7B}"/>
              </a:ext>
            </a:extLst>
          </p:cNvPr>
          <p:cNvSpPr/>
          <p:nvPr/>
        </p:nvSpPr>
        <p:spPr>
          <a:xfrm rot="17894861">
            <a:off x="6340802" y="4849409"/>
            <a:ext cx="165310" cy="3374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아래쪽 화살표[D] 37">
            <a:extLst>
              <a:ext uri="{FF2B5EF4-FFF2-40B4-BE49-F238E27FC236}">
                <a16:creationId xmlns:a16="http://schemas.microsoft.com/office/drawing/2014/main" id="{52F450D2-2B88-98A8-2291-C2FB5E6BE2BF}"/>
              </a:ext>
            </a:extLst>
          </p:cNvPr>
          <p:cNvSpPr/>
          <p:nvPr/>
        </p:nvSpPr>
        <p:spPr>
          <a:xfrm rot="17894861">
            <a:off x="8274799" y="4857501"/>
            <a:ext cx="165310" cy="3374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아래쪽 화살표[D] 38">
            <a:extLst>
              <a:ext uri="{FF2B5EF4-FFF2-40B4-BE49-F238E27FC236}">
                <a16:creationId xmlns:a16="http://schemas.microsoft.com/office/drawing/2014/main" id="{447FE2C6-B7B6-F1E5-C413-497E62B653B5}"/>
              </a:ext>
            </a:extLst>
          </p:cNvPr>
          <p:cNvSpPr/>
          <p:nvPr/>
        </p:nvSpPr>
        <p:spPr>
          <a:xfrm rot="17894861">
            <a:off x="10208796" y="4460990"/>
            <a:ext cx="165310" cy="3374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도넛[D] 10">
            <a:extLst>
              <a:ext uri="{FF2B5EF4-FFF2-40B4-BE49-F238E27FC236}">
                <a16:creationId xmlns:a16="http://schemas.microsoft.com/office/drawing/2014/main" id="{56FB0207-9877-95C8-8B66-56438CE10AC0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chemeClr val="accent2">
              <a:alpha val="3287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5E78F5-B5FA-A648-3804-B2FE59DEFC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1" y="517303"/>
            <a:ext cx="808294" cy="11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AAF61FE-49B9-E74D-411D-AE10EB9F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61" y="3795934"/>
            <a:ext cx="10358678" cy="209107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218FA-00F9-9B77-3C3C-DC14320CD346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오이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물량 흐름 분석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1410715" y="2035017"/>
            <a:ext cx="3613950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정보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/>
              <a:t>제철 후반부 및 종료 후에도 물량이 있다</a:t>
            </a:r>
            <a:endParaRPr kumimoji="1" lang="en-US" altLang="ko-KR" sz="1400" dirty="0"/>
          </a:p>
          <a:p>
            <a:pPr algn="ctr">
              <a:lnSpc>
                <a:spcPct val="150000"/>
              </a:lnSpc>
            </a:pPr>
            <a:r>
              <a:rPr kumimoji="1" lang="en-US" altLang="ko-KR" sz="1400" dirty="0"/>
              <a:t>(</a:t>
            </a:r>
            <a:r>
              <a:rPr kumimoji="1" lang="en-US" altLang="ko-KR" sz="1400" u="sng" dirty="0"/>
              <a:t>9000 kg </a:t>
            </a:r>
            <a:r>
              <a:rPr kumimoji="1" lang="ko-KR" altLang="en-US" sz="1400" u="sng" dirty="0"/>
              <a:t>이상</a:t>
            </a:r>
            <a:r>
              <a:rPr kumimoji="1" lang="en-US" altLang="ko-KR" sz="1400" dirty="0"/>
              <a:t>)</a:t>
            </a:r>
            <a:endParaRPr kumimoji="1" lang="en-US" altLang="ko-KR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AF7F2-D0CA-B76E-3AC5-1BEA99067A5D}"/>
              </a:ext>
            </a:extLst>
          </p:cNvPr>
          <p:cNvSpPr txBox="1"/>
          <p:nvPr/>
        </p:nvSpPr>
        <p:spPr>
          <a:xfrm>
            <a:off x="6631380" y="2035017"/>
            <a:ext cx="409226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분석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 err="1"/>
              <a:t>비제철</a:t>
            </a:r>
            <a:r>
              <a:rPr kumimoji="1" lang="ko-KR" altLang="en-US" sz="1400" dirty="0"/>
              <a:t> 시에도 안정적으로 공급이 이뤄지고 있으므로</a:t>
            </a:r>
            <a:br>
              <a:rPr kumimoji="1" lang="en-US" altLang="ko-KR" sz="1400" b="1" dirty="0"/>
            </a:br>
            <a:r>
              <a:rPr kumimoji="1" lang="ko-KR" altLang="en-US" sz="1400" b="1" dirty="0"/>
              <a:t>상시 공급 가능</a:t>
            </a:r>
            <a:endParaRPr kumimoji="1" lang="en-US" altLang="ko-KR" sz="1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E6F63455-C3C1-848F-0C1B-8385985C623A}"/>
              </a:ext>
            </a:extLst>
          </p:cNvPr>
          <p:cNvSpPr/>
          <p:nvPr/>
        </p:nvSpPr>
        <p:spPr>
          <a:xfrm>
            <a:off x="5560044" y="2379451"/>
            <a:ext cx="535956" cy="346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E42E6E-175B-C8BA-8816-F50E4CAE2185}"/>
              </a:ext>
            </a:extLst>
          </p:cNvPr>
          <p:cNvSpPr/>
          <p:nvPr/>
        </p:nvSpPr>
        <p:spPr>
          <a:xfrm>
            <a:off x="2120112" y="5452223"/>
            <a:ext cx="911217" cy="503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98406-ECB2-BC6C-8ABD-C0F3D84A1D22}"/>
              </a:ext>
            </a:extLst>
          </p:cNvPr>
          <p:cNvSpPr/>
          <p:nvPr/>
        </p:nvSpPr>
        <p:spPr>
          <a:xfrm>
            <a:off x="4102660" y="5427947"/>
            <a:ext cx="911217" cy="503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D958A-6765-382A-5621-557AE69EB7D6}"/>
              </a:ext>
            </a:extLst>
          </p:cNvPr>
          <p:cNvSpPr/>
          <p:nvPr/>
        </p:nvSpPr>
        <p:spPr>
          <a:xfrm>
            <a:off x="6230866" y="5452223"/>
            <a:ext cx="911217" cy="503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04C661-5547-08F0-7112-C3283B7A3E2D}"/>
              </a:ext>
            </a:extLst>
          </p:cNvPr>
          <p:cNvSpPr/>
          <p:nvPr/>
        </p:nvSpPr>
        <p:spPr>
          <a:xfrm>
            <a:off x="8181046" y="5436039"/>
            <a:ext cx="911217" cy="503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238F83-9CE3-E3AE-E14F-44605294433D}"/>
              </a:ext>
            </a:extLst>
          </p:cNvPr>
          <p:cNvSpPr/>
          <p:nvPr/>
        </p:nvSpPr>
        <p:spPr>
          <a:xfrm>
            <a:off x="10139319" y="5209462"/>
            <a:ext cx="911217" cy="503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도넛[D] 10">
            <a:extLst>
              <a:ext uri="{FF2B5EF4-FFF2-40B4-BE49-F238E27FC236}">
                <a16:creationId xmlns:a16="http://schemas.microsoft.com/office/drawing/2014/main" id="{CE2E3591-620B-B4AD-E246-16FE9BA3DCBF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chemeClr val="accent2">
              <a:alpha val="3287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ED6863-DADB-B655-BEFF-9CE8C963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1" y="517303"/>
            <a:ext cx="808294" cy="11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537" y="292343"/>
            <a:ext cx="2446764" cy="494371"/>
            <a:chOff x="334537" y="267629"/>
            <a:chExt cx="2446764" cy="49437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864" y="352888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205559" y="384261"/>
              <a:ext cx="13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table of 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579864" y="2751893"/>
            <a:ext cx="426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EAEA1-525B-1963-7C4F-81B2E5A6AFF2}"/>
              </a:ext>
            </a:extLst>
          </p:cNvPr>
          <p:cNvSpPr txBox="1"/>
          <p:nvPr/>
        </p:nvSpPr>
        <p:spPr>
          <a:xfrm>
            <a:off x="3260453" y="2751892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E117-36CB-77F2-A948-6A88EF72B37E}"/>
              </a:ext>
            </a:extLst>
          </p:cNvPr>
          <p:cNvSpPr txBox="1"/>
          <p:nvPr/>
        </p:nvSpPr>
        <p:spPr>
          <a:xfrm>
            <a:off x="6046840" y="2751891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9D6C0-B80A-EC5A-C573-A13D344E0739}"/>
              </a:ext>
            </a:extLst>
          </p:cNvPr>
          <p:cNvSpPr txBox="1"/>
          <p:nvPr/>
        </p:nvSpPr>
        <p:spPr>
          <a:xfrm>
            <a:off x="8834830" y="2751890"/>
            <a:ext cx="55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579864" y="352133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+mn-ea"/>
              </a:rPr>
              <a:t>문제 상황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642D6-DCF5-CD25-7DA5-1B05B673223F}"/>
              </a:ext>
            </a:extLst>
          </p:cNvPr>
          <p:cNvSpPr txBox="1"/>
          <p:nvPr/>
        </p:nvSpPr>
        <p:spPr>
          <a:xfrm>
            <a:off x="3260453" y="3521331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+mn-ea"/>
              </a:rPr>
              <a:t>접근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C9E07-32B4-E0D2-5F42-3EC12A7A138A}"/>
              </a:ext>
            </a:extLst>
          </p:cNvPr>
          <p:cNvSpPr txBox="1"/>
          <p:nvPr/>
        </p:nvSpPr>
        <p:spPr>
          <a:xfrm>
            <a:off x="6045237" y="3521328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+mn-ea"/>
              </a:rPr>
              <a:t>진행 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A2189-1AC1-A475-5174-71A323461A7A}"/>
              </a:ext>
            </a:extLst>
          </p:cNvPr>
          <p:cNvSpPr txBox="1"/>
          <p:nvPr/>
        </p:nvSpPr>
        <p:spPr>
          <a:xfrm>
            <a:off x="8833227" y="35213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+mn-ea"/>
              </a:rPr>
              <a:t>결과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B17FB75-3AF6-60CB-74A8-E9187A6C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1032468-D1D9-6E4E-7B3C-DA38958D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5" y="3675586"/>
            <a:ext cx="10830990" cy="218641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367991" y="1645364"/>
            <a:ext cx="10580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ABAD4E8-D227-8923-884D-A2AFE9A7ADA8}"/>
              </a:ext>
            </a:extLst>
          </p:cNvPr>
          <p:cNvGrpSpPr/>
          <p:nvPr/>
        </p:nvGrpSpPr>
        <p:grpSpPr>
          <a:xfrm>
            <a:off x="4566385" y="4768795"/>
            <a:ext cx="1569703" cy="762015"/>
            <a:chOff x="4653486" y="5273280"/>
            <a:chExt cx="1569703" cy="76201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54A2230-BA18-E99E-FD8F-7C9AC2B64C49}"/>
                    </a:ext>
                  </a:extLst>
                </p14:cNvPr>
                <p14:cNvContentPartPr/>
                <p14:nvPr/>
              </p14:nvContentPartPr>
              <p14:xfrm>
                <a:off x="5664829" y="5273280"/>
                <a:ext cx="558360" cy="2710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54A2230-BA18-E99E-FD8F-7C9AC2B64C4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55829" y="5264280"/>
                  <a:ext cx="576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AA1041D-91EC-92C3-01F1-D0FDEB503446}"/>
                    </a:ext>
                  </a:extLst>
                </p14:cNvPr>
                <p14:cNvContentPartPr/>
                <p14:nvPr/>
              </p14:nvContentPartPr>
              <p14:xfrm>
                <a:off x="4653486" y="5767455"/>
                <a:ext cx="458280" cy="267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AA1041D-91EC-92C3-01F1-D0FDEB5034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44486" y="5758455"/>
                  <a:ext cx="475920" cy="28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9130389-D4CE-6A3B-2F85-051A55B472A4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고추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물량 흐름 분석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69152-211B-5D84-9CC0-932B5FB4825B}"/>
              </a:ext>
            </a:extLst>
          </p:cNvPr>
          <p:cNvSpPr txBox="1"/>
          <p:nvPr/>
        </p:nvSpPr>
        <p:spPr>
          <a:xfrm>
            <a:off x="1410715" y="2035017"/>
            <a:ext cx="361395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정보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rgbClr val="DB3AF2"/>
                </a:solidFill>
              </a:rPr>
              <a:t>거래 기록</a:t>
            </a:r>
            <a:r>
              <a:rPr kumimoji="1" lang="ko-KR" altLang="en-US" sz="1400" dirty="0"/>
              <a:t>이 없는 시기 </a:t>
            </a:r>
            <a:r>
              <a:rPr kumimoji="1" lang="en-US" altLang="ko-KR" sz="1400" dirty="0"/>
              <a:t>(20</a:t>
            </a:r>
            <a:r>
              <a:rPr kumimoji="1" lang="ko-KR" altLang="en-US" sz="1400" dirty="0"/>
              <a:t>년 초 </a:t>
            </a:r>
            <a:r>
              <a:rPr kumimoji="1" lang="en-US" altLang="ko-KR" sz="1400" dirty="0"/>
              <a:t>and </a:t>
            </a:r>
            <a:r>
              <a:rPr kumimoji="1" lang="ko-KR" altLang="en-US" sz="1400" dirty="0"/>
              <a:t>여름</a:t>
            </a:r>
            <a:r>
              <a:rPr kumimoji="1" lang="en-US" altLang="ko-KR" sz="1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BD1D0-5F59-43F5-346A-7A4A48ED7F5D}"/>
              </a:ext>
            </a:extLst>
          </p:cNvPr>
          <p:cNvSpPr txBox="1"/>
          <p:nvPr/>
        </p:nvSpPr>
        <p:spPr>
          <a:xfrm>
            <a:off x="6631380" y="2035017"/>
            <a:ext cx="409226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분석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/>
              <a:t>코로나로 인해 경매장 자체가 열리지 않은 것으로 추측</a:t>
            </a:r>
            <a:endParaRPr kumimoji="1" lang="en-US" altLang="ko-KR" sz="1400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601251CC-146B-2E52-1C48-71FDBEEA40AD}"/>
              </a:ext>
            </a:extLst>
          </p:cNvPr>
          <p:cNvSpPr/>
          <p:nvPr/>
        </p:nvSpPr>
        <p:spPr>
          <a:xfrm>
            <a:off x="5560044" y="2379451"/>
            <a:ext cx="535956" cy="346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도넛[D] 18">
            <a:extLst>
              <a:ext uri="{FF2B5EF4-FFF2-40B4-BE49-F238E27FC236}">
                <a16:creationId xmlns:a16="http://schemas.microsoft.com/office/drawing/2014/main" id="{38DAD66D-7467-F6BA-2711-22E10C0DB76E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0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CE2B88D-FC4B-A235-DFD2-F75C8862143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7951">
            <a:off x="10405450" y="682191"/>
            <a:ext cx="1263325" cy="6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7DD8BE1-ED72-7CDD-80F9-A9568642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5" y="3675586"/>
            <a:ext cx="10830990" cy="218641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367991" y="1645364"/>
            <a:ext cx="10580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30389-D4CE-6A3B-2F85-051A55B472A4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고추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물량 흐름 분석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69152-211B-5D84-9CC0-932B5FB4825B}"/>
              </a:ext>
            </a:extLst>
          </p:cNvPr>
          <p:cNvSpPr txBox="1"/>
          <p:nvPr/>
        </p:nvSpPr>
        <p:spPr>
          <a:xfrm>
            <a:off x="1410715" y="2035017"/>
            <a:ext cx="361395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정보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en-US" altLang="ko-KR" sz="1400" dirty="0"/>
              <a:t>22</a:t>
            </a:r>
            <a:r>
              <a:rPr kumimoji="1" lang="ko-KR" altLang="en-US" sz="1400" dirty="0"/>
              <a:t>년도에 갑작스런 </a:t>
            </a:r>
            <a:r>
              <a:rPr kumimoji="1" lang="ko-KR" altLang="en-US" sz="1400" dirty="0">
                <a:solidFill>
                  <a:srgbClr val="0070C0"/>
                </a:solidFill>
              </a:rPr>
              <a:t>물량 증가</a:t>
            </a:r>
            <a:endParaRPr kumimoji="1"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BD1D0-5F59-43F5-346A-7A4A48ED7F5D}"/>
              </a:ext>
            </a:extLst>
          </p:cNvPr>
          <p:cNvSpPr txBox="1"/>
          <p:nvPr/>
        </p:nvSpPr>
        <p:spPr>
          <a:xfrm>
            <a:off x="6631380" y="2035017"/>
            <a:ext cx="409226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분석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en-US" altLang="ko-KR" sz="1400" dirty="0"/>
              <a:t>2022</a:t>
            </a:r>
            <a:r>
              <a:rPr kumimoji="1" lang="ko-KR" altLang="en-US" sz="1400" dirty="0"/>
              <a:t>년은 가뭄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홍수로 인해 흉작이었으므로 </a:t>
            </a:r>
            <a:br>
              <a:rPr kumimoji="1" lang="en-US" altLang="ko-KR" sz="1400" dirty="0"/>
            </a:br>
            <a:r>
              <a:rPr kumimoji="1" lang="ko-KR" altLang="en-US" sz="1400" dirty="0"/>
              <a:t>단순 거래 농가 증가 </a:t>
            </a:r>
            <a:r>
              <a:rPr kumimoji="1" lang="en-US" altLang="ko-KR" sz="1400" dirty="0"/>
              <a:t>or</a:t>
            </a:r>
            <a:r>
              <a:rPr kumimoji="1" lang="ko-KR" altLang="en-US" sz="1400" dirty="0"/>
              <a:t> 시스템 최신화로 추측</a:t>
            </a:r>
            <a:endParaRPr kumimoji="1" lang="en-US" altLang="ko-KR" sz="1400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601251CC-146B-2E52-1C48-71FDBEEA40AD}"/>
              </a:ext>
            </a:extLst>
          </p:cNvPr>
          <p:cNvSpPr/>
          <p:nvPr/>
        </p:nvSpPr>
        <p:spPr>
          <a:xfrm>
            <a:off x="5560044" y="2379451"/>
            <a:ext cx="535956" cy="346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B9C72B-29C7-917F-06B4-695EDA51ECB2}"/>
                  </a:ext>
                </a:extLst>
              </p14:cNvPr>
              <p14:cNvContentPartPr/>
              <p14:nvPr/>
            </p14:nvContentPartPr>
            <p14:xfrm>
              <a:off x="9474466" y="3888099"/>
              <a:ext cx="1353664" cy="666676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B9C72B-29C7-917F-06B4-695EDA51EC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5466" y="3879100"/>
                <a:ext cx="1371305" cy="684315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도넛[D] 18">
            <a:extLst>
              <a:ext uri="{FF2B5EF4-FFF2-40B4-BE49-F238E27FC236}">
                <a16:creationId xmlns:a16="http://schemas.microsoft.com/office/drawing/2014/main" id="{E59808F3-D4A8-E13E-989F-34EE5015C9EE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0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CD09F98-11F9-6BF6-EEDB-E3D4FD53216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7951">
            <a:off x="10405450" y="682191"/>
            <a:ext cx="1263325" cy="6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7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BE7C2BFB-56E9-95BB-1D45-F0A8D646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5" y="3675586"/>
            <a:ext cx="10830990" cy="218641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367991" y="1645364"/>
            <a:ext cx="10580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30389-D4CE-6A3B-2F85-051A55B472A4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고추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물량 흐름 분석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69152-211B-5D84-9CC0-932B5FB4825B}"/>
              </a:ext>
            </a:extLst>
          </p:cNvPr>
          <p:cNvSpPr txBox="1"/>
          <p:nvPr/>
        </p:nvSpPr>
        <p:spPr>
          <a:xfrm>
            <a:off x="1410715" y="2035017"/>
            <a:ext cx="361395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정보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/>
              <a:t>제철 </a:t>
            </a:r>
            <a:r>
              <a:rPr kumimoji="1" lang="en-US" altLang="ko-KR" sz="1400" dirty="0"/>
              <a:t>(6~11</a:t>
            </a:r>
            <a:r>
              <a:rPr kumimoji="1" lang="ko-KR" altLang="en-US" sz="1400" dirty="0"/>
              <a:t>월</a:t>
            </a:r>
            <a:r>
              <a:rPr kumimoji="1" lang="en-US" altLang="ko-KR" sz="1400" dirty="0"/>
              <a:t>) </a:t>
            </a:r>
            <a:r>
              <a:rPr kumimoji="1" lang="ko-KR" altLang="en-US" sz="1400" dirty="0"/>
              <a:t>후반기부터 물량 감소⬇️</a:t>
            </a:r>
            <a:endParaRPr kumimoji="1"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BD1D0-5F59-43F5-346A-7A4A48ED7F5D}"/>
              </a:ext>
            </a:extLst>
          </p:cNvPr>
          <p:cNvSpPr txBox="1"/>
          <p:nvPr/>
        </p:nvSpPr>
        <p:spPr>
          <a:xfrm>
            <a:off x="6631380" y="2035017"/>
            <a:ext cx="409226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분석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/>
              <a:t>주된 수확 시기는 </a:t>
            </a:r>
            <a:r>
              <a:rPr kumimoji="1" lang="en-US" altLang="ko-KR" sz="1400" dirty="0"/>
              <a:t>8~9</a:t>
            </a:r>
            <a:r>
              <a:rPr kumimoji="1" lang="ko-KR" altLang="en-US" sz="1400" dirty="0"/>
              <a:t>월로 예상</a:t>
            </a:r>
            <a:endParaRPr kumimoji="1" lang="en-US" altLang="ko-KR" sz="14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/>
              <a:t>물량 흐름의 패턴 인지 후 그에 맞는 전략 산출 필요 </a:t>
            </a:r>
            <a:endParaRPr kumimoji="1" lang="en-US" altLang="ko-KR" sz="1400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601251CC-146B-2E52-1C48-71FDBEEA40AD}"/>
              </a:ext>
            </a:extLst>
          </p:cNvPr>
          <p:cNvSpPr/>
          <p:nvPr/>
        </p:nvSpPr>
        <p:spPr>
          <a:xfrm>
            <a:off x="5560044" y="2379451"/>
            <a:ext cx="535956" cy="346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7BA6CFD7-071B-DD53-26BD-6BAA9941B7CF}"/>
              </a:ext>
            </a:extLst>
          </p:cNvPr>
          <p:cNvSpPr/>
          <p:nvPr/>
        </p:nvSpPr>
        <p:spPr>
          <a:xfrm rot="17894861">
            <a:off x="2421990" y="4869169"/>
            <a:ext cx="165310" cy="33741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CEFDA1CF-3BA5-1FC9-5F21-1C16183B1523}"/>
              </a:ext>
            </a:extLst>
          </p:cNvPr>
          <p:cNvSpPr/>
          <p:nvPr/>
        </p:nvSpPr>
        <p:spPr>
          <a:xfrm rot="17894861">
            <a:off x="4463684" y="4886855"/>
            <a:ext cx="165310" cy="33741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19E2C996-1C4E-92B7-4AD3-5D7FBFB18D5F}"/>
              </a:ext>
            </a:extLst>
          </p:cNvPr>
          <p:cNvSpPr/>
          <p:nvPr/>
        </p:nvSpPr>
        <p:spPr>
          <a:xfrm rot="17894861">
            <a:off x="6548724" y="4823706"/>
            <a:ext cx="165310" cy="33741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3FC0F0FD-B1CE-EDF8-D020-5A62FC355D5D}"/>
              </a:ext>
            </a:extLst>
          </p:cNvPr>
          <p:cNvSpPr/>
          <p:nvPr/>
        </p:nvSpPr>
        <p:spPr>
          <a:xfrm rot="17894861">
            <a:off x="8633763" y="4836579"/>
            <a:ext cx="165310" cy="33741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48F2A318-505C-13D9-E633-7857FB1EBFDE}"/>
              </a:ext>
            </a:extLst>
          </p:cNvPr>
          <p:cNvSpPr/>
          <p:nvPr/>
        </p:nvSpPr>
        <p:spPr>
          <a:xfrm rot="17894861">
            <a:off x="10816051" y="4716508"/>
            <a:ext cx="165310" cy="33741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도넛[D] 23">
            <a:extLst>
              <a:ext uri="{FF2B5EF4-FFF2-40B4-BE49-F238E27FC236}">
                <a16:creationId xmlns:a16="http://schemas.microsoft.com/office/drawing/2014/main" id="{53EFAD6C-E74A-C4FA-6897-CA174F315FF9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0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D1039B3-7E1A-B2C4-7F57-AB030A874BE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7951">
            <a:off x="10405450" y="682191"/>
            <a:ext cx="1263325" cy="6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B18A235-07F8-4607-835F-04FCE8C3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5" y="3675586"/>
            <a:ext cx="10830990" cy="218641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30389-D4CE-6A3B-2F85-051A55B472A4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고추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물량 흐름 분석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69152-211B-5D84-9CC0-932B5FB4825B}"/>
              </a:ext>
            </a:extLst>
          </p:cNvPr>
          <p:cNvSpPr txBox="1"/>
          <p:nvPr/>
        </p:nvSpPr>
        <p:spPr>
          <a:xfrm>
            <a:off x="1410715" y="2035017"/>
            <a:ext cx="3613950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정보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/>
              <a:t>제철 후반부 및 종료 후에도 물량이 있다</a:t>
            </a:r>
            <a:br>
              <a:rPr kumimoji="1" lang="en-US" altLang="ko-KR" sz="1400" dirty="0"/>
            </a:br>
            <a:r>
              <a:rPr kumimoji="1" lang="en-US" altLang="ko-KR" sz="1400" dirty="0"/>
              <a:t>(7000kg </a:t>
            </a:r>
            <a:r>
              <a:rPr kumimoji="1" lang="ko-KR" altLang="en-US" sz="1400" dirty="0"/>
              <a:t>이상</a:t>
            </a:r>
            <a:r>
              <a:rPr kumimoji="1" lang="en-US" altLang="ko-KR" sz="1400" dirty="0"/>
              <a:t>)</a:t>
            </a:r>
            <a:endParaRPr kumimoji="1" lang="en-US" altLang="ko-KR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BD1D0-5F59-43F5-346A-7A4A48ED7F5D}"/>
              </a:ext>
            </a:extLst>
          </p:cNvPr>
          <p:cNvSpPr txBox="1"/>
          <p:nvPr/>
        </p:nvSpPr>
        <p:spPr>
          <a:xfrm>
            <a:off x="6631380" y="2035017"/>
            <a:ext cx="409226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분석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 err="1"/>
              <a:t>비제철</a:t>
            </a:r>
            <a:r>
              <a:rPr kumimoji="1" lang="ko-KR" altLang="en-US" sz="1400" dirty="0"/>
              <a:t> 시에도 </a:t>
            </a:r>
            <a:r>
              <a:rPr kumimoji="1" lang="ko-KR" altLang="en-US" sz="1400" b="1" dirty="0"/>
              <a:t>안정적으로 공급이 이뤄지고 있다</a:t>
            </a:r>
            <a:endParaRPr kumimoji="1" lang="en-US" altLang="ko-KR" sz="1400" b="1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601251CC-146B-2E52-1C48-71FDBEEA40AD}"/>
              </a:ext>
            </a:extLst>
          </p:cNvPr>
          <p:cNvSpPr/>
          <p:nvPr/>
        </p:nvSpPr>
        <p:spPr>
          <a:xfrm>
            <a:off x="5560044" y="2379451"/>
            <a:ext cx="535956" cy="346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278A3A-5B87-45C1-A2C4-A1349914F54B}"/>
              </a:ext>
            </a:extLst>
          </p:cNvPr>
          <p:cNvSpPr/>
          <p:nvPr/>
        </p:nvSpPr>
        <p:spPr>
          <a:xfrm>
            <a:off x="2215497" y="5541531"/>
            <a:ext cx="911217" cy="503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09C5A3-DFBB-060D-3E7E-87A83C530BB7}"/>
              </a:ext>
            </a:extLst>
          </p:cNvPr>
          <p:cNvSpPr/>
          <p:nvPr/>
        </p:nvSpPr>
        <p:spPr>
          <a:xfrm>
            <a:off x="4463776" y="5560105"/>
            <a:ext cx="911217" cy="503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A33B27-DBEA-69C4-38AE-993EF13B486D}"/>
              </a:ext>
            </a:extLst>
          </p:cNvPr>
          <p:cNvSpPr/>
          <p:nvPr/>
        </p:nvSpPr>
        <p:spPr>
          <a:xfrm>
            <a:off x="6453375" y="5482755"/>
            <a:ext cx="911217" cy="503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0AEBAC-40AA-4148-CC67-F3EB32A5174E}"/>
              </a:ext>
            </a:extLst>
          </p:cNvPr>
          <p:cNvSpPr/>
          <p:nvPr/>
        </p:nvSpPr>
        <p:spPr>
          <a:xfrm>
            <a:off x="8791830" y="5345191"/>
            <a:ext cx="911217" cy="503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도넛[D] 21">
            <a:extLst>
              <a:ext uri="{FF2B5EF4-FFF2-40B4-BE49-F238E27FC236}">
                <a16:creationId xmlns:a16="http://schemas.microsoft.com/office/drawing/2014/main" id="{7C9D784B-3FD1-959B-61AC-8671A50E54FE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0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4453F3D-1BF5-13B0-660E-5C5805153C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7951">
            <a:off x="10405450" y="682191"/>
            <a:ext cx="1263325" cy="6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FD33ABC-75B0-86F4-9559-E20C25E0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77" y="3788085"/>
            <a:ext cx="10294646" cy="207814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BCA74-C72C-F150-B30B-2472DA515741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물량 흐름 분석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6EAFF-2083-9AB5-6EAA-5A8AD1E4FF2F}"/>
              </a:ext>
            </a:extLst>
          </p:cNvPr>
          <p:cNvSpPr txBox="1"/>
          <p:nvPr/>
        </p:nvSpPr>
        <p:spPr>
          <a:xfrm>
            <a:off x="1410715" y="2035017"/>
            <a:ext cx="361395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정보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u="sng" dirty="0"/>
              <a:t>제철 시기에만 물량이 집중적으로 존재</a:t>
            </a:r>
            <a:endParaRPr kumimoji="1"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B425B-93E8-0DD5-CDB8-0F96CB2B04BD}"/>
              </a:ext>
            </a:extLst>
          </p:cNvPr>
          <p:cNvSpPr txBox="1"/>
          <p:nvPr/>
        </p:nvSpPr>
        <p:spPr>
          <a:xfrm>
            <a:off x="6631380" y="2035017"/>
            <a:ext cx="409226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분석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/>
              <a:t>제철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비제철</a:t>
            </a:r>
            <a:r>
              <a:rPr kumimoji="1" lang="ko-KR" altLang="en-US" sz="1400" dirty="0"/>
              <a:t> 이원화 전략보단 </a:t>
            </a:r>
            <a:br>
              <a:rPr kumimoji="1" lang="en-US" altLang="ko-KR" sz="1400" dirty="0"/>
            </a:br>
            <a:r>
              <a:rPr kumimoji="1" lang="ko-KR" altLang="en-US" sz="1400" dirty="0"/>
              <a:t>경쟁 우위를 차지하는 전략이 유효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직거래 계약 등</a:t>
            </a:r>
            <a:r>
              <a:rPr kumimoji="1" lang="en-US" altLang="ko-KR" sz="1400" dirty="0"/>
              <a:t>)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146D0B7F-7659-60AC-A63D-74F0D733C132}"/>
              </a:ext>
            </a:extLst>
          </p:cNvPr>
          <p:cNvSpPr/>
          <p:nvPr/>
        </p:nvSpPr>
        <p:spPr>
          <a:xfrm>
            <a:off x="5560044" y="2379451"/>
            <a:ext cx="535956" cy="346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도넛[D] 10">
            <a:extLst>
              <a:ext uri="{FF2B5EF4-FFF2-40B4-BE49-F238E27FC236}">
                <a16:creationId xmlns:a16="http://schemas.microsoft.com/office/drawing/2014/main" id="{3146610F-1AB2-8A92-D8A7-22307FC4707B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C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9FF6AD-69EA-4D55-CC8E-6BDCC46CE3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1518" y="521462"/>
            <a:ext cx="1545432" cy="10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6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FD33ABC-75B0-86F4-9559-E20C25E0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77" y="3788085"/>
            <a:ext cx="10294646" cy="207814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BCA74-C72C-F150-B30B-2472DA515741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물량 흐름 분석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6EAFF-2083-9AB5-6EAA-5A8AD1E4FF2F}"/>
              </a:ext>
            </a:extLst>
          </p:cNvPr>
          <p:cNvSpPr txBox="1"/>
          <p:nvPr/>
        </p:nvSpPr>
        <p:spPr>
          <a:xfrm>
            <a:off x="1410715" y="2035017"/>
            <a:ext cx="3613950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정보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ore-KR" altLang="en-US" sz="1400" dirty="0">
                <a:solidFill>
                  <a:srgbClr val="FF0000"/>
                </a:solidFill>
              </a:rPr>
              <a:t>물량이 특히 많이 풀리는 날</a:t>
            </a:r>
            <a:r>
              <a:rPr kumimoji="1" lang="ko-Kore-KR" altLang="en-US" sz="1400" dirty="0"/>
              <a:t>이 존재</a:t>
            </a:r>
            <a:endParaRPr kumimoji="1" lang="en-US" altLang="ko-Kore-KR" sz="1400" dirty="0"/>
          </a:p>
          <a:p>
            <a:pPr algn="ctr">
              <a:lnSpc>
                <a:spcPct val="150000"/>
              </a:lnSpc>
            </a:pPr>
            <a:r>
              <a:rPr kumimoji="1" lang="en-US" altLang="ko-Kore-KR" sz="1400" dirty="0"/>
              <a:t>(11</a:t>
            </a:r>
            <a:r>
              <a:rPr kumimoji="1" lang="ko-Kore-KR" altLang="en-US" sz="1400" dirty="0"/>
              <a:t>월</a:t>
            </a:r>
            <a:r>
              <a:rPr kumimoji="1" lang="ko-KR" altLang="en-US" sz="1400" dirty="0"/>
              <a:t> 중순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말</a:t>
            </a:r>
            <a:r>
              <a:rPr kumimoji="1" lang="en-US" altLang="ko-KR" sz="1400" dirty="0"/>
              <a:t>)</a:t>
            </a:r>
            <a:endParaRPr kumimoji="1" lang="en-US" altLang="ko-Kore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B425B-93E8-0DD5-CDB8-0F96CB2B04BD}"/>
              </a:ext>
            </a:extLst>
          </p:cNvPr>
          <p:cNvSpPr txBox="1"/>
          <p:nvPr/>
        </p:nvSpPr>
        <p:spPr>
          <a:xfrm>
            <a:off x="6631380" y="2035017"/>
            <a:ext cx="409226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분석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/>
              <a:t>원산지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물량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등급 등 다른 경쟁 우위 요소 발견이 중요 </a:t>
            </a:r>
            <a:endParaRPr kumimoji="1" lang="en-US" altLang="ko-KR" sz="1400" dirty="0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146D0B7F-7659-60AC-A63D-74F0D733C132}"/>
              </a:ext>
            </a:extLst>
          </p:cNvPr>
          <p:cNvSpPr/>
          <p:nvPr/>
        </p:nvSpPr>
        <p:spPr>
          <a:xfrm>
            <a:off x="5560044" y="2379451"/>
            <a:ext cx="535956" cy="346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CF0B87E-8B18-FD69-2E4A-5981B4AF523F}"/>
                  </a:ext>
                </a:extLst>
              </p14:cNvPr>
              <p14:cNvContentPartPr/>
              <p14:nvPr/>
            </p14:nvContentPartPr>
            <p14:xfrm>
              <a:off x="2457303" y="4318547"/>
              <a:ext cx="286200" cy="311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CF0B87E-8B18-FD69-2E4A-5981B4AF52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303" y="4309547"/>
                <a:ext cx="3038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8BAA7D9-BD97-368F-2C2F-091919431C4B}"/>
                  </a:ext>
                </a:extLst>
              </p14:cNvPr>
              <p14:cNvContentPartPr/>
              <p14:nvPr/>
            </p14:nvContentPartPr>
            <p14:xfrm>
              <a:off x="4474383" y="4358507"/>
              <a:ext cx="335880" cy="3268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8BAA7D9-BD97-368F-2C2F-091919431C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5383" y="4349507"/>
                <a:ext cx="3535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7A8DEAB-412E-CAE7-792B-BFBCC8A16E14}"/>
                  </a:ext>
                </a:extLst>
              </p14:cNvPr>
              <p14:cNvContentPartPr/>
              <p14:nvPr/>
            </p14:nvContentPartPr>
            <p14:xfrm>
              <a:off x="6418743" y="4014707"/>
              <a:ext cx="318240" cy="2635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7A8DEAB-412E-CAE7-792B-BFBCC8A16E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10103" y="4006067"/>
                <a:ext cx="3358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F31DB82-9007-9C03-FA2E-3D92E96D6912}"/>
                  </a:ext>
                </a:extLst>
              </p14:cNvPr>
              <p14:cNvContentPartPr/>
              <p14:nvPr/>
            </p14:nvContentPartPr>
            <p14:xfrm>
              <a:off x="8374623" y="4325387"/>
              <a:ext cx="418320" cy="3855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F31DB82-9007-9C03-FA2E-3D92E96D69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65623" y="4316387"/>
                <a:ext cx="4359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9162C2EA-25FB-B221-880A-813777D5FB19}"/>
                  </a:ext>
                </a:extLst>
              </p14:cNvPr>
              <p14:cNvContentPartPr/>
              <p14:nvPr/>
            </p14:nvContentPartPr>
            <p14:xfrm>
              <a:off x="10331583" y="4109027"/>
              <a:ext cx="459000" cy="3556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9162C2EA-25FB-B221-880A-813777D5FB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22583" y="4100027"/>
                <a:ext cx="476640" cy="3733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도넛[D] 27">
            <a:extLst>
              <a:ext uri="{FF2B5EF4-FFF2-40B4-BE49-F238E27FC236}">
                <a16:creationId xmlns:a16="http://schemas.microsoft.com/office/drawing/2014/main" id="{E63682D3-A486-A63B-C6A7-9FEF2E96B646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C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00E192F-593B-5C5F-D965-2AF45E7F2B2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FC000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1518" y="521462"/>
            <a:ext cx="1545432" cy="10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8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FD33ABC-75B0-86F4-9559-E20C25E0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77" y="3788085"/>
            <a:ext cx="10294646" cy="207814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BCA74-C72C-F150-B30B-2472DA515741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물량 흐름 분석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6EAFF-2083-9AB5-6EAA-5A8AD1E4FF2F}"/>
              </a:ext>
            </a:extLst>
          </p:cNvPr>
          <p:cNvSpPr txBox="1"/>
          <p:nvPr/>
        </p:nvSpPr>
        <p:spPr>
          <a:xfrm>
            <a:off x="1410715" y="2035017"/>
            <a:ext cx="361395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정보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주된 김장 재료 중 하나</a:t>
            </a:r>
            <a:endParaRPr kumimoji="1"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B425B-93E8-0DD5-CDB8-0F96CB2B04BD}"/>
              </a:ext>
            </a:extLst>
          </p:cNvPr>
          <p:cNvSpPr txBox="1"/>
          <p:nvPr/>
        </p:nvSpPr>
        <p:spPr>
          <a:xfrm>
            <a:off x="6631380" y="2035017"/>
            <a:ext cx="409226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분석</a:t>
            </a:r>
            <a:endParaRPr kumimoji="1" lang="en-US" altLang="ko-KR" sz="28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rgbClr val="FF0000"/>
                </a:solidFill>
              </a:rPr>
              <a:t>김장 시기</a:t>
            </a:r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 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월에 물량 확보 하는 것이 핵심</a:t>
            </a:r>
            <a:endParaRPr kumimoji="1" lang="en-US" altLang="ko-KR" sz="1400" dirty="0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146D0B7F-7659-60AC-A63D-74F0D733C132}"/>
              </a:ext>
            </a:extLst>
          </p:cNvPr>
          <p:cNvSpPr/>
          <p:nvPr/>
        </p:nvSpPr>
        <p:spPr>
          <a:xfrm>
            <a:off x="5560044" y="2379451"/>
            <a:ext cx="535956" cy="346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도넛[D] 2">
            <a:extLst>
              <a:ext uri="{FF2B5EF4-FFF2-40B4-BE49-F238E27FC236}">
                <a16:creationId xmlns:a16="http://schemas.microsoft.com/office/drawing/2014/main" id="{F6DDD942-34B1-3442-D7A9-EAC63D5FE889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C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DDA54C-AA2D-FDAD-F3BC-85BDEDDDD9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1518" y="521462"/>
            <a:ext cx="1545432" cy="10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367991" y="1645364"/>
            <a:ext cx="10580425" cy="444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결론</a:t>
            </a:r>
            <a:endParaRPr kumimoji="1" lang="en-US" altLang="ko-Kore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물량 흐름에 따라 </a:t>
            </a:r>
            <a:r>
              <a:rPr kumimoji="1" lang="en-US" altLang="ko-KR" sz="1400" b="1" dirty="0"/>
              <a:t>&lt;</a:t>
            </a:r>
            <a:r>
              <a:rPr kumimoji="1" lang="ko-Kore-KR" altLang="en-US" sz="1400" b="1" dirty="0"/>
              <a:t>상시 공급형</a:t>
            </a:r>
            <a:r>
              <a:rPr kumimoji="1" lang="en-US" altLang="ko-Kore-KR" sz="1400" b="1" dirty="0"/>
              <a:t>&gt;</a:t>
            </a:r>
            <a:r>
              <a:rPr kumimoji="1" lang="en-US" altLang="ko-KR" sz="1400" dirty="0"/>
              <a:t>, </a:t>
            </a:r>
            <a:r>
              <a:rPr kumimoji="1" lang="en-US" altLang="ko-KR" sz="1400" b="1" dirty="0"/>
              <a:t>&lt;</a:t>
            </a:r>
            <a:r>
              <a:rPr kumimoji="1" lang="ko-KR" altLang="en-US" sz="1400" b="1" dirty="0"/>
              <a:t>제철 공급형</a:t>
            </a:r>
            <a:r>
              <a:rPr kumimoji="1" lang="en-US" altLang="ko-KR" sz="1400" b="1" dirty="0"/>
              <a:t>&gt;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존재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&lt;</a:t>
            </a:r>
            <a:r>
              <a:rPr kumimoji="1" lang="ko-KR" altLang="en-US" sz="1400" b="1" dirty="0"/>
              <a:t>제철 공급형</a:t>
            </a:r>
            <a:r>
              <a:rPr kumimoji="1" lang="en-US" altLang="ko-KR" sz="1400" b="1" dirty="0"/>
              <a:t>&gt;</a:t>
            </a:r>
            <a:r>
              <a:rPr kumimoji="1" lang="ko-KR" altLang="en-US" sz="1400" dirty="0"/>
              <a:t>은 제철에 물량이 집중되어 있고</a:t>
            </a:r>
            <a:r>
              <a:rPr kumimoji="1" lang="en-US" altLang="ko-KR" sz="1400" dirty="0"/>
              <a:t>, </a:t>
            </a:r>
            <a:r>
              <a:rPr kumimoji="1" lang="en-US" altLang="ko-KR" sz="1400" b="1" dirty="0"/>
              <a:t>&lt;</a:t>
            </a:r>
            <a:r>
              <a:rPr kumimoji="1" lang="ko-KR" altLang="en-US" sz="1400" b="1" dirty="0"/>
              <a:t>상시 공급형</a:t>
            </a:r>
            <a:r>
              <a:rPr kumimoji="1" lang="en-US" altLang="ko-KR" sz="1400" b="1" dirty="0"/>
              <a:t>&gt;</a:t>
            </a:r>
            <a:r>
              <a:rPr kumimoji="1" lang="ko-KR" altLang="en-US" sz="1400" dirty="0"/>
              <a:t>도 제철에는 추가적인 물량 공급이 있다 </a:t>
            </a:r>
            <a:r>
              <a:rPr kumimoji="1" lang="en-US" altLang="ko-KR" sz="1400" dirty="0"/>
              <a:t>-&gt; </a:t>
            </a:r>
            <a:r>
              <a:rPr kumimoji="1" lang="ko-KR" altLang="en-US" sz="1400" dirty="0">
                <a:solidFill>
                  <a:srgbClr val="FF0000"/>
                </a:solidFill>
              </a:rPr>
              <a:t>제철 파악이 중요</a:t>
            </a:r>
            <a:endParaRPr kumimoji="1" lang="en-US" altLang="ko-Kore-KR" sz="14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제철 기간 내에서도 초반</a:t>
            </a:r>
            <a:r>
              <a:rPr lang="en-US" altLang="ko-Kore-KR" sz="1400" i="0" dirty="0">
                <a:solidFill>
                  <a:srgbClr val="333333"/>
                </a:solidFill>
                <a:effectLst/>
                <a:latin typeface="NotoSans"/>
              </a:rPr>
              <a:t>·</a:t>
            </a:r>
            <a:r>
              <a:rPr lang="ko-Kore-KR" altLang="en-US" sz="1400" i="0" dirty="0">
                <a:solidFill>
                  <a:srgbClr val="333333"/>
                </a:solidFill>
                <a:effectLst/>
                <a:latin typeface="NotoSans"/>
              </a:rPr>
              <a:t>중반</a:t>
            </a:r>
            <a:r>
              <a:rPr lang="en-US" altLang="ko-Kore-KR" sz="1400" i="0" dirty="0">
                <a:solidFill>
                  <a:srgbClr val="333333"/>
                </a:solidFill>
                <a:effectLst/>
                <a:latin typeface="NotoSans"/>
              </a:rPr>
              <a:t>·</a:t>
            </a:r>
            <a:r>
              <a:rPr lang="ko-Kore-KR" altLang="en-US" sz="1400" dirty="0">
                <a:solidFill>
                  <a:srgbClr val="333333"/>
                </a:solidFill>
                <a:latin typeface="NotoSans"/>
              </a:rPr>
              <a:t>후반에 따라 물량 공급이 다르다 </a:t>
            </a:r>
            <a:r>
              <a:rPr lang="en-US" altLang="ko-Kore-KR" sz="1400" dirty="0">
                <a:solidFill>
                  <a:srgbClr val="333333"/>
                </a:solidFill>
                <a:latin typeface="NotoSans"/>
              </a:rPr>
              <a:t>-</a:t>
            </a:r>
            <a:r>
              <a:rPr lang="en-US" altLang="ko-KR" sz="1400" dirty="0">
                <a:solidFill>
                  <a:srgbClr val="333333"/>
                </a:solidFill>
                <a:latin typeface="NotoSans"/>
              </a:rPr>
              <a:t>&gt; </a:t>
            </a: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상품별 보관 기간 이용해 시세 차익</a:t>
            </a:r>
            <a:endParaRPr kumimoji="1"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>
                <a:solidFill>
                  <a:srgbClr val="333333"/>
                </a:solidFill>
                <a:latin typeface="NotoSans"/>
              </a:rPr>
              <a:t>풍</a:t>
            </a:r>
            <a:r>
              <a:rPr lang="en-US" altLang="ko-Kore-KR" sz="1400" i="0" dirty="0">
                <a:solidFill>
                  <a:srgbClr val="333333"/>
                </a:solidFill>
                <a:effectLst/>
                <a:latin typeface="NotoSans"/>
              </a:rPr>
              <a:t>·</a:t>
            </a:r>
            <a:r>
              <a:rPr lang="ko-Kore-KR" altLang="en-US" sz="1400" i="0" dirty="0">
                <a:solidFill>
                  <a:srgbClr val="333333"/>
                </a:solidFill>
                <a:effectLst/>
                <a:latin typeface="NotoSans"/>
              </a:rPr>
              <a:t>흉작</a:t>
            </a:r>
            <a:r>
              <a:rPr lang="en-US" altLang="ko-Kore-KR" sz="1400" i="0" dirty="0">
                <a:solidFill>
                  <a:srgbClr val="333333"/>
                </a:solidFill>
                <a:effectLst/>
                <a:latin typeface="NotoSans"/>
              </a:rPr>
              <a:t>, </a:t>
            </a:r>
            <a:r>
              <a:rPr lang="ko-Kore-KR" altLang="en-US" sz="1400" dirty="0">
                <a:solidFill>
                  <a:srgbClr val="333333"/>
                </a:solidFill>
                <a:latin typeface="NotoSans"/>
              </a:rPr>
              <a:t>김장</a:t>
            </a:r>
            <a:r>
              <a:rPr lang="en-US" altLang="ko-Kore-KR" sz="1400" dirty="0">
                <a:solidFill>
                  <a:srgbClr val="333333"/>
                </a:solidFill>
                <a:latin typeface="NotoSans"/>
              </a:rPr>
              <a:t>,</a:t>
            </a: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 상품 등급</a:t>
            </a:r>
            <a:r>
              <a:rPr lang="en-US" altLang="ko-Kore-KR" sz="1400" dirty="0">
                <a:solidFill>
                  <a:srgbClr val="333333"/>
                </a:solidFill>
                <a:latin typeface="NotoSans"/>
              </a:rPr>
              <a:t> </a:t>
            </a:r>
            <a:r>
              <a:rPr lang="ko-Kore-KR" altLang="en-US" sz="1400" dirty="0">
                <a:solidFill>
                  <a:srgbClr val="333333"/>
                </a:solidFill>
                <a:latin typeface="NotoSans"/>
              </a:rPr>
              <a:t>등 영향을 미치는 요인을 파악하는 것이 중요하다</a:t>
            </a:r>
            <a:br>
              <a:rPr lang="en-US" altLang="ko-Kore-KR" sz="1400" dirty="0">
                <a:solidFill>
                  <a:srgbClr val="333333"/>
                </a:solidFill>
                <a:latin typeface="NotoSans"/>
              </a:rPr>
            </a:br>
            <a:endParaRPr lang="en-US" altLang="ko-Kore-KR" sz="1400" dirty="0">
              <a:solidFill>
                <a:srgbClr val="333333"/>
              </a:solidFill>
              <a:latin typeface="Noto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>
                <a:solidFill>
                  <a:srgbClr val="333333"/>
                </a:solidFill>
                <a:latin typeface="NotoSans"/>
              </a:rPr>
              <a:t>활용 전략</a:t>
            </a:r>
            <a:endParaRPr kumimoji="1" lang="en-US" altLang="ko-Kore-KR" dirty="0">
              <a:solidFill>
                <a:srgbClr val="333333"/>
              </a:solidFill>
              <a:latin typeface="NotoSan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33333"/>
                </a:solidFill>
                <a:latin typeface="NotoSans"/>
              </a:rPr>
              <a:t>&lt;</a:t>
            </a:r>
            <a:r>
              <a:rPr kumimoji="1" lang="ko-KR" altLang="en-US" sz="1400" b="1" dirty="0">
                <a:solidFill>
                  <a:srgbClr val="333333"/>
                </a:solidFill>
                <a:latin typeface="NotoSans"/>
              </a:rPr>
              <a:t>상시 공급형</a:t>
            </a:r>
            <a:r>
              <a:rPr kumimoji="1" lang="en-US" altLang="ko-KR" sz="1400" b="1" dirty="0">
                <a:solidFill>
                  <a:srgbClr val="333333"/>
                </a:solidFill>
                <a:latin typeface="NotoSans"/>
              </a:rPr>
              <a:t>&gt;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제철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/</a:t>
            </a:r>
            <a:r>
              <a:rPr kumimoji="1" lang="ko-KR" altLang="en-US" sz="1400" dirty="0" err="1">
                <a:solidFill>
                  <a:srgbClr val="333333"/>
                </a:solidFill>
                <a:latin typeface="NotoSans"/>
              </a:rPr>
              <a:t>비제철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 기간별 </a:t>
            </a:r>
            <a:r>
              <a:rPr kumimoji="1" lang="ko-KR" altLang="en-US" sz="1400" dirty="0">
                <a:solidFill>
                  <a:srgbClr val="FF0000"/>
                </a:solidFill>
                <a:latin typeface="NotoSans"/>
              </a:rPr>
              <a:t>이원화 전략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 필요 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(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각 기간별 수급 루트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, 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가격 책정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각 시기별 공급 패턴 파악</a:t>
            </a:r>
            <a:endParaRPr kumimoji="1"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33333"/>
                </a:solidFill>
                <a:latin typeface="NotoSans"/>
              </a:rPr>
              <a:t>&lt;</a:t>
            </a:r>
            <a:r>
              <a:rPr kumimoji="1" lang="ko-KR" altLang="en-US" sz="1400" b="1" dirty="0">
                <a:solidFill>
                  <a:srgbClr val="333333"/>
                </a:solidFill>
                <a:latin typeface="NotoSans"/>
              </a:rPr>
              <a:t>제철 공급형</a:t>
            </a:r>
            <a:r>
              <a:rPr kumimoji="1" lang="en-US" altLang="ko-KR" sz="1400" b="1" dirty="0">
                <a:solidFill>
                  <a:srgbClr val="333333"/>
                </a:solidFill>
                <a:latin typeface="NotoSans"/>
              </a:rPr>
              <a:t>&gt;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준비기간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, </a:t>
            </a:r>
            <a:r>
              <a:rPr kumimoji="1" lang="ko-Kore-KR" altLang="en-US" sz="1400" dirty="0"/>
              <a:t>초반</a:t>
            </a:r>
            <a:r>
              <a:rPr lang="en-US" altLang="ko-Kore-KR" sz="1400" i="0" dirty="0">
                <a:solidFill>
                  <a:srgbClr val="333333"/>
                </a:solidFill>
                <a:effectLst/>
                <a:latin typeface="NotoSans"/>
              </a:rPr>
              <a:t>·</a:t>
            </a:r>
            <a:r>
              <a:rPr lang="ko-Kore-KR" altLang="en-US" sz="1400" i="0" dirty="0">
                <a:solidFill>
                  <a:srgbClr val="333333"/>
                </a:solidFill>
                <a:effectLst/>
                <a:latin typeface="NotoSans"/>
              </a:rPr>
              <a:t>중반</a:t>
            </a:r>
            <a:r>
              <a:rPr lang="en-US" altLang="ko-Kore-KR" sz="1400" i="0" dirty="0">
                <a:solidFill>
                  <a:srgbClr val="333333"/>
                </a:solidFill>
                <a:effectLst/>
                <a:latin typeface="NotoSans"/>
              </a:rPr>
              <a:t>·</a:t>
            </a:r>
            <a:r>
              <a:rPr lang="ko-Kore-KR" altLang="en-US" sz="1400" dirty="0">
                <a:solidFill>
                  <a:srgbClr val="333333"/>
                </a:solidFill>
                <a:latin typeface="NotoSans"/>
              </a:rPr>
              <a:t>후반 기간으로 나눠 분석 및 전략 수립</a:t>
            </a:r>
            <a:endParaRPr lang="en-US" altLang="ko-Kore-KR" sz="1400" dirty="0">
              <a:solidFill>
                <a:srgbClr val="333333"/>
              </a:solidFill>
              <a:latin typeface="NotoSans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400" dirty="0">
                <a:solidFill>
                  <a:srgbClr val="333333"/>
                </a:solidFill>
                <a:latin typeface="NotoSans"/>
              </a:rPr>
              <a:t>어떤 상품이 제철 공급형인지 정리 필요</a:t>
            </a:r>
            <a:endParaRPr lang="en-US" altLang="ko-Kore-KR" sz="1400" dirty="0">
              <a:solidFill>
                <a:srgbClr val="333333"/>
              </a:solidFill>
              <a:latin typeface="Noto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511A5-AB9E-7CE7-7EF6-1B6BC603DEC2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ore-KR" altLang="en-US" sz="2000" dirty="0"/>
              <a:t>거래 물량 흐름 분석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0851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367992" y="1612114"/>
            <a:ext cx="6332214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연간 평균 </a:t>
            </a:r>
            <a:r>
              <a:rPr kumimoji="1" lang="en-US" altLang="ko-Kore-KR" sz="1400" dirty="0"/>
              <a:t>kg </a:t>
            </a:r>
            <a:r>
              <a:rPr kumimoji="1" lang="ko-Kore-KR" altLang="en-US" sz="1400" dirty="0"/>
              <a:t>당 가격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제철 기간과 비제철 기간 사이 가격 차이</a:t>
            </a:r>
            <a:r>
              <a:rPr kumimoji="1" lang="en-US" altLang="ko-Kore-KR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약 </a:t>
            </a:r>
            <a:r>
              <a:rPr kumimoji="1" lang="en-US" altLang="ko-KR" sz="1400" dirty="0">
                <a:highlight>
                  <a:srgbClr val="6CC932"/>
                </a:highlight>
              </a:rPr>
              <a:t>628</a:t>
            </a:r>
            <a:r>
              <a:rPr kumimoji="1" lang="ko-KR" altLang="en-US" sz="1400" dirty="0"/>
              <a:t>원</a:t>
            </a:r>
            <a:r>
              <a:rPr kumimoji="1" lang="en-US" altLang="ko-KR" sz="1400" dirty="0"/>
              <a:t>) </a:t>
            </a:r>
            <a:r>
              <a:rPr kumimoji="1" lang="ko-KR" altLang="en-US" sz="1400" dirty="0"/>
              <a:t>발생</a:t>
            </a:r>
            <a:br>
              <a:rPr kumimoji="1" lang="en-US" altLang="ko-Kore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ore-KR" altLang="en-US" sz="1400" dirty="0"/>
              <a:t> 물량 증가로 제철 기간엔 평균 거래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가격이 내려간다</a:t>
            </a:r>
            <a:r>
              <a:rPr kumimoji="1" lang="ko-KR" altLang="en-US" sz="1400" dirty="0"/>
              <a:t> 🔽</a:t>
            </a:r>
            <a:endParaRPr kumimoji="1" lang="en-US" altLang="ko-Kore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동절기</a:t>
            </a:r>
            <a:r>
              <a:rPr kumimoji="1" lang="en-US" altLang="ko-Kore-KR" sz="1400" dirty="0"/>
              <a:t>, </a:t>
            </a:r>
            <a:r>
              <a:rPr kumimoji="1" lang="ko-Kore-KR" altLang="en-US" sz="1400" dirty="0"/>
              <a:t>특히 </a:t>
            </a:r>
            <a:r>
              <a:rPr kumimoji="1" lang="en-US" altLang="ko-Kore-KR" sz="1400" dirty="0"/>
              <a:t>1</a:t>
            </a:r>
            <a:r>
              <a:rPr kumimoji="1" lang="en-US" altLang="ko-KR" sz="1400" dirty="0"/>
              <a:t>~2</a:t>
            </a:r>
            <a:r>
              <a:rPr kumimoji="1" lang="ko-KR" altLang="en-US" sz="1400" dirty="0"/>
              <a:t>월 사이에 </a:t>
            </a:r>
            <a:r>
              <a:rPr kumimoji="1" lang="ko-KR" altLang="en-US" sz="1400" dirty="0">
                <a:solidFill>
                  <a:srgbClr val="0070C0"/>
                </a:solidFill>
              </a:rPr>
              <a:t>평균 거래 가격</a:t>
            </a:r>
            <a:r>
              <a:rPr kumimoji="1" lang="ko-KR" altLang="en-US" sz="1400" dirty="0"/>
              <a:t>이 늘어난다 🔼</a:t>
            </a:r>
            <a:br>
              <a:rPr kumimoji="1" lang="en-US" altLang="ko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 물량이 가장 적은 시점</a:t>
            </a:r>
            <a:br>
              <a:rPr kumimoji="1" lang="en-US" altLang="ko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 하우스 재배 등으로 가격 상승한 것으로 추측</a:t>
            </a:r>
            <a:endParaRPr kumimoji="1"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7D16F-E9D4-246A-061B-904E34128CBD}"/>
              </a:ext>
            </a:extLst>
          </p:cNvPr>
          <p:cNvSpPr txBox="1"/>
          <p:nvPr/>
        </p:nvSpPr>
        <p:spPr>
          <a:xfrm>
            <a:off x="7854143" y="3853478"/>
            <a:ext cx="1438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800" dirty="0">
                <a:solidFill>
                  <a:schemeClr val="bg2">
                    <a:lumMod val="50000"/>
                  </a:schemeClr>
                </a:solidFill>
              </a:rPr>
              <a:t>제철 및 비제철 평균 </a:t>
            </a:r>
            <a:r>
              <a:rPr kumimoji="1" lang="en-US" altLang="ko-Kore-KR" sz="800" dirty="0">
                <a:solidFill>
                  <a:schemeClr val="bg2">
                    <a:lumMod val="50000"/>
                  </a:schemeClr>
                </a:solidFill>
              </a:rPr>
              <a:t>kg </a:t>
            </a:r>
            <a:r>
              <a:rPr kumimoji="1" lang="ko-Kore-KR" altLang="en-US" sz="800" dirty="0">
                <a:solidFill>
                  <a:schemeClr val="bg2">
                    <a:lumMod val="50000"/>
                  </a:schemeClr>
                </a:solidFill>
              </a:rPr>
              <a:t>당 가격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EDAAD-A9F4-A251-5F86-E37A3D1DBCF4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오이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가격 흐름 분석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0B600-88AC-59E9-3A4A-9B1A54E9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95" y="4068922"/>
            <a:ext cx="10991010" cy="21191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9F0784-D660-E7A8-4A81-82576DB2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206" y="1596760"/>
            <a:ext cx="3422408" cy="224595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B6D4F-9EDB-EF84-F823-49EA359E18F7}"/>
              </a:ext>
            </a:extLst>
          </p:cNvPr>
          <p:cNvGrpSpPr/>
          <p:nvPr/>
        </p:nvGrpSpPr>
        <p:grpSpPr>
          <a:xfrm>
            <a:off x="1384947" y="4461213"/>
            <a:ext cx="500760" cy="290520"/>
            <a:chOff x="1384947" y="4461213"/>
            <a:chExt cx="50076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683C852-CE4C-53C5-7893-6822148B55DA}"/>
                    </a:ext>
                  </a:extLst>
                </p14:cNvPr>
                <p14:cNvContentPartPr/>
                <p14:nvPr/>
              </p14:nvContentPartPr>
              <p14:xfrm>
                <a:off x="1384947" y="4501893"/>
                <a:ext cx="470520" cy="249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683C852-CE4C-53C5-7893-6822148B55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6307" y="4493253"/>
                  <a:ext cx="488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440B7D8-01B0-22CB-1EF3-B6DADB83E841}"/>
                    </a:ext>
                  </a:extLst>
                </p14:cNvPr>
                <p14:cNvContentPartPr/>
                <p14:nvPr/>
              </p14:nvContentPartPr>
              <p14:xfrm>
                <a:off x="1809027" y="4461213"/>
                <a:ext cx="76680" cy="1184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440B7D8-01B0-22CB-1EF3-B6DADB83E8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00027" y="4452573"/>
                  <a:ext cx="94320" cy="13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도넛[D] 9">
            <a:extLst>
              <a:ext uri="{FF2B5EF4-FFF2-40B4-BE49-F238E27FC236}">
                <a16:creationId xmlns:a16="http://schemas.microsoft.com/office/drawing/2014/main" id="{D4FC66DF-7AC0-D641-257E-D8151E68CECC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chemeClr val="accent2">
              <a:alpha val="3287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A3DC82-6B30-7EAB-05EE-E92253CACB51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1" y="517303"/>
            <a:ext cx="808294" cy="11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127670-D7DA-7C99-4AC1-FADFC52D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83" y="3966721"/>
            <a:ext cx="10651233" cy="215013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CCDA5-E86C-AF22-760A-B2A2F5E1CEB0}"/>
              </a:ext>
            </a:extLst>
          </p:cNvPr>
          <p:cNvSpPr txBox="1"/>
          <p:nvPr/>
        </p:nvSpPr>
        <p:spPr>
          <a:xfrm>
            <a:off x="7904533" y="3545216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800" dirty="0">
                <a:solidFill>
                  <a:schemeClr val="bg2">
                    <a:lumMod val="50000"/>
                  </a:schemeClr>
                </a:solidFill>
              </a:rPr>
              <a:t>연도별 </a:t>
            </a:r>
            <a:r>
              <a:rPr kumimoji="1" lang="en-US" altLang="ko-Kore-KR" sz="800" dirty="0">
                <a:solidFill>
                  <a:schemeClr val="bg2">
                    <a:lumMod val="50000"/>
                  </a:schemeClr>
                </a:solidFill>
              </a:rPr>
              <a:t>kg </a:t>
            </a:r>
            <a:r>
              <a:rPr kumimoji="1" lang="ko-Kore-KR" altLang="en-US" sz="800" dirty="0">
                <a:solidFill>
                  <a:schemeClr val="bg2">
                    <a:lumMod val="50000"/>
                  </a:schemeClr>
                </a:solidFill>
              </a:rPr>
              <a:t>당 가격 평균 변화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BA3A9EA-F8C6-6088-4057-C1ABEB76A451}"/>
              </a:ext>
            </a:extLst>
          </p:cNvPr>
          <p:cNvGrpSpPr/>
          <p:nvPr/>
        </p:nvGrpSpPr>
        <p:grpSpPr>
          <a:xfrm>
            <a:off x="9635728" y="4779707"/>
            <a:ext cx="240480" cy="495360"/>
            <a:chOff x="9635728" y="4779707"/>
            <a:chExt cx="240480" cy="4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0648159-6BFC-D2C9-0A93-B984A2FC1A66}"/>
                    </a:ext>
                  </a:extLst>
                </p14:cNvPr>
                <p14:cNvContentPartPr/>
                <p14:nvPr/>
              </p14:nvContentPartPr>
              <p14:xfrm>
                <a:off x="9635728" y="4808507"/>
                <a:ext cx="179280" cy="4665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0648159-6BFC-D2C9-0A93-B984A2FC1A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26728" y="4799507"/>
                  <a:ext cx="1969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F97DA8A-16D8-0402-859E-3763E56EB169}"/>
                    </a:ext>
                  </a:extLst>
                </p14:cNvPr>
                <p14:cNvContentPartPr/>
                <p14:nvPr/>
              </p14:nvContentPartPr>
              <p14:xfrm>
                <a:off x="9711688" y="4783667"/>
                <a:ext cx="101880" cy="68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F97DA8A-16D8-0402-859E-3763E56EB1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02688" y="4775027"/>
                  <a:ext cx="119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9848F05-EA7E-E7F8-9C3F-0C10740A922C}"/>
                    </a:ext>
                  </a:extLst>
                </p14:cNvPr>
                <p14:cNvContentPartPr/>
                <p14:nvPr/>
              </p14:nvContentPartPr>
              <p14:xfrm>
                <a:off x="9826168" y="4779707"/>
                <a:ext cx="50040" cy="1177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9848F05-EA7E-E7F8-9C3F-0C10740A92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7528" y="4771067"/>
                  <a:ext cx="67680" cy="13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FD5C24A-6BEA-89CA-E14F-D0168D6DEB70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오이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가격 흐름 분석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884055-E719-DD1B-B4BD-D68A2C35B98B}"/>
              </a:ext>
            </a:extLst>
          </p:cNvPr>
          <p:cNvSpPr txBox="1"/>
          <p:nvPr/>
        </p:nvSpPr>
        <p:spPr>
          <a:xfrm>
            <a:off x="367992" y="1612114"/>
            <a:ext cx="6332214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일간 평균 </a:t>
            </a:r>
            <a:r>
              <a:rPr kumimoji="1" lang="en-US" altLang="ko-Kore-KR" sz="1400" dirty="0"/>
              <a:t>kg </a:t>
            </a:r>
            <a:r>
              <a:rPr kumimoji="1" lang="ko-Kore-KR" altLang="en-US" sz="1400" dirty="0"/>
              <a:t>당 가격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비제철 기간에 가격 변동 폭이 더욱 큰 편</a:t>
            </a:r>
            <a:br>
              <a:rPr kumimoji="1" lang="en-US" altLang="ko-Kore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물량 감소로 인한 변동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20</a:t>
            </a:r>
            <a:r>
              <a:rPr kumimoji="1" lang="en-US" altLang="ko-Kore-KR" sz="1400" dirty="0"/>
              <a:t>22</a:t>
            </a:r>
            <a:r>
              <a:rPr kumimoji="1" lang="ko-Kore-KR" altLang="en-US" sz="1400" dirty="0"/>
              <a:t>년도에는 </a:t>
            </a:r>
            <a:r>
              <a:rPr kumimoji="1" lang="ko-Kore-KR" altLang="en-US" sz="1400" dirty="0">
                <a:solidFill>
                  <a:srgbClr val="FF0000"/>
                </a:solidFill>
              </a:rPr>
              <a:t>가격 변동폭</a:t>
            </a:r>
            <a:r>
              <a:rPr kumimoji="1" lang="ko-Kore-KR" altLang="en-US" sz="1400" dirty="0"/>
              <a:t>이 매우 크다 </a:t>
            </a:r>
            <a:br>
              <a:rPr kumimoji="1" lang="en-US" altLang="ko-Kore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물가 상승 등 경제 여파로 예상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연도별 평균 판매 가격이 증가중</a:t>
            </a:r>
            <a:br>
              <a:rPr kumimoji="1" lang="en-US" altLang="ko-Kore-KR" sz="1400" dirty="0"/>
            </a:br>
            <a:r>
              <a:rPr kumimoji="1" lang="ko-KR" altLang="en-US" sz="1400" dirty="0"/>
              <a:t>► </a:t>
            </a:r>
            <a:r>
              <a:rPr kumimoji="1" lang="en-US" altLang="ko-Kore-KR" sz="1400" dirty="0"/>
              <a:t>2</a:t>
            </a:r>
            <a:r>
              <a:rPr kumimoji="1" lang="en-US" altLang="ko-KR" sz="1400" dirty="0"/>
              <a:t>018</a:t>
            </a:r>
            <a:r>
              <a:rPr kumimoji="1" lang="ko-KR" altLang="en-US" sz="1400" dirty="0"/>
              <a:t>년도부터 </a:t>
            </a:r>
            <a:r>
              <a:rPr kumimoji="1" lang="en-US" altLang="ko-KR" sz="1400" dirty="0"/>
              <a:t>2022</a:t>
            </a:r>
            <a:r>
              <a:rPr kumimoji="1" lang="ko-KR" altLang="en-US" sz="1400" dirty="0"/>
              <a:t>년도까지 </a:t>
            </a:r>
            <a:r>
              <a:rPr kumimoji="1" lang="en-US" altLang="ko-KR" sz="1400" dirty="0">
                <a:highlight>
                  <a:srgbClr val="6CC932"/>
                </a:highlight>
              </a:rPr>
              <a:t>600</a:t>
            </a:r>
            <a:r>
              <a:rPr kumimoji="1" lang="ko-KR" altLang="en-US" sz="1400" dirty="0"/>
              <a:t>원 가량 가격이 올랐다</a:t>
            </a:r>
            <a:endParaRPr kumimoji="1"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4DA3E9-D6D7-7D70-1795-F9E81D3A01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3402" y="1612114"/>
            <a:ext cx="4027654" cy="1794137"/>
          </a:xfrm>
          <a:prstGeom prst="rect">
            <a:avLst/>
          </a:prstGeom>
        </p:spPr>
      </p:pic>
      <p:sp>
        <p:nvSpPr>
          <p:cNvPr id="7" name="도넛[D] 6">
            <a:extLst>
              <a:ext uri="{FF2B5EF4-FFF2-40B4-BE49-F238E27FC236}">
                <a16:creationId xmlns:a16="http://schemas.microsoft.com/office/drawing/2014/main" id="{3BD18BA5-ED5E-AABC-95BD-9CD678AA7890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chemeClr val="accent2">
              <a:alpha val="3287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3F0FAE-3DF4-6D90-1475-99D19FA32488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1" y="517303"/>
            <a:ext cx="808294" cy="11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579865" y="2598001"/>
            <a:ext cx="1898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E Seed Sans KR Bold"/>
                <a:ea typeface="LINE Seed Sans KR Bold"/>
                <a:cs typeface="+mn-cs"/>
              </a:rPr>
              <a:t>Part 1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Bold"/>
              <a:ea typeface="LINE Seed Sans KR Bol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579865" y="3428998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E Seed Sans KR Regular"/>
                <a:ea typeface="LINE Seed Sans KR Regular"/>
                <a:cs typeface="+mn-cs"/>
              </a:rPr>
              <a:t>문제상황</a:t>
            </a:r>
          </a:p>
        </p:txBody>
      </p:sp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ea typeface="LINE Seed Sans KR Regular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E8983-3CBA-1B59-8334-A43280FB74BC}"/>
              </a:ext>
            </a:extLst>
          </p:cNvPr>
          <p:cNvSpPr txBox="1"/>
          <p:nvPr/>
        </p:nvSpPr>
        <p:spPr>
          <a:xfrm>
            <a:off x="10581794" y="635634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ⓒMade by @LUCI031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ⓒdesign by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9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7D16F-E9D4-246A-061B-904E34128CBD}"/>
              </a:ext>
            </a:extLst>
          </p:cNvPr>
          <p:cNvSpPr txBox="1"/>
          <p:nvPr/>
        </p:nvSpPr>
        <p:spPr>
          <a:xfrm>
            <a:off x="7861792" y="3722547"/>
            <a:ext cx="1438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800" dirty="0">
                <a:solidFill>
                  <a:schemeClr val="bg2">
                    <a:lumMod val="50000"/>
                  </a:schemeClr>
                </a:solidFill>
              </a:rPr>
              <a:t>제철 및 비제철 평균 </a:t>
            </a:r>
            <a:r>
              <a:rPr kumimoji="1" lang="en-US" altLang="ko-Kore-KR" sz="800" dirty="0">
                <a:solidFill>
                  <a:schemeClr val="bg2">
                    <a:lumMod val="50000"/>
                  </a:schemeClr>
                </a:solidFill>
              </a:rPr>
              <a:t>kg </a:t>
            </a:r>
            <a:r>
              <a:rPr kumimoji="1" lang="ko-Kore-KR" altLang="en-US" sz="800" dirty="0">
                <a:solidFill>
                  <a:schemeClr val="bg2">
                    <a:lumMod val="50000"/>
                  </a:schemeClr>
                </a:solidFill>
              </a:rPr>
              <a:t>당 가격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A6E0B-E92A-CCB5-11C2-0D0A5B22880B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고추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가격 흐름 분석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3092C-594B-3466-2E4E-AB40F961B4EE}"/>
              </a:ext>
            </a:extLst>
          </p:cNvPr>
          <p:cNvSpPr txBox="1"/>
          <p:nvPr/>
        </p:nvSpPr>
        <p:spPr>
          <a:xfrm>
            <a:off x="367992" y="1612114"/>
            <a:ext cx="6332214" cy="2324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연간 평균 </a:t>
            </a:r>
            <a:r>
              <a:rPr kumimoji="1" lang="en-US" altLang="ko-Kore-KR" sz="1400" dirty="0"/>
              <a:t>kg </a:t>
            </a:r>
            <a:r>
              <a:rPr kumimoji="1" lang="ko-Kore-KR" altLang="en-US" sz="1400" dirty="0"/>
              <a:t>당 가격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제철 기간과 비제철 기간 사이 가격 차이</a:t>
            </a:r>
            <a:r>
              <a:rPr kumimoji="1" lang="en-US" altLang="ko-Kore-KR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약 </a:t>
            </a:r>
            <a:r>
              <a:rPr kumimoji="1" lang="en-US" altLang="ko-KR" sz="1400" dirty="0">
                <a:highlight>
                  <a:srgbClr val="FF8989"/>
                </a:highlight>
              </a:rPr>
              <a:t>717</a:t>
            </a:r>
            <a:r>
              <a:rPr kumimoji="1" lang="ko-KR" altLang="en-US" sz="1400" dirty="0"/>
              <a:t>원</a:t>
            </a:r>
            <a:r>
              <a:rPr kumimoji="1" lang="en-US" altLang="ko-KR" sz="1400" dirty="0"/>
              <a:t>) </a:t>
            </a:r>
            <a:r>
              <a:rPr kumimoji="1" lang="ko-KR" altLang="en-US" sz="1400" dirty="0"/>
              <a:t>발생</a:t>
            </a:r>
            <a:br>
              <a:rPr kumimoji="1" lang="en-US" altLang="ko-Kore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ore-KR" altLang="en-US" sz="1400" dirty="0"/>
              <a:t> 물량 증가로 제철 기간엔 평균 거래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가격이 내려간다</a:t>
            </a:r>
            <a:r>
              <a:rPr kumimoji="1" lang="ko-KR" altLang="en-US" sz="1400" dirty="0"/>
              <a:t> 🔽</a:t>
            </a:r>
            <a:endParaRPr kumimoji="1" lang="en-US" altLang="ko-Kore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제철</a:t>
            </a:r>
            <a:r>
              <a:rPr kumimoji="1" lang="ko-KR" altLang="en-US" sz="1400" dirty="0"/>
              <a:t> 기간 동안은 평균적인 가격이 유지되는 편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2~3</a:t>
            </a:r>
            <a:r>
              <a:rPr kumimoji="1" lang="ko-KR" altLang="en-US" sz="1400" dirty="0"/>
              <a:t>월 사이에 </a:t>
            </a:r>
            <a:r>
              <a:rPr kumimoji="1" lang="ko-KR" altLang="en-US" sz="1400" dirty="0">
                <a:solidFill>
                  <a:srgbClr val="0070C0"/>
                </a:solidFill>
              </a:rPr>
              <a:t>평균 거래 가격</a:t>
            </a:r>
            <a:r>
              <a:rPr kumimoji="1" lang="ko-KR" altLang="en-US" sz="1400" dirty="0"/>
              <a:t>이 늘어난다</a:t>
            </a:r>
            <a:br>
              <a:rPr kumimoji="1" lang="en-US" altLang="ko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동절기 등으로 물량이 가장 적은 시점</a:t>
            </a:r>
            <a:br>
              <a:rPr kumimoji="1" lang="en-US" altLang="ko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하우스 재배 등으로 가격 상승한 것으로 추측</a:t>
            </a:r>
            <a:endParaRPr kumimoji="1"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F43AA3-E999-6735-B498-11D5432F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76" y="4053748"/>
            <a:ext cx="10905048" cy="21025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F7B66F-7940-32F3-6883-BF73A7CA8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93" y="1612114"/>
            <a:ext cx="3203895" cy="210255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B66F6A-8DD0-98BA-65F5-E18E75D97578}"/>
              </a:ext>
            </a:extLst>
          </p:cNvPr>
          <p:cNvGrpSpPr/>
          <p:nvPr/>
        </p:nvGrpSpPr>
        <p:grpSpPr>
          <a:xfrm>
            <a:off x="2478627" y="4413693"/>
            <a:ext cx="274320" cy="172080"/>
            <a:chOff x="2478627" y="4413693"/>
            <a:chExt cx="27432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659674D-795B-4358-4BAA-80519A021FF5}"/>
                    </a:ext>
                  </a:extLst>
                </p14:cNvPr>
                <p14:cNvContentPartPr/>
                <p14:nvPr/>
              </p14:nvContentPartPr>
              <p14:xfrm>
                <a:off x="2478627" y="4491813"/>
                <a:ext cx="217080" cy="939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659674D-795B-4358-4BAA-80519A021F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9987" y="4483173"/>
                  <a:ext cx="234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3B7D692-EF2E-2ADF-9742-E869A6F6707E}"/>
                    </a:ext>
                  </a:extLst>
                </p14:cNvPr>
                <p14:cNvContentPartPr/>
                <p14:nvPr/>
              </p14:nvContentPartPr>
              <p14:xfrm>
                <a:off x="2695347" y="4413693"/>
                <a:ext cx="57600" cy="1720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3B7D692-EF2E-2ADF-9742-E869A6F670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86707" y="4404693"/>
                  <a:ext cx="75240" cy="189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도넛[D] 6">
            <a:extLst>
              <a:ext uri="{FF2B5EF4-FFF2-40B4-BE49-F238E27FC236}">
                <a16:creationId xmlns:a16="http://schemas.microsoft.com/office/drawing/2014/main" id="{9B4A9F4C-BD18-EE2F-BAE3-2597A9CD04FD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0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7C68AA-ABF2-55D0-1828-F2A3F920BB6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7951">
            <a:off x="10405450" y="682191"/>
            <a:ext cx="1263325" cy="6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CCDA5-E86C-AF22-760A-B2A2F5E1CEB0}"/>
              </a:ext>
            </a:extLst>
          </p:cNvPr>
          <p:cNvSpPr txBox="1"/>
          <p:nvPr/>
        </p:nvSpPr>
        <p:spPr>
          <a:xfrm>
            <a:off x="7868423" y="3567177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800" dirty="0">
                <a:solidFill>
                  <a:schemeClr val="bg2">
                    <a:lumMod val="50000"/>
                  </a:schemeClr>
                </a:solidFill>
              </a:rPr>
              <a:t>연도별 </a:t>
            </a:r>
            <a:r>
              <a:rPr kumimoji="1" lang="en-US" altLang="ko-Kore-KR" sz="800" dirty="0">
                <a:solidFill>
                  <a:schemeClr val="bg2">
                    <a:lumMod val="50000"/>
                  </a:schemeClr>
                </a:solidFill>
              </a:rPr>
              <a:t>kg </a:t>
            </a:r>
            <a:r>
              <a:rPr kumimoji="1" lang="ko-Kore-KR" altLang="en-US" sz="800" dirty="0">
                <a:solidFill>
                  <a:schemeClr val="bg2">
                    <a:lumMod val="50000"/>
                  </a:schemeClr>
                </a:solidFill>
              </a:rPr>
              <a:t>당 가격 평균 변화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A33BB-FF2A-8207-1E90-4699C3D93D2F}"/>
              </a:ext>
            </a:extLst>
          </p:cNvPr>
          <p:cNvSpPr txBox="1"/>
          <p:nvPr/>
        </p:nvSpPr>
        <p:spPr>
          <a:xfrm>
            <a:off x="367992" y="1612114"/>
            <a:ext cx="6332214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일간 평균 </a:t>
            </a:r>
            <a:r>
              <a:rPr kumimoji="1" lang="en-US" altLang="ko-Kore-KR" sz="1400" dirty="0"/>
              <a:t>kg </a:t>
            </a:r>
            <a:r>
              <a:rPr kumimoji="1" lang="ko-Kore-KR" altLang="en-US" sz="1400" dirty="0"/>
              <a:t>당 가격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동절기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(1~3</a:t>
            </a:r>
            <a:r>
              <a:rPr kumimoji="1" lang="ko-KR" altLang="en-US" sz="1400" dirty="0"/>
              <a:t>월</a:t>
            </a:r>
            <a:r>
              <a:rPr kumimoji="1" lang="en-US" altLang="ko-KR" sz="1400" dirty="0"/>
              <a:t>)</a:t>
            </a:r>
            <a:r>
              <a:rPr kumimoji="1" lang="ko-Kore-KR" altLang="en-US" sz="1400" dirty="0"/>
              <a:t>에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가격 변동 폭이 더욱 큰 편</a:t>
            </a:r>
            <a:br>
              <a:rPr kumimoji="1" lang="en-US" altLang="ko-Kore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물량 감소로 인한 변동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같은 제철 기간 </a:t>
            </a:r>
            <a:r>
              <a:rPr kumimoji="1" lang="ko-KR" altLang="en-US" sz="1400" dirty="0" err="1"/>
              <a:t>내여도</a:t>
            </a:r>
            <a:r>
              <a:rPr kumimoji="1" lang="ko-KR" altLang="en-US" sz="1400" dirty="0"/>
              <a:t> 가격 차이가 많이 난다</a:t>
            </a:r>
            <a:br>
              <a:rPr kumimoji="1" lang="en-US" altLang="ko-Kore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제철 기간이 길고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공급 변화량도 크기 때문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세밀한 분석 필요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연도별 평균 판매 가격이 증가중</a:t>
            </a:r>
            <a:br>
              <a:rPr kumimoji="1" lang="en-US" altLang="ko-Kore-KR" sz="1400" dirty="0"/>
            </a:br>
            <a:r>
              <a:rPr kumimoji="1" lang="ko-KR" altLang="en-US" sz="1400" dirty="0"/>
              <a:t>► </a:t>
            </a:r>
            <a:r>
              <a:rPr kumimoji="1" lang="en-US" altLang="ko-Kore-KR" sz="1400" dirty="0"/>
              <a:t>2</a:t>
            </a:r>
            <a:r>
              <a:rPr kumimoji="1" lang="en-US" altLang="ko-KR" sz="1400" dirty="0"/>
              <a:t>018</a:t>
            </a:r>
            <a:r>
              <a:rPr kumimoji="1" lang="ko-KR" altLang="en-US" sz="1400" dirty="0"/>
              <a:t>년도부터 </a:t>
            </a:r>
            <a:r>
              <a:rPr kumimoji="1" lang="en-US" altLang="ko-KR" sz="1400" dirty="0"/>
              <a:t>2022</a:t>
            </a:r>
            <a:r>
              <a:rPr kumimoji="1" lang="ko-KR" altLang="en-US" sz="1400" dirty="0"/>
              <a:t>년도까지 </a:t>
            </a:r>
            <a:r>
              <a:rPr kumimoji="1" lang="en-US" altLang="ko-KR" sz="1400" dirty="0">
                <a:highlight>
                  <a:srgbClr val="FF8989"/>
                </a:highlight>
              </a:rPr>
              <a:t>1200</a:t>
            </a:r>
            <a:r>
              <a:rPr kumimoji="1" lang="ko-KR" altLang="en-US" sz="1400" dirty="0"/>
              <a:t>원 가량 가격이 올랐다</a:t>
            </a:r>
            <a:endParaRPr kumimoji="1"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AE6D4-4F64-D4A5-D8B8-6E0B378D28B8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고추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가격 흐름 분석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F8E70-649F-4894-29F3-CC7BCBE82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48" y="4056826"/>
            <a:ext cx="9993378" cy="20173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AA4333-AEE3-F55A-D281-06868CB99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32" y="1610396"/>
            <a:ext cx="4082581" cy="1818604"/>
          </a:xfrm>
          <a:prstGeom prst="rect">
            <a:avLst/>
          </a:prstGeom>
        </p:spPr>
      </p:pic>
      <p:sp>
        <p:nvSpPr>
          <p:cNvPr id="9" name="도넛[D] 8">
            <a:extLst>
              <a:ext uri="{FF2B5EF4-FFF2-40B4-BE49-F238E27FC236}">
                <a16:creationId xmlns:a16="http://schemas.microsoft.com/office/drawing/2014/main" id="{D1189713-F261-E12C-68B9-882E4986593F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0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C5E557-518B-B1A7-DA64-9149FA5F9CC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7951">
            <a:off x="10405450" y="682191"/>
            <a:ext cx="1263325" cy="6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2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7D16F-E9D4-246A-061B-904E34128CBD}"/>
              </a:ext>
            </a:extLst>
          </p:cNvPr>
          <p:cNvSpPr txBox="1"/>
          <p:nvPr/>
        </p:nvSpPr>
        <p:spPr>
          <a:xfrm>
            <a:off x="7859756" y="3720417"/>
            <a:ext cx="1438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800" dirty="0">
                <a:solidFill>
                  <a:schemeClr val="bg2">
                    <a:lumMod val="50000"/>
                  </a:schemeClr>
                </a:solidFill>
              </a:rPr>
              <a:t>제철 및 비제철 평균 </a:t>
            </a:r>
            <a:r>
              <a:rPr kumimoji="1" lang="en-US" altLang="ko-Kore-KR" sz="800" dirty="0">
                <a:solidFill>
                  <a:schemeClr val="bg2">
                    <a:lumMod val="50000"/>
                  </a:schemeClr>
                </a:solidFill>
              </a:rPr>
              <a:t>kg </a:t>
            </a:r>
            <a:r>
              <a:rPr kumimoji="1" lang="ko-Kore-KR" altLang="en-US" sz="800" dirty="0">
                <a:solidFill>
                  <a:schemeClr val="bg2">
                    <a:lumMod val="50000"/>
                  </a:schemeClr>
                </a:solidFill>
              </a:rPr>
              <a:t>당 가격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13419-BB7D-542A-5D37-E20E7746509B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가격 흐름 분석</a:t>
            </a:r>
            <a:endParaRPr lang="en-US" altLang="ko-K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8C0F0-7AA2-F5DC-FCDF-27DBF865F79D}"/>
              </a:ext>
            </a:extLst>
          </p:cNvPr>
          <p:cNvSpPr txBox="1"/>
          <p:nvPr/>
        </p:nvSpPr>
        <p:spPr>
          <a:xfrm>
            <a:off x="367992" y="1612114"/>
            <a:ext cx="6332214" cy="2324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연간 평균 </a:t>
            </a:r>
            <a:r>
              <a:rPr kumimoji="1" lang="en-US" altLang="ko-Kore-KR" sz="1400" dirty="0"/>
              <a:t>kg </a:t>
            </a:r>
            <a:r>
              <a:rPr kumimoji="1" lang="ko-Kore-KR" altLang="en-US" sz="1400" dirty="0"/>
              <a:t>당 가격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제철 기간과 비제철 기간 사이 가격 차이</a:t>
            </a:r>
            <a:r>
              <a:rPr kumimoji="1" lang="en-US" altLang="ko-Kore-KR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약 </a:t>
            </a:r>
            <a:r>
              <a:rPr kumimoji="1" lang="en-US" altLang="ko-KR" sz="1400" dirty="0">
                <a:highlight>
                  <a:srgbClr val="FFECAF"/>
                </a:highlight>
              </a:rPr>
              <a:t>308</a:t>
            </a:r>
            <a:r>
              <a:rPr kumimoji="1" lang="ko-KR" altLang="en-US" sz="1400" dirty="0"/>
              <a:t>원</a:t>
            </a:r>
            <a:r>
              <a:rPr kumimoji="1" lang="en-US" altLang="ko-KR" sz="1400" dirty="0"/>
              <a:t>) </a:t>
            </a:r>
            <a:r>
              <a:rPr kumimoji="1" lang="ko-KR" altLang="en-US" sz="1400" dirty="0"/>
              <a:t>발생</a:t>
            </a:r>
            <a:br>
              <a:rPr kumimoji="1" lang="en-US" altLang="ko-Kore-KR" sz="1400" dirty="0"/>
            </a:br>
            <a:r>
              <a:rPr kumimoji="1" lang="ko-KR" altLang="en-US" sz="1400" dirty="0"/>
              <a:t>► 제철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비제철</a:t>
            </a:r>
            <a:r>
              <a:rPr kumimoji="1" lang="ko-KR" altLang="en-US" sz="1400" dirty="0"/>
              <a:t> 기간 물량 차이가 극심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비제철</a:t>
            </a:r>
            <a:r>
              <a:rPr kumimoji="1" lang="ko-KR" altLang="en-US" sz="1400" dirty="0"/>
              <a:t> 기간은 수요 파악 필요</a:t>
            </a:r>
            <a:br>
              <a:rPr kumimoji="1" lang="en-US" altLang="ko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제철 기간 내 가격 변화에 좀 더 초점을 맞추고 진행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물량이 가장 많은 시기 </a:t>
            </a:r>
            <a:r>
              <a:rPr kumimoji="1" lang="en-US" altLang="ko-KR" sz="1400" dirty="0"/>
              <a:t>(11</a:t>
            </a:r>
            <a:r>
              <a:rPr kumimoji="1" lang="ko-KR" altLang="en-US" sz="1400" dirty="0"/>
              <a:t>월 중순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말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에 가격 하락</a:t>
            </a:r>
            <a:br>
              <a:rPr kumimoji="1" lang="en-US" altLang="ko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>
                <a:solidFill>
                  <a:srgbClr val="FF0000"/>
                </a:solidFill>
              </a:rPr>
              <a:t>특가 판매</a:t>
            </a:r>
            <a:r>
              <a:rPr kumimoji="1" lang="ko-KR" altLang="en-US" sz="1400" dirty="0"/>
              <a:t> 등의 전략이 유효할 것으로 보임</a:t>
            </a:r>
            <a:br>
              <a:rPr kumimoji="1" lang="en-US" altLang="ko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12</a:t>
            </a:r>
            <a:r>
              <a:rPr kumimoji="1" lang="ko-KR" altLang="en-US" sz="1400" dirty="0"/>
              <a:t>월 기점으로 물량이 감소 및 가격 상승</a:t>
            </a:r>
            <a:endParaRPr kumimoji="1"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3ED382-E379-0F98-1777-E4756C2D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51" y="3935861"/>
            <a:ext cx="10864507" cy="21025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34F04F-1F37-BE72-467E-44B1D44E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68" y="1623322"/>
            <a:ext cx="3203895" cy="2097095"/>
          </a:xfrm>
          <a:prstGeom prst="rect">
            <a:avLst/>
          </a:prstGeom>
        </p:spPr>
      </p:pic>
      <p:sp>
        <p:nvSpPr>
          <p:cNvPr id="11" name="도넛[D] 10">
            <a:extLst>
              <a:ext uri="{FF2B5EF4-FFF2-40B4-BE49-F238E27FC236}">
                <a16:creationId xmlns:a16="http://schemas.microsoft.com/office/drawing/2014/main" id="{238E3FBB-D900-8F13-FE9E-F5EB33B55CD3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C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769A77-34DB-95FB-BD49-B361B26CC80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C000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1518" y="521462"/>
            <a:ext cx="1545432" cy="10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CCDA5-E86C-AF22-760A-B2A2F5E1CEB0}"/>
              </a:ext>
            </a:extLst>
          </p:cNvPr>
          <p:cNvSpPr txBox="1"/>
          <p:nvPr/>
        </p:nvSpPr>
        <p:spPr>
          <a:xfrm>
            <a:off x="7844360" y="3603501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800" dirty="0">
                <a:solidFill>
                  <a:schemeClr val="bg2">
                    <a:lumMod val="50000"/>
                  </a:schemeClr>
                </a:solidFill>
              </a:rPr>
              <a:t>연도별 </a:t>
            </a:r>
            <a:r>
              <a:rPr kumimoji="1" lang="en-US" altLang="ko-Kore-KR" sz="800" dirty="0">
                <a:solidFill>
                  <a:schemeClr val="bg2">
                    <a:lumMod val="50000"/>
                  </a:schemeClr>
                </a:solidFill>
              </a:rPr>
              <a:t>kg </a:t>
            </a:r>
            <a:r>
              <a:rPr kumimoji="1" lang="ko-Kore-KR" altLang="en-US" sz="800" dirty="0">
                <a:solidFill>
                  <a:schemeClr val="bg2">
                    <a:lumMod val="50000"/>
                  </a:schemeClr>
                </a:solidFill>
              </a:rPr>
              <a:t>당 가격 평균 변화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9A71B-3622-74D8-78C1-80269DB7D0B3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거래 가격 흐름 분석</a:t>
            </a:r>
            <a:endParaRPr lang="en-US" altLang="ko-K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28F3E-45ED-6F94-3408-0A18F1519567}"/>
              </a:ext>
            </a:extLst>
          </p:cNvPr>
          <p:cNvSpPr txBox="1"/>
          <p:nvPr/>
        </p:nvSpPr>
        <p:spPr>
          <a:xfrm>
            <a:off x="367992" y="1612114"/>
            <a:ext cx="6332214" cy="167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일간 평균 </a:t>
            </a:r>
            <a:r>
              <a:rPr kumimoji="1" lang="en-US" altLang="ko-Kore-KR" sz="1400" dirty="0"/>
              <a:t>kg </a:t>
            </a:r>
            <a:r>
              <a:rPr kumimoji="1" lang="ko-Kore-KR" altLang="en-US" sz="1400" dirty="0"/>
              <a:t>당 가격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제철 시기 </a:t>
            </a:r>
            <a:r>
              <a:rPr kumimoji="1" lang="en-US" altLang="ko-KR" sz="1400" b="1" dirty="0"/>
              <a:t>U</a:t>
            </a:r>
            <a:r>
              <a:rPr kumimoji="1" lang="ko-KR" altLang="en-US" sz="1400" b="1" dirty="0"/>
              <a:t>자 형태</a:t>
            </a:r>
            <a:r>
              <a:rPr kumimoji="1" lang="ko-KR" altLang="en-US" sz="1400" dirty="0"/>
              <a:t>의 가격 패턴</a:t>
            </a:r>
            <a:br>
              <a:rPr kumimoji="1" lang="en-US" altLang="ko-Kore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11</a:t>
            </a:r>
            <a:r>
              <a:rPr kumimoji="1" lang="ko-KR" altLang="en-US" sz="1400" dirty="0"/>
              <a:t>월에 물량이 풀리는 타이밍에 가격도 함께 하락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연도별 평균 판매 가격이 증가중</a:t>
            </a:r>
            <a:br>
              <a:rPr kumimoji="1" lang="en-US" altLang="ko-Kore-KR" sz="1400" dirty="0"/>
            </a:br>
            <a:r>
              <a:rPr kumimoji="1" lang="ko-KR" altLang="en-US" sz="1400" dirty="0"/>
              <a:t>► </a:t>
            </a:r>
            <a:r>
              <a:rPr kumimoji="1" lang="en-US" altLang="ko-Kore-KR" sz="1400" dirty="0"/>
              <a:t>2</a:t>
            </a:r>
            <a:r>
              <a:rPr kumimoji="1" lang="en-US" altLang="ko-KR" sz="1400" dirty="0"/>
              <a:t>018</a:t>
            </a:r>
            <a:r>
              <a:rPr kumimoji="1" lang="ko-KR" altLang="en-US" sz="1400" dirty="0"/>
              <a:t>년도부터 </a:t>
            </a:r>
            <a:r>
              <a:rPr kumimoji="1" lang="en-US" altLang="ko-KR" sz="1400" dirty="0"/>
              <a:t>2022</a:t>
            </a:r>
            <a:r>
              <a:rPr kumimoji="1" lang="ko-KR" altLang="en-US" sz="1400" dirty="0"/>
              <a:t>년도까지 </a:t>
            </a:r>
            <a:r>
              <a:rPr kumimoji="1" lang="en-US" altLang="ko-KR" sz="1400" dirty="0">
                <a:highlight>
                  <a:srgbClr val="FFECAF"/>
                </a:highlight>
              </a:rPr>
              <a:t>430</a:t>
            </a:r>
            <a:r>
              <a:rPr kumimoji="1" lang="ko-KR" altLang="en-US" sz="1400" dirty="0"/>
              <a:t>원 가량 가격이 올랐다</a:t>
            </a:r>
            <a:endParaRPr kumimoji="1"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D25358-75D2-90DF-0A3F-AAC30A07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11" y="4053748"/>
            <a:ext cx="9993377" cy="2017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06840E-4A48-559A-B5FF-7E262CC73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56" y="1620787"/>
            <a:ext cx="4047826" cy="1808213"/>
          </a:xfrm>
          <a:prstGeom prst="rect">
            <a:avLst/>
          </a:prstGeom>
        </p:spPr>
      </p:pic>
      <p:sp>
        <p:nvSpPr>
          <p:cNvPr id="10" name="도넛[D] 9">
            <a:extLst>
              <a:ext uri="{FF2B5EF4-FFF2-40B4-BE49-F238E27FC236}">
                <a16:creationId xmlns:a16="http://schemas.microsoft.com/office/drawing/2014/main" id="{137B2B32-60B6-1932-3254-997A071E560B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C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0EAC6D-1E81-1D3C-E416-9BCDDC4F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C000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1518" y="521462"/>
            <a:ext cx="1545432" cy="10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6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367991" y="1645364"/>
            <a:ext cx="10580425" cy="444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결론</a:t>
            </a:r>
            <a:endParaRPr kumimoji="1" lang="en-US" altLang="ko-Kore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모든 품목의 연도별 가격이 증가하고 있다 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-&gt;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 물가 상승에 영향을 받고 있다</a:t>
            </a:r>
            <a:endParaRPr kumimoji="1"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각 품목별로 시기별 가격 및 공급 패턴이 존재한다 </a:t>
            </a:r>
            <a:r>
              <a:rPr lang="en-US" altLang="ko-KR" sz="1400" dirty="0">
                <a:solidFill>
                  <a:srgbClr val="333333"/>
                </a:solidFill>
                <a:latin typeface="NotoSans"/>
              </a:rPr>
              <a:t>-&gt;</a:t>
            </a: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 품목별 특성에 따른 것으로</a:t>
            </a:r>
            <a:r>
              <a:rPr lang="en-US" altLang="ko-KR" sz="1400" dirty="0">
                <a:solidFill>
                  <a:srgbClr val="333333"/>
                </a:solidFill>
                <a:latin typeface="NotoSans"/>
              </a:rPr>
              <a:t>,</a:t>
            </a: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 품목의 특성을 고려해야한다</a:t>
            </a:r>
            <a:endParaRPr kumimoji="1"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제철 기간에는 가격이 하락한다 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-&gt;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 공급 증가로 인해 하락하는 것으로 예상</a:t>
            </a:r>
            <a:endParaRPr kumimoji="1"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33333"/>
                </a:solidFill>
                <a:latin typeface="NotoSans"/>
              </a:rPr>
              <a:t>비제철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 기간에는 가격이 들쑥날쑥하고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,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 제철보다 비싸다 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-&gt;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 공급 감소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,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 하우스 재배 등 농사 비용이 비싸기 때문</a:t>
            </a:r>
            <a:br>
              <a:rPr lang="en-US" altLang="ko-Kore-KR" sz="1400" dirty="0">
                <a:solidFill>
                  <a:srgbClr val="333333"/>
                </a:solidFill>
                <a:latin typeface="NotoSans"/>
              </a:rPr>
            </a:br>
            <a:endParaRPr lang="en-US" altLang="ko-Kore-KR" sz="1400" dirty="0">
              <a:solidFill>
                <a:srgbClr val="333333"/>
              </a:solidFill>
              <a:latin typeface="Noto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>
                <a:solidFill>
                  <a:srgbClr val="333333"/>
                </a:solidFill>
                <a:latin typeface="NotoSans"/>
              </a:rPr>
              <a:t>활용 전략</a:t>
            </a:r>
            <a:endParaRPr kumimoji="1" lang="en-US" altLang="ko-Kore-KR" dirty="0">
              <a:solidFill>
                <a:srgbClr val="333333"/>
              </a:solidFill>
              <a:latin typeface="NotoSan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33333"/>
                </a:solidFill>
                <a:latin typeface="NotoSans"/>
              </a:rPr>
              <a:t>&lt;</a:t>
            </a:r>
            <a:r>
              <a:rPr kumimoji="1" lang="ko-KR" altLang="en-US" sz="1400" b="1" dirty="0">
                <a:solidFill>
                  <a:srgbClr val="333333"/>
                </a:solidFill>
                <a:latin typeface="NotoSans"/>
              </a:rPr>
              <a:t>상시 공급형</a:t>
            </a:r>
            <a:r>
              <a:rPr kumimoji="1" lang="en-US" altLang="ko-KR" sz="1400" b="1" dirty="0">
                <a:solidFill>
                  <a:srgbClr val="333333"/>
                </a:solidFill>
                <a:latin typeface="NotoSans"/>
              </a:rPr>
              <a:t>&gt;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기본 거래처 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(</a:t>
            </a:r>
            <a:r>
              <a:rPr kumimoji="1" lang="ko-KR" altLang="en-US" sz="1400" dirty="0" err="1">
                <a:solidFill>
                  <a:srgbClr val="333333"/>
                </a:solidFill>
                <a:latin typeface="NotoSans"/>
              </a:rPr>
              <a:t>비제철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+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제철 공급 가능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)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 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+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 제철 거래처를 찾아 직접 계약을 맺는다</a:t>
            </a:r>
            <a:endParaRPr kumimoji="1"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제철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/</a:t>
            </a:r>
            <a:r>
              <a:rPr kumimoji="1" lang="ko-KR" altLang="en-US" sz="1400" dirty="0" err="1">
                <a:solidFill>
                  <a:srgbClr val="333333"/>
                </a:solidFill>
                <a:latin typeface="NotoSans"/>
              </a:rPr>
              <a:t>비제철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 간 가격 차이 및 패턴을 활용하여 이원화 전략에 반영한다</a:t>
            </a:r>
            <a:endParaRPr kumimoji="1"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33333"/>
                </a:solidFill>
                <a:latin typeface="NotoSans"/>
              </a:rPr>
              <a:t>&lt;</a:t>
            </a:r>
            <a:r>
              <a:rPr kumimoji="1" lang="ko-KR" altLang="en-US" sz="1400" b="1" dirty="0">
                <a:solidFill>
                  <a:srgbClr val="333333"/>
                </a:solidFill>
                <a:latin typeface="NotoSans"/>
              </a:rPr>
              <a:t>제철 공급형</a:t>
            </a:r>
            <a:r>
              <a:rPr kumimoji="1" lang="en-US" altLang="ko-KR" sz="1400" b="1" dirty="0">
                <a:solidFill>
                  <a:srgbClr val="333333"/>
                </a:solidFill>
                <a:latin typeface="NotoSans"/>
              </a:rPr>
              <a:t>&gt;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품목별 제철 기간 내 가격 변동 패턴을 분석하여 활용한다</a:t>
            </a:r>
            <a:endParaRPr kumimoji="1"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품목별 특징을 상세하게 분석</a:t>
            </a:r>
            <a:r>
              <a:rPr kumimoji="1" lang="en-US" altLang="ko-KR" sz="1400" dirty="0">
                <a:solidFill>
                  <a:srgbClr val="333333"/>
                </a:solidFill>
                <a:latin typeface="NotoSans"/>
              </a:rPr>
              <a:t>,</a:t>
            </a:r>
            <a:r>
              <a:rPr kumimoji="1" lang="ko-KR" altLang="en-US" sz="1400" dirty="0">
                <a:solidFill>
                  <a:srgbClr val="333333"/>
                </a:solidFill>
                <a:latin typeface="NotoSans"/>
              </a:rPr>
              <a:t> 각 시기별로 어떤 품목을 팔아야 하는지 정리하여 활용한다</a:t>
            </a:r>
            <a:endParaRPr kumimoji="1" lang="en-US" altLang="ko-KR" sz="1400" dirty="0">
              <a:solidFill>
                <a:srgbClr val="333333"/>
              </a:solidFill>
              <a:latin typeface="Noto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511A5-AB9E-7CE7-7EF6-1B6BC603DEC2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ore-KR" altLang="en-US" sz="2000" dirty="0"/>
              <a:t>거래 가격 흐름 분석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456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13419-BB7D-542A-5D37-E20E7746509B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오이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품질</a:t>
            </a:r>
            <a:r>
              <a:rPr lang="ko-KR" altLang="en-US" sz="2000" dirty="0"/>
              <a:t> 및 친환경 여부 분석</a:t>
            </a:r>
            <a:endParaRPr lang="en-US" altLang="ko-K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8C0F0-7AA2-F5DC-FCDF-27DBF865F79D}"/>
              </a:ext>
            </a:extLst>
          </p:cNvPr>
          <p:cNvSpPr txBox="1"/>
          <p:nvPr/>
        </p:nvSpPr>
        <p:spPr>
          <a:xfrm>
            <a:off x="367991" y="1612114"/>
            <a:ext cx="9336447" cy="200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품질이 높을수록 가격이 비싸다</a:t>
            </a:r>
            <a:br>
              <a:rPr kumimoji="1" lang="en-US" altLang="ko-KR" sz="1400" dirty="0"/>
            </a:br>
            <a:r>
              <a:rPr kumimoji="1" lang="ko-KR" altLang="en-US" sz="1400" dirty="0"/>
              <a:t>►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등급 상품을 주 타겟을 정하여 매입 및 판매</a:t>
            </a:r>
            <a:br>
              <a:rPr kumimoji="1" lang="en-US" altLang="ko-KR" sz="1400" dirty="0"/>
            </a:br>
            <a:r>
              <a:rPr kumimoji="1" lang="ko-KR" altLang="en-US" sz="1400" dirty="0"/>
              <a:t>►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등급 상품을 중간에 특가로 판매하여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등급 상품 구매를 유도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친환경 품목도 가격 차이가 크게 나지 않는다</a:t>
            </a:r>
            <a:br>
              <a:rPr kumimoji="1" lang="en-US" altLang="ko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일반 상품 위주로 매입 및 판매</a:t>
            </a:r>
            <a:br>
              <a:rPr kumimoji="1" lang="en-US" altLang="ko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친환경 제품은 친환경 여부를 강조하여 좀 더 높은 가격에 판매</a:t>
            </a:r>
            <a:endParaRPr kumimoji="1"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B687B-593E-D1B8-EBC7-03C0C59C347C}"/>
              </a:ext>
            </a:extLst>
          </p:cNvPr>
          <p:cNvSpPr txBox="1"/>
          <p:nvPr/>
        </p:nvSpPr>
        <p:spPr>
          <a:xfrm>
            <a:off x="3109353" y="37400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chemeClr val="bg2">
                    <a:lumMod val="50000"/>
                  </a:schemeClr>
                </a:solidFill>
              </a:rPr>
              <a:t>품질별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10287-F9B3-E4D3-5F0C-AC78D4EE22A1}"/>
              </a:ext>
            </a:extLst>
          </p:cNvPr>
          <p:cNvSpPr txBox="1"/>
          <p:nvPr/>
        </p:nvSpPr>
        <p:spPr>
          <a:xfrm>
            <a:off x="7806231" y="374002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chemeClr val="bg2">
                    <a:lumMod val="50000"/>
                  </a:schemeClr>
                </a:solidFill>
              </a:rPr>
              <a:t>친환경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ko-KR" altLang="en-US" dirty="0" err="1">
                <a:solidFill>
                  <a:schemeClr val="bg2">
                    <a:lumMod val="50000"/>
                  </a:schemeClr>
                </a:solidFill>
              </a:rPr>
              <a:t>여부별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도넛[D] 9">
            <a:extLst>
              <a:ext uri="{FF2B5EF4-FFF2-40B4-BE49-F238E27FC236}">
                <a16:creationId xmlns:a16="http://schemas.microsoft.com/office/drawing/2014/main" id="{19FCBA15-A40A-DE18-2092-131DF58685A1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chemeClr val="accent2">
              <a:alpha val="3287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235A4FF-E043-79E0-76E1-D7C08B08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1" y="517303"/>
            <a:ext cx="808294" cy="11547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A7E6CF-7F9E-7585-BE5C-EA570C82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35" y="4073894"/>
            <a:ext cx="4578058" cy="23152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9C834CB-D1C5-DD65-6C44-A6F7D0761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35" y="4073894"/>
            <a:ext cx="4578058" cy="23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1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13419-BB7D-542A-5D37-E20E7746509B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고추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품질</a:t>
            </a:r>
            <a:r>
              <a:rPr lang="ko-KR" altLang="en-US" sz="2000" dirty="0"/>
              <a:t> 및 친환경 여부 분석</a:t>
            </a:r>
            <a:endParaRPr lang="en-US" altLang="ko-K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8C0F0-7AA2-F5DC-FCDF-27DBF865F79D}"/>
              </a:ext>
            </a:extLst>
          </p:cNvPr>
          <p:cNvSpPr txBox="1"/>
          <p:nvPr/>
        </p:nvSpPr>
        <p:spPr>
          <a:xfrm>
            <a:off x="367991" y="1612114"/>
            <a:ext cx="9336447" cy="200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품질이 높을수록 가격이 비싸다</a:t>
            </a:r>
            <a:br>
              <a:rPr kumimoji="1" lang="en-US" altLang="ko-KR" sz="1400" dirty="0"/>
            </a:br>
            <a:r>
              <a:rPr kumimoji="1" lang="ko-KR" altLang="en-US" sz="1400" dirty="0"/>
              <a:t>►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등급 상품을 주 타겟을 정하여 매입 및 판매</a:t>
            </a:r>
            <a:br>
              <a:rPr kumimoji="1" lang="en-US" altLang="ko-KR" sz="1400" dirty="0"/>
            </a:br>
            <a:r>
              <a:rPr kumimoji="1" lang="ko-KR" altLang="en-US" sz="1400" dirty="0"/>
              <a:t>►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등급 상품을 중간에 특가로 판매하여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등급 상품 구매를 유도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친환경 품목도 가격 차이가 크게 나지 않는다</a:t>
            </a:r>
            <a:br>
              <a:rPr kumimoji="1" lang="en-US" altLang="ko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대부분의 물량이 일반 품목이므로 큰 경쟁력은 </a:t>
            </a:r>
            <a:r>
              <a:rPr kumimoji="1" lang="en-US" altLang="ko-KR" sz="1400" dirty="0"/>
              <a:t>X</a:t>
            </a:r>
            <a:br>
              <a:rPr kumimoji="1" lang="en-US" altLang="ko-KR" sz="1400" dirty="0">
                <a:solidFill>
                  <a:srgbClr val="FF0000"/>
                </a:solidFill>
              </a:rPr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친환경 여부는 따로 조건 상에서 고려할 필요 </a:t>
            </a:r>
            <a:r>
              <a:rPr kumimoji="1" lang="en-US" altLang="ko-KR" sz="1400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B687B-593E-D1B8-EBC7-03C0C59C347C}"/>
              </a:ext>
            </a:extLst>
          </p:cNvPr>
          <p:cNvSpPr txBox="1"/>
          <p:nvPr/>
        </p:nvSpPr>
        <p:spPr>
          <a:xfrm>
            <a:off x="3109353" y="37400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chemeClr val="bg2">
                    <a:lumMod val="50000"/>
                  </a:schemeClr>
                </a:solidFill>
              </a:rPr>
              <a:t>품질별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10287-F9B3-E4D3-5F0C-AC78D4EE22A1}"/>
              </a:ext>
            </a:extLst>
          </p:cNvPr>
          <p:cNvSpPr txBox="1"/>
          <p:nvPr/>
        </p:nvSpPr>
        <p:spPr>
          <a:xfrm>
            <a:off x="7806231" y="374002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chemeClr val="bg2">
                    <a:lumMod val="50000"/>
                  </a:schemeClr>
                </a:solidFill>
              </a:rPr>
              <a:t>친환경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ko-KR" altLang="en-US" dirty="0" err="1">
                <a:solidFill>
                  <a:schemeClr val="bg2">
                    <a:lumMod val="50000"/>
                  </a:schemeClr>
                </a:solidFill>
              </a:rPr>
              <a:t>여부별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도넛[D] 2">
            <a:extLst>
              <a:ext uri="{FF2B5EF4-FFF2-40B4-BE49-F238E27FC236}">
                <a16:creationId xmlns:a16="http://schemas.microsoft.com/office/drawing/2014/main" id="{35965B7F-C5D1-C6A8-919D-CDDD366152F6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0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37B601-9FBE-C32A-D4F6-11477EEC24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7951">
            <a:off x="10405450" y="682191"/>
            <a:ext cx="1263325" cy="6316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522CA9-EC20-4F0D-79B8-0EA79B44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71" y="4070024"/>
            <a:ext cx="4578058" cy="23088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016F33B-ADEE-99CD-F914-E8FBF80ED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04" y="4070024"/>
            <a:ext cx="4578058" cy="23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5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6053783-469A-7ABA-600A-AD5091D7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014" y="4086719"/>
            <a:ext cx="4578058" cy="231833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13419-BB7D-542A-5D37-E20E7746509B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무</a:t>
            </a:r>
            <a:r>
              <a:rPr lang="en-US" altLang="ko-KR" sz="2000" dirty="0"/>
              <a:t>’</a:t>
            </a:r>
            <a:r>
              <a:rPr lang="ko-KR" altLang="en-US" sz="2000" dirty="0"/>
              <a:t> </a:t>
            </a:r>
            <a:r>
              <a:rPr lang="ko-Kore-KR" altLang="en-US" sz="2000" dirty="0"/>
              <a:t>품질</a:t>
            </a:r>
            <a:r>
              <a:rPr lang="ko-KR" altLang="en-US" sz="2000" dirty="0"/>
              <a:t> 및 친환경 여부 분석</a:t>
            </a:r>
            <a:endParaRPr lang="en-US" altLang="ko-K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8C0F0-7AA2-F5DC-FCDF-27DBF865F79D}"/>
              </a:ext>
            </a:extLst>
          </p:cNvPr>
          <p:cNvSpPr txBox="1"/>
          <p:nvPr/>
        </p:nvSpPr>
        <p:spPr>
          <a:xfrm>
            <a:off x="367991" y="1612114"/>
            <a:ext cx="9336447" cy="200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품질이 높을수록 가격이 비싸다</a:t>
            </a:r>
            <a:br>
              <a:rPr kumimoji="1" lang="en-US" altLang="ko-KR" sz="1400" dirty="0"/>
            </a:br>
            <a:r>
              <a:rPr kumimoji="1" lang="ko-KR" altLang="en-US" sz="1400" dirty="0"/>
              <a:t>► 대부분의 물량이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등급이므로 큰 경쟁력은 </a:t>
            </a:r>
            <a:r>
              <a:rPr kumimoji="1" lang="en-US" altLang="ko-KR" sz="1400" dirty="0"/>
              <a:t>X</a:t>
            </a:r>
            <a:br>
              <a:rPr kumimoji="1" lang="en-US" altLang="ko-KR" sz="1400" dirty="0"/>
            </a:br>
            <a:r>
              <a:rPr kumimoji="1" lang="ko-KR" altLang="en-US" sz="1400" dirty="0"/>
              <a:t>► 대신 물량이 많으므로 좋은 품질의 품목을 충분히 합리적인 가격에 구매 가능</a:t>
            </a:r>
            <a:endParaRPr kumimoji="1"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친환경 여부에 따라 가격 차이가 크다</a:t>
            </a:r>
            <a:br>
              <a:rPr kumimoji="1" lang="en-US" altLang="ko-KR" sz="1400" dirty="0"/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이 역시 대부분의 물량이 일반 품목이므로 큰 경쟁력은 </a:t>
            </a:r>
            <a:r>
              <a:rPr kumimoji="1" lang="en-US" altLang="ko-KR" sz="1400" dirty="0"/>
              <a:t>X</a:t>
            </a:r>
            <a:br>
              <a:rPr kumimoji="1" lang="en-US" altLang="ko-KR" sz="1400" dirty="0">
                <a:solidFill>
                  <a:srgbClr val="FF0000"/>
                </a:solidFill>
              </a:rPr>
            </a:br>
            <a:r>
              <a:rPr kumimoji="1" lang="ko-KR" altLang="en-US" sz="1400" dirty="0"/>
              <a:t>►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친환경 여부는 따로 조건 상에서 고려할 필요 </a:t>
            </a:r>
            <a:r>
              <a:rPr kumimoji="1" lang="en-US" altLang="ko-KR" sz="1400" dirty="0"/>
              <a:t>X</a:t>
            </a:r>
          </a:p>
        </p:txBody>
      </p:sp>
      <p:sp>
        <p:nvSpPr>
          <p:cNvPr id="11" name="도넛[D] 10">
            <a:extLst>
              <a:ext uri="{FF2B5EF4-FFF2-40B4-BE49-F238E27FC236}">
                <a16:creationId xmlns:a16="http://schemas.microsoft.com/office/drawing/2014/main" id="{238E3FBB-D900-8F13-FE9E-F5EB33B55CD3}"/>
              </a:ext>
            </a:extLst>
          </p:cNvPr>
          <p:cNvSpPr/>
          <p:nvPr/>
        </p:nvSpPr>
        <p:spPr>
          <a:xfrm>
            <a:off x="10305711" y="292343"/>
            <a:ext cx="1545431" cy="1545431"/>
          </a:xfrm>
          <a:prstGeom prst="donut">
            <a:avLst>
              <a:gd name="adj" fmla="val 2200"/>
            </a:avLst>
          </a:prstGeom>
          <a:solidFill>
            <a:srgbClr val="FFC000">
              <a:alpha val="32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769A77-34DB-95FB-BD49-B361B26CC8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1518" y="521462"/>
            <a:ext cx="1545432" cy="10769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751A56-A930-38D8-71F7-425B12EEE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535" y="4070113"/>
            <a:ext cx="4578058" cy="2334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CB687B-593E-D1B8-EBC7-03C0C59C347C}"/>
              </a:ext>
            </a:extLst>
          </p:cNvPr>
          <p:cNvSpPr txBox="1"/>
          <p:nvPr/>
        </p:nvSpPr>
        <p:spPr>
          <a:xfrm>
            <a:off x="3109353" y="37400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chemeClr val="bg2">
                    <a:lumMod val="50000"/>
                  </a:schemeClr>
                </a:solidFill>
              </a:rPr>
              <a:t>품질별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10287-F9B3-E4D3-5F0C-AC78D4EE22A1}"/>
              </a:ext>
            </a:extLst>
          </p:cNvPr>
          <p:cNvSpPr txBox="1"/>
          <p:nvPr/>
        </p:nvSpPr>
        <p:spPr>
          <a:xfrm>
            <a:off x="7806231" y="374002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chemeClr val="bg2">
                    <a:lumMod val="50000"/>
                  </a:schemeClr>
                </a:solidFill>
              </a:rPr>
              <a:t>친환경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ko-KR" altLang="en-US" dirty="0" err="1">
                <a:solidFill>
                  <a:schemeClr val="bg2">
                    <a:lumMod val="50000"/>
                  </a:schemeClr>
                </a:solidFill>
              </a:rPr>
              <a:t>여부별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7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01A27-8B84-BDD0-4183-70194877D524}"/>
              </a:ext>
            </a:extLst>
          </p:cNvPr>
          <p:cNvSpPr txBox="1"/>
          <p:nvPr/>
        </p:nvSpPr>
        <p:spPr>
          <a:xfrm>
            <a:off x="367991" y="1645364"/>
            <a:ext cx="10580425" cy="444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결론</a:t>
            </a:r>
            <a:endParaRPr kumimoji="1" lang="en-US" altLang="ko-Kore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품질의 경우 </a:t>
            </a:r>
            <a:r>
              <a:rPr lang="en-US" altLang="ko-KR" sz="1400" dirty="0">
                <a:solidFill>
                  <a:srgbClr val="333333"/>
                </a:solidFill>
                <a:latin typeface="NotoSans"/>
              </a:rPr>
              <a:t>1</a:t>
            </a: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등급 물량이 가장 많아 경쟁력으로 꼽기는 어렵다 </a:t>
            </a:r>
            <a:endParaRPr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친환경 여부에 따라 가격 차이가 큰 품목과 크지 않은 품목이 있다</a:t>
            </a:r>
            <a:br>
              <a:rPr lang="en-US" altLang="ko-Kore-KR" sz="1400" dirty="0">
                <a:solidFill>
                  <a:srgbClr val="333333"/>
                </a:solidFill>
                <a:latin typeface="NotoSans"/>
              </a:rPr>
            </a:br>
            <a:endParaRPr lang="en-US" altLang="ko-Kore-KR" sz="1400" dirty="0">
              <a:solidFill>
                <a:srgbClr val="333333"/>
              </a:solidFill>
              <a:latin typeface="Noto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>
                <a:solidFill>
                  <a:srgbClr val="333333"/>
                </a:solidFill>
                <a:latin typeface="NotoSans"/>
              </a:rPr>
              <a:t>활용 전략</a:t>
            </a:r>
            <a:endParaRPr kumimoji="1" lang="en-US" altLang="ko-Kore-KR" dirty="0">
              <a:solidFill>
                <a:srgbClr val="333333"/>
              </a:solidFill>
              <a:latin typeface="NotoSan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품질</a:t>
            </a:r>
            <a:endParaRPr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33333"/>
                </a:solidFill>
                <a:latin typeface="NotoSans"/>
              </a:rPr>
              <a:t>1</a:t>
            </a: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등급을 제품 품질의 기준으로 삼고 구매를 진행한다</a:t>
            </a:r>
            <a:endParaRPr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33333"/>
                </a:solidFill>
                <a:latin typeface="NotoSans"/>
              </a:rPr>
              <a:t>1</a:t>
            </a: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등급이 아닌 품목은 매입을 지양한다 </a:t>
            </a:r>
            <a:endParaRPr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33333"/>
                </a:solidFill>
                <a:latin typeface="NotoSans"/>
              </a:rPr>
              <a:t>2</a:t>
            </a: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등급 상품 정도만 싼 가격에 매입해 </a:t>
            </a:r>
            <a:r>
              <a:rPr lang="en-US" altLang="ko-KR" sz="1400" b="1" dirty="0">
                <a:solidFill>
                  <a:srgbClr val="333333"/>
                </a:solidFill>
                <a:latin typeface="NotoSans"/>
              </a:rPr>
              <a:t>1</a:t>
            </a:r>
            <a:r>
              <a:rPr lang="ko-KR" altLang="en-US" sz="1400" b="1" dirty="0">
                <a:solidFill>
                  <a:srgbClr val="333333"/>
                </a:solidFill>
                <a:latin typeface="NotoSans"/>
              </a:rPr>
              <a:t>등급 품목 구매 유도용</a:t>
            </a: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으로 활용한다</a:t>
            </a:r>
            <a:br>
              <a:rPr lang="en-US" altLang="ko-KR" sz="1400" dirty="0">
                <a:solidFill>
                  <a:srgbClr val="333333"/>
                </a:solidFill>
                <a:latin typeface="NotoSans"/>
              </a:rPr>
            </a:br>
            <a:endParaRPr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친환경 여부</a:t>
            </a:r>
            <a:endParaRPr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가격 차이가 큰 품목은 프리미엄 전략을 이용하여 좀 더 좋은 가격에 거래 가능</a:t>
            </a:r>
            <a:endParaRPr lang="en-US" altLang="ko-KR" sz="1400" dirty="0">
              <a:solidFill>
                <a:srgbClr val="333333"/>
              </a:solidFill>
              <a:latin typeface="NotoSans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33333"/>
                </a:solidFill>
                <a:latin typeface="NotoSans"/>
              </a:rPr>
              <a:t>그 외의 경우에는 변별력이 적으므로 친환경 여부는 구매 기준으로 삼지 않는다</a:t>
            </a:r>
            <a:endParaRPr lang="en-US" altLang="ko-Kore-KR" sz="1400" dirty="0">
              <a:solidFill>
                <a:srgbClr val="333333"/>
              </a:solidFill>
              <a:latin typeface="Noto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17C7B-1C10-3EC5-E58D-750E8B947C1F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ore-KR" altLang="en-US" sz="2000" dirty="0"/>
              <a:t>품질</a:t>
            </a:r>
            <a:r>
              <a:rPr lang="ko-KR" altLang="en-US" sz="2000" dirty="0"/>
              <a:t> 및 친환경 여부 분석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197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13419-BB7D-542A-5D37-E20E7746509B}"/>
              </a:ext>
            </a:extLst>
          </p:cNvPr>
          <p:cNvSpPr txBox="1"/>
          <p:nvPr/>
        </p:nvSpPr>
        <p:spPr>
          <a:xfrm>
            <a:off x="334537" y="979436"/>
            <a:ext cx="50404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활용 방안</a:t>
            </a:r>
            <a:endParaRPr lang="en-US" altLang="ko-K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8C0F0-7AA2-F5DC-FCDF-27DBF865F79D}"/>
              </a:ext>
            </a:extLst>
          </p:cNvPr>
          <p:cNvSpPr txBox="1"/>
          <p:nvPr/>
        </p:nvSpPr>
        <p:spPr>
          <a:xfrm>
            <a:off x="367991" y="1612114"/>
            <a:ext cx="9336447" cy="149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구매시기 차트 제작</a:t>
            </a:r>
            <a:br>
              <a:rPr kumimoji="1" lang="en-US" altLang="ko-KR" sz="1400" dirty="0"/>
            </a:br>
            <a:r>
              <a:rPr kumimoji="1" lang="ko-KR" altLang="en-US" sz="1400" dirty="0"/>
              <a:t>► 품목별 조회 기간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품질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친환경 여부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원산지 등을 조건으로 사용</a:t>
            </a:r>
            <a:br>
              <a:rPr kumimoji="1" lang="en-US" altLang="ko-KR" sz="1400" dirty="0"/>
            </a:br>
            <a:r>
              <a:rPr kumimoji="1" lang="ko-KR" altLang="en-US" sz="1400" dirty="0"/>
              <a:t>► 해당 기간 평균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>
                <a:solidFill>
                  <a:srgbClr val="DB3AF2"/>
                </a:solidFill>
              </a:rPr>
              <a:t>최고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>
                <a:solidFill>
                  <a:srgbClr val="0070C0"/>
                </a:solidFill>
              </a:rPr>
              <a:t>최저</a:t>
            </a:r>
            <a:r>
              <a:rPr kumimoji="1" lang="ko-KR" altLang="en-US" sz="1400" dirty="0"/>
              <a:t> 가격 정보를 제공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u="sng" dirty="0"/>
              <a:t>시세 차익을 이용한 거래</a:t>
            </a:r>
            <a:r>
              <a:rPr kumimoji="1" lang="ko-KR" altLang="en-US" sz="1400" dirty="0"/>
              <a:t> 가능</a:t>
            </a:r>
            <a:br>
              <a:rPr kumimoji="1" lang="en-US" altLang="ko-KR" sz="1400" dirty="0"/>
            </a:br>
            <a:r>
              <a:rPr kumimoji="1" lang="ko-KR" altLang="en-US" sz="1400" dirty="0"/>
              <a:t>► 기존 품목의 특성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제철 기간 등 다양한 데이터와 결합하여 </a:t>
            </a:r>
            <a:r>
              <a:rPr kumimoji="1" lang="ko-KR" altLang="en-US" sz="1400" dirty="0" err="1"/>
              <a:t>최적가에</a:t>
            </a:r>
            <a:r>
              <a:rPr kumimoji="1" lang="ko-KR" altLang="en-US" sz="1400" dirty="0"/>
              <a:t> 거래</a:t>
            </a:r>
            <a:endParaRPr kumimoji="1"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D7C024-759F-F05C-2B83-E43CA366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80" y="3429000"/>
            <a:ext cx="8420640" cy="31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2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문제상황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B5E1A6B-ED57-6037-8F57-EF896F6339BE}"/>
              </a:ext>
            </a:extLst>
          </p:cNvPr>
          <p:cNvSpPr/>
          <p:nvPr/>
        </p:nvSpPr>
        <p:spPr>
          <a:xfrm>
            <a:off x="4838694" y="1627290"/>
            <a:ext cx="2069602" cy="2069602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2E986F-8446-8647-24EF-165556C5943A}"/>
              </a:ext>
            </a:extLst>
          </p:cNvPr>
          <p:cNvSpPr/>
          <p:nvPr/>
        </p:nvSpPr>
        <p:spPr>
          <a:xfrm>
            <a:off x="4991576" y="1780172"/>
            <a:ext cx="1786142" cy="1786142"/>
          </a:xfrm>
          <a:prstGeom prst="ellipse">
            <a:avLst/>
          </a:prstGeom>
          <a:solidFill>
            <a:srgbClr val="6CC932">
              <a:alpha val="89804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7A465-DD0C-BD96-8BB4-45D9ACC2D271}"/>
              </a:ext>
            </a:extLst>
          </p:cNvPr>
          <p:cNvSpPr txBox="1"/>
          <p:nvPr/>
        </p:nvSpPr>
        <p:spPr>
          <a:xfrm>
            <a:off x="557562" y="4566043"/>
            <a:ext cx="89611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신선식품 전문 </a:t>
            </a:r>
            <a:r>
              <a:rPr lang="ko-KR" altLang="en-US" sz="1600" b="1" dirty="0" err="1"/>
              <a:t>이커머스</a:t>
            </a:r>
            <a:r>
              <a:rPr lang="ko-KR" altLang="en-US" sz="1600" b="1" dirty="0"/>
              <a:t> </a:t>
            </a:r>
            <a:r>
              <a:rPr lang="en-US" altLang="ko-Kore-KR" sz="1600" b="1" dirty="0"/>
              <a:t>A</a:t>
            </a:r>
            <a:r>
              <a:rPr lang="ko-KR" altLang="en-US" sz="1600" dirty="0"/>
              <a:t>의 물류 담당자로부터 </a:t>
            </a:r>
            <a:r>
              <a:rPr lang="ko-KR" altLang="en-US" sz="1600" b="1" dirty="0"/>
              <a:t>상품 조달을 위한 데이터 분석을 </a:t>
            </a:r>
            <a:r>
              <a:rPr lang="ko-KR" altLang="en-US" sz="1600" dirty="0" err="1"/>
              <a:t>요청받았다고</a:t>
            </a:r>
            <a:r>
              <a:rPr lang="ko-KR" altLang="en-US" sz="1600" dirty="0"/>
              <a:t> 가정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상품 조달</a:t>
            </a:r>
            <a:r>
              <a:rPr lang="en-US" altLang="ko-KR" sz="1600" dirty="0"/>
              <a:t>, </a:t>
            </a:r>
            <a:r>
              <a:rPr lang="ko-KR" altLang="en-US" sz="1600" dirty="0"/>
              <a:t>평균 가격</a:t>
            </a:r>
            <a:r>
              <a:rPr lang="en-US" altLang="ko-KR" sz="1600" dirty="0"/>
              <a:t>, </a:t>
            </a:r>
            <a:r>
              <a:rPr lang="ko-KR" altLang="en-US" sz="1600" dirty="0"/>
              <a:t>수요 및 공급</a:t>
            </a:r>
            <a:r>
              <a:rPr lang="en-US" altLang="ko-KR" sz="1600" dirty="0"/>
              <a:t>, </a:t>
            </a:r>
            <a:r>
              <a:rPr lang="ko-KR" altLang="en-US" sz="1600" dirty="0"/>
              <a:t>상품 특성 등에 대한 </a:t>
            </a:r>
            <a:r>
              <a:rPr lang="ko-KR" altLang="en-US" sz="1600" b="1" dirty="0"/>
              <a:t>정보 제공 및 최적 구매 시기에 대한 분석 및 예측 </a:t>
            </a:r>
            <a:r>
              <a:rPr lang="ko-KR" altLang="en-US" sz="1600" dirty="0"/>
              <a:t>필요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9E4EF8-0B4A-39A7-3501-662CB221448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2F2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47" y="2117043"/>
            <a:ext cx="1112400" cy="1112400"/>
          </a:xfrm>
          <a:prstGeom prst="rect">
            <a:avLst/>
          </a:prstGeom>
          <a:noFill/>
          <a:ln w="34925">
            <a:solidFill>
              <a:schemeClr val="accent1">
                <a:alpha val="0"/>
              </a:schemeClr>
            </a:solidFill>
          </a:ln>
        </p:spPr>
      </p:pic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1B04A7EB-83D0-0F8B-C2C6-87AB813F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12336C-0231-4A12-B79E-CD8DF95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5D879-759E-84F5-82ED-0415E30B675C}"/>
              </a:ext>
            </a:extLst>
          </p:cNvPr>
          <p:cNvSpPr/>
          <p:nvPr/>
        </p:nvSpPr>
        <p:spPr>
          <a:xfrm>
            <a:off x="0" y="234669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2A8C9-8128-6058-E119-4AF64608D3BA}"/>
              </a:ext>
            </a:extLst>
          </p:cNvPr>
          <p:cNvSpPr txBox="1"/>
          <p:nvPr/>
        </p:nvSpPr>
        <p:spPr>
          <a:xfrm>
            <a:off x="3543858" y="2968104"/>
            <a:ext cx="5104284" cy="172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dirty="0">
                <a:solidFill>
                  <a:schemeClr val="bg1"/>
                </a:solidFill>
              </a:rPr>
              <a:t>Thank you</a:t>
            </a:r>
          </a:p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Contact 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en-US" altLang="ko-KR" sz="1000" dirty="0">
                <a:solidFill>
                  <a:schemeClr val="bg1"/>
                </a:solidFill>
              </a:rPr>
              <a:t>email : </a:t>
            </a:r>
            <a:r>
              <a:rPr lang="en-US" altLang="ko-KR" sz="1000" dirty="0">
                <a:solidFill>
                  <a:schemeClr val="bg1"/>
                </a:solidFill>
                <a:hlinkClick r:id="rId3"/>
              </a:rPr>
              <a:t>wlsrb031@naver.com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- </a:t>
            </a:r>
            <a:r>
              <a:rPr lang="en-US" altLang="ko-KR" sz="1000" dirty="0" err="1">
                <a:solidFill>
                  <a:schemeClr val="bg1"/>
                </a:solidFill>
              </a:rPr>
              <a:t>Github</a:t>
            </a:r>
            <a:r>
              <a:rPr lang="en-US" altLang="ko-KR" sz="1000" dirty="0">
                <a:solidFill>
                  <a:schemeClr val="bg1"/>
                </a:solidFill>
              </a:rPr>
              <a:t> : @LUCI031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843336-83A4-EA71-4917-A609A8EB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B0209-2E54-D05F-5B38-392C14FE9D24}"/>
              </a:ext>
            </a:extLst>
          </p:cNvPr>
          <p:cNvSpPr txBox="1"/>
          <p:nvPr/>
        </p:nvSpPr>
        <p:spPr>
          <a:xfrm>
            <a:off x="10581762" y="6284996"/>
            <a:ext cx="15440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ⓒMade by @LUCI031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ⓒdesign by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2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579865" y="2598001"/>
            <a:ext cx="201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E Seed Sans KR Bold"/>
                <a:ea typeface="LINE Seed Sans KR Bold"/>
                <a:cs typeface="+mn-cs"/>
              </a:rPr>
              <a:t>Part 2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Bold"/>
              <a:ea typeface="LINE Seed Sans KR Bol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579865" y="342899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>
                <a:solidFill>
                  <a:prstClr val="white"/>
                </a:solidFill>
                <a:latin typeface="LINE Seed Sans KR Regular"/>
                <a:ea typeface="LINE Seed Sans KR Regular"/>
              </a:rPr>
              <a:t>접근 방법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Regular"/>
              <a:ea typeface="LINE Seed Sans KR Regular"/>
              <a:cs typeface="+mn-cs"/>
            </a:endParaRPr>
          </a:p>
        </p:txBody>
      </p:sp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ea typeface="LINE Seed Sans KR Regular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928AE-9D16-3B27-CE41-A98BD482834D}"/>
              </a:ext>
            </a:extLst>
          </p:cNvPr>
          <p:cNvSpPr txBox="1"/>
          <p:nvPr/>
        </p:nvSpPr>
        <p:spPr>
          <a:xfrm>
            <a:off x="10581794" y="635634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ⓒMade by @LUCI031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ⓒdesign by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52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접근 방법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CCF6C-E1A5-C6E0-B746-143F15D346DA}"/>
              </a:ext>
            </a:extLst>
          </p:cNvPr>
          <p:cNvSpPr txBox="1"/>
          <p:nvPr/>
        </p:nvSpPr>
        <p:spPr>
          <a:xfrm>
            <a:off x="674689" y="1629570"/>
            <a:ext cx="1084262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농수산물 거래 데이터</a:t>
            </a:r>
            <a:r>
              <a:rPr lang="ko-KR" altLang="en-US" sz="1600" dirty="0"/>
              <a:t>를 이용</a:t>
            </a:r>
            <a:r>
              <a:rPr lang="en-US" altLang="ko-KR" sz="1600" dirty="0"/>
              <a:t>,</a:t>
            </a:r>
            <a:r>
              <a:rPr lang="ko-KR" altLang="en-US" sz="1600" dirty="0"/>
              <a:t> 상품 특성</a:t>
            </a:r>
            <a:r>
              <a:rPr lang="en-US" altLang="ko-KR" sz="1600" dirty="0"/>
              <a:t>, </a:t>
            </a:r>
            <a:r>
              <a:rPr lang="ko-KR" altLang="en-US" sz="1600" dirty="0"/>
              <a:t>제철 시기 등 </a:t>
            </a:r>
            <a:r>
              <a:rPr lang="ko-KR" altLang="en-US" sz="1600" b="1" dirty="0"/>
              <a:t>가격 변동 요인을 </a:t>
            </a:r>
            <a:r>
              <a:rPr lang="ko-KR" altLang="en-US" sz="1600" dirty="0"/>
              <a:t>파악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적절한 </a:t>
            </a:r>
            <a:r>
              <a:rPr lang="ko-KR" altLang="en-US" sz="1600" b="1" dirty="0"/>
              <a:t>구매 시기 및 판매 시기 예측</a:t>
            </a:r>
            <a:r>
              <a:rPr lang="ko-KR" altLang="en-US" sz="1600" dirty="0"/>
              <a:t>하여 이윤 극대화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상품별 평균적인 수요 및 공급량을 분석</a:t>
            </a:r>
            <a:r>
              <a:rPr lang="en-US" altLang="ko-KR" sz="1600" dirty="0"/>
              <a:t>, </a:t>
            </a:r>
            <a:r>
              <a:rPr lang="ko-KR" altLang="en-US" sz="1600" dirty="0"/>
              <a:t>싼 값에 사서 경쟁력 있는 가격으로 판매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수요 증가로 인해 농가와 직거래로 계약할 시 </a:t>
            </a:r>
            <a:r>
              <a:rPr lang="ko-KR" altLang="en-US" sz="1600" b="1" dirty="0"/>
              <a:t>평균적인 가격을 파악</a:t>
            </a:r>
            <a:r>
              <a:rPr lang="ko-KR" altLang="en-US" sz="1600" dirty="0"/>
              <a:t>하여 합리적인 가격에 계약할 수 있도록 정보 제공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A62002-699B-8F97-B6FB-7831230C6409}"/>
              </a:ext>
            </a:extLst>
          </p:cNvPr>
          <p:cNvSpPr/>
          <p:nvPr/>
        </p:nvSpPr>
        <p:spPr>
          <a:xfrm>
            <a:off x="1747220" y="4231103"/>
            <a:ext cx="1282390" cy="12823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02F80E61-AED0-D0EB-E314-43619879CECA}"/>
              </a:ext>
            </a:extLst>
          </p:cNvPr>
          <p:cNvSpPr/>
          <p:nvPr/>
        </p:nvSpPr>
        <p:spPr>
          <a:xfrm>
            <a:off x="3445659" y="4596603"/>
            <a:ext cx="1113183" cy="55139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2916C38-77F7-6F50-91E2-BE7A92C699C0}"/>
              </a:ext>
            </a:extLst>
          </p:cNvPr>
          <p:cNvSpPr/>
          <p:nvPr/>
        </p:nvSpPr>
        <p:spPr>
          <a:xfrm>
            <a:off x="4974891" y="4231102"/>
            <a:ext cx="1659835" cy="12823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INSIGHT</a:t>
            </a:r>
            <a:endParaRPr kumimoji="1" lang="ko-Kore-KR" altLang="en-US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DE16813D-8B10-7683-5C07-EB56F1ECBF77}"/>
              </a:ext>
            </a:extLst>
          </p:cNvPr>
          <p:cNvSpPr/>
          <p:nvPr/>
        </p:nvSpPr>
        <p:spPr>
          <a:xfrm>
            <a:off x="7050775" y="4596602"/>
            <a:ext cx="1113183" cy="55139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대각선 방향의 모서리가 둥근 사각형 12">
            <a:extLst>
              <a:ext uri="{FF2B5EF4-FFF2-40B4-BE49-F238E27FC236}">
                <a16:creationId xmlns:a16="http://schemas.microsoft.com/office/drawing/2014/main" id="{63BD0995-5FDD-0983-0CD6-25F63DA8D878}"/>
              </a:ext>
            </a:extLst>
          </p:cNvPr>
          <p:cNvSpPr/>
          <p:nvPr/>
        </p:nvSpPr>
        <p:spPr>
          <a:xfrm>
            <a:off x="8580007" y="4231099"/>
            <a:ext cx="1282389" cy="1282389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PROFIT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073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접근 방법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CCF6C-E1A5-C6E0-B746-143F15D346DA}"/>
              </a:ext>
            </a:extLst>
          </p:cNvPr>
          <p:cNvSpPr txBox="1"/>
          <p:nvPr/>
        </p:nvSpPr>
        <p:spPr>
          <a:xfrm>
            <a:off x="383514" y="1905559"/>
            <a:ext cx="1084262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가락시장에서 거래된 농수산물의 가격은 </a:t>
            </a:r>
            <a:r>
              <a:rPr lang="ko-KR" altLang="en-US" sz="1600" b="1" dirty="0"/>
              <a:t>전국적인 가격의 기준</a:t>
            </a:r>
            <a:endParaRPr lang="en-US" altLang="ko-KR" sz="16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서울시</a:t>
            </a:r>
            <a:r>
              <a:rPr lang="en-US" altLang="ko-KR" sz="1600" dirty="0"/>
              <a:t> </a:t>
            </a:r>
            <a:r>
              <a:rPr lang="ko-KR" altLang="en-US" sz="1600" dirty="0"/>
              <a:t>농수산물공사에서 제공하는 </a:t>
            </a:r>
            <a:r>
              <a:rPr lang="ko-KR" altLang="en-US" sz="1600" b="1" dirty="0"/>
              <a:t>가락시장의 농수산물 경매 데이터</a:t>
            </a:r>
            <a:r>
              <a:rPr lang="ko-KR" altLang="en-US" sz="1600" dirty="0"/>
              <a:t>를 이용하여 데이터 분석 진행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D625E6-3F25-3827-3DA5-25BAB3849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59" b="49922"/>
          <a:stretch/>
        </p:blipFill>
        <p:spPr>
          <a:xfrm>
            <a:off x="2276843" y="3796049"/>
            <a:ext cx="7638306" cy="956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0ECEB59E-0F11-8B7B-ABE9-CA464DDFA59A}"/>
              </a:ext>
            </a:extLst>
          </p:cNvPr>
          <p:cNvCxnSpPr>
            <a:cxnSpLocks/>
          </p:cNvCxnSpPr>
          <p:nvPr/>
        </p:nvCxnSpPr>
        <p:spPr>
          <a:xfrm>
            <a:off x="3433638" y="4274208"/>
            <a:ext cx="46296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6E6C67-2537-BCEA-E78E-4A9B33FD3555}"/>
              </a:ext>
            </a:extLst>
          </p:cNvPr>
          <p:cNvSpPr txBox="1"/>
          <p:nvPr/>
        </p:nvSpPr>
        <p:spPr>
          <a:xfrm>
            <a:off x="3460312" y="5803052"/>
            <a:ext cx="5037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effectLst/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2020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-06-16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effectLst/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한겨레 신문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 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effectLst/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&lt;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effectLst/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재주는 농민이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effectLst/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,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effectLst/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돈은 경매회사가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effectLst/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,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effectLst/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소비자는 ‘</a:t>
            </a:r>
            <a:r>
              <a:rPr lang="ko-KR" altLang="en-US" sz="1000" i="0" dirty="0" err="1">
                <a:solidFill>
                  <a:schemeClr val="bg1">
                    <a:lumMod val="50000"/>
                  </a:schemeClr>
                </a:solidFill>
                <a:effectLst/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봉’인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effectLst/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 가락시장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&gt;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AppleSDGothicNeo-Light" panose="02000300000000000000" pitchFamily="2" charset="-127"/>
                <a:ea typeface="AppleSDGothicNeo-Light" panose="02000300000000000000" pitchFamily="2" charset="-127"/>
              </a:rPr>
              <a:t> 중 발췌</a:t>
            </a:r>
            <a:endParaRPr kumimoji="1" lang="ko-Kore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1BE882F-B78E-58EC-02DD-7EF49EB65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06" y="4752368"/>
            <a:ext cx="7468387" cy="843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1A69F90-6FCE-C86A-388D-B42E1BFA3A62}"/>
              </a:ext>
            </a:extLst>
          </p:cNvPr>
          <p:cNvCxnSpPr>
            <a:cxnSpLocks/>
          </p:cNvCxnSpPr>
          <p:nvPr/>
        </p:nvCxnSpPr>
        <p:spPr>
          <a:xfrm>
            <a:off x="7456849" y="5151551"/>
            <a:ext cx="2231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CC75E1B7-3AA8-2CC3-0DB8-B7A82E869C41}"/>
              </a:ext>
            </a:extLst>
          </p:cNvPr>
          <p:cNvCxnSpPr>
            <a:cxnSpLocks/>
          </p:cNvCxnSpPr>
          <p:nvPr/>
        </p:nvCxnSpPr>
        <p:spPr>
          <a:xfrm>
            <a:off x="2457466" y="5539177"/>
            <a:ext cx="26689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80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579865" y="2598001"/>
            <a:ext cx="201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E Seed Sans KR Bold"/>
                <a:ea typeface="LINE Seed Sans KR Bold"/>
                <a:cs typeface="+mn-cs"/>
              </a:rPr>
              <a:t>Part 3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Bold"/>
              <a:ea typeface="LINE Seed Sans KR Bol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579865" y="342899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E Seed Sans KR Regular"/>
                <a:ea typeface="LINE Seed Sans KR Regular"/>
                <a:cs typeface="+mn-cs"/>
              </a:rPr>
              <a:t>진행 과정</a:t>
            </a:r>
          </a:p>
        </p:txBody>
      </p:sp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ea typeface="LINE Seed Sans KR Regular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93A353-5FFE-B126-0815-1A4AA1E71B04}"/>
              </a:ext>
            </a:extLst>
          </p:cNvPr>
          <p:cNvSpPr txBox="1"/>
          <p:nvPr/>
        </p:nvSpPr>
        <p:spPr>
          <a:xfrm>
            <a:off x="10581794" y="635634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ⓒMade by @LUCI031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ⓒdesign by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7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진행 과정</a:t>
            </a:r>
          </a:p>
        </p:txBody>
      </p:sp>
      <p:sp>
        <p:nvSpPr>
          <p:cNvPr id="11" name="갈매기형 수장 5">
            <a:extLst>
              <a:ext uri="{FF2B5EF4-FFF2-40B4-BE49-F238E27FC236}">
                <a16:creationId xmlns:a16="http://schemas.microsoft.com/office/drawing/2014/main" id="{44D22DDC-9A3A-48A6-60E0-2D98A68D0285}"/>
              </a:ext>
            </a:extLst>
          </p:cNvPr>
          <p:cNvSpPr/>
          <p:nvPr/>
        </p:nvSpPr>
        <p:spPr>
          <a:xfrm>
            <a:off x="7743824" y="3017585"/>
            <a:ext cx="3933825" cy="1399868"/>
          </a:xfrm>
          <a:prstGeom prst="chevron">
            <a:avLst/>
          </a:prstGeom>
          <a:solidFill>
            <a:srgbClr val="14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갈매기형 수장 4">
            <a:extLst>
              <a:ext uri="{FF2B5EF4-FFF2-40B4-BE49-F238E27FC236}">
                <a16:creationId xmlns:a16="http://schemas.microsoft.com/office/drawing/2014/main" id="{40940C12-8EEB-9A06-3F48-1013556F49FB}"/>
              </a:ext>
            </a:extLst>
          </p:cNvPr>
          <p:cNvSpPr/>
          <p:nvPr/>
        </p:nvSpPr>
        <p:spPr>
          <a:xfrm>
            <a:off x="4105275" y="3017585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오각형 3">
            <a:extLst>
              <a:ext uri="{FF2B5EF4-FFF2-40B4-BE49-F238E27FC236}">
                <a16:creationId xmlns:a16="http://schemas.microsoft.com/office/drawing/2014/main" id="{C376C3CF-7D4D-73BB-E9A7-F6B495D603D9}"/>
              </a:ext>
            </a:extLst>
          </p:cNvPr>
          <p:cNvSpPr/>
          <p:nvPr/>
        </p:nvSpPr>
        <p:spPr>
          <a:xfrm>
            <a:off x="514350" y="3017585"/>
            <a:ext cx="3933825" cy="139986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71409B2F-6E6D-FFA9-70D1-24AEAD70D91B}"/>
              </a:ext>
            </a:extLst>
          </p:cNvPr>
          <p:cNvSpPr/>
          <p:nvPr/>
        </p:nvSpPr>
        <p:spPr>
          <a:xfrm rot="16200000">
            <a:off x="5520931" y="326135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220162F8-E9AD-5FD6-E403-9F32B8EEDF04}"/>
              </a:ext>
            </a:extLst>
          </p:cNvPr>
          <p:cNvSpPr/>
          <p:nvPr/>
        </p:nvSpPr>
        <p:spPr>
          <a:xfrm rot="5400000" flipV="1">
            <a:off x="1930006" y="110708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64F8C1DD-2FB9-DACE-6563-25841BC79978}"/>
              </a:ext>
            </a:extLst>
          </p:cNvPr>
          <p:cNvSpPr/>
          <p:nvPr/>
        </p:nvSpPr>
        <p:spPr>
          <a:xfrm rot="5400000" flipV="1">
            <a:off x="9159480" y="110307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C62D6E-90FA-DE13-3459-50BABB9ED1CE}"/>
              </a:ext>
            </a:extLst>
          </p:cNvPr>
          <p:cNvSpPr txBox="1"/>
          <p:nvPr/>
        </p:nvSpPr>
        <p:spPr>
          <a:xfrm>
            <a:off x="1471823" y="207851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Raw Data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0CB505-6EDC-F94A-E38C-20AE92A2C8D8}"/>
              </a:ext>
            </a:extLst>
          </p:cNvPr>
          <p:cNvSpPr txBox="1"/>
          <p:nvPr/>
        </p:nvSpPr>
        <p:spPr>
          <a:xfrm>
            <a:off x="8749289" y="2078515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3CDA-A07A-EBE8-80F5-5B170CAE91D0}"/>
              </a:ext>
            </a:extLst>
          </p:cNvPr>
          <p:cNvSpPr txBox="1"/>
          <p:nvPr/>
        </p:nvSpPr>
        <p:spPr>
          <a:xfrm>
            <a:off x="5397067" y="5073364"/>
            <a:ext cx="56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AAA58F-A9C0-BF66-1470-C418C4721CBF}"/>
              </a:ext>
            </a:extLst>
          </p:cNvPr>
          <p:cNvSpPr txBox="1"/>
          <p:nvPr/>
        </p:nvSpPr>
        <p:spPr>
          <a:xfrm>
            <a:off x="1711251" y="346500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전처리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C4165-CD1C-DF27-7572-102F77B18FF3}"/>
              </a:ext>
            </a:extLst>
          </p:cNvPr>
          <p:cNvSpPr txBox="1"/>
          <p:nvPr/>
        </p:nvSpPr>
        <p:spPr>
          <a:xfrm>
            <a:off x="4845264" y="3465001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탐색적 데이터 분석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E69BD2-7992-4FC5-F21A-4A1B72722878}"/>
              </a:ext>
            </a:extLst>
          </p:cNvPr>
          <p:cNvSpPr txBox="1"/>
          <p:nvPr/>
        </p:nvSpPr>
        <p:spPr>
          <a:xfrm>
            <a:off x="8664140" y="3465001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구매 시기 선정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7961B-EDA7-4AD5-E19C-4B7C8D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8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1986</Words>
  <Application>Microsoft Macintosh PowerPoint</Application>
  <PresentationFormat>와이드스크린</PresentationFormat>
  <Paragraphs>348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AppleSDGothicNeo-Light</vt:lpstr>
      <vt:lpstr>LINE Seed Sans KR Bold</vt:lpstr>
      <vt:lpstr>LINE Seed Sans KR Regular</vt:lpstr>
      <vt:lpstr>LINE Seed Sans KR Thin</vt:lpstr>
      <vt:lpstr>NotoSans</vt:lpstr>
      <vt:lpstr>Arial</vt:lpstr>
      <vt:lpstr>Calibri</vt:lpstr>
      <vt:lpstr>Wingdings</vt:lpstr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진규</cp:lastModifiedBy>
  <cp:revision>531</cp:revision>
  <dcterms:created xsi:type="dcterms:W3CDTF">2022-10-11T03:30:09Z</dcterms:created>
  <dcterms:modified xsi:type="dcterms:W3CDTF">2023-01-27T07:23:42Z</dcterms:modified>
</cp:coreProperties>
</file>