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5" r:id="rId2"/>
  </p:sldMasterIdLst>
  <p:notesMasterIdLst>
    <p:notesMasterId r:id="rId14"/>
  </p:notesMasterIdLst>
  <p:sldIdLst>
    <p:sldId id="258" r:id="rId3"/>
    <p:sldId id="262" r:id="rId4"/>
    <p:sldId id="277" r:id="rId5"/>
    <p:sldId id="270" r:id="rId6"/>
    <p:sldId id="283" r:id="rId7"/>
    <p:sldId id="282" r:id="rId8"/>
    <p:sldId id="264" r:id="rId9"/>
    <p:sldId id="273" r:id="rId10"/>
    <p:sldId id="259" r:id="rId11"/>
    <p:sldId id="284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F4F"/>
    <a:srgbClr val="FFFFFF"/>
    <a:srgbClr val="E47763"/>
    <a:srgbClr val="D74C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2" autoAdjust="0"/>
    <p:restoredTop sz="94354" autoAdjust="0"/>
  </p:normalViewPr>
  <p:slideViewPr>
    <p:cSldViewPr snapToGrid="0" showGuides="1">
      <p:cViewPr varScale="1">
        <p:scale>
          <a:sx n="104" d="100"/>
          <a:sy n="104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D27F5-39D4-41B0-85E7-69376004805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0B10-2594-42A1-B015-DEE08A9F4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from: https://www.freeppt7.com/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40B10-2594-42A1-B015-DEE08A9F42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8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E35719-78AC-6CE5-A252-9783D39A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1DF24-A3B7-94DF-84C3-0D008C2C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C688-EDAD-4C2E-BE02-2A374C227303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D8FB7-94CE-4380-33FB-47076F53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9813F-7352-5B6C-3473-5CF122F4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E63-2989-4C88-B60C-3139E6BB2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3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759951" y="682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http://www.freeppt7.com/xiazai/</a:t>
            </a:r>
          </a:p>
        </p:txBody>
      </p:sp>
    </p:spTree>
    <p:extLst>
      <p:ext uri="{BB962C8B-B14F-4D97-AF65-F5344CB8AC3E}">
        <p14:creationId xmlns:p14="http://schemas.microsoft.com/office/powerpoint/2010/main" val="32369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1ECF-D4C8-74D4-A731-3B62D450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24D-FE2D-4597-B311-55080AF423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B175-83FF-DAAA-E479-2028076C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CACBA-1D1C-50B8-579A-DFC0D210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ED9A-F093-4465-B20F-8EFB89AA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2025/4/8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8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4706B-EA7C-FAAC-EDE7-22C93AB6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82202-63CC-1084-5F30-CA2D3C3B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6F51-C967-9367-31F6-B73B9B838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8701C688-EDAD-4C2E-BE02-2A374C227303}" type="datetimeFigureOut">
              <a:rPr lang="zh-CN" altLang="en-US" smtClean="0"/>
              <a:pPr/>
              <a:t>2025/4/8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EE418-CEE0-7B7D-0DEC-FB5578539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A2092-8FAC-C89D-FB4D-DFACD9D1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3F70E63-2989-4C88-B60C-3139E6BB2A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6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hyperlink" Target="http://www.safetyculture.com/" TargetMode="External"/><Relationship Id="rId4" Type="http://schemas.openxmlformats.org/officeDocument/2006/relationships/hyperlink" Target="http://www.auditboard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" y="-635"/>
            <a:ext cx="3211831" cy="337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0" h="5322">
                <a:moveTo>
                  <a:pt x="0" y="0"/>
                </a:moveTo>
                <a:lnTo>
                  <a:pt x="5001" y="0"/>
                </a:lnTo>
                <a:cubicBezTo>
                  <a:pt x="2194" y="-148"/>
                  <a:pt x="-71" y="2793"/>
                  <a:pt x="0" y="5317"/>
                </a:cubicBezTo>
                <a:lnTo>
                  <a:pt x="0" y="0"/>
                </a:lnTo>
                <a:close/>
                <a:moveTo>
                  <a:pt x="5001" y="0"/>
                </a:moveTo>
                <a:lnTo>
                  <a:pt x="5058" y="0"/>
                </a:lnTo>
                <a:lnTo>
                  <a:pt x="5058" y="1"/>
                </a:lnTo>
                <a:lnTo>
                  <a:pt x="500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" y="3482340"/>
            <a:ext cx="3129915" cy="33756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4" h="5321">
                <a:moveTo>
                  <a:pt x="4929" y="5316"/>
                </a:moveTo>
                <a:lnTo>
                  <a:pt x="0" y="5316"/>
                </a:lnTo>
                <a:lnTo>
                  <a:pt x="0" y="0"/>
                </a:lnTo>
                <a:cubicBezTo>
                  <a:pt x="-136" y="2835"/>
                  <a:pt x="2579" y="5448"/>
                  <a:pt x="4929" y="53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098D37-9E9E-6CBB-D784-7EED8822F9E7}"/>
              </a:ext>
            </a:extLst>
          </p:cNvPr>
          <p:cNvGrpSpPr/>
          <p:nvPr/>
        </p:nvGrpSpPr>
        <p:grpSpPr>
          <a:xfrm>
            <a:off x="10813799" y="6267452"/>
            <a:ext cx="1091123" cy="319405"/>
            <a:chOff x="384897" y="6324600"/>
            <a:chExt cx="1091123" cy="319405"/>
          </a:xfrm>
          <a:solidFill>
            <a:srgbClr val="C00000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CF04382-9E3E-3AC1-BE4B-F6F6BD826C5F}"/>
                </a:ext>
              </a:extLst>
            </p:cNvPr>
            <p:cNvGrpSpPr/>
            <p:nvPr/>
          </p:nvGrpSpPr>
          <p:grpSpPr>
            <a:xfrm>
              <a:off x="384897" y="6324600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3A9181E-735F-721C-AFE8-99C4867EADDA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1C85455-4072-028B-634D-8F16382DEAA5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59CA647-F19A-3D6D-7ED5-77A7AD6A1FAF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033005D-BDCE-6DBF-2F1E-DF3D54B7CC30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7763B1D-7072-B45F-BC4F-44AEC64386FD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14EE696-5B98-FF20-6D9E-EDA82E8432F9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05B079E-3F54-D9F6-C053-71FEFFE0BEA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8B89F2A-F87F-88DC-EC6F-31B1B2491B3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F038652-6789-CBC2-93FA-DF87E622C399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D0F2744-9037-2306-B747-9BAC30DA52C7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E27B5C-9C36-3862-B60B-1F63D3FEF7EA}"/>
                </a:ext>
              </a:extLst>
            </p:cNvPr>
            <p:cNvGrpSpPr/>
            <p:nvPr/>
          </p:nvGrpSpPr>
          <p:grpSpPr>
            <a:xfrm>
              <a:off x="384897" y="6461443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40D0188-4529-2025-77EF-D3F6754BC437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74685D-326E-96F5-E324-C3016B31B984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49EA382-26F1-735E-F6EF-17511680516A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B036BABE-8561-6E31-EF07-BB15379CAA08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1CF85CF-9EF2-1048-5D06-5CDD971EF224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CD3223F-BBE4-3FC8-F2F4-3AB30C832726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E85442C-4AC6-8625-ECA9-0F0335CE663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0430A6B-D956-B22B-1DEA-C848973C6CE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EEFF046-0DDA-B4FE-6FCF-A12205539010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C90D6DD1-E15B-CBE0-D391-1BB51ECDFE8B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83BC92-5628-6657-84F5-7CB8FFE13E4C}"/>
                </a:ext>
              </a:extLst>
            </p:cNvPr>
            <p:cNvGrpSpPr/>
            <p:nvPr/>
          </p:nvGrpSpPr>
          <p:grpSpPr>
            <a:xfrm>
              <a:off x="384897" y="6598286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67E2511-5631-DF20-4132-0D86C015CB63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8A2ECB7-AE75-C36A-977D-CF86B7FA1E48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09194D7-3D85-D682-CC8C-507658697B92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EB59CB5-722F-4627-D423-5C331A905954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27368AB-056F-3E6A-4202-02B943D5C1BA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BD67867-7740-7FA0-549B-C3818C88B1E2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697B44E-3287-8F9B-1D5D-406610FBA87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BC21043-73A2-51C5-DA1A-7E3A23230FAE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AF899CD-7C14-0FBC-C609-2A7600F82068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2CA21F-6943-CCD1-E776-D3FDBF94386A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EB96353D-3315-89E8-27C2-8E6B82923578}"/>
              </a:ext>
            </a:extLst>
          </p:cNvPr>
          <p:cNvSpPr txBox="1"/>
          <p:nvPr/>
        </p:nvSpPr>
        <p:spPr>
          <a:xfrm>
            <a:off x="5382732" y="1466860"/>
            <a:ext cx="636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5600" dirty="0">
                <a:solidFill>
                  <a:srgbClr val="C00000"/>
                </a:solidFill>
                <a:latin typeface="思源宋体 CN Heavy"/>
                <a:ea typeface="思源宋体 CN Heavy" panose="02020900000000000000" pitchFamily="18" charset="-122"/>
                <a:cs typeface="思源宋体 CN Heavy" panose="02020900000000000000" pitchFamily="18" charset="-122"/>
              </a:rPr>
              <a:t>RISK MATRIX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581611A-92AA-ABC1-F6DE-B5F4A1549A8B}"/>
              </a:ext>
            </a:extLst>
          </p:cNvPr>
          <p:cNvSpPr txBox="1"/>
          <p:nvPr/>
        </p:nvSpPr>
        <p:spPr>
          <a:xfrm>
            <a:off x="6298602" y="3496976"/>
            <a:ext cx="537400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</a:rPr>
              <a:t>RISK MATRIX IN POWER BI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0CF3EF1-6774-5C0F-F2F9-4444436FD0B6}"/>
              </a:ext>
            </a:extLst>
          </p:cNvPr>
          <p:cNvGrpSpPr/>
          <p:nvPr/>
        </p:nvGrpSpPr>
        <p:grpSpPr>
          <a:xfrm>
            <a:off x="2178281" y="2555448"/>
            <a:ext cx="1747107" cy="1747106"/>
            <a:chOff x="2178282" y="2555447"/>
            <a:chExt cx="1747106" cy="1747106"/>
          </a:xfrm>
        </p:grpSpPr>
        <p:sp>
          <p:nvSpPr>
            <p:cNvPr id="16" name="椭圆 15"/>
            <p:cNvSpPr/>
            <p:nvPr/>
          </p:nvSpPr>
          <p:spPr>
            <a:xfrm>
              <a:off x="2178282" y="2555447"/>
              <a:ext cx="1747106" cy="1747106"/>
            </a:xfrm>
            <a:prstGeom prst="ellipse">
              <a:avLst/>
            </a:prstGeom>
            <a:gradFill>
              <a:gsLst>
                <a:gs pos="15000">
                  <a:srgbClr val="E98871"/>
                </a:gs>
                <a:gs pos="89000">
                  <a:srgbClr val="C00000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6600" kern="0" dirty="0">
                <a:solidFill>
                  <a:prstClr val="white"/>
                </a:solidFill>
                <a:latin typeface="Arial Black" panose="020B0A04020102020204" pitchFamily="34" charset="0"/>
                <a:ea typeface="思源宋体 CN" panose="02020400000000000000" pitchFamily="18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ADC8E16-C3A0-3381-68F1-1EF215B24272}"/>
                </a:ext>
              </a:extLst>
            </p:cNvPr>
            <p:cNvSpPr txBox="1"/>
            <p:nvPr/>
          </p:nvSpPr>
          <p:spPr>
            <a:xfrm>
              <a:off x="2212722" y="3105834"/>
              <a:ext cx="17032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74B7C4E0-62A0-0040-12D8-DD7ED312A776}"/>
              </a:ext>
            </a:extLst>
          </p:cNvPr>
          <p:cNvSpPr/>
          <p:nvPr/>
        </p:nvSpPr>
        <p:spPr>
          <a:xfrm>
            <a:off x="1" y="-635"/>
            <a:ext cx="3211831" cy="337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0" h="5322">
                <a:moveTo>
                  <a:pt x="0" y="0"/>
                </a:moveTo>
                <a:lnTo>
                  <a:pt x="5001" y="0"/>
                </a:lnTo>
                <a:cubicBezTo>
                  <a:pt x="2194" y="-148"/>
                  <a:pt x="-71" y="2793"/>
                  <a:pt x="0" y="5317"/>
                </a:cubicBezTo>
                <a:lnTo>
                  <a:pt x="0" y="0"/>
                </a:lnTo>
                <a:close/>
                <a:moveTo>
                  <a:pt x="5001" y="0"/>
                </a:moveTo>
                <a:lnTo>
                  <a:pt x="5058" y="0"/>
                </a:lnTo>
                <a:lnTo>
                  <a:pt x="5058" y="1"/>
                </a:lnTo>
                <a:lnTo>
                  <a:pt x="500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09A44-838E-EBEE-AE3B-1954B1CB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2341"/>
            <a:ext cx="3133616" cy="3377477"/>
          </a:xfrm>
          <a:prstGeom prst="rect">
            <a:avLst/>
          </a:prstGeom>
        </p:spPr>
      </p:pic>
      <p:sp>
        <p:nvSpPr>
          <p:cNvPr id="4" name="矩形 28">
            <a:extLst>
              <a:ext uri="{FF2B5EF4-FFF2-40B4-BE49-F238E27FC236}">
                <a16:creationId xmlns:a16="http://schemas.microsoft.com/office/drawing/2014/main" id="{C570AB4D-36B6-AFE2-7CBE-46440A9C44E3}"/>
              </a:ext>
            </a:extLst>
          </p:cNvPr>
          <p:cNvSpPr/>
          <p:nvPr/>
        </p:nvSpPr>
        <p:spPr>
          <a:xfrm>
            <a:off x="5468597" y="3581400"/>
            <a:ext cx="5260529" cy="135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Power BI Tutorial: Create An Advanced Risk Matrix Visual – P2 [ YouTube Channel: NextGen BI Guru ] </a:t>
            </a:r>
          </a:p>
          <a:p>
            <a:pPr marL="285750" marR="0" lvl="0" indent="-2857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hlinkClick r:id="rId4"/>
              </a:rPr>
              <a:t>WWW.auditboard.com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hlinkClick r:id="rId5"/>
              </a:rPr>
              <a:t>www.safetyculture.com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5" name="文本框 27">
            <a:extLst>
              <a:ext uri="{FF2B5EF4-FFF2-40B4-BE49-F238E27FC236}">
                <a16:creationId xmlns:a16="http://schemas.microsoft.com/office/drawing/2014/main" id="{85232596-DB48-AF31-994E-00211914FC5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27047" y="2636996"/>
            <a:ext cx="3211832" cy="738664"/>
          </a:xfrm>
          <a:prstGeom prst="rect">
            <a:avLst/>
          </a:prstGeom>
          <a:noFill/>
          <a:effectLst>
            <a:glow rad="203200">
              <a:srgbClr val="FF0000">
                <a:alpha val="69000"/>
              </a:srgbClr>
            </a:glow>
          </a:effectLst>
        </p:spPr>
        <p:txBody>
          <a:bodyPr wrap="square" lIns="0" tIns="0" rIns="0" bIns="0" rtlCol="0">
            <a:spAutoFit/>
          </a:bodyPr>
          <a:lstStyle/>
          <a:p>
            <a:pPr lvl="0" algn="ctr" defTabSz="457200">
              <a:defRPr/>
            </a:pPr>
            <a:r>
              <a:rPr lang="en-US" altLang="zh-CN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庞门正道标题体" panose="02010600030101010101" pitchFamily="2" charset="-122"/>
              </a:rPr>
              <a:t>References</a:t>
            </a:r>
            <a:endParaRPr lang="zh-CN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庞门正道标题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69938-3480-F371-A3D6-CFD5E92A6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5706" y="453399"/>
            <a:ext cx="1091279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" y="-635"/>
            <a:ext cx="3211831" cy="337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0" h="5322">
                <a:moveTo>
                  <a:pt x="0" y="0"/>
                </a:moveTo>
                <a:lnTo>
                  <a:pt x="5001" y="0"/>
                </a:lnTo>
                <a:cubicBezTo>
                  <a:pt x="2194" y="-148"/>
                  <a:pt x="-71" y="2793"/>
                  <a:pt x="0" y="5317"/>
                </a:cubicBezTo>
                <a:lnTo>
                  <a:pt x="0" y="0"/>
                </a:lnTo>
                <a:close/>
                <a:moveTo>
                  <a:pt x="5001" y="0"/>
                </a:moveTo>
                <a:lnTo>
                  <a:pt x="5058" y="0"/>
                </a:lnTo>
                <a:lnTo>
                  <a:pt x="5058" y="1"/>
                </a:lnTo>
                <a:lnTo>
                  <a:pt x="500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" y="3482340"/>
            <a:ext cx="3129915" cy="33756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4" h="5321">
                <a:moveTo>
                  <a:pt x="4929" y="5316"/>
                </a:moveTo>
                <a:lnTo>
                  <a:pt x="0" y="5316"/>
                </a:lnTo>
                <a:lnTo>
                  <a:pt x="0" y="0"/>
                </a:lnTo>
                <a:cubicBezTo>
                  <a:pt x="-136" y="2835"/>
                  <a:pt x="2579" y="5448"/>
                  <a:pt x="4929" y="53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098D37-9E9E-6CBB-D784-7EED8822F9E7}"/>
              </a:ext>
            </a:extLst>
          </p:cNvPr>
          <p:cNvGrpSpPr/>
          <p:nvPr/>
        </p:nvGrpSpPr>
        <p:grpSpPr>
          <a:xfrm>
            <a:off x="10813799" y="6267452"/>
            <a:ext cx="1091123" cy="319405"/>
            <a:chOff x="384897" y="6324600"/>
            <a:chExt cx="1091123" cy="319405"/>
          </a:xfrm>
          <a:solidFill>
            <a:srgbClr val="C00000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CF04382-9E3E-3AC1-BE4B-F6F6BD826C5F}"/>
                </a:ext>
              </a:extLst>
            </p:cNvPr>
            <p:cNvGrpSpPr/>
            <p:nvPr/>
          </p:nvGrpSpPr>
          <p:grpSpPr>
            <a:xfrm>
              <a:off x="384897" y="6324600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3A9181E-735F-721C-AFE8-99C4867EADDA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1C85455-4072-028B-634D-8F16382DEAA5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59CA647-F19A-3D6D-7ED5-77A7AD6A1FAF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033005D-BDCE-6DBF-2F1E-DF3D54B7CC30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7763B1D-7072-B45F-BC4F-44AEC64386FD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14EE696-5B98-FF20-6D9E-EDA82E8432F9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05B079E-3F54-D9F6-C053-71FEFFE0BEA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8B89F2A-F87F-88DC-EC6F-31B1B2491B3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F038652-6789-CBC2-93FA-DF87E622C399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D0F2744-9037-2306-B747-9BAC30DA52C7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E27B5C-9C36-3862-B60B-1F63D3FEF7EA}"/>
                </a:ext>
              </a:extLst>
            </p:cNvPr>
            <p:cNvGrpSpPr/>
            <p:nvPr/>
          </p:nvGrpSpPr>
          <p:grpSpPr>
            <a:xfrm>
              <a:off x="384897" y="6461443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40D0188-4529-2025-77EF-D3F6754BC437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74685D-326E-96F5-E324-C3016B31B984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49EA382-26F1-735E-F6EF-17511680516A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B036BABE-8561-6E31-EF07-BB15379CAA08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1CF85CF-9EF2-1048-5D06-5CDD971EF224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CD3223F-BBE4-3FC8-F2F4-3AB30C832726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E85442C-4AC6-8625-ECA9-0F0335CE663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0430A6B-D956-B22B-1DEA-C848973C6CE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EEFF046-0DDA-B4FE-6FCF-A12205539010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C90D6DD1-E15B-CBE0-D391-1BB51ECDFE8B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83BC92-5628-6657-84F5-7CB8FFE13E4C}"/>
                </a:ext>
              </a:extLst>
            </p:cNvPr>
            <p:cNvGrpSpPr/>
            <p:nvPr/>
          </p:nvGrpSpPr>
          <p:grpSpPr>
            <a:xfrm>
              <a:off x="384897" y="6598286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67E2511-5631-DF20-4132-0D86C015CB63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8A2ECB7-AE75-C36A-977D-CF86B7FA1E48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09194D7-3D85-D682-CC8C-507658697B92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EB59CB5-722F-4627-D423-5C331A905954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27368AB-056F-3E6A-4202-02B943D5C1BA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BD67867-7740-7FA0-549B-C3818C88B1E2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697B44E-3287-8F9B-1D5D-406610FBA87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BC21043-73A2-51C5-DA1A-7E3A23230FAE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AF899CD-7C14-0FBC-C609-2A7600F82068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2CA21F-6943-CCD1-E776-D3FDBF94386A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EB96353D-3315-89E8-27C2-8E6B82923578}"/>
              </a:ext>
            </a:extLst>
          </p:cNvPr>
          <p:cNvSpPr txBox="1"/>
          <p:nvPr/>
        </p:nvSpPr>
        <p:spPr>
          <a:xfrm>
            <a:off x="5737878" y="2752412"/>
            <a:ext cx="63603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7500" dirty="0">
                <a:solidFill>
                  <a:srgbClr val="C00000"/>
                </a:solidFill>
                <a:latin typeface="思源宋体 CN Heavy"/>
                <a:ea typeface="思源宋体 CN Heavy" panose="02020900000000000000" pitchFamily="18" charset="-122"/>
                <a:cs typeface="思源宋体 CN Heavy" panose="02020900000000000000" pitchFamily="18" charset="-122"/>
              </a:rPr>
              <a:t>THANK YOU</a:t>
            </a:r>
            <a:endParaRPr kumimoji="0" lang="zh-CN" altLang="en-US" sz="75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思源宋体 CN Heavy"/>
              <a:ea typeface="思源宋体 CN Heavy" panose="02020900000000000000" pitchFamily="18" charset="-122"/>
              <a:cs typeface="思源宋体 CN Heavy" panose="02020900000000000000" pitchFamily="18" charset="-122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0CF3EF1-6774-5C0F-F2F9-4444436FD0B6}"/>
              </a:ext>
            </a:extLst>
          </p:cNvPr>
          <p:cNvGrpSpPr/>
          <p:nvPr/>
        </p:nvGrpSpPr>
        <p:grpSpPr>
          <a:xfrm>
            <a:off x="2053911" y="2555448"/>
            <a:ext cx="2028616" cy="1747106"/>
            <a:chOff x="2053912" y="2555447"/>
            <a:chExt cx="2028615" cy="1747106"/>
          </a:xfrm>
        </p:grpSpPr>
        <p:sp>
          <p:nvSpPr>
            <p:cNvPr id="16" name="椭圆 15"/>
            <p:cNvSpPr/>
            <p:nvPr/>
          </p:nvSpPr>
          <p:spPr>
            <a:xfrm>
              <a:off x="2178282" y="2555447"/>
              <a:ext cx="1747106" cy="1747106"/>
            </a:xfrm>
            <a:prstGeom prst="ellipse">
              <a:avLst/>
            </a:prstGeom>
            <a:gradFill>
              <a:gsLst>
                <a:gs pos="15000">
                  <a:srgbClr val="E98871"/>
                </a:gs>
                <a:gs pos="89000">
                  <a:srgbClr val="C00000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ADC8E16-C3A0-3381-68F1-1EF215B24272}"/>
                </a:ext>
              </a:extLst>
            </p:cNvPr>
            <p:cNvSpPr txBox="1"/>
            <p:nvPr/>
          </p:nvSpPr>
          <p:spPr>
            <a:xfrm>
              <a:off x="2053912" y="3105835"/>
              <a:ext cx="20286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2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" y="-635"/>
            <a:ext cx="3211831" cy="33762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60" h="5322">
                <a:moveTo>
                  <a:pt x="0" y="0"/>
                </a:moveTo>
                <a:lnTo>
                  <a:pt x="5001" y="0"/>
                </a:lnTo>
                <a:cubicBezTo>
                  <a:pt x="2194" y="-148"/>
                  <a:pt x="-71" y="2793"/>
                  <a:pt x="0" y="5317"/>
                </a:cubicBezTo>
                <a:lnTo>
                  <a:pt x="0" y="0"/>
                </a:lnTo>
                <a:close/>
                <a:moveTo>
                  <a:pt x="5001" y="0"/>
                </a:moveTo>
                <a:lnTo>
                  <a:pt x="5058" y="0"/>
                </a:lnTo>
                <a:lnTo>
                  <a:pt x="5058" y="1"/>
                </a:lnTo>
                <a:lnTo>
                  <a:pt x="500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" y="3482340"/>
            <a:ext cx="3129915" cy="33756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34" h="5321">
                <a:moveTo>
                  <a:pt x="4929" y="5316"/>
                </a:moveTo>
                <a:lnTo>
                  <a:pt x="0" y="5316"/>
                </a:lnTo>
                <a:lnTo>
                  <a:pt x="0" y="0"/>
                </a:lnTo>
                <a:cubicBezTo>
                  <a:pt x="-136" y="2835"/>
                  <a:pt x="2579" y="5448"/>
                  <a:pt x="4929" y="53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42000">
                    <a:srgbClr val="6F94A3"/>
                  </a:gs>
                  <a:gs pos="0">
                    <a:srgbClr val="D0DEE4"/>
                  </a:gs>
                  <a:gs pos="100000">
                    <a:srgbClr val="4A6A74"/>
                  </a:gs>
                </a:gsLst>
                <a:lin ang="16200000" scaled="0"/>
              </a:gra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汉仪正圆-45W" panose="00020600040101010101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098D37-9E9E-6CBB-D784-7EED8822F9E7}"/>
              </a:ext>
            </a:extLst>
          </p:cNvPr>
          <p:cNvGrpSpPr/>
          <p:nvPr/>
        </p:nvGrpSpPr>
        <p:grpSpPr>
          <a:xfrm>
            <a:off x="10518524" y="533402"/>
            <a:ext cx="1091123" cy="319405"/>
            <a:chOff x="384897" y="6324600"/>
            <a:chExt cx="1091123" cy="319405"/>
          </a:xfrm>
          <a:solidFill>
            <a:srgbClr val="C00000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CF04382-9E3E-3AC1-BE4B-F6F6BD826C5F}"/>
                </a:ext>
              </a:extLst>
            </p:cNvPr>
            <p:cNvGrpSpPr/>
            <p:nvPr/>
          </p:nvGrpSpPr>
          <p:grpSpPr>
            <a:xfrm>
              <a:off x="384897" y="6324600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3A9181E-735F-721C-AFE8-99C4867EADDA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1C85455-4072-028B-634D-8F16382DEAA5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59CA647-F19A-3D6D-7ED5-77A7AD6A1FAF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033005D-BDCE-6DBF-2F1E-DF3D54B7CC30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7763B1D-7072-B45F-BC4F-44AEC64386FD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14EE696-5B98-FF20-6D9E-EDA82E8432F9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05B079E-3F54-D9F6-C053-71FEFFE0BEA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8B89F2A-F87F-88DC-EC6F-31B1B2491B3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F038652-6789-CBC2-93FA-DF87E622C399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D0F2744-9037-2306-B747-9BAC30DA52C7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E27B5C-9C36-3862-B60B-1F63D3FEF7EA}"/>
                </a:ext>
              </a:extLst>
            </p:cNvPr>
            <p:cNvGrpSpPr/>
            <p:nvPr/>
          </p:nvGrpSpPr>
          <p:grpSpPr>
            <a:xfrm>
              <a:off x="384897" y="6461443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40D0188-4529-2025-77EF-D3F6754BC437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74685D-326E-96F5-E324-C3016B31B984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49EA382-26F1-735E-F6EF-17511680516A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B036BABE-8561-6E31-EF07-BB15379CAA08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1CF85CF-9EF2-1048-5D06-5CDD971EF224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CD3223F-BBE4-3FC8-F2F4-3AB30C832726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E85442C-4AC6-8625-ECA9-0F0335CE663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0430A6B-D956-B22B-1DEA-C848973C6CE1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EEFF046-0DDA-B4FE-6FCF-A12205539010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C90D6DD1-E15B-CBE0-D391-1BB51ECDFE8B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83BC92-5628-6657-84F5-7CB8FFE13E4C}"/>
                </a:ext>
              </a:extLst>
            </p:cNvPr>
            <p:cNvGrpSpPr/>
            <p:nvPr/>
          </p:nvGrpSpPr>
          <p:grpSpPr>
            <a:xfrm>
              <a:off x="384897" y="6598286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67E2511-5631-DF20-4132-0D86C015CB63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8A2ECB7-AE75-C36A-977D-CF86B7FA1E48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09194D7-3D85-D682-CC8C-507658697B92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EB59CB5-722F-4627-D423-5C331A905954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27368AB-056F-3E6A-4202-02B943D5C1BA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BD67867-7740-7FA0-549B-C3818C88B1E2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697B44E-3287-8F9B-1D5D-406610FBA87D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BC21043-73A2-51C5-DA1A-7E3A23230FAE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AF899CD-7C14-0FBC-C609-2A7600F82068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2CA21F-6943-CCD1-E776-D3FDBF94386A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CF3EF1-6774-5C0F-F2F9-4444436FD0B6}"/>
              </a:ext>
            </a:extLst>
          </p:cNvPr>
          <p:cNvGrpSpPr/>
          <p:nvPr/>
        </p:nvGrpSpPr>
        <p:grpSpPr>
          <a:xfrm>
            <a:off x="1944054" y="2296478"/>
            <a:ext cx="2371724" cy="2371724"/>
            <a:chOff x="2178282" y="2555447"/>
            <a:chExt cx="1747106" cy="1747106"/>
          </a:xfrm>
        </p:grpSpPr>
        <p:sp>
          <p:nvSpPr>
            <p:cNvPr id="5" name="椭圆 4"/>
            <p:cNvSpPr/>
            <p:nvPr/>
          </p:nvSpPr>
          <p:spPr>
            <a:xfrm>
              <a:off x="2178282" y="2555447"/>
              <a:ext cx="1747106" cy="1747106"/>
            </a:xfrm>
            <a:prstGeom prst="ellipse">
              <a:avLst/>
            </a:prstGeom>
            <a:gradFill>
              <a:gsLst>
                <a:gs pos="15000">
                  <a:srgbClr val="E98871"/>
                </a:gs>
                <a:gs pos="89000">
                  <a:srgbClr val="C00000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DC8E16-C3A0-3381-68F1-1EF215B24272}"/>
                </a:ext>
              </a:extLst>
            </p:cNvPr>
            <p:cNvSpPr txBox="1"/>
            <p:nvPr/>
          </p:nvSpPr>
          <p:spPr>
            <a:xfrm>
              <a:off x="2302651" y="2986895"/>
              <a:ext cx="1498368" cy="884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  <a:cs typeface="+mn-cs"/>
                </a:rPr>
                <a:t>01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B41F2F0-361E-9036-1483-F9699E200AB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02970" y="2675096"/>
            <a:ext cx="4591783" cy="738664"/>
          </a:xfrm>
          <a:prstGeom prst="rect">
            <a:avLst/>
          </a:prstGeom>
          <a:noFill/>
          <a:effectLst>
            <a:glow rad="203200">
              <a:srgbClr val="FF0000">
                <a:alpha val="69000"/>
              </a:srgbClr>
            </a:glow>
          </a:effectLst>
        </p:spPr>
        <p:txBody>
          <a:bodyPr wrap="square" lIns="0" tIns="0" rIns="0" bIns="0" rtlCol="0">
            <a:spAutoFit/>
          </a:bodyPr>
          <a:lstStyle/>
          <a:p>
            <a:pPr algn="ctr" defTabSz="457200">
              <a:defRPr/>
            </a:pPr>
            <a:r>
              <a:rPr lang="en-US" altLang="zh-CN" sz="4800" dirty="0">
                <a:latin typeface="思源宋体 CN Heavy" panose="02020900000000000000" pitchFamily="18" charset="-122"/>
                <a:ea typeface="思源宋体 CN Heavy" panose="02020900000000000000" pitchFamily="18" charset="-122"/>
                <a:sym typeface="庞门正道标题体" panose="02010600030101010101" pitchFamily="2" charset="-122"/>
              </a:rPr>
              <a:t>RISK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庞门正道标题体" panose="02010600030101010101" pitchFamily="2" charset="-122"/>
              </a:rPr>
              <a:t> </a:t>
            </a:r>
            <a:r>
              <a:rPr lang="en-US" altLang="zh-CN" sz="4800" dirty="0">
                <a:latin typeface="思源宋体 CN Heavy" panose="02020900000000000000" pitchFamily="18" charset="-122"/>
                <a:ea typeface="思源宋体 CN Heavy" panose="02020900000000000000" pitchFamily="18" charset="-122"/>
                <a:sym typeface="庞门正道标题体" panose="02010600030101010101" pitchFamily="2" charset="-122"/>
              </a:rPr>
              <a:t>MATRIX</a:t>
            </a:r>
            <a:endParaRPr lang="zh-CN" altLang="en-US" sz="4800" dirty="0">
              <a:latin typeface="思源宋体 CN Heavy" panose="02020900000000000000" pitchFamily="18" charset="-122"/>
              <a:ea typeface="思源宋体 CN Heavy" panose="02020900000000000000" pitchFamily="18" charset="-122"/>
              <a:sym typeface="庞门正道标题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9DDA1E-E307-DBD5-D99B-88EE7577ABBB}"/>
              </a:ext>
            </a:extLst>
          </p:cNvPr>
          <p:cNvSpPr/>
          <p:nvPr/>
        </p:nvSpPr>
        <p:spPr>
          <a:xfrm>
            <a:off x="5468597" y="3581400"/>
            <a:ext cx="5260529" cy="17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  <a:defRPr/>
            </a:pPr>
            <a:r>
              <a:rPr lang="en-US" dirty="0"/>
              <a:t>A risk matrix is a tool used during the risk assessment stage of project planning. It identifies and captures the likelihood of project risks and evaluates the potential damage or interruption caused by those risks. 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2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9A00F3-9C76-F178-29BE-0AF5BA3C955B}"/>
              </a:ext>
            </a:extLst>
          </p:cNvPr>
          <p:cNvGrpSpPr/>
          <p:nvPr/>
        </p:nvGrpSpPr>
        <p:grpSpPr>
          <a:xfrm>
            <a:off x="126059" y="144937"/>
            <a:ext cx="4828032" cy="632426"/>
            <a:chOff x="126059" y="144937"/>
            <a:chExt cx="4828032" cy="63242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09DAFB-9C23-848B-3F24-1DA064DC9030}"/>
                </a:ext>
              </a:extLst>
            </p:cNvPr>
            <p:cNvGrpSpPr/>
            <p:nvPr/>
          </p:nvGrpSpPr>
          <p:grpSpPr>
            <a:xfrm>
              <a:off x="126059" y="144937"/>
              <a:ext cx="4828032" cy="632426"/>
              <a:chOff x="482600" y="451413"/>
              <a:chExt cx="4828032" cy="43758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1127A18-2DE6-2822-0CE7-520DDE2CA86B}"/>
                  </a:ext>
                </a:extLst>
              </p:cNvPr>
              <p:cNvSpPr/>
              <p:nvPr/>
            </p:nvSpPr>
            <p:spPr>
              <a:xfrm>
                <a:off x="544576" y="451413"/>
                <a:ext cx="4766056" cy="437587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rgbClr val="E72525">
                      <a:alpha val="1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BA4FA7-FDBB-36CA-4B90-0F9F1D288BF1}"/>
                  </a:ext>
                </a:extLst>
              </p:cNvPr>
              <p:cNvSpPr/>
              <p:nvPr/>
            </p:nvSpPr>
            <p:spPr>
              <a:xfrm>
                <a:off x="482600" y="451413"/>
                <a:ext cx="61976" cy="43758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A50239-72C3-92DC-C9EA-EB8E52AE0B46}"/>
                </a:ext>
              </a:extLst>
            </p:cNvPr>
            <p:cNvSpPr txBox="1"/>
            <p:nvPr/>
          </p:nvSpPr>
          <p:spPr>
            <a:xfrm>
              <a:off x="361949" y="199540"/>
              <a:ext cx="45921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Objectives of Risk Matrix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EB9E5F-BB57-C2E4-672E-334FAFDC84AC}"/>
              </a:ext>
            </a:extLst>
          </p:cNvPr>
          <p:cNvGrpSpPr/>
          <p:nvPr/>
        </p:nvGrpSpPr>
        <p:grpSpPr>
          <a:xfrm>
            <a:off x="4493178" y="1925155"/>
            <a:ext cx="3205647" cy="3198189"/>
            <a:chOff x="4493177" y="1829905"/>
            <a:chExt cx="3205646" cy="3198189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4580DF04-4F0A-63D7-E5CA-F821EB706A3A}"/>
                </a:ext>
              </a:extLst>
            </p:cNvPr>
            <p:cNvGrpSpPr/>
            <p:nvPr/>
          </p:nvGrpSpPr>
          <p:grpSpPr>
            <a:xfrm>
              <a:off x="4493177" y="1829905"/>
              <a:ext cx="3205646" cy="3198189"/>
              <a:chOff x="3981217" y="1815365"/>
              <a:chExt cx="4229566" cy="4219727"/>
            </a:xfrm>
          </p:grpSpPr>
          <p:sp>
            <p:nvSpPr>
              <p:cNvPr id="8" name="Freeform 26">
                <a:extLst>
                  <a:ext uri="{FF2B5EF4-FFF2-40B4-BE49-F238E27FC236}">
                    <a16:creationId xmlns:a16="http://schemas.microsoft.com/office/drawing/2014/main" id="{13DCB75A-DD45-49BB-C902-53CC1CF44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138" y="3834209"/>
                <a:ext cx="1864684" cy="2197603"/>
              </a:xfrm>
              <a:custGeom>
                <a:avLst/>
                <a:gdLst>
                  <a:gd name="T0" fmla="*/ 458 w 480"/>
                  <a:gd name="T1" fmla="*/ 492 h 566"/>
                  <a:gd name="T2" fmla="*/ 404 w 480"/>
                  <a:gd name="T3" fmla="*/ 456 h 566"/>
                  <a:gd name="T4" fmla="*/ 404 w 480"/>
                  <a:gd name="T5" fmla="*/ 456 h 566"/>
                  <a:gd name="T6" fmla="*/ 409 w 480"/>
                  <a:gd name="T7" fmla="*/ 380 h 566"/>
                  <a:gd name="T8" fmla="*/ 429 w 480"/>
                  <a:gd name="T9" fmla="*/ 140 h 566"/>
                  <a:gd name="T10" fmla="*/ 134 w 480"/>
                  <a:gd name="T11" fmla="*/ 61 h 566"/>
                  <a:gd name="T12" fmla="*/ 52 w 480"/>
                  <a:gd name="T13" fmla="*/ 344 h 566"/>
                  <a:gd name="T14" fmla="*/ 271 w 480"/>
                  <a:gd name="T15" fmla="*/ 458 h 566"/>
                  <a:gd name="T16" fmla="*/ 339 w 480"/>
                  <a:gd name="T17" fmla="*/ 491 h 566"/>
                  <a:gd name="T18" fmla="*/ 452 w 480"/>
                  <a:gd name="T19" fmla="*/ 566 h 566"/>
                  <a:gd name="T20" fmla="*/ 480 w 480"/>
                  <a:gd name="T21" fmla="*/ 534 h 566"/>
                  <a:gd name="T22" fmla="*/ 458 w 480"/>
                  <a:gd name="T23" fmla="*/ 49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0" h="566">
                    <a:moveTo>
                      <a:pt x="458" y="492"/>
                    </a:moveTo>
                    <a:cubicBezTo>
                      <a:pt x="436" y="489"/>
                      <a:pt x="416" y="476"/>
                      <a:pt x="404" y="456"/>
                    </a:cubicBezTo>
                    <a:cubicBezTo>
                      <a:pt x="404" y="456"/>
                      <a:pt x="404" y="456"/>
                      <a:pt x="404" y="456"/>
                    </a:cubicBezTo>
                    <a:cubicBezTo>
                      <a:pt x="390" y="432"/>
                      <a:pt x="392" y="401"/>
                      <a:pt x="409" y="380"/>
                    </a:cubicBezTo>
                    <a:cubicBezTo>
                      <a:pt x="463" y="313"/>
                      <a:pt x="473" y="219"/>
                      <a:pt x="429" y="140"/>
                    </a:cubicBezTo>
                    <a:cubicBezTo>
                      <a:pt x="370" y="36"/>
                      <a:pt x="237" y="0"/>
                      <a:pt x="134" y="61"/>
                    </a:cubicBezTo>
                    <a:cubicBezTo>
                      <a:pt x="36" y="118"/>
                      <a:pt x="0" y="243"/>
                      <a:pt x="52" y="344"/>
                    </a:cubicBezTo>
                    <a:cubicBezTo>
                      <a:pt x="95" y="427"/>
                      <a:pt x="184" y="470"/>
                      <a:pt x="271" y="458"/>
                    </a:cubicBezTo>
                    <a:cubicBezTo>
                      <a:pt x="298" y="454"/>
                      <a:pt x="325" y="468"/>
                      <a:pt x="339" y="491"/>
                    </a:cubicBezTo>
                    <a:cubicBezTo>
                      <a:pt x="363" y="533"/>
                      <a:pt x="405" y="561"/>
                      <a:pt x="452" y="566"/>
                    </a:cubicBezTo>
                    <a:cubicBezTo>
                      <a:pt x="480" y="534"/>
                      <a:pt x="480" y="534"/>
                      <a:pt x="480" y="534"/>
                    </a:cubicBezTo>
                    <a:lnTo>
                      <a:pt x="458" y="49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304A86E8-43AF-7F2B-64FF-8AF497B45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217" y="2102366"/>
                <a:ext cx="2202524" cy="3532565"/>
              </a:xfrm>
              <a:custGeom>
                <a:avLst/>
                <a:gdLst>
                  <a:gd name="T0" fmla="*/ 418 w 567"/>
                  <a:gd name="T1" fmla="*/ 528 h 910"/>
                  <a:gd name="T2" fmla="*/ 201 w 567"/>
                  <a:gd name="T3" fmla="*/ 538 h 910"/>
                  <a:gd name="T4" fmla="*/ 127 w 567"/>
                  <a:gd name="T5" fmla="*/ 542 h 910"/>
                  <a:gd name="T6" fmla="*/ 113 w 567"/>
                  <a:gd name="T7" fmla="*/ 534 h 910"/>
                  <a:gd name="T8" fmla="*/ 74 w 567"/>
                  <a:gd name="T9" fmla="*/ 467 h 910"/>
                  <a:gd name="T10" fmla="*/ 75 w 567"/>
                  <a:gd name="T11" fmla="*/ 459 h 910"/>
                  <a:gd name="T12" fmla="*/ 111 w 567"/>
                  <a:gd name="T13" fmla="*/ 405 h 910"/>
                  <a:gd name="T14" fmla="*/ 112 w 567"/>
                  <a:gd name="T15" fmla="*/ 405 h 910"/>
                  <a:gd name="T16" fmla="*/ 188 w 567"/>
                  <a:gd name="T17" fmla="*/ 410 h 910"/>
                  <a:gd name="T18" fmla="*/ 427 w 567"/>
                  <a:gd name="T19" fmla="*/ 429 h 910"/>
                  <a:gd name="T20" fmla="*/ 507 w 567"/>
                  <a:gd name="T21" fmla="*/ 135 h 910"/>
                  <a:gd name="T22" fmla="*/ 223 w 567"/>
                  <a:gd name="T23" fmla="*/ 53 h 910"/>
                  <a:gd name="T24" fmla="*/ 109 w 567"/>
                  <a:gd name="T25" fmla="*/ 272 h 910"/>
                  <a:gd name="T26" fmla="*/ 76 w 567"/>
                  <a:gd name="T27" fmla="*/ 339 h 910"/>
                  <a:gd name="T28" fmla="*/ 1 w 567"/>
                  <a:gd name="T29" fmla="*/ 453 h 910"/>
                  <a:gd name="T30" fmla="*/ 0 w 567"/>
                  <a:gd name="T31" fmla="*/ 469 h 910"/>
                  <a:gd name="T32" fmla="*/ 74 w 567"/>
                  <a:gd name="T33" fmla="*/ 597 h 910"/>
                  <a:gd name="T34" fmla="*/ 91 w 567"/>
                  <a:gd name="T35" fmla="*/ 607 h 910"/>
                  <a:gd name="T36" fmla="*/ 125 w 567"/>
                  <a:gd name="T37" fmla="*/ 672 h 910"/>
                  <a:gd name="T38" fmla="*/ 222 w 567"/>
                  <a:gd name="T39" fmla="*/ 861 h 910"/>
                  <a:gd name="T40" fmla="*/ 476 w 567"/>
                  <a:gd name="T41" fmla="*/ 802 h 910"/>
                  <a:gd name="T42" fmla="*/ 418 w 567"/>
                  <a:gd name="T43" fmla="*/ 528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7" h="910">
                    <a:moveTo>
                      <a:pt x="418" y="528"/>
                    </a:moveTo>
                    <a:cubicBezTo>
                      <a:pt x="348" y="485"/>
                      <a:pt x="262" y="492"/>
                      <a:pt x="201" y="538"/>
                    </a:cubicBezTo>
                    <a:cubicBezTo>
                      <a:pt x="179" y="554"/>
                      <a:pt x="150" y="555"/>
                      <a:pt x="127" y="542"/>
                    </a:cubicBezTo>
                    <a:cubicBezTo>
                      <a:pt x="113" y="534"/>
                      <a:pt x="113" y="534"/>
                      <a:pt x="113" y="534"/>
                    </a:cubicBezTo>
                    <a:cubicBezTo>
                      <a:pt x="89" y="520"/>
                      <a:pt x="74" y="495"/>
                      <a:pt x="74" y="467"/>
                    </a:cubicBezTo>
                    <a:cubicBezTo>
                      <a:pt x="74" y="464"/>
                      <a:pt x="75" y="462"/>
                      <a:pt x="75" y="459"/>
                    </a:cubicBezTo>
                    <a:cubicBezTo>
                      <a:pt x="78" y="436"/>
                      <a:pt x="91" y="417"/>
                      <a:pt x="111" y="405"/>
                    </a:cubicBezTo>
                    <a:cubicBezTo>
                      <a:pt x="112" y="405"/>
                      <a:pt x="112" y="405"/>
                      <a:pt x="112" y="405"/>
                    </a:cubicBezTo>
                    <a:cubicBezTo>
                      <a:pt x="136" y="391"/>
                      <a:pt x="166" y="393"/>
                      <a:pt x="188" y="410"/>
                    </a:cubicBezTo>
                    <a:cubicBezTo>
                      <a:pt x="254" y="463"/>
                      <a:pt x="348" y="474"/>
                      <a:pt x="427" y="429"/>
                    </a:cubicBezTo>
                    <a:cubicBezTo>
                      <a:pt x="531" y="371"/>
                      <a:pt x="567" y="238"/>
                      <a:pt x="507" y="135"/>
                    </a:cubicBezTo>
                    <a:cubicBezTo>
                      <a:pt x="449" y="37"/>
                      <a:pt x="324" y="0"/>
                      <a:pt x="223" y="53"/>
                    </a:cubicBezTo>
                    <a:cubicBezTo>
                      <a:pt x="140" y="96"/>
                      <a:pt x="98" y="185"/>
                      <a:pt x="109" y="272"/>
                    </a:cubicBezTo>
                    <a:cubicBezTo>
                      <a:pt x="113" y="299"/>
                      <a:pt x="100" y="326"/>
                      <a:pt x="76" y="339"/>
                    </a:cubicBezTo>
                    <a:cubicBezTo>
                      <a:pt x="34" y="363"/>
                      <a:pt x="6" y="406"/>
                      <a:pt x="1" y="453"/>
                    </a:cubicBezTo>
                    <a:cubicBezTo>
                      <a:pt x="0" y="458"/>
                      <a:pt x="0" y="464"/>
                      <a:pt x="0" y="469"/>
                    </a:cubicBezTo>
                    <a:cubicBezTo>
                      <a:pt x="0" y="523"/>
                      <a:pt x="28" y="570"/>
                      <a:pt x="74" y="597"/>
                    </a:cubicBezTo>
                    <a:cubicBezTo>
                      <a:pt x="91" y="607"/>
                      <a:pt x="91" y="607"/>
                      <a:pt x="91" y="607"/>
                    </a:cubicBezTo>
                    <a:cubicBezTo>
                      <a:pt x="114" y="620"/>
                      <a:pt x="127" y="646"/>
                      <a:pt x="125" y="672"/>
                    </a:cubicBezTo>
                    <a:cubicBezTo>
                      <a:pt x="117" y="746"/>
                      <a:pt x="152" y="821"/>
                      <a:pt x="222" y="861"/>
                    </a:cubicBezTo>
                    <a:cubicBezTo>
                      <a:pt x="308" y="910"/>
                      <a:pt x="420" y="884"/>
                      <a:pt x="476" y="802"/>
                    </a:cubicBezTo>
                    <a:cubicBezTo>
                      <a:pt x="538" y="710"/>
                      <a:pt x="511" y="586"/>
                      <a:pt x="418" y="528"/>
                    </a:cubicBezTo>
                    <a:close/>
                  </a:path>
                </a:pathLst>
              </a:custGeom>
              <a:solidFill>
                <a:srgbClr val="DD5F4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10" name="Freeform 31">
                <a:extLst>
                  <a:ext uri="{FF2B5EF4-FFF2-40B4-BE49-F238E27FC236}">
                    <a16:creationId xmlns:a16="http://schemas.microsoft.com/office/drawing/2014/main" id="{B403DFA8-149B-6AF9-508A-0EDD39B52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298" y="1815365"/>
                <a:ext cx="3534206" cy="2204164"/>
              </a:xfrm>
              <a:custGeom>
                <a:avLst/>
                <a:gdLst>
                  <a:gd name="T0" fmla="*/ 858 w 910"/>
                  <a:gd name="T1" fmla="*/ 224 h 568"/>
                  <a:gd name="T2" fmla="*/ 638 w 910"/>
                  <a:gd name="T3" fmla="*/ 110 h 568"/>
                  <a:gd name="T4" fmla="*/ 571 w 910"/>
                  <a:gd name="T5" fmla="*/ 76 h 568"/>
                  <a:gd name="T6" fmla="*/ 458 w 910"/>
                  <a:gd name="T7" fmla="*/ 1 h 568"/>
                  <a:gd name="T8" fmla="*/ 441 w 910"/>
                  <a:gd name="T9" fmla="*/ 0 h 568"/>
                  <a:gd name="T10" fmla="*/ 313 w 910"/>
                  <a:gd name="T11" fmla="*/ 74 h 568"/>
                  <a:gd name="T12" fmla="*/ 303 w 910"/>
                  <a:gd name="T13" fmla="*/ 91 h 568"/>
                  <a:gd name="T14" fmla="*/ 238 w 910"/>
                  <a:gd name="T15" fmla="*/ 125 h 568"/>
                  <a:gd name="T16" fmla="*/ 50 w 910"/>
                  <a:gd name="T17" fmla="*/ 222 h 568"/>
                  <a:gd name="T18" fmla="*/ 109 w 910"/>
                  <a:gd name="T19" fmla="*/ 476 h 568"/>
                  <a:gd name="T20" fmla="*/ 382 w 910"/>
                  <a:gd name="T21" fmla="*/ 418 h 568"/>
                  <a:gd name="T22" fmla="*/ 372 w 910"/>
                  <a:gd name="T23" fmla="*/ 201 h 568"/>
                  <a:gd name="T24" fmla="*/ 368 w 910"/>
                  <a:gd name="T25" fmla="*/ 127 h 568"/>
                  <a:gd name="T26" fmla="*/ 377 w 910"/>
                  <a:gd name="T27" fmla="*/ 113 h 568"/>
                  <a:gd name="T28" fmla="*/ 443 w 910"/>
                  <a:gd name="T29" fmla="*/ 75 h 568"/>
                  <a:gd name="T30" fmla="*/ 452 w 910"/>
                  <a:gd name="T31" fmla="*/ 75 h 568"/>
                  <a:gd name="T32" fmla="*/ 505 w 910"/>
                  <a:gd name="T33" fmla="*/ 112 h 568"/>
                  <a:gd name="T34" fmla="*/ 506 w 910"/>
                  <a:gd name="T35" fmla="*/ 112 h 568"/>
                  <a:gd name="T36" fmla="*/ 500 w 910"/>
                  <a:gd name="T37" fmla="*/ 188 h 568"/>
                  <a:gd name="T38" fmla="*/ 481 w 910"/>
                  <a:gd name="T39" fmla="*/ 427 h 568"/>
                  <a:gd name="T40" fmla="*/ 776 w 910"/>
                  <a:gd name="T41" fmla="*/ 507 h 568"/>
                  <a:gd name="T42" fmla="*/ 858 w 910"/>
                  <a:gd name="T43" fmla="*/ 224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0" h="568">
                    <a:moveTo>
                      <a:pt x="858" y="224"/>
                    </a:moveTo>
                    <a:cubicBezTo>
                      <a:pt x="815" y="140"/>
                      <a:pt x="725" y="98"/>
                      <a:pt x="638" y="110"/>
                    </a:cubicBezTo>
                    <a:cubicBezTo>
                      <a:pt x="611" y="114"/>
                      <a:pt x="585" y="100"/>
                      <a:pt x="571" y="76"/>
                    </a:cubicBezTo>
                    <a:cubicBezTo>
                      <a:pt x="547" y="35"/>
                      <a:pt x="505" y="7"/>
                      <a:pt x="458" y="1"/>
                    </a:cubicBezTo>
                    <a:cubicBezTo>
                      <a:pt x="452" y="1"/>
                      <a:pt x="447" y="0"/>
                      <a:pt x="441" y="0"/>
                    </a:cubicBezTo>
                    <a:cubicBezTo>
                      <a:pt x="388" y="0"/>
                      <a:pt x="340" y="28"/>
                      <a:pt x="313" y="74"/>
                    </a:cubicBezTo>
                    <a:cubicBezTo>
                      <a:pt x="303" y="91"/>
                      <a:pt x="303" y="91"/>
                      <a:pt x="303" y="91"/>
                    </a:cubicBezTo>
                    <a:cubicBezTo>
                      <a:pt x="290" y="114"/>
                      <a:pt x="265" y="128"/>
                      <a:pt x="238" y="125"/>
                    </a:cubicBezTo>
                    <a:cubicBezTo>
                      <a:pt x="164" y="117"/>
                      <a:pt x="89" y="152"/>
                      <a:pt x="50" y="222"/>
                    </a:cubicBezTo>
                    <a:cubicBezTo>
                      <a:pt x="0" y="309"/>
                      <a:pt x="26" y="420"/>
                      <a:pt x="109" y="476"/>
                    </a:cubicBezTo>
                    <a:cubicBezTo>
                      <a:pt x="200" y="539"/>
                      <a:pt x="324" y="512"/>
                      <a:pt x="382" y="418"/>
                    </a:cubicBezTo>
                    <a:cubicBezTo>
                      <a:pt x="425" y="349"/>
                      <a:pt x="418" y="263"/>
                      <a:pt x="372" y="201"/>
                    </a:cubicBezTo>
                    <a:cubicBezTo>
                      <a:pt x="356" y="180"/>
                      <a:pt x="355" y="151"/>
                      <a:pt x="368" y="127"/>
                    </a:cubicBezTo>
                    <a:cubicBezTo>
                      <a:pt x="377" y="113"/>
                      <a:pt x="377" y="113"/>
                      <a:pt x="377" y="113"/>
                    </a:cubicBezTo>
                    <a:cubicBezTo>
                      <a:pt x="390" y="89"/>
                      <a:pt x="415" y="74"/>
                      <a:pt x="443" y="75"/>
                    </a:cubicBezTo>
                    <a:cubicBezTo>
                      <a:pt x="446" y="75"/>
                      <a:pt x="449" y="75"/>
                      <a:pt x="452" y="75"/>
                    </a:cubicBezTo>
                    <a:cubicBezTo>
                      <a:pt x="474" y="78"/>
                      <a:pt x="494" y="91"/>
                      <a:pt x="505" y="112"/>
                    </a:cubicBezTo>
                    <a:cubicBezTo>
                      <a:pt x="506" y="112"/>
                      <a:pt x="506" y="112"/>
                      <a:pt x="506" y="112"/>
                    </a:cubicBezTo>
                    <a:cubicBezTo>
                      <a:pt x="519" y="136"/>
                      <a:pt x="518" y="166"/>
                      <a:pt x="500" y="188"/>
                    </a:cubicBezTo>
                    <a:cubicBezTo>
                      <a:pt x="447" y="254"/>
                      <a:pt x="436" y="349"/>
                      <a:pt x="481" y="427"/>
                    </a:cubicBezTo>
                    <a:cubicBezTo>
                      <a:pt x="539" y="532"/>
                      <a:pt x="672" y="568"/>
                      <a:pt x="776" y="507"/>
                    </a:cubicBezTo>
                    <a:cubicBezTo>
                      <a:pt x="874" y="450"/>
                      <a:pt x="910" y="324"/>
                      <a:pt x="858" y="22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31A8BDD6-4F2B-48E6-EDF9-507F669B8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4979" y="2218805"/>
                <a:ext cx="2205804" cy="3529286"/>
              </a:xfrm>
              <a:custGeom>
                <a:avLst/>
                <a:gdLst>
                  <a:gd name="T0" fmla="*/ 494 w 568"/>
                  <a:gd name="T1" fmla="*/ 312 h 909"/>
                  <a:gd name="T2" fmla="*/ 477 w 568"/>
                  <a:gd name="T3" fmla="*/ 303 h 909"/>
                  <a:gd name="T4" fmla="*/ 443 w 568"/>
                  <a:gd name="T5" fmla="*/ 238 h 909"/>
                  <a:gd name="T6" fmla="*/ 346 w 568"/>
                  <a:gd name="T7" fmla="*/ 49 h 909"/>
                  <a:gd name="T8" fmla="*/ 92 w 568"/>
                  <a:gd name="T9" fmla="*/ 108 h 909"/>
                  <a:gd name="T10" fmla="*/ 150 w 568"/>
                  <a:gd name="T11" fmla="*/ 381 h 909"/>
                  <a:gd name="T12" fmla="*/ 367 w 568"/>
                  <a:gd name="T13" fmla="*/ 372 h 909"/>
                  <a:gd name="T14" fmla="*/ 441 w 568"/>
                  <a:gd name="T15" fmla="*/ 368 h 909"/>
                  <a:gd name="T16" fmla="*/ 455 w 568"/>
                  <a:gd name="T17" fmla="*/ 376 h 909"/>
                  <a:gd name="T18" fmla="*/ 493 w 568"/>
                  <a:gd name="T19" fmla="*/ 442 h 909"/>
                  <a:gd name="T20" fmla="*/ 493 w 568"/>
                  <a:gd name="T21" fmla="*/ 451 h 909"/>
                  <a:gd name="T22" fmla="*/ 456 w 568"/>
                  <a:gd name="T23" fmla="*/ 505 h 909"/>
                  <a:gd name="T24" fmla="*/ 456 w 568"/>
                  <a:gd name="T25" fmla="*/ 505 h 909"/>
                  <a:gd name="T26" fmla="*/ 380 w 568"/>
                  <a:gd name="T27" fmla="*/ 500 h 909"/>
                  <a:gd name="T28" fmla="*/ 141 w 568"/>
                  <a:gd name="T29" fmla="*/ 480 h 909"/>
                  <a:gd name="T30" fmla="*/ 61 w 568"/>
                  <a:gd name="T31" fmla="*/ 775 h 909"/>
                  <a:gd name="T32" fmla="*/ 344 w 568"/>
                  <a:gd name="T33" fmla="*/ 857 h 909"/>
                  <a:gd name="T34" fmla="*/ 458 w 568"/>
                  <a:gd name="T35" fmla="*/ 638 h 909"/>
                  <a:gd name="T36" fmla="*/ 492 w 568"/>
                  <a:gd name="T37" fmla="*/ 570 h 909"/>
                  <a:gd name="T38" fmla="*/ 567 w 568"/>
                  <a:gd name="T39" fmla="*/ 457 h 909"/>
                  <a:gd name="T40" fmla="*/ 568 w 568"/>
                  <a:gd name="T41" fmla="*/ 441 h 909"/>
                  <a:gd name="T42" fmla="*/ 494 w 568"/>
                  <a:gd name="T43" fmla="*/ 312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8" h="909">
                    <a:moveTo>
                      <a:pt x="494" y="312"/>
                    </a:moveTo>
                    <a:cubicBezTo>
                      <a:pt x="477" y="303"/>
                      <a:pt x="477" y="303"/>
                      <a:pt x="477" y="303"/>
                    </a:cubicBezTo>
                    <a:cubicBezTo>
                      <a:pt x="454" y="290"/>
                      <a:pt x="440" y="264"/>
                      <a:pt x="443" y="238"/>
                    </a:cubicBezTo>
                    <a:cubicBezTo>
                      <a:pt x="451" y="164"/>
                      <a:pt x="416" y="88"/>
                      <a:pt x="346" y="49"/>
                    </a:cubicBezTo>
                    <a:cubicBezTo>
                      <a:pt x="259" y="0"/>
                      <a:pt x="148" y="26"/>
                      <a:pt x="92" y="108"/>
                    </a:cubicBezTo>
                    <a:cubicBezTo>
                      <a:pt x="29" y="200"/>
                      <a:pt x="56" y="324"/>
                      <a:pt x="150" y="381"/>
                    </a:cubicBezTo>
                    <a:cubicBezTo>
                      <a:pt x="219" y="424"/>
                      <a:pt x="305" y="418"/>
                      <a:pt x="367" y="372"/>
                    </a:cubicBezTo>
                    <a:cubicBezTo>
                      <a:pt x="388" y="356"/>
                      <a:pt x="417" y="354"/>
                      <a:pt x="441" y="368"/>
                    </a:cubicBezTo>
                    <a:cubicBezTo>
                      <a:pt x="455" y="376"/>
                      <a:pt x="455" y="376"/>
                      <a:pt x="455" y="376"/>
                    </a:cubicBezTo>
                    <a:cubicBezTo>
                      <a:pt x="478" y="390"/>
                      <a:pt x="494" y="415"/>
                      <a:pt x="493" y="442"/>
                    </a:cubicBezTo>
                    <a:cubicBezTo>
                      <a:pt x="493" y="445"/>
                      <a:pt x="493" y="448"/>
                      <a:pt x="493" y="451"/>
                    </a:cubicBezTo>
                    <a:cubicBezTo>
                      <a:pt x="490" y="473"/>
                      <a:pt x="477" y="493"/>
                      <a:pt x="456" y="505"/>
                    </a:cubicBezTo>
                    <a:cubicBezTo>
                      <a:pt x="456" y="505"/>
                      <a:pt x="456" y="505"/>
                      <a:pt x="456" y="505"/>
                    </a:cubicBezTo>
                    <a:cubicBezTo>
                      <a:pt x="432" y="519"/>
                      <a:pt x="402" y="517"/>
                      <a:pt x="380" y="500"/>
                    </a:cubicBezTo>
                    <a:cubicBezTo>
                      <a:pt x="314" y="447"/>
                      <a:pt x="219" y="436"/>
                      <a:pt x="141" y="480"/>
                    </a:cubicBezTo>
                    <a:cubicBezTo>
                      <a:pt x="36" y="539"/>
                      <a:pt x="0" y="672"/>
                      <a:pt x="61" y="775"/>
                    </a:cubicBezTo>
                    <a:cubicBezTo>
                      <a:pt x="118" y="873"/>
                      <a:pt x="244" y="909"/>
                      <a:pt x="344" y="857"/>
                    </a:cubicBezTo>
                    <a:cubicBezTo>
                      <a:pt x="428" y="814"/>
                      <a:pt x="470" y="725"/>
                      <a:pt x="458" y="638"/>
                    </a:cubicBezTo>
                    <a:cubicBezTo>
                      <a:pt x="454" y="611"/>
                      <a:pt x="468" y="584"/>
                      <a:pt x="492" y="570"/>
                    </a:cubicBezTo>
                    <a:cubicBezTo>
                      <a:pt x="533" y="546"/>
                      <a:pt x="561" y="504"/>
                      <a:pt x="567" y="457"/>
                    </a:cubicBezTo>
                    <a:cubicBezTo>
                      <a:pt x="567" y="452"/>
                      <a:pt x="568" y="446"/>
                      <a:pt x="568" y="441"/>
                    </a:cubicBezTo>
                    <a:cubicBezTo>
                      <a:pt x="568" y="387"/>
                      <a:pt x="540" y="339"/>
                      <a:pt x="494" y="312"/>
                    </a:cubicBezTo>
                    <a:close/>
                  </a:path>
                </a:pathLst>
              </a:custGeom>
              <a:solidFill>
                <a:srgbClr val="DD5F4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85752F69-D3EC-6E40-08C0-9DD1793D9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940" y="3945728"/>
                <a:ext cx="1776123" cy="2089364"/>
              </a:xfrm>
              <a:custGeom>
                <a:avLst/>
                <a:gdLst>
                  <a:gd name="T0" fmla="*/ 76 w 457"/>
                  <a:gd name="T1" fmla="*/ 120 h 538"/>
                  <a:gd name="T2" fmla="*/ 85 w 457"/>
                  <a:gd name="T3" fmla="*/ 337 h 538"/>
                  <a:gd name="T4" fmla="*/ 89 w 457"/>
                  <a:gd name="T5" fmla="*/ 411 h 538"/>
                  <a:gd name="T6" fmla="*/ 81 w 457"/>
                  <a:gd name="T7" fmla="*/ 425 h 538"/>
                  <a:gd name="T8" fmla="*/ 15 w 457"/>
                  <a:gd name="T9" fmla="*/ 464 h 538"/>
                  <a:gd name="T10" fmla="*/ 6 w 457"/>
                  <a:gd name="T11" fmla="*/ 463 h 538"/>
                  <a:gd name="T12" fmla="*/ 0 w 457"/>
                  <a:gd name="T13" fmla="*/ 537 h 538"/>
                  <a:gd name="T14" fmla="*/ 16 w 457"/>
                  <a:gd name="T15" fmla="*/ 538 h 538"/>
                  <a:gd name="T16" fmla="*/ 145 w 457"/>
                  <a:gd name="T17" fmla="*/ 464 h 538"/>
                  <a:gd name="T18" fmla="*/ 154 w 457"/>
                  <a:gd name="T19" fmla="*/ 448 h 538"/>
                  <a:gd name="T20" fmla="*/ 219 w 457"/>
                  <a:gd name="T21" fmla="*/ 414 h 538"/>
                  <a:gd name="T22" fmla="*/ 408 w 457"/>
                  <a:gd name="T23" fmla="*/ 317 h 538"/>
                  <a:gd name="T24" fmla="*/ 349 w 457"/>
                  <a:gd name="T25" fmla="*/ 63 h 538"/>
                  <a:gd name="T26" fmla="*/ 76 w 457"/>
                  <a:gd name="T27" fmla="*/ 12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7" h="538">
                    <a:moveTo>
                      <a:pt x="76" y="120"/>
                    </a:moveTo>
                    <a:cubicBezTo>
                      <a:pt x="33" y="190"/>
                      <a:pt x="39" y="276"/>
                      <a:pt x="85" y="337"/>
                    </a:cubicBezTo>
                    <a:cubicBezTo>
                      <a:pt x="101" y="359"/>
                      <a:pt x="103" y="388"/>
                      <a:pt x="89" y="411"/>
                    </a:cubicBezTo>
                    <a:cubicBezTo>
                      <a:pt x="81" y="425"/>
                      <a:pt x="81" y="425"/>
                      <a:pt x="81" y="425"/>
                    </a:cubicBezTo>
                    <a:cubicBezTo>
                      <a:pt x="67" y="449"/>
                      <a:pt x="42" y="465"/>
                      <a:pt x="15" y="464"/>
                    </a:cubicBezTo>
                    <a:cubicBezTo>
                      <a:pt x="12" y="464"/>
                      <a:pt x="9" y="464"/>
                      <a:pt x="6" y="463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5" y="538"/>
                      <a:pt x="11" y="538"/>
                      <a:pt x="16" y="538"/>
                    </a:cubicBezTo>
                    <a:cubicBezTo>
                      <a:pt x="70" y="538"/>
                      <a:pt x="118" y="511"/>
                      <a:pt x="145" y="464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68" y="425"/>
                      <a:pt x="193" y="411"/>
                      <a:pt x="219" y="414"/>
                    </a:cubicBezTo>
                    <a:cubicBezTo>
                      <a:pt x="293" y="422"/>
                      <a:pt x="369" y="386"/>
                      <a:pt x="408" y="317"/>
                    </a:cubicBezTo>
                    <a:cubicBezTo>
                      <a:pt x="457" y="230"/>
                      <a:pt x="431" y="119"/>
                      <a:pt x="349" y="63"/>
                    </a:cubicBezTo>
                    <a:cubicBezTo>
                      <a:pt x="258" y="0"/>
                      <a:pt x="133" y="27"/>
                      <a:pt x="76" y="12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B6F131-7448-2700-7F5C-2665FD3D620C}"/>
                </a:ext>
              </a:extLst>
            </p:cNvPr>
            <p:cNvSpPr txBox="1"/>
            <p:nvPr/>
          </p:nvSpPr>
          <p:spPr>
            <a:xfrm>
              <a:off x="6360695" y="2529716"/>
              <a:ext cx="8662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Roboto Black" panose="02000000000000000000" pitchFamily="2" charset="0"/>
                  <a:ea typeface="思源宋体 CN Heavy" panose="02020900000000000000" pitchFamily="18" charset="-122"/>
                </a:rPr>
                <a:t>01</a:t>
              </a:r>
              <a:endParaRPr lang="zh-CN" altLang="en-US" sz="2800" dirty="0">
                <a:solidFill>
                  <a:prstClr val="white"/>
                </a:solidFill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76A584-1A40-F104-201C-80935117BB30}"/>
                </a:ext>
              </a:extLst>
            </p:cNvPr>
            <p:cNvSpPr txBox="1"/>
            <p:nvPr/>
          </p:nvSpPr>
          <p:spPr>
            <a:xfrm>
              <a:off x="6360695" y="3781001"/>
              <a:ext cx="8662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Roboto Black" panose="02000000000000000000" pitchFamily="2" charset="0"/>
                  <a:ea typeface="思源宋体 CN Heavy" panose="02020900000000000000" pitchFamily="18" charset="-122"/>
                </a:rPr>
                <a:t>02</a:t>
              </a:r>
              <a:endParaRPr lang="zh-CN" altLang="en-US" sz="2800" dirty="0">
                <a:solidFill>
                  <a:prstClr val="white"/>
                </a:solidFill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31FA79-109E-FEF7-2D7B-8EF88CA11358}"/>
                </a:ext>
              </a:extLst>
            </p:cNvPr>
            <p:cNvSpPr txBox="1"/>
            <p:nvPr/>
          </p:nvSpPr>
          <p:spPr>
            <a:xfrm>
              <a:off x="4997116" y="2529716"/>
              <a:ext cx="8662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Roboto Black" panose="02000000000000000000" pitchFamily="2" charset="0"/>
                  <a:ea typeface="思源宋体 CN Heavy" panose="02020900000000000000" pitchFamily="18" charset="-122"/>
                </a:rPr>
                <a:t>04</a:t>
              </a:r>
              <a:endParaRPr lang="zh-CN" altLang="en-US" sz="2800" dirty="0">
                <a:solidFill>
                  <a:prstClr val="white"/>
                </a:solidFill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CA22D0-BB7B-929E-6817-275140D6B81C}"/>
                </a:ext>
              </a:extLst>
            </p:cNvPr>
            <p:cNvSpPr txBox="1"/>
            <p:nvPr/>
          </p:nvSpPr>
          <p:spPr>
            <a:xfrm>
              <a:off x="4997116" y="3781001"/>
              <a:ext cx="8662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prstClr val="white"/>
                  </a:solidFill>
                  <a:latin typeface="Roboto Black" panose="02000000000000000000" pitchFamily="2" charset="0"/>
                  <a:ea typeface="思源宋体 CN Heavy" panose="02020900000000000000" pitchFamily="18" charset="-122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3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EE3A5F58-B96A-87B6-8847-99B3BBDC0EFD}"/>
              </a:ext>
            </a:extLst>
          </p:cNvPr>
          <p:cNvSpPr txBox="1"/>
          <p:nvPr/>
        </p:nvSpPr>
        <p:spPr>
          <a:xfrm>
            <a:off x="1523897" y="1607723"/>
            <a:ext cx="3809624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32">
              <a:lnSpc>
                <a:spcPct val="150000"/>
              </a:lnSpc>
              <a:defRPr/>
            </a:pP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4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39E5228-46D7-7783-97E3-BE40BEC1F306}"/>
              </a:ext>
            </a:extLst>
          </p:cNvPr>
          <p:cNvSpPr txBox="1"/>
          <p:nvPr/>
        </p:nvSpPr>
        <p:spPr>
          <a:xfrm>
            <a:off x="7588761" y="4315335"/>
            <a:ext cx="3735793" cy="407291"/>
          </a:xfrm>
          <a:prstGeom prst="rect">
            <a:avLst/>
          </a:prstGeom>
          <a:solidFill>
            <a:srgbClr val="C00000"/>
          </a:solidFill>
          <a:ln w="12700">
            <a:noFill/>
            <a:miter lim="4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32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HELPS IN DECISION MAKING</a:t>
            </a:r>
          </a:p>
        </p:txBody>
      </p:sp>
      <p:sp>
        <p:nvSpPr>
          <p:cNvPr id="15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EC8D289-74B6-AA8C-C0EE-23E5D61A9584}"/>
              </a:ext>
            </a:extLst>
          </p:cNvPr>
          <p:cNvSpPr txBox="1"/>
          <p:nvPr/>
        </p:nvSpPr>
        <p:spPr>
          <a:xfrm>
            <a:off x="7642442" y="2407444"/>
            <a:ext cx="2884673" cy="407291"/>
          </a:xfrm>
          <a:prstGeom prst="rect">
            <a:avLst/>
          </a:prstGeom>
          <a:solidFill>
            <a:srgbClr val="C00000"/>
          </a:solidFill>
          <a:ln w="12700">
            <a:solidFill>
              <a:srgbClr val="DD5F4F"/>
            </a:solidFill>
            <a:miter lim="4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4332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RISK</a:t>
            </a:r>
            <a:r>
              <a:rPr lang="en-US" altLang="zh-CN" sz="2000" b="1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IDENTIFICATION</a:t>
            </a:r>
            <a:r>
              <a:rPr lang="en-US" altLang="zh-CN" sz="1400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.</a:t>
            </a:r>
            <a:endParaRPr lang="zh-CN" altLang="en-US" sz="1400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3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6A0DDC87-C8BE-8499-7652-A892C999B946}"/>
              </a:ext>
            </a:extLst>
          </p:cNvPr>
          <p:cNvSpPr txBox="1"/>
          <p:nvPr/>
        </p:nvSpPr>
        <p:spPr>
          <a:xfrm>
            <a:off x="2200695" y="4291023"/>
            <a:ext cx="2315539" cy="830292"/>
          </a:xfrm>
          <a:prstGeom prst="rect">
            <a:avLst/>
          </a:prstGeom>
          <a:solidFill>
            <a:srgbClr val="C00000"/>
          </a:solidFill>
          <a:ln w="12700">
            <a:solidFill>
              <a:srgbClr val="DD5F4F"/>
            </a:solidFill>
            <a:miter lim="4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32"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Targeted Strategy for Managing </a:t>
            </a:r>
            <a:r>
              <a:rPr lang="en-US" sz="2000" b="1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60362-72E4-F68C-E828-30BDD9F6260E}"/>
              </a:ext>
            </a:extLst>
          </p:cNvPr>
          <p:cNvSpPr txBox="1"/>
          <p:nvPr/>
        </p:nvSpPr>
        <p:spPr>
          <a:xfrm>
            <a:off x="2187843" y="2427055"/>
            <a:ext cx="2223523" cy="707886"/>
          </a:xfrm>
          <a:prstGeom prst="rect">
            <a:avLst/>
          </a:prstGeom>
          <a:solidFill>
            <a:srgbClr val="C00000"/>
          </a:solidFill>
          <a:ln>
            <a:solidFill>
              <a:srgbClr val="DD5F4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Red Hat Display"/>
              </a:rPr>
              <a:t>Staying Updated with Evolving Risks</a:t>
            </a:r>
          </a:p>
        </p:txBody>
      </p:sp>
    </p:spTree>
    <p:extLst>
      <p:ext uri="{BB962C8B-B14F-4D97-AF65-F5344CB8AC3E}">
        <p14:creationId xmlns:p14="http://schemas.microsoft.com/office/powerpoint/2010/main" val="277771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9A00F3-9C76-F178-29BE-0AF5BA3C955B}"/>
              </a:ext>
            </a:extLst>
          </p:cNvPr>
          <p:cNvGrpSpPr/>
          <p:nvPr/>
        </p:nvGrpSpPr>
        <p:grpSpPr>
          <a:xfrm>
            <a:off x="0" y="117228"/>
            <a:ext cx="5583683" cy="632426"/>
            <a:chOff x="126059" y="144937"/>
            <a:chExt cx="5583683" cy="63242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09DAFB-9C23-848B-3F24-1DA064DC9030}"/>
                </a:ext>
              </a:extLst>
            </p:cNvPr>
            <p:cNvGrpSpPr/>
            <p:nvPr/>
          </p:nvGrpSpPr>
          <p:grpSpPr>
            <a:xfrm>
              <a:off x="126059" y="144937"/>
              <a:ext cx="4828032" cy="632426"/>
              <a:chOff x="482600" y="451413"/>
              <a:chExt cx="4828032" cy="43758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1127A18-2DE6-2822-0CE7-520DDE2CA86B}"/>
                  </a:ext>
                </a:extLst>
              </p:cNvPr>
              <p:cNvSpPr/>
              <p:nvPr/>
            </p:nvSpPr>
            <p:spPr>
              <a:xfrm>
                <a:off x="544576" y="451413"/>
                <a:ext cx="4766056" cy="437587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rgbClr val="E72525">
                      <a:alpha val="1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BA4FA7-FDBB-36CA-4B90-0F9F1D288BF1}"/>
                  </a:ext>
                </a:extLst>
              </p:cNvPr>
              <p:cNvSpPr/>
              <p:nvPr/>
            </p:nvSpPr>
            <p:spPr>
              <a:xfrm>
                <a:off x="482600" y="451413"/>
                <a:ext cx="61976" cy="43758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A50239-72C3-92DC-C9EA-EB8E52AE0B46}"/>
                </a:ext>
              </a:extLst>
            </p:cNvPr>
            <p:cNvSpPr txBox="1"/>
            <p:nvPr/>
          </p:nvSpPr>
          <p:spPr>
            <a:xfrm>
              <a:off x="361950" y="227249"/>
              <a:ext cx="53477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RISK MATRIX IN REAL WORLD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366915-EDC6-882D-C37F-A263249E6A7E}"/>
              </a:ext>
            </a:extLst>
          </p:cNvPr>
          <p:cNvGrpSpPr/>
          <p:nvPr/>
        </p:nvGrpSpPr>
        <p:grpSpPr>
          <a:xfrm>
            <a:off x="5162459" y="1959053"/>
            <a:ext cx="7480972" cy="2643246"/>
            <a:chOff x="5162459" y="1894884"/>
            <a:chExt cx="7480972" cy="2643246"/>
          </a:xfrm>
        </p:grpSpPr>
        <p:sp>
          <p:nvSpPr>
            <p:cNvPr id="8" name="TextBox 32">
              <a:extLst>
                <a:ext uri="{FF2B5EF4-FFF2-40B4-BE49-F238E27FC236}">
                  <a16:creationId xmlns:a16="http://schemas.microsoft.com/office/drawing/2014/main" id="{A079B134-B945-B04A-17E6-83D3D38502AB}"/>
                </a:ext>
              </a:extLst>
            </p:cNvPr>
            <p:cNvSpPr txBox="1"/>
            <p:nvPr/>
          </p:nvSpPr>
          <p:spPr>
            <a:xfrm>
              <a:off x="5818911" y="1894884"/>
              <a:ext cx="2229025" cy="881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Supply</a:t>
              </a:r>
              <a:r>
                <a:rPr lang="en-US" sz="1600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 </a:t>
              </a: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Chain Management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9" name="TextBox 35">
              <a:extLst>
                <a:ext uri="{FF2B5EF4-FFF2-40B4-BE49-F238E27FC236}">
                  <a16:creationId xmlns:a16="http://schemas.microsoft.com/office/drawing/2014/main" id="{0964C3BC-DE2C-B7B4-1D1C-4366336DB684}"/>
                </a:ext>
              </a:extLst>
            </p:cNvPr>
            <p:cNvSpPr txBox="1"/>
            <p:nvPr/>
          </p:nvSpPr>
          <p:spPr>
            <a:xfrm>
              <a:off x="5602027" y="4009532"/>
              <a:ext cx="2814400" cy="5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20B0502040204020203" pitchFamily="2" charset="0"/>
                </a:rPr>
                <a:t>Project</a:t>
              </a:r>
              <a:r>
                <a:rPr lang="en-US" sz="2000" b="1" i="0" dirty="0">
                  <a:solidFill>
                    <a:srgbClr val="000000"/>
                  </a:solidFill>
                  <a:effectLst/>
                  <a:latin typeface="Poppins" panose="020B0502040204020203" pitchFamily="2" charset="0"/>
                </a:rPr>
                <a:t> </a:t>
              </a: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20B0502040204020203" pitchFamily="2" charset="0"/>
                </a:rPr>
                <a:t>Management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10" name="TextBox 44">
              <a:extLst>
                <a:ext uri="{FF2B5EF4-FFF2-40B4-BE49-F238E27FC236}">
                  <a16:creationId xmlns:a16="http://schemas.microsoft.com/office/drawing/2014/main" id="{1CFABBFF-5572-8B24-CB94-790CC63C41D0}"/>
                </a:ext>
              </a:extLst>
            </p:cNvPr>
            <p:cNvSpPr txBox="1"/>
            <p:nvPr/>
          </p:nvSpPr>
          <p:spPr>
            <a:xfrm>
              <a:off x="8935839" y="1905228"/>
              <a:ext cx="2455253" cy="79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Strategic Planning</a:t>
              </a:r>
              <a:endPara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11" name="TextBox 47">
              <a:extLst>
                <a:ext uri="{FF2B5EF4-FFF2-40B4-BE49-F238E27FC236}">
                  <a16:creationId xmlns:a16="http://schemas.microsoft.com/office/drawing/2014/main" id="{159F955C-A149-847D-DEE2-7A9F2350A8D6}"/>
                </a:ext>
              </a:extLst>
            </p:cNvPr>
            <p:cNvSpPr txBox="1"/>
            <p:nvPr/>
          </p:nvSpPr>
          <p:spPr>
            <a:xfrm>
              <a:off x="8935839" y="4031525"/>
              <a:ext cx="3707592" cy="4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Financial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 </a:t>
              </a: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Risk</a:t>
              </a:r>
              <a:r>
                <a:rPr lang="en-US" b="1" dirty="0">
                  <a:solidFill>
                    <a:srgbClr val="000000"/>
                  </a:solidFill>
                  <a:latin typeface="Poppins" panose="00000500000000000000" pitchFamily="2" charset="0"/>
                </a:rPr>
                <a:t> </a:t>
              </a:r>
              <a:r>
                <a:rPr lang="en-US" b="1" i="0" dirty="0">
                  <a:solidFill>
                    <a:srgbClr val="000000"/>
                  </a:solidFill>
                  <a:effectLst/>
                  <a:latin typeface="Poppins" panose="00000500000000000000" pitchFamily="2" charset="0"/>
                </a:rPr>
                <a:t>Assessment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B388160B-9E79-7D99-3094-CD15F7024731}"/>
                </a:ext>
              </a:extLst>
            </p:cNvPr>
            <p:cNvGrpSpPr/>
            <p:nvPr/>
          </p:nvGrpSpPr>
          <p:grpSpPr>
            <a:xfrm>
              <a:off x="5162459" y="1934855"/>
              <a:ext cx="537556" cy="463411"/>
              <a:chOff x="5451217" y="2127362"/>
              <a:chExt cx="537556" cy="463411"/>
            </a:xfrm>
          </p:grpSpPr>
          <p:sp>
            <p:nvSpPr>
              <p:cNvPr id="27" name="Hexagon 16">
                <a:extLst>
                  <a:ext uri="{FF2B5EF4-FFF2-40B4-BE49-F238E27FC236}">
                    <a16:creationId xmlns:a16="http://schemas.microsoft.com/office/drawing/2014/main" id="{3A0A4483-9AA0-3BB0-CA56-A83516351F14}"/>
                  </a:ext>
                </a:extLst>
              </p:cNvPr>
              <p:cNvSpPr/>
              <p:nvPr/>
            </p:nvSpPr>
            <p:spPr>
              <a:xfrm rot="1800000">
                <a:off x="5451217" y="2127362"/>
                <a:ext cx="537556" cy="463411"/>
              </a:xfrm>
              <a:prstGeom prst="hexagon">
                <a:avLst>
                  <a:gd name="adj" fmla="val 28947"/>
                  <a:gd name="vf" fmla="val 115470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+mn-ea"/>
                  <a:cs typeface="+mn-cs"/>
                </a:endParaRPr>
              </a:p>
            </p:txBody>
          </p:sp>
          <p:sp>
            <p:nvSpPr>
              <p:cNvPr id="28" name="TextBox 49">
                <a:extLst>
                  <a:ext uri="{FF2B5EF4-FFF2-40B4-BE49-F238E27FC236}">
                    <a16:creationId xmlns:a16="http://schemas.microsoft.com/office/drawing/2014/main" id="{1ECECA2D-43B0-9EBE-45C3-D9410AAEF672}"/>
                  </a:ext>
                </a:extLst>
              </p:cNvPr>
              <p:cNvSpPr txBox="1"/>
              <p:nvPr/>
            </p:nvSpPr>
            <p:spPr>
              <a:xfrm>
                <a:off x="5567549" y="2189791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D037433A-3C6B-E25E-A346-1D1F8064317A}"/>
                </a:ext>
              </a:extLst>
            </p:cNvPr>
            <p:cNvGrpSpPr/>
            <p:nvPr/>
          </p:nvGrpSpPr>
          <p:grpSpPr>
            <a:xfrm>
              <a:off x="5162459" y="4074719"/>
              <a:ext cx="537556" cy="463411"/>
              <a:chOff x="5451217" y="4267226"/>
              <a:chExt cx="537556" cy="463411"/>
            </a:xfrm>
          </p:grpSpPr>
          <p:sp>
            <p:nvSpPr>
              <p:cNvPr id="25" name="Hexagon 28">
                <a:extLst>
                  <a:ext uri="{FF2B5EF4-FFF2-40B4-BE49-F238E27FC236}">
                    <a16:creationId xmlns:a16="http://schemas.microsoft.com/office/drawing/2014/main" id="{D60CF371-110B-FA23-231B-D19CBB4FCC3B}"/>
                  </a:ext>
                </a:extLst>
              </p:cNvPr>
              <p:cNvSpPr/>
              <p:nvPr/>
            </p:nvSpPr>
            <p:spPr>
              <a:xfrm rot="1800000">
                <a:off x="5451217" y="4267226"/>
                <a:ext cx="537556" cy="463411"/>
              </a:xfrm>
              <a:prstGeom prst="hexagon">
                <a:avLst>
                  <a:gd name="adj" fmla="val 28947"/>
                  <a:gd name="vf" fmla="val 115470"/>
                </a:avLst>
              </a:prstGeom>
              <a:solidFill>
                <a:srgbClr val="DD5F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+mn-ea"/>
                  <a:cs typeface="+mn-cs"/>
                </a:endParaRPr>
              </a:p>
            </p:txBody>
          </p:sp>
          <p:sp>
            <p:nvSpPr>
              <p:cNvPr id="26" name="TextBox 50">
                <a:extLst>
                  <a:ext uri="{FF2B5EF4-FFF2-40B4-BE49-F238E27FC236}">
                    <a16:creationId xmlns:a16="http://schemas.microsoft.com/office/drawing/2014/main" id="{94AA1580-401D-A79B-FB3D-B697ADF55A05}"/>
                  </a:ext>
                </a:extLst>
              </p:cNvPr>
              <p:cNvSpPr txBox="1"/>
              <p:nvPr/>
            </p:nvSpPr>
            <p:spPr>
              <a:xfrm>
                <a:off x="5567549" y="4329655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Lato" panose="020F0502020204030203" pitchFamily="34" charset="0"/>
                  </a:rPr>
                  <a:t>2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15C011DF-AD34-98E9-8FD1-665AAA08590A}"/>
                </a:ext>
              </a:extLst>
            </p:cNvPr>
            <p:cNvGrpSpPr/>
            <p:nvPr/>
          </p:nvGrpSpPr>
          <p:grpSpPr>
            <a:xfrm>
              <a:off x="8398183" y="1934855"/>
              <a:ext cx="537556" cy="463411"/>
              <a:chOff x="8526521" y="2127362"/>
              <a:chExt cx="537556" cy="463411"/>
            </a:xfrm>
          </p:grpSpPr>
          <p:sp>
            <p:nvSpPr>
              <p:cNvPr id="23" name="Hexagon 39">
                <a:extLst>
                  <a:ext uri="{FF2B5EF4-FFF2-40B4-BE49-F238E27FC236}">
                    <a16:creationId xmlns:a16="http://schemas.microsoft.com/office/drawing/2014/main" id="{7D384D76-58B1-2058-6685-4565278D851C}"/>
                  </a:ext>
                </a:extLst>
              </p:cNvPr>
              <p:cNvSpPr/>
              <p:nvPr/>
            </p:nvSpPr>
            <p:spPr>
              <a:xfrm rot="1800000">
                <a:off x="8526521" y="2127362"/>
                <a:ext cx="537556" cy="463411"/>
              </a:xfrm>
              <a:prstGeom prst="hexagon">
                <a:avLst>
                  <a:gd name="adj" fmla="val 28947"/>
                  <a:gd name="vf" fmla="val 115470"/>
                </a:avLst>
              </a:prstGeom>
              <a:solidFill>
                <a:srgbClr val="DD5F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+mn-ea"/>
                  <a:cs typeface="+mn-cs"/>
                </a:endParaRPr>
              </a:p>
            </p:txBody>
          </p:sp>
          <p:sp>
            <p:nvSpPr>
              <p:cNvPr id="24" name="TextBox 51">
                <a:extLst>
                  <a:ext uri="{FF2B5EF4-FFF2-40B4-BE49-F238E27FC236}">
                    <a16:creationId xmlns:a16="http://schemas.microsoft.com/office/drawing/2014/main" id="{B2C6E2F9-8480-D524-DDF7-E3CDAB749DDF}"/>
                  </a:ext>
                </a:extLst>
              </p:cNvPr>
              <p:cNvSpPr txBox="1"/>
              <p:nvPr/>
            </p:nvSpPr>
            <p:spPr>
              <a:xfrm>
                <a:off x="8642853" y="2189791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Lato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4A1A8494-B1FF-26C2-B311-979C9BEA557D}"/>
                </a:ext>
              </a:extLst>
            </p:cNvPr>
            <p:cNvGrpSpPr/>
            <p:nvPr/>
          </p:nvGrpSpPr>
          <p:grpSpPr>
            <a:xfrm>
              <a:off x="8398183" y="4074719"/>
              <a:ext cx="537556" cy="463411"/>
              <a:chOff x="8526521" y="4267226"/>
              <a:chExt cx="537556" cy="463411"/>
            </a:xfrm>
          </p:grpSpPr>
          <p:sp>
            <p:nvSpPr>
              <p:cNvPr id="16" name="Hexagon 42">
                <a:extLst>
                  <a:ext uri="{FF2B5EF4-FFF2-40B4-BE49-F238E27FC236}">
                    <a16:creationId xmlns:a16="http://schemas.microsoft.com/office/drawing/2014/main" id="{11BF1034-CEED-6333-0C32-06A1761ED586}"/>
                  </a:ext>
                </a:extLst>
              </p:cNvPr>
              <p:cNvSpPr/>
              <p:nvPr/>
            </p:nvSpPr>
            <p:spPr>
              <a:xfrm rot="1800000">
                <a:off x="8526521" y="4267226"/>
                <a:ext cx="537556" cy="463411"/>
              </a:xfrm>
              <a:prstGeom prst="hexagon">
                <a:avLst>
                  <a:gd name="adj" fmla="val 28947"/>
                  <a:gd name="vf" fmla="val 115470"/>
                </a:avLst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+mn-ea"/>
                  <a:cs typeface="+mn-cs"/>
                </a:endParaRPr>
              </a:p>
            </p:txBody>
          </p:sp>
          <p:sp>
            <p:nvSpPr>
              <p:cNvPr id="22" name="TextBox 52">
                <a:extLst>
                  <a:ext uri="{FF2B5EF4-FFF2-40B4-BE49-F238E27FC236}">
                    <a16:creationId xmlns:a16="http://schemas.microsoft.com/office/drawing/2014/main" id="{E6D08ED8-C7D1-2B63-147E-E307ECF79DFA}"/>
                  </a:ext>
                </a:extLst>
              </p:cNvPr>
              <p:cNvSpPr txBox="1"/>
              <p:nvPr/>
            </p:nvSpPr>
            <p:spPr>
              <a:xfrm>
                <a:off x="8642853" y="4329655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Lato" panose="020F0502020204030203" pitchFamily="34" charset="0"/>
                  </a:rPr>
                  <a:t>4</a:t>
                </a: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E67A5A6-3607-8C22-6825-B05DF7F3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9" y="1836123"/>
            <a:ext cx="3583179" cy="3185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35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7000" decel="7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CFC271-8A5A-61F1-F45F-6E066E9D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20073"/>
            <a:ext cx="4828450" cy="775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2E0DB-E58E-B21D-AAE1-E8C4AD77192A}"/>
              </a:ext>
            </a:extLst>
          </p:cNvPr>
          <p:cNvSpPr txBox="1"/>
          <p:nvPr/>
        </p:nvSpPr>
        <p:spPr>
          <a:xfrm>
            <a:off x="314036" y="215612"/>
            <a:ext cx="31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Source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C569-2468-4072-AC00-269918DFD1EF}"/>
              </a:ext>
            </a:extLst>
          </p:cNvPr>
          <p:cNvSpPr txBox="1"/>
          <p:nvPr/>
        </p:nvSpPr>
        <p:spPr>
          <a:xfrm>
            <a:off x="424873" y="1145309"/>
            <a:ext cx="504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From git hub link of a project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From you tube project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From myself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D7C92-F22B-C34D-79AC-48CE301C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2653145"/>
            <a:ext cx="4828450" cy="77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E66BB-E6CE-EEB9-6C86-0306D36720F3}"/>
              </a:ext>
            </a:extLst>
          </p:cNvPr>
          <p:cNvSpPr txBox="1"/>
          <p:nvPr/>
        </p:nvSpPr>
        <p:spPr>
          <a:xfrm>
            <a:off x="314036" y="2748684"/>
            <a:ext cx="39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Data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8B62E-1893-BC9C-8224-0EA15BE86A50}"/>
              </a:ext>
            </a:extLst>
          </p:cNvPr>
          <p:cNvSpPr txBox="1"/>
          <p:nvPr/>
        </p:nvSpPr>
        <p:spPr>
          <a:xfrm>
            <a:off x="221673" y="3506273"/>
            <a:ext cx="109450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The dataset is sourced from a sample risk data consisting of four major categories-Finance, Infrastructure, Safety &amp; Security along with their Risk 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This dataset comprises of likelihood and severity values: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Likelihood values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Rare : A very slim chance for this risk to occur.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 Unlikely : Low chances for this risk to occur.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Possible : Fifty-fifty chances for this risk to occur.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4 Likely : Good chances for this risk to occur.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Almost Certain : You can bet this risk will occur at some point.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latin typeface="Poppins" panose="00000500000000000000" pitchFamily="2" charset="0"/>
                <a:cs typeface="Poppins" panose="00000500000000000000" pitchFamily="2" charset="0"/>
              </a:rPr>
              <a:t>Severity values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Negligible : The risk will have little consequences if occurs.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2 Minor : The consequences of the risk will be easy to manage.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Moderate : The consequences of the risk will take time to mitigate.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4 Major : The consequences of this risk will be significant and may cause long-term damage.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Catastrophic : The consequences of this risk will be detrimental and may be hard to recover from.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9A00F3-9C76-F178-29BE-0AF5BA3C955B}"/>
              </a:ext>
            </a:extLst>
          </p:cNvPr>
          <p:cNvGrpSpPr/>
          <p:nvPr/>
        </p:nvGrpSpPr>
        <p:grpSpPr>
          <a:xfrm>
            <a:off x="126059" y="144937"/>
            <a:ext cx="7111852" cy="632426"/>
            <a:chOff x="126059" y="144937"/>
            <a:chExt cx="7111852" cy="63242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309DAFB-9C23-848B-3F24-1DA064DC9030}"/>
                </a:ext>
              </a:extLst>
            </p:cNvPr>
            <p:cNvGrpSpPr/>
            <p:nvPr/>
          </p:nvGrpSpPr>
          <p:grpSpPr>
            <a:xfrm>
              <a:off x="126059" y="144937"/>
              <a:ext cx="4828032" cy="632426"/>
              <a:chOff x="482600" y="451413"/>
              <a:chExt cx="4828032" cy="43758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1127A18-2DE6-2822-0CE7-520DDE2CA86B}"/>
                  </a:ext>
                </a:extLst>
              </p:cNvPr>
              <p:cNvSpPr/>
              <p:nvPr/>
            </p:nvSpPr>
            <p:spPr>
              <a:xfrm>
                <a:off x="544576" y="451413"/>
                <a:ext cx="4766056" cy="437587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rgbClr val="E72525">
                      <a:alpha val="1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7BA4FA7-FDBB-36CA-4B90-0F9F1D288BF1}"/>
                  </a:ext>
                </a:extLst>
              </p:cNvPr>
              <p:cNvSpPr/>
              <p:nvPr/>
            </p:nvSpPr>
            <p:spPr>
              <a:xfrm>
                <a:off x="482600" y="451413"/>
                <a:ext cx="61976" cy="43758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A50239-72C3-92DC-C9EA-EB8E52AE0B46}"/>
                </a:ext>
              </a:extLst>
            </p:cNvPr>
            <p:cNvSpPr txBox="1"/>
            <p:nvPr/>
          </p:nvSpPr>
          <p:spPr>
            <a:xfrm>
              <a:off x="361949" y="199540"/>
              <a:ext cx="68759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CREATING RISK MATRIX IN POWER BI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713386-D56A-D286-FBB7-906D2574B304}"/>
              </a:ext>
            </a:extLst>
          </p:cNvPr>
          <p:cNvGrpSpPr/>
          <p:nvPr/>
        </p:nvGrpSpPr>
        <p:grpSpPr>
          <a:xfrm>
            <a:off x="929118" y="1925152"/>
            <a:ext cx="10247571" cy="1358798"/>
            <a:chOff x="976743" y="2108719"/>
            <a:chExt cx="10247570" cy="1358798"/>
          </a:xfrm>
          <a:solidFill>
            <a:srgbClr val="C6B0A0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1C0CED38-FFDC-1987-FF95-42624C5D0855}"/>
                </a:ext>
              </a:extLst>
            </p:cNvPr>
            <p:cNvSpPr/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DD5F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81D0C92-02B1-DE71-1E76-FF75DA8A24E0}"/>
                </a:ext>
              </a:extLst>
            </p:cNvPr>
            <p:cNvSpPr/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DD5F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CF46A25-E171-7E79-BB4F-83E2F947C1A5}"/>
                </a:ext>
              </a:extLst>
            </p:cNvPr>
            <p:cNvSpPr/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EFABBA7C-5346-7F83-F8C3-362AC837213F}"/>
                </a:ext>
              </a:extLst>
            </p:cNvPr>
            <p:cNvSpPr/>
            <p:nvPr/>
          </p:nvSpPr>
          <p:spPr bwMode="auto">
            <a:xfrm flipV="1">
              <a:off x="6087319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798FCB7-4DCB-0C7D-B689-2B19B231DA5D}"/>
                </a:ext>
              </a:extLst>
            </p:cNvPr>
            <p:cNvSpPr/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DD5F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4D03E5B-C0B5-DA1B-BB74-44A8D5D1B015}"/>
                </a:ext>
              </a:extLst>
            </p:cNvPr>
            <p:cNvSpPr/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DD5F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1A7BDA8-EF04-D69C-C2C5-DFB156ACFF4B}"/>
                </a:ext>
              </a:extLst>
            </p:cNvPr>
            <p:cNvSpPr/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31A5029-D70C-FE76-9EE4-4ACCB94B4F93}"/>
                </a:ext>
              </a:extLst>
            </p:cNvPr>
            <p:cNvSpPr/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id-ID"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1" name="Shape 2309">
              <a:extLst>
                <a:ext uri="{FF2B5EF4-FFF2-40B4-BE49-F238E27FC236}">
                  <a16:creationId xmlns:a16="http://schemas.microsoft.com/office/drawing/2014/main" id="{695E82DA-3219-0BD3-A59A-8CB03B3E8603}"/>
                </a:ext>
              </a:extLst>
            </p:cNvPr>
            <p:cNvSpPr/>
            <p:nvPr/>
          </p:nvSpPr>
          <p:spPr>
            <a:xfrm>
              <a:off x="1869307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79476471-1023-C9F8-A90E-E167B21E3F33}"/>
                </a:ext>
              </a:extLst>
            </p:cNvPr>
            <p:cNvSpPr/>
            <p:nvPr/>
          </p:nvSpPr>
          <p:spPr>
            <a:xfrm>
              <a:off x="4432749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5F4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5" name="Shape 2309">
              <a:extLst>
                <a:ext uri="{FF2B5EF4-FFF2-40B4-BE49-F238E27FC236}">
                  <a16:creationId xmlns:a16="http://schemas.microsoft.com/office/drawing/2014/main" id="{C406CA5E-9D73-1E80-488B-578DFF518FD3}"/>
                </a:ext>
              </a:extLst>
            </p:cNvPr>
            <p:cNvSpPr/>
            <p:nvPr/>
          </p:nvSpPr>
          <p:spPr>
            <a:xfrm>
              <a:off x="6976828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22" name="Shape 2309">
              <a:extLst>
                <a:ext uri="{FF2B5EF4-FFF2-40B4-BE49-F238E27FC236}">
                  <a16:creationId xmlns:a16="http://schemas.microsoft.com/office/drawing/2014/main" id="{76C3568A-AC5F-93E1-F24D-56A389B93E41}"/>
                </a:ext>
              </a:extLst>
            </p:cNvPr>
            <p:cNvSpPr/>
            <p:nvPr/>
          </p:nvSpPr>
          <p:spPr>
            <a:xfrm>
              <a:off x="9541726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5F4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 kern="0" dirty="0">
                <a:solidFill>
                  <a:srgbClr val="323232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28" name="矩形 47">
            <a:extLst>
              <a:ext uri="{FF2B5EF4-FFF2-40B4-BE49-F238E27FC236}">
                <a16:creationId xmlns:a16="http://schemas.microsoft.com/office/drawing/2014/main" id="{C2127E3A-D787-D3D8-070F-CE4FC47A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18" y="3426879"/>
            <a:ext cx="2404095" cy="88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Import Your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Risk Data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  <a:sym typeface="+mn-ea"/>
              </a:rPr>
              <a:t> 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思源宋体 CN Heavy" panose="02020900000000000000" pitchFamily="18" charset="-122"/>
              <a:sym typeface="+mn-ea"/>
            </a:endParaRPr>
          </a:p>
        </p:txBody>
      </p:sp>
      <p:sp>
        <p:nvSpPr>
          <p:cNvPr id="29" name="矩形 47">
            <a:extLst>
              <a:ext uri="{FF2B5EF4-FFF2-40B4-BE49-F238E27FC236}">
                <a16:creationId xmlns:a16="http://schemas.microsoft.com/office/drawing/2014/main" id="{C865B4FC-36C9-81C2-59D1-44AE0B7E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27" y="3429000"/>
            <a:ext cx="2404095" cy="88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Create a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Bridge Table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  <a:sym typeface="+mn-ea"/>
              </a:rPr>
              <a:t> 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思源宋体 CN Heavy" panose="02020900000000000000" pitchFamily="18" charset="-122"/>
              <a:sym typeface="+mn-ea"/>
            </a:endParaRPr>
          </a:p>
        </p:txBody>
      </p:sp>
      <p:sp>
        <p:nvSpPr>
          <p:cNvPr id="30" name="矩形 47">
            <a:extLst>
              <a:ext uri="{FF2B5EF4-FFF2-40B4-BE49-F238E27FC236}">
                <a16:creationId xmlns:a16="http://schemas.microsoft.com/office/drawing/2014/main" id="{3A0423FD-3668-9FD3-308A-72FC29FB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594" y="3440545"/>
            <a:ext cx="2404095" cy="8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Create the Risk Matrix Visual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思源宋体 CN" panose="02020400000000000000" pitchFamily="18" charset="-122"/>
                <a:cs typeface="思源宋体 CN Heavy" panose="02020900000000000000" pitchFamily="18" charset="-122"/>
                <a:sym typeface="+mn-ea"/>
              </a:rPr>
              <a:t> 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思源宋体 CN" panose="02020400000000000000" pitchFamily="18" charset="-122"/>
              <a:cs typeface="思源宋体 CN Heavy" panose="02020900000000000000" pitchFamily="18" charset="-122"/>
              <a:sym typeface="+mn-ea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8BB8BF89-CEA8-87F5-DE64-256A6AC8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862" y="3429000"/>
            <a:ext cx="2404095" cy="88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latin typeface="Arial Black" panose="020B0A04020102020204" pitchFamily="34" charset="0"/>
              </a:rPr>
              <a:t>Create Relationships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  <a:sym typeface="+mn-ea"/>
              </a:rPr>
              <a:t> 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思源宋体 CN Heavy" panose="02020900000000000000" pitchFamily="18" charset="-122"/>
              <a:sym typeface="+mn-ea"/>
            </a:endParaRPr>
          </a:p>
        </p:txBody>
      </p:sp>
      <p:pic>
        <p:nvPicPr>
          <p:cNvPr id="34" name="Graphic 33" descr="Document with solid fill">
            <a:extLst>
              <a:ext uri="{FF2B5EF4-FFF2-40B4-BE49-F238E27FC236}">
                <a16:creationId xmlns:a16="http://schemas.microsoft.com/office/drawing/2014/main" id="{5E2A1195-F3E0-598C-4D6A-70EABD3E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843" y="2069632"/>
            <a:ext cx="599255" cy="488657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D80FB8CF-7DC3-8047-409E-6D6F202F3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1151" y="2066973"/>
            <a:ext cx="576491" cy="581182"/>
          </a:xfrm>
          <a:prstGeom prst="rect">
            <a:avLst/>
          </a:prstGeom>
        </p:spPr>
      </p:pic>
      <p:pic>
        <p:nvPicPr>
          <p:cNvPr id="38" name="Graphic 37" descr="Venn diagram with solid fill">
            <a:extLst>
              <a:ext uri="{FF2B5EF4-FFF2-40B4-BE49-F238E27FC236}">
                <a16:creationId xmlns:a16="http://schemas.microsoft.com/office/drawing/2014/main" id="{8C23465D-A0A2-E158-2295-515AF07FD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7585" y="2023369"/>
            <a:ext cx="697291" cy="581182"/>
          </a:xfrm>
          <a:prstGeom prst="rect">
            <a:avLst/>
          </a:prstGeom>
        </p:spPr>
      </p:pic>
      <p:pic>
        <p:nvPicPr>
          <p:cNvPr id="40" name="Graphic 39" descr="Mathematics with solid fill">
            <a:extLst>
              <a:ext uri="{FF2B5EF4-FFF2-40B4-BE49-F238E27FC236}">
                <a16:creationId xmlns:a16="http://schemas.microsoft.com/office/drawing/2014/main" id="{F77900A2-7BE8-72EA-058F-260B6B044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9727" y="2066973"/>
            <a:ext cx="555882" cy="5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09DAFB-9C23-848B-3F24-1DA064DC9030}"/>
              </a:ext>
            </a:extLst>
          </p:cNvPr>
          <p:cNvGrpSpPr/>
          <p:nvPr/>
        </p:nvGrpSpPr>
        <p:grpSpPr>
          <a:xfrm>
            <a:off x="126059" y="110621"/>
            <a:ext cx="4828032" cy="632426"/>
            <a:chOff x="482600" y="451413"/>
            <a:chExt cx="4828032" cy="43758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127A18-2DE6-2822-0CE7-520DDE2CA86B}"/>
                </a:ext>
              </a:extLst>
            </p:cNvPr>
            <p:cNvSpPr/>
            <p:nvPr/>
          </p:nvSpPr>
          <p:spPr>
            <a:xfrm>
              <a:off x="544576" y="451413"/>
              <a:ext cx="4766056" cy="437587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100000">
                  <a:srgbClr val="E72525">
                    <a:alpha val="10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>
                <a:defRPr/>
              </a:pPr>
              <a:r>
                <a:rPr lang="en-US" altLang="zh-CN" sz="3600" b="1" kern="0" dirty="0">
                  <a:solidFill>
                    <a:srgbClr val="FF0000"/>
                  </a:solidFill>
                  <a:latin typeface="Bodoni MT Black" panose="02070A03080606020203" pitchFamily="18" charset="0"/>
                  <a:ea typeface="Yu Gothic UI Semibold" panose="020B0700000000000000" pitchFamily="34" charset="-128"/>
                  <a:cs typeface="+mn-ea"/>
                  <a:sym typeface="+mn-lt"/>
                </a:rPr>
                <a:t>RISK MATRIX</a:t>
              </a:r>
              <a:endParaRPr lang="zh-CN" altLang="en-US" sz="3600" b="1" kern="0" dirty="0">
                <a:solidFill>
                  <a:srgbClr val="FF0000"/>
                </a:solidFill>
                <a:latin typeface="Bodoni MT Black" panose="02070A03080606020203" pitchFamily="18" charset="0"/>
                <a:ea typeface="Yu Gothic UI Semibold" panose="020B0700000000000000" pitchFamily="34" charset="-128"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BA4FA7-FDBB-36CA-4B90-0F9F1D288BF1}"/>
                </a:ext>
              </a:extLst>
            </p:cNvPr>
            <p:cNvSpPr/>
            <p:nvPr/>
          </p:nvSpPr>
          <p:spPr>
            <a:xfrm>
              <a:off x="482600" y="451413"/>
              <a:ext cx="61976" cy="43758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Autofit/>
            </a:bodyPr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E52064-D2FB-E764-9BBB-54851254F709}"/>
              </a:ext>
            </a:extLst>
          </p:cNvPr>
          <p:cNvGrpSpPr/>
          <p:nvPr/>
        </p:nvGrpSpPr>
        <p:grpSpPr>
          <a:xfrm>
            <a:off x="344108" y="1340550"/>
            <a:ext cx="4526731" cy="4176900"/>
            <a:chOff x="847592" y="1506693"/>
            <a:chExt cx="4526730" cy="4176900"/>
          </a:xfrm>
        </p:grpSpPr>
        <p:sp>
          <p:nvSpPr>
            <p:cNvPr id="3" name="矩形 6">
              <a:extLst>
                <a:ext uri="{FF2B5EF4-FFF2-40B4-BE49-F238E27FC236}">
                  <a16:creationId xmlns:a16="http://schemas.microsoft.com/office/drawing/2014/main" id="{F556AB8F-E8F6-7AEA-6B8B-FAB36559A96E}"/>
                </a:ext>
              </a:extLst>
            </p:cNvPr>
            <p:cNvSpPr/>
            <p:nvPr/>
          </p:nvSpPr>
          <p:spPr>
            <a:xfrm flipH="1">
              <a:off x="1552792" y="1506693"/>
              <a:ext cx="3821530" cy="4176900"/>
            </a:xfrm>
            <a:prstGeom prst="round1Rect">
              <a:avLst>
                <a:gd name="adj" fmla="val 1166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EB52E06A-95B3-3E69-E814-052A2CA8695F}"/>
                </a:ext>
              </a:extLst>
            </p:cNvPr>
            <p:cNvSpPr txBox="1"/>
            <p:nvPr/>
          </p:nvSpPr>
          <p:spPr>
            <a:xfrm flipH="1">
              <a:off x="847592" y="2745141"/>
              <a:ext cx="3500943" cy="2850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BB0F0D8C-B095-5277-FAAD-0B4587016AD5}"/>
                </a:ext>
              </a:extLst>
            </p:cNvPr>
            <p:cNvSpPr txBox="1"/>
            <p:nvPr/>
          </p:nvSpPr>
          <p:spPr>
            <a:xfrm flipH="1">
              <a:off x="2897434" y="4210499"/>
              <a:ext cx="1383722" cy="37112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 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思源宋体 CN" panose="02020400000000000000" pitchFamily="18" charset="-122"/>
                </a:rPr>
                <a:t>Low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7D2751B-AA8E-971C-BB94-ACCCDC01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91" y="1318914"/>
            <a:ext cx="6034858" cy="419853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417542-6F67-9345-10B9-CDE53C7CB564}"/>
              </a:ext>
            </a:extLst>
          </p:cNvPr>
          <p:cNvSpPr/>
          <p:nvPr/>
        </p:nvSpPr>
        <p:spPr>
          <a:xfrm>
            <a:off x="1648363" y="2168151"/>
            <a:ext cx="424873" cy="285078"/>
          </a:xfrm>
          <a:prstGeom prst="round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Bold" panose="00000900000000000000" pitchFamily="2" charset="0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B930CD-B14F-81AA-2DD6-4C7F9E4BDBB0}"/>
              </a:ext>
            </a:extLst>
          </p:cNvPr>
          <p:cNvSpPr/>
          <p:nvPr/>
        </p:nvSpPr>
        <p:spPr>
          <a:xfrm>
            <a:off x="1648362" y="3461623"/>
            <a:ext cx="424873" cy="285078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Bold" panose="00000900000000000000" pitchFamily="2" charset="0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4B3BE1-898A-A0EE-0304-CEC2460C794D}"/>
              </a:ext>
            </a:extLst>
          </p:cNvPr>
          <p:cNvSpPr/>
          <p:nvPr/>
        </p:nvSpPr>
        <p:spPr>
          <a:xfrm>
            <a:off x="1648692" y="2816887"/>
            <a:ext cx="424873" cy="285078"/>
          </a:xfrm>
          <a:prstGeom prst="roundRect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Bold" panose="00000900000000000000" pitchFamily="2" charset="0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177D0A-62C6-99FA-88DE-5C091A143D31}"/>
              </a:ext>
            </a:extLst>
          </p:cNvPr>
          <p:cNvSpPr/>
          <p:nvPr/>
        </p:nvSpPr>
        <p:spPr>
          <a:xfrm>
            <a:off x="1669707" y="4124160"/>
            <a:ext cx="424873" cy="2850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Bold" panose="00000900000000000000" pitchFamily="2" charset="0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28DF1-EBD2-7313-5C2A-E550D63EDEE4}"/>
              </a:ext>
            </a:extLst>
          </p:cNvPr>
          <p:cNvSpPr txBox="1"/>
          <p:nvPr/>
        </p:nvSpPr>
        <p:spPr>
          <a:xfrm>
            <a:off x="2393950" y="2135447"/>
            <a:ext cx="1383724" cy="400110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Extreme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46131-48D1-970D-DADC-B2578236FCC7}"/>
              </a:ext>
            </a:extLst>
          </p:cNvPr>
          <p:cNvSpPr txBox="1"/>
          <p:nvPr/>
        </p:nvSpPr>
        <p:spPr>
          <a:xfrm>
            <a:off x="2393950" y="2761306"/>
            <a:ext cx="1383724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rgbClr val="C00000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F8821-C539-1DF8-E547-12DCFD6C0363}"/>
              </a:ext>
            </a:extLst>
          </p:cNvPr>
          <p:cNvSpPr txBox="1"/>
          <p:nvPr/>
        </p:nvSpPr>
        <p:spPr>
          <a:xfrm>
            <a:off x="2393950" y="3419496"/>
            <a:ext cx="1383724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Moderate</a:t>
            </a:r>
          </a:p>
        </p:txBody>
      </p:sp>
    </p:spTree>
    <p:extLst>
      <p:ext uri="{BB962C8B-B14F-4D97-AF65-F5344CB8AC3E}">
        <p14:creationId xmlns:p14="http://schemas.microsoft.com/office/powerpoint/2010/main" val="32489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7000" decel="7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7BA4FA7-FDBB-36CA-4B90-0F9F1D288BF1}"/>
              </a:ext>
            </a:extLst>
          </p:cNvPr>
          <p:cNvSpPr/>
          <p:nvPr/>
        </p:nvSpPr>
        <p:spPr>
          <a:xfrm>
            <a:off x="126059" y="144937"/>
            <a:ext cx="61976" cy="63242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EC9768E9-D5C7-3DCB-EFDE-7982680B0EE8}"/>
              </a:ext>
            </a:extLst>
          </p:cNvPr>
          <p:cNvSpPr/>
          <p:nvPr/>
        </p:nvSpPr>
        <p:spPr>
          <a:xfrm>
            <a:off x="6707079" y="1551133"/>
            <a:ext cx="4797457" cy="4038539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62000" algn="t" rotWithShape="0">
              <a:sysClr val="window" lastClr="FFFFFF">
                <a:lumMod val="50000"/>
                <a:alpha val="10000"/>
              </a:sys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id-ID" kern="0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+mn-lt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5C7C6E-2300-205F-0C7C-E6354EF0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7" y="1551133"/>
            <a:ext cx="6029005" cy="40385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E3AC3E-367C-A8D6-7329-2FC0B420D504}"/>
              </a:ext>
            </a:extLst>
          </p:cNvPr>
          <p:cNvSpPr txBox="1"/>
          <p:nvPr/>
        </p:nvSpPr>
        <p:spPr>
          <a:xfrm>
            <a:off x="6788726" y="1660751"/>
            <a:ext cx="1348510" cy="584775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Y-axis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3760A-864F-0F64-7A0A-44F26C351AD5}"/>
              </a:ext>
            </a:extLst>
          </p:cNvPr>
          <p:cNvSpPr txBox="1"/>
          <p:nvPr/>
        </p:nvSpPr>
        <p:spPr>
          <a:xfrm>
            <a:off x="6788725" y="2245526"/>
            <a:ext cx="526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  <a:cs typeface="Arial" panose="020B0604020202020204" pitchFamily="34" charset="0"/>
              </a:rPr>
              <a:t>1 Rare : A very slim chance for this risk to occur.</a:t>
            </a:r>
          </a:p>
          <a:p>
            <a:r>
              <a:rPr lang="en-US" sz="1200" dirty="0">
                <a:latin typeface="Berlin Sans FB" panose="020E0602020502020306" pitchFamily="34" charset="0"/>
                <a:cs typeface="Arial" panose="020B0604020202020204" pitchFamily="34" charset="0"/>
              </a:rPr>
              <a:t>2 Unlikely : Low chances for this risk to occur.</a:t>
            </a:r>
          </a:p>
          <a:p>
            <a:r>
              <a:rPr lang="en-US" sz="1200" dirty="0">
                <a:latin typeface="Berlin Sans FB" panose="020E0602020502020306" pitchFamily="34" charset="0"/>
                <a:cs typeface="Arial" panose="020B0604020202020204" pitchFamily="34" charset="0"/>
              </a:rPr>
              <a:t>3 Possible: Fifty-fifty chances for this risk to occur.</a:t>
            </a:r>
          </a:p>
          <a:p>
            <a:r>
              <a:rPr lang="en-US" sz="1200" dirty="0">
                <a:latin typeface="Berlin Sans FB" panose="020E0602020502020306" pitchFamily="34" charset="0"/>
                <a:cs typeface="Arial" panose="020B0604020202020204" pitchFamily="34" charset="0"/>
              </a:rPr>
              <a:t>4 Likely : Good chances for this risk to occur.</a:t>
            </a:r>
          </a:p>
          <a:p>
            <a:r>
              <a:rPr lang="en-US" sz="1200" dirty="0">
                <a:latin typeface="Berlin Sans FB" panose="020E0602020502020306" pitchFamily="34" charset="0"/>
                <a:cs typeface="Arial" panose="020B0604020202020204" pitchFamily="34" charset="0"/>
              </a:rPr>
              <a:t>5 Almost Certain : You can bet this risk will occur at some point.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E8B76-B1AE-5610-A672-4A2D5D242D5F}"/>
              </a:ext>
            </a:extLst>
          </p:cNvPr>
          <p:cNvSpPr txBox="1"/>
          <p:nvPr/>
        </p:nvSpPr>
        <p:spPr>
          <a:xfrm>
            <a:off x="6788723" y="3304424"/>
            <a:ext cx="134851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X-axis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18D42A-43AD-1266-CBD2-3838F27D8BC4}"/>
              </a:ext>
            </a:extLst>
          </p:cNvPr>
          <p:cNvSpPr txBox="1"/>
          <p:nvPr/>
        </p:nvSpPr>
        <p:spPr>
          <a:xfrm>
            <a:off x="6792096" y="4029876"/>
            <a:ext cx="462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rlin Sans FB" panose="020E0602020502020306" pitchFamily="34" charset="0"/>
              </a:rPr>
              <a:t>1 Negligible : The risk will have little consequences if it occurs.</a:t>
            </a:r>
          </a:p>
          <a:p>
            <a:r>
              <a:rPr lang="en-US" sz="1200" dirty="0">
                <a:latin typeface="Berlin Sans FB" panose="020E0602020502020306" pitchFamily="34" charset="0"/>
              </a:rPr>
              <a:t>2 Minor : The consequences of the risk will be easy to manage.</a:t>
            </a:r>
          </a:p>
          <a:p>
            <a:r>
              <a:rPr lang="en-US" sz="1200" dirty="0">
                <a:latin typeface="Berlin Sans FB" panose="020E0602020502020306" pitchFamily="34" charset="0"/>
              </a:rPr>
              <a:t>3 Moderate : The consequences of the risk will take time to mitigate.</a:t>
            </a:r>
          </a:p>
          <a:p>
            <a:r>
              <a:rPr lang="en-US" sz="1200" dirty="0">
                <a:latin typeface="Berlin Sans FB" panose="020E0602020502020306" pitchFamily="34" charset="0"/>
              </a:rPr>
              <a:t>4 Major : The consequences of this risk will be significant and may cause long-term damage.</a:t>
            </a:r>
          </a:p>
          <a:p>
            <a:r>
              <a:rPr lang="en-US" sz="1200" dirty="0">
                <a:latin typeface="Berlin Sans FB" panose="020E0602020502020306" pitchFamily="34" charset="0"/>
              </a:rPr>
              <a:t>5 Catastrophic : The consequences of this risk will be detrimental and may be hard to recover from.</a:t>
            </a:r>
          </a:p>
        </p:txBody>
      </p:sp>
    </p:spTree>
    <p:extLst>
      <p:ext uri="{BB962C8B-B14F-4D97-AF65-F5344CB8AC3E}">
        <p14:creationId xmlns:p14="http://schemas.microsoft.com/office/powerpoint/2010/main" val="271718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8980170" y="0"/>
            <a:ext cx="3211831" cy="6858635"/>
            <a:chOff x="0" y="0"/>
            <a:chExt cx="5058" cy="10801"/>
          </a:xfrm>
          <a:gradFill>
            <a:gsLst>
              <a:gs pos="0">
                <a:srgbClr val="D0DEE4">
                  <a:alpha val="86000"/>
                </a:srgbClr>
              </a:gs>
              <a:gs pos="100000">
                <a:srgbClr val="8FABB7"/>
              </a:gs>
            </a:gsLst>
            <a:lin ang="10800000" scaled="0"/>
          </a:gradFill>
        </p:grpSpPr>
        <p:sp>
          <p:nvSpPr>
            <p:cNvPr id="9" name="任意多边形 8"/>
            <p:cNvSpPr/>
            <p:nvPr/>
          </p:nvSpPr>
          <p:spPr>
            <a:xfrm>
              <a:off x="0" y="0"/>
              <a:ext cx="5058" cy="531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0" h="5322">
                  <a:moveTo>
                    <a:pt x="0" y="0"/>
                  </a:moveTo>
                  <a:lnTo>
                    <a:pt x="5001" y="0"/>
                  </a:lnTo>
                  <a:cubicBezTo>
                    <a:pt x="2194" y="-148"/>
                    <a:pt x="-71" y="2793"/>
                    <a:pt x="0" y="5317"/>
                  </a:cubicBezTo>
                  <a:lnTo>
                    <a:pt x="0" y="0"/>
                  </a:lnTo>
                  <a:close/>
                  <a:moveTo>
                    <a:pt x="5001" y="0"/>
                  </a:moveTo>
                  <a:lnTo>
                    <a:pt x="5058" y="0"/>
                  </a:lnTo>
                  <a:lnTo>
                    <a:pt x="5058" y="1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2000">
                      <a:srgbClr val="6F94A3"/>
                    </a:gs>
                    <a:gs pos="0">
                      <a:srgbClr val="D0DEE4"/>
                    </a:gs>
                    <a:gs pos="100000">
                      <a:srgbClr val="4A6A74"/>
                    </a:gs>
                  </a:gsLst>
                  <a:lin ang="16200000" scaled="0"/>
                </a:gra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汉仪正圆-45W" panose="00020600040101010101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0" y="5485"/>
              <a:ext cx="4929" cy="531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4" h="5321">
                  <a:moveTo>
                    <a:pt x="4929" y="5316"/>
                  </a:moveTo>
                  <a:lnTo>
                    <a:pt x="0" y="5316"/>
                  </a:lnTo>
                  <a:lnTo>
                    <a:pt x="0" y="0"/>
                  </a:lnTo>
                  <a:cubicBezTo>
                    <a:pt x="-136" y="2835"/>
                    <a:pt x="2579" y="5448"/>
                    <a:pt x="4929" y="531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2000">
                      <a:srgbClr val="6F94A3"/>
                    </a:gs>
                    <a:gs pos="0">
                      <a:srgbClr val="D0DEE4"/>
                    </a:gs>
                    <a:gs pos="100000">
                      <a:srgbClr val="4A6A74"/>
                    </a:gs>
                  </a:gsLst>
                  <a:lin ang="16200000" scaled="0"/>
                </a:gra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汉仪正圆-45W" panose="00020600040101010101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B22CD0-B5A7-1E98-4C5B-BD0254652CCC}"/>
              </a:ext>
            </a:extLst>
          </p:cNvPr>
          <p:cNvGrpSpPr/>
          <p:nvPr/>
        </p:nvGrpSpPr>
        <p:grpSpPr>
          <a:xfrm>
            <a:off x="1073894" y="1189740"/>
            <a:ext cx="4197703" cy="3576098"/>
            <a:chOff x="1405476" y="697977"/>
            <a:chExt cx="4197701" cy="357609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D735610-16FE-CEE8-3E23-6C34E9338652}"/>
                </a:ext>
              </a:extLst>
            </p:cNvPr>
            <p:cNvGrpSpPr/>
            <p:nvPr/>
          </p:nvGrpSpPr>
          <p:grpSpPr>
            <a:xfrm>
              <a:off x="1405476" y="697977"/>
              <a:ext cx="3038474" cy="3576098"/>
              <a:chOff x="1481676" y="1640951"/>
              <a:chExt cx="3038474" cy="357609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D76965C-C44B-2932-901C-9779C921821A}"/>
                  </a:ext>
                </a:extLst>
              </p:cNvPr>
              <p:cNvSpPr/>
              <p:nvPr/>
            </p:nvSpPr>
            <p:spPr>
              <a:xfrm>
                <a:off x="1686193" y="2178575"/>
                <a:ext cx="2833957" cy="2833957"/>
              </a:xfrm>
              <a:prstGeom prst="ellipse">
                <a:avLst/>
              </a:prstGeom>
              <a:gradFill>
                <a:gsLst>
                  <a:gs pos="0">
                    <a:srgbClr val="E72525"/>
                  </a:gs>
                  <a:gs pos="42000">
                    <a:sysClr val="window" lastClr="FFFFFF">
                      <a:alpha val="0"/>
                    </a:sysClr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09A936D-F719-47CC-7E55-BBE660F58DB1}"/>
                  </a:ext>
                </a:extLst>
              </p:cNvPr>
              <p:cNvSpPr/>
              <p:nvPr/>
            </p:nvSpPr>
            <p:spPr>
              <a:xfrm flipH="1">
                <a:off x="1481676" y="1640951"/>
                <a:ext cx="1796800" cy="3576098"/>
              </a:xfrm>
              <a:custGeom>
                <a:avLst/>
                <a:gdLst>
                  <a:gd name="connsiteX0" fmla="*/ 8751 w 1796800"/>
                  <a:gd name="connsiteY0" fmla="*/ 0 h 3576098"/>
                  <a:gd name="connsiteX1" fmla="*/ 1796800 w 1796800"/>
                  <a:gd name="connsiteY1" fmla="*/ 1788049 h 3576098"/>
                  <a:gd name="connsiteX2" fmla="*/ 8751 w 1796800"/>
                  <a:gd name="connsiteY2" fmla="*/ 3576098 h 3576098"/>
                  <a:gd name="connsiteX3" fmla="*/ 0 w 1796800"/>
                  <a:gd name="connsiteY3" fmla="*/ 3575656 h 3576098"/>
                  <a:gd name="connsiteX4" fmla="*/ 0 w 1796800"/>
                  <a:gd name="connsiteY4" fmla="*/ 442 h 357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800" h="3576098">
                    <a:moveTo>
                      <a:pt x="8751" y="0"/>
                    </a:moveTo>
                    <a:cubicBezTo>
                      <a:pt x="996263" y="0"/>
                      <a:pt x="1796800" y="800537"/>
                      <a:pt x="1796800" y="1788049"/>
                    </a:cubicBezTo>
                    <a:cubicBezTo>
                      <a:pt x="1796800" y="2775561"/>
                      <a:pt x="996263" y="3576098"/>
                      <a:pt x="8751" y="3576098"/>
                    </a:cubicBezTo>
                    <a:lnTo>
                      <a:pt x="0" y="3575656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ysClr val="window" lastClr="FFFFFF">
                  <a:alpha val="3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sz="1050" kern="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25CF076-19E7-89DA-8134-48D04C93886A}"/>
                </a:ext>
              </a:extLst>
            </p:cNvPr>
            <p:cNvSpPr txBox="1"/>
            <p:nvPr/>
          </p:nvSpPr>
          <p:spPr>
            <a:xfrm>
              <a:off x="1774259" y="1978194"/>
              <a:ext cx="38289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NOTES 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E219951A-5563-F2B1-5F69-E84B8CF71854}"/>
              </a:ext>
            </a:extLst>
          </p:cNvPr>
          <p:cNvSpPr txBox="1"/>
          <p:nvPr/>
        </p:nvSpPr>
        <p:spPr>
          <a:xfrm>
            <a:off x="233755" y="409576"/>
            <a:ext cx="430887" cy="3457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haroni" pitchFamily="2" charset="-79"/>
                <a:ea typeface="思源宋体 CN" panose="02020400000000000000" pitchFamily="18" charset="-122"/>
                <a:cs typeface="Aharoni" pitchFamily="2" charset="-79"/>
              </a:rPr>
              <a:t>RISK MATRIX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Aharoni" pitchFamily="2" charset="-79"/>
              <a:ea typeface="思源宋体 CN" panose="02020400000000000000" pitchFamily="18" charset="-122"/>
              <a:cs typeface="Aharoni" pitchFamily="2" charset="-79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2F3D148-C5B0-D5E9-253A-D720764DE070}"/>
              </a:ext>
            </a:extLst>
          </p:cNvPr>
          <p:cNvGrpSpPr/>
          <p:nvPr/>
        </p:nvGrpSpPr>
        <p:grpSpPr>
          <a:xfrm>
            <a:off x="5276858" y="1876185"/>
            <a:ext cx="5885063" cy="892552"/>
            <a:chOff x="6486139" y="1152627"/>
            <a:chExt cx="5694184" cy="83728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4C9DA64-F2A8-E37F-BBD8-D9BB01D86F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6486139" y="1152627"/>
              <a:ext cx="3896111" cy="83728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>
              <a:noFill/>
              <a:round/>
            </a:ln>
            <a:effectLst>
              <a:outerShdw blurRad="762000" sx="90000" sy="90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>
              <a:noAutofit/>
            </a:bodyPr>
            <a:lstStyle/>
            <a:p>
              <a:pPr defTabSz="1219200">
                <a:defRPr/>
              </a:pPr>
              <a:endParaRPr lang="zh-CN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 Heavy" panose="020209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345BB14-69D3-32B4-2EFE-B35DE83A326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6552813" y="1211479"/>
              <a:ext cx="1038999" cy="719576"/>
            </a:xfrm>
            <a:prstGeom prst="roundRect">
              <a:avLst>
                <a:gd name="adj" fmla="val 50000"/>
              </a:avLst>
            </a:prstGeom>
            <a:gradFill>
              <a:gsLst>
                <a:gs pos="15000">
                  <a:srgbClr val="E98871"/>
                </a:gs>
                <a:gs pos="65000">
                  <a:srgbClr val="C00000"/>
                </a:gs>
              </a:gsLst>
              <a:lin ang="2700000" scaled="1"/>
            </a:gradFill>
            <a:ln w="10" cap="flat" cmpd="sng">
              <a:noFill/>
              <a:round/>
            </a:ln>
            <a:effectLst>
              <a:outerShdw blurRad="762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 anchor="ctr">
              <a:noAutofit/>
            </a:bodyPr>
            <a:lstStyle/>
            <a:p>
              <a:pPr algn="ctr" defTabSz="1219200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Arial Black" panose="020B0A04020102020204" pitchFamily="34" charset="0"/>
                  <a:ea typeface="思源宋体 CN" panose="02020400000000000000" pitchFamily="18" charset="-122"/>
                  <a:cs typeface="+mn-ea"/>
                  <a:sym typeface="+mn-lt"/>
                </a:rPr>
                <a:t>01</a:t>
              </a:r>
              <a:endParaRPr lang="zh-CN" altLang="en-US" sz="3200" kern="0" dirty="0">
                <a:solidFill>
                  <a:prstClr val="white"/>
                </a:solidFill>
                <a:latin typeface="Arial Black" panose="020B0A04020102020204" pitchFamily="34" charset="0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1AEE29C-FCBE-508E-888D-281D8E078D1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693196" y="1201935"/>
              <a:ext cx="4487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kern="0" dirty="0">
                  <a:ln w="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思源宋体 CN Heavy" panose="02020900000000000000" pitchFamily="18" charset="-122"/>
                </a:rPr>
                <a:t>Create Necessary Table </a:t>
              </a:r>
              <a:endParaRPr lang="zh-CN" altLang="en-US" sz="2800" b="1" kern="0" dirty="0">
                <a:ln w="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70294BD-EF91-4513-6212-4EBA63505F94}"/>
              </a:ext>
            </a:extLst>
          </p:cNvPr>
          <p:cNvGrpSpPr/>
          <p:nvPr/>
        </p:nvGrpSpPr>
        <p:grpSpPr>
          <a:xfrm>
            <a:off x="5280379" y="3075689"/>
            <a:ext cx="4859019" cy="837281"/>
            <a:chOff x="6486139" y="2316797"/>
            <a:chExt cx="4859019" cy="837281"/>
          </a:xfrm>
        </p:grpSpPr>
        <p:sp>
          <p:nvSpPr>
            <p:cNvPr id="40" name="矩形: 圆角 11">
              <a:extLst>
                <a:ext uri="{FF2B5EF4-FFF2-40B4-BE49-F238E27FC236}">
                  <a16:creationId xmlns:a16="http://schemas.microsoft.com/office/drawing/2014/main" id="{EBC1846C-BD77-B426-2002-88B7D0035CC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6486139" y="2316797"/>
              <a:ext cx="3896111" cy="83728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>
              <a:noFill/>
              <a:round/>
            </a:ln>
            <a:effectLst>
              <a:outerShdw blurRad="762000" sx="90000" sy="90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>
              <a:noAutofit/>
            </a:bodyPr>
            <a:lstStyle/>
            <a:p>
              <a:pPr defTabSz="1219200">
                <a:defRPr/>
              </a:pPr>
              <a:endParaRPr lang="zh-CN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 Heavy" panose="020209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B66CA312-F078-29A0-B294-6C35DF25C8A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6552813" y="2375649"/>
              <a:ext cx="1038999" cy="719576"/>
            </a:xfrm>
            <a:prstGeom prst="roundRect">
              <a:avLst>
                <a:gd name="adj" fmla="val 50000"/>
              </a:avLst>
            </a:prstGeom>
            <a:gradFill>
              <a:gsLst>
                <a:gs pos="15000">
                  <a:srgbClr val="E98871"/>
                </a:gs>
                <a:gs pos="65000">
                  <a:srgbClr val="C00000"/>
                </a:gs>
              </a:gsLst>
              <a:lin ang="2700000" scaled="1"/>
            </a:gradFill>
            <a:ln w="10" cap="flat" cmpd="sng">
              <a:noFill/>
              <a:round/>
            </a:ln>
            <a:effectLst>
              <a:outerShdw blurRad="762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 anchor="ctr">
              <a:noAutofit/>
            </a:bodyPr>
            <a:lstStyle/>
            <a:p>
              <a:pPr algn="ctr" defTabSz="1219200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Arial Black" panose="020B0A04020102020204" pitchFamily="34" charset="0"/>
                  <a:ea typeface="思源宋体 CN" panose="02020400000000000000" pitchFamily="18" charset="-122"/>
                  <a:cs typeface="+mn-ea"/>
                  <a:sym typeface="+mn-lt"/>
                </a:rPr>
                <a:t>02</a:t>
              </a:r>
              <a:endParaRPr lang="zh-CN" altLang="en-US" sz="3200" kern="0" dirty="0">
                <a:solidFill>
                  <a:prstClr val="white"/>
                </a:solidFill>
                <a:latin typeface="Arial Black" panose="020B0A04020102020204" pitchFamily="34" charset="0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529BB54-CC5C-446B-8AA6-C8A4D051DD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693196" y="2366105"/>
              <a:ext cx="36519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kern="0" dirty="0">
                  <a:ln w="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思源宋体 CN Heavy" panose="02020900000000000000" pitchFamily="18" charset="-122"/>
                </a:rPr>
                <a:t>Write Correct Code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C9AE725-1C74-BB91-BA42-777A7859B578}"/>
              </a:ext>
            </a:extLst>
          </p:cNvPr>
          <p:cNvGrpSpPr/>
          <p:nvPr/>
        </p:nvGrpSpPr>
        <p:grpSpPr>
          <a:xfrm>
            <a:off x="5350947" y="4219923"/>
            <a:ext cx="5880131" cy="1003415"/>
            <a:chOff x="6486139" y="3480967"/>
            <a:chExt cx="5880131" cy="1003415"/>
          </a:xfrm>
        </p:grpSpPr>
        <p:sp>
          <p:nvSpPr>
            <p:cNvPr id="44" name="矩形: 圆角 15">
              <a:extLst>
                <a:ext uri="{FF2B5EF4-FFF2-40B4-BE49-F238E27FC236}">
                  <a16:creationId xmlns:a16="http://schemas.microsoft.com/office/drawing/2014/main" id="{FE4D2FCA-E674-0278-A2A9-8CAE7254B75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486139" y="3480967"/>
              <a:ext cx="3896111" cy="83728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>
              <a:noFill/>
              <a:round/>
            </a:ln>
            <a:effectLst>
              <a:outerShdw blurRad="762000" sx="90000" sy="90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>
              <a:noAutofit/>
            </a:bodyPr>
            <a:lstStyle/>
            <a:p>
              <a:pPr defTabSz="1219200">
                <a:defRPr/>
              </a:pPr>
              <a:endParaRPr lang="zh-CN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思源宋体 CN Heavy" panose="020209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5" name="矩形: 圆角 17">
              <a:extLst>
                <a:ext uri="{FF2B5EF4-FFF2-40B4-BE49-F238E27FC236}">
                  <a16:creationId xmlns:a16="http://schemas.microsoft.com/office/drawing/2014/main" id="{02D3059F-AD99-D771-90B3-A35831387E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6552813" y="3539819"/>
              <a:ext cx="1038999" cy="719576"/>
            </a:xfrm>
            <a:prstGeom prst="roundRect">
              <a:avLst>
                <a:gd name="adj" fmla="val 50000"/>
              </a:avLst>
            </a:prstGeom>
            <a:gradFill>
              <a:gsLst>
                <a:gs pos="15000">
                  <a:srgbClr val="E98871"/>
                </a:gs>
                <a:gs pos="65000">
                  <a:srgbClr val="C00000"/>
                </a:gs>
              </a:gsLst>
              <a:lin ang="2700000" scaled="1"/>
            </a:gradFill>
            <a:ln w="10" cap="flat" cmpd="sng">
              <a:noFill/>
              <a:round/>
            </a:ln>
            <a:effectLst>
              <a:outerShdw blurRad="762000" algn="ctr" rotWithShape="0">
                <a:sysClr val="window" lastClr="FFFFFF">
                  <a:lumMod val="50000"/>
                  <a:alpha val="10000"/>
                </a:sysClr>
              </a:outerShdw>
            </a:effectLst>
          </p:spPr>
          <p:txBody>
            <a:bodyPr wrap="square" lIns="91404" tIns="45702" rIns="91404" bIns="45702" anchor="ctr">
              <a:noAutofit/>
            </a:bodyPr>
            <a:lstStyle/>
            <a:p>
              <a:pPr algn="ctr" defTabSz="1219200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Arial Black" panose="020B0A04020102020204" pitchFamily="34" charset="0"/>
                  <a:ea typeface="思源宋体 CN" panose="02020400000000000000" pitchFamily="18" charset="-122"/>
                  <a:cs typeface="+mn-ea"/>
                  <a:sym typeface="+mn-lt"/>
                </a:rPr>
                <a:t>03</a:t>
              </a:r>
              <a:endParaRPr lang="zh-CN" altLang="en-US" sz="3200" kern="0" dirty="0">
                <a:solidFill>
                  <a:prstClr val="white"/>
                </a:solidFill>
                <a:latin typeface="Arial Black" panose="020B0A04020102020204" pitchFamily="34" charset="0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B9D2945-75CF-D8E1-1872-00980FD75D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693196" y="3530275"/>
              <a:ext cx="46730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kern="0" dirty="0">
                  <a:ln w="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思源宋体 CN Heavy" panose="02020900000000000000" pitchFamily="18" charset="-122"/>
                </a:rPr>
                <a:t>Add Some Other Visuals </a:t>
              </a:r>
            </a:p>
            <a:p>
              <a:pPr>
                <a:defRPr/>
              </a:pPr>
              <a:r>
                <a:rPr lang="en-US" altLang="zh-CN" sz="2800" b="1" kern="0" dirty="0">
                  <a:ln w="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思源宋体 CN Heavy" panose="02020900000000000000" pitchFamily="18" charset="-122"/>
                </a:rPr>
                <a:t>With Matrix 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7015C20-B417-BE95-D7FA-6E5A7BBD042B}"/>
              </a:ext>
            </a:extLst>
          </p:cNvPr>
          <p:cNvGrpSpPr/>
          <p:nvPr/>
        </p:nvGrpSpPr>
        <p:grpSpPr>
          <a:xfrm>
            <a:off x="883106" y="5789090"/>
            <a:ext cx="1091123" cy="319405"/>
            <a:chOff x="384897" y="6324600"/>
            <a:chExt cx="1091123" cy="319405"/>
          </a:xfrm>
          <a:solidFill>
            <a:srgbClr val="C00000"/>
          </a:solidFill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B453796-E201-913B-C495-CCC575AB23EB}"/>
                </a:ext>
              </a:extLst>
            </p:cNvPr>
            <p:cNvGrpSpPr/>
            <p:nvPr/>
          </p:nvGrpSpPr>
          <p:grpSpPr>
            <a:xfrm>
              <a:off x="384897" y="6324600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1EA2133C-D323-65E8-9DBB-D3352485493C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0899AE4-45C9-35DD-D5DA-87E0D55D94F4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26CCE99-90E0-66CA-CC24-555BF7312358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8F70DFA-4B85-2C13-2B6A-C2A4BF6E4DF5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871B497-9C1A-12C8-C29A-8FD25121205E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74F455C-2F03-3769-B83B-1CE9B6BCEFFB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DDE260C-9AE8-1CBF-494A-050F143E335F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582C365-D6A6-2FD7-C9EC-37CB0E463078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7285C40-3981-1779-2701-576DFCEAB5C1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E61B505-EC10-60E3-293E-4ACB6B853F4C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48039F9-3DE8-BFC7-F716-81984DB8D555}"/>
                </a:ext>
              </a:extLst>
            </p:cNvPr>
            <p:cNvGrpSpPr/>
            <p:nvPr/>
          </p:nvGrpSpPr>
          <p:grpSpPr>
            <a:xfrm>
              <a:off x="384897" y="6461443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AC4B29C-FDAF-E65A-F19D-FBCC6187F82E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EEA992F-596B-8179-ACD1-9253273835FF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7F25E1D-1054-CA04-2645-72E186C86DB2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1266936-6491-872B-436D-5CCD5113B0A0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47F1DAD-01D1-92DE-D53F-F6842653C750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D8BBEB2-83E6-CFB1-E79C-9445181A3929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77CD753-B5C0-F203-FF1B-84CA9A4C6DBC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B5A78C0C-F2D9-9225-2521-3F69F2FF2D57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B342AC6A-E126-A6CD-611D-59058AA661E7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83F1433-DB0B-8306-A48E-238A9FFBEC80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7B24913-7423-0C53-38A0-3E6CC919342F}"/>
                </a:ext>
              </a:extLst>
            </p:cNvPr>
            <p:cNvGrpSpPr/>
            <p:nvPr/>
          </p:nvGrpSpPr>
          <p:grpSpPr>
            <a:xfrm>
              <a:off x="384897" y="6598286"/>
              <a:ext cx="1091123" cy="45719"/>
              <a:chOff x="390206" y="6324600"/>
              <a:chExt cx="1091123" cy="45719"/>
            </a:xfrm>
            <a:grpFill/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BA1D4AE-3CFB-41B5-73CC-0A272B05B335}"/>
                  </a:ext>
                </a:extLst>
              </p:cNvPr>
              <p:cNvSpPr/>
              <p:nvPr/>
            </p:nvSpPr>
            <p:spPr>
              <a:xfrm>
                <a:off x="39020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E88AFB5A-D7FB-482A-2489-B676E9703446}"/>
                  </a:ext>
                </a:extLst>
              </p:cNvPr>
              <p:cNvSpPr/>
              <p:nvPr/>
            </p:nvSpPr>
            <p:spPr>
              <a:xfrm>
                <a:off x="50636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A066D33-DA72-38D5-AA95-8191B7B853EA}"/>
                  </a:ext>
                </a:extLst>
              </p:cNvPr>
              <p:cNvSpPr/>
              <p:nvPr/>
            </p:nvSpPr>
            <p:spPr>
              <a:xfrm>
                <a:off x="62251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CCFF9CCC-7ABD-188C-50E6-371FDC1DE390}"/>
                  </a:ext>
                </a:extLst>
              </p:cNvPr>
              <p:cNvSpPr/>
              <p:nvPr/>
            </p:nvSpPr>
            <p:spPr>
              <a:xfrm>
                <a:off x="73867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E0F698A-B7B6-29B4-31E2-8666845F2C02}"/>
                  </a:ext>
                </a:extLst>
              </p:cNvPr>
              <p:cNvSpPr/>
              <p:nvPr/>
            </p:nvSpPr>
            <p:spPr>
              <a:xfrm>
                <a:off x="85483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95BE6AF-5DA5-5558-A184-0D469B7F9735}"/>
                  </a:ext>
                </a:extLst>
              </p:cNvPr>
              <p:cNvSpPr/>
              <p:nvPr/>
            </p:nvSpPr>
            <p:spPr>
              <a:xfrm>
                <a:off x="970986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18C3DB4-FF5A-D5F3-6E7F-802BEB955069}"/>
                  </a:ext>
                </a:extLst>
              </p:cNvPr>
              <p:cNvSpPr/>
              <p:nvPr/>
            </p:nvSpPr>
            <p:spPr>
              <a:xfrm>
                <a:off x="1087142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3A214D4-B839-DE90-B29A-7FA2E35166A4}"/>
                  </a:ext>
                </a:extLst>
              </p:cNvPr>
              <p:cNvSpPr/>
              <p:nvPr/>
            </p:nvSpPr>
            <p:spPr>
              <a:xfrm>
                <a:off x="1203298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A28C427-C287-4FF2-E4C4-9C4DE8606762}"/>
                  </a:ext>
                </a:extLst>
              </p:cNvPr>
              <p:cNvSpPr/>
              <p:nvPr/>
            </p:nvSpPr>
            <p:spPr>
              <a:xfrm>
                <a:off x="1319454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FCC1744-0303-D01B-9EDD-9DA473C1BC10}"/>
                  </a:ext>
                </a:extLst>
              </p:cNvPr>
              <p:cNvSpPr/>
              <p:nvPr/>
            </p:nvSpPr>
            <p:spPr>
              <a:xfrm>
                <a:off x="1435610" y="6324600"/>
                <a:ext cx="45719" cy="45719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sp>
        <p:nvSpPr>
          <p:cNvPr id="85" name="TextBox 9">
            <a:extLst>
              <a:ext uri="{FF2B5EF4-FFF2-40B4-BE49-F238E27FC236}">
                <a16:creationId xmlns:a16="http://schemas.microsoft.com/office/drawing/2014/main" id="{FF11A90E-4E60-197F-DCE6-A43776017FDA}"/>
              </a:ext>
            </a:extLst>
          </p:cNvPr>
          <p:cNvSpPr txBox="1"/>
          <p:nvPr/>
        </p:nvSpPr>
        <p:spPr>
          <a:xfrm>
            <a:off x="6929" y="0"/>
            <a:ext cx="45365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http://www.freeppt7.com/xiazai/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05.7761"/>
  <p:tag name="LEFT" val="173.0257"/>
  <p:tag name="WIDTH" val="632.3657"/>
  <p:tag name="HEIGHT" val="116.325"/>
  <p:tag name="FONTSIZE" val="96"/>
  <p:tag name="MARGINBOTTOM" val="0"/>
  <p:tag name="MARGINLEFT" val="0"/>
  <p:tag name="MARGINRIGHT" val="0"/>
  <p:tag name="MARGINTOP" val="0"/>
  <p:tag name="LINERULEAFTE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05.7761"/>
  <p:tag name="LEFT" val="173.0257"/>
  <p:tag name="WIDTH" val="632.3657"/>
  <p:tag name="HEIGHT" val="116.325"/>
  <p:tag name="FONTSIZE" val="96"/>
  <p:tag name="MARGINBOTTOM" val="0"/>
  <p:tag name="MARGINLEFT" val="0"/>
  <p:tag name="MARGINRIGHT" val="0"/>
  <p:tag name="MARGINTOP" val="0"/>
  <p:tag name="LINERULEAFTE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5000">
              <a:srgbClr val="E98871"/>
            </a:gs>
            <a:gs pos="65000">
              <a:srgbClr val="E72525"/>
            </a:gs>
          </a:gsLst>
          <a:lin ang="2700000" scaled="1"/>
        </a:gra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600" b="0" i="0" u="none" strike="noStrike" kern="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Montserrat ExtraBold" panose="00000900000000000000" pitchFamily="2" charset="0"/>
            <a:ea typeface="思源宋体 CN" panose="02020400000000000000" pitchFamily="18" charset="-122"/>
            <a:cs typeface="+mn-cs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530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微软雅黑</vt:lpstr>
      <vt:lpstr>Aharoni</vt:lpstr>
      <vt:lpstr>Arial</vt:lpstr>
      <vt:lpstr>Arial Black</vt:lpstr>
      <vt:lpstr>Berlin Sans FB</vt:lpstr>
      <vt:lpstr>Bodoni MT Black</vt:lpstr>
      <vt:lpstr>Calibri</vt:lpstr>
      <vt:lpstr>Montserrat ExtraBold</vt:lpstr>
      <vt:lpstr>Poppins</vt:lpstr>
      <vt:lpstr>Red Hat Display</vt:lpstr>
      <vt:lpstr>Roboto Black</vt:lpstr>
      <vt:lpstr>Wingdings</vt:lpstr>
      <vt:lpstr>思源宋体 CN</vt:lpstr>
      <vt:lpstr>思源宋体 CN Heavy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www.freeppt7.com</dc:creator>
  <cp:keywords>www.freeppt7.com</cp:keywords>
  <dc:description>www.freeppt7.com</dc:description>
  <cp:lastModifiedBy>lucky201673@gmail.com</cp:lastModifiedBy>
  <cp:revision>34</cp:revision>
  <dcterms:created xsi:type="dcterms:W3CDTF">2024-06-03T07:51:49Z</dcterms:created>
  <dcterms:modified xsi:type="dcterms:W3CDTF">2025-04-08T15:11:59Z</dcterms:modified>
</cp:coreProperties>
</file>