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4"/>
  </p:sldMasterIdLst>
  <p:sldIdLst>
    <p:sldId id="256" r:id="rId5"/>
    <p:sldId id="257" r:id="rId6"/>
    <p:sldId id="283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60" r:id="rId30"/>
    <p:sldId id="25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A10E0A17-D724-4174-9848-804C258051E6}">
          <p14:sldIdLst>
            <p14:sldId id="256"/>
            <p14:sldId id="257"/>
            <p14:sldId id="283"/>
          </p14:sldIdLst>
        </p14:section>
        <p14:section name="Untitled Section" id="{D75027D5-2658-4806-A3EF-71A8029CD5A9}">
          <p14:sldIdLst>
            <p14:sldId id="261"/>
            <p14:sldId id="262"/>
            <p14:sldId id="263"/>
          </p14:sldIdLst>
        </p14:section>
        <p14:section name="Untitled Section" id="{398C01B3-60D6-41AB-AAA5-60694E86AEFB}">
          <p14:sldIdLst/>
        </p14:section>
        <p14:section name="Untitled Section" id="{C708223D-0BD6-4E89-825E-2620047D158E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60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996E08-6D99-7B79-DE8C-D9B8B3B5E5F6}" v="3" dt="2025-10-20T06:23:31.3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F7DED-0943-2F4E-2671-2DB1303623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016A2D-1B0A-CE37-3608-35CF9ED3D2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1A168-A285-F311-DBD4-D212B001F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A540-BA88-46CF-AF59-1B801C036B8B}" type="datetimeFigureOut">
              <a:rPr lang="en-US" smtClean="0"/>
              <a:t>27-Oct-25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3A97E-4798-305A-067E-9F6E54DDC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88654-852F-6A51-FBFE-5531B106F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274F-6FC7-4813-A9A2-F717F7E47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56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3FCEF-7184-0ECD-1682-3086DFD55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8FB38B-2414-5494-747A-AF056FA10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58218-E951-50EC-94FB-CFA123106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A540-BA88-46CF-AF59-1B801C036B8B}" type="datetimeFigureOut">
              <a:rPr lang="en-US" smtClean="0"/>
              <a:t>27-Oct-25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C85CF-74ED-81A1-8CF1-001D7733B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9F248-CFDF-2FA7-B618-3FE2C9EC6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274F-6FC7-4813-A9A2-F717F7E47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7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4AD946-F509-E4F1-9F4D-DCEEC9CA7C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87480E-5E55-E4C0-D3D7-DAFDBF41D2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E4C7D-8058-7795-C6EF-046F187A1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A540-BA88-46CF-AF59-1B801C036B8B}" type="datetimeFigureOut">
              <a:rPr lang="en-US" smtClean="0"/>
              <a:t>27-Oct-25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29146-34B4-AB84-A61A-88864E7C5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ED08B-9865-A8F8-9CF5-F230CCBA5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274F-6FC7-4813-A9A2-F717F7E47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38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502D7-1ABB-43F4-7E9B-153A75482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04040-B668-7366-8C3D-3007DC2AA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5977E-F0F4-86F8-0B7F-C30A1A8F0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A540-BA88-46CF-AF59-1B801C036B8B}" type="datetimeFigureOut">
              <a:rPr lang="en-US" smtClean="0"/>
              <a:t>27-Oct-25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91EE6-9841-9DC7-039C-5B84BBC28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3540C-BB99-1C27-4443-5F36BDE07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274F-6FC7-4813-A9A2-F717F7E47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479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AD60E-8FD2-E923-9695-61D67E76F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3F5F6D-350B-8206-B6C4-1B488FD6C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A1DA4-ECD9-1E67-4591-6E1834720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A540-BA88-46CF-AF59-1B801C036B8B}" type="datetimeFigureOut">
              <a:rPr lang="en-US" smtClean="0"/>
              <a:t>27-Oct-25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4F473-228C-2DD1-1C69-092F21AC9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7CE7C-3F6A-2F9C-885B-E6B964952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274F-6FC7-4813-A9A2-F717F7E47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818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1B619-62D8-602E-A370-E4F43394E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4FD9A-8612-1037-ABE3-1FD22674E0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30D6EA-B271-B3B4-EC8C-188D2896A8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AB33EB-DA20-2D30-5F89-621889DEE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A540-BA88-46CF-AF59-1B801C036B8B}" type="datetimeFigureOut">
              <a:rPr lang="en-US" smtClean="0"/>
              <a:t>27-Oct-25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0D028-07B1-DF58-22FA-224C3C182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1817D-3F84-BB14-8316-9AC7F720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274F-6FC7-4813-A9A2-F717F7E47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873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DB631-572B-CCCE-016F-167F0F237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49AE52-D13D-5BF7-97B4-5F8AFFDE2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EFD8E6-9165-16E3-BDFC-4134D97C0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2D8AFD-B401-9365-F94F-E63963D1A2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9E8418-F2EC-3EFC-68AD-9496BB132C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939ED8-DCA9-4019-C3FA-9CD415CAA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A540-BA88-46CF-AF59-1B801C036B8B}" type="datetimeFigureOut">
              <a:rPr lang="en-US" smtClean="0"/>
              <a:t>27-Oct-25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7D58CA-9565-5936-8752-57658AAC1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0C4A19-E41C-7596-22B7-6FB55D272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274F-6FC7-4813-A9A2-F717F7E47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89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FFD7A-784F-60A1-4509-F6BACE8BF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5A1ED5-8D43-E627-EC34-094ECA108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A540-BA88-46CF-AF59-1B801C036B8B}" type="datetimeFigureOut">
              <a:rPr lang="en-US" smtClean="0"/>
              <a:t>27-Oct-25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0F0ECB-BEF1-66AD-D346-EEA53DFDB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08420F-226D-F5A9-9BE3-87FDDBEE5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274F-6FC7-4813-A9A2-F717F7E47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63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F031C0-5349-5F05-638E-28ED50B81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A540-BA88-46CF-AF59-1B801C036B8B}" type="datetimeFigureOut">
              <a:rPr lang="en-US" smtClean="0"/>
              <a:t>27-Oct-25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A0BC3E-8E1E-7DDD-85D6-3A0479562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443A2-2E5A-5DBF-A74D-EECBBE529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274F-6FC7-4813-A9A2-F717F7E47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14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AC975-06AA-A29E-2654-EFBF9E0BD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CC749-0F0C-CBB8-94FA-400E5BF48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E208B-84E1-0BBE-991B-37E3CB34F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F5DA9-DD61-F5AB-FB9D-E2AD708A4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A540-BA88-46CF-AF59-1B801C036B8B}" type="datetimeFigureOut">
              <a:rPr lang="en-US" smtClean="0"/>
              <a:t>27-Oct-25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9E9A9-2C4A-7084-FFCC-BC4E6FD19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9351B1-C645-BC7E-BE66-8AA08401E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274F-6FC7-4813-A9A2-F717F7E47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99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E1AE7-6C0C-B427-3400-033C3DABA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2E86E8-A1F1-33C3-CA13-CAAD0AAFE1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4642E1-3BD1-A67B-422B-063C1E1D4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852560-3193-6F5E-465D-CDA693160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A540-BA88-46CF-AF59-1B801C036B8B}" type="datetimeFigureOut">
              <a:rPr lang="en-US" smtClean="0"/>
              <a:t>27-Oct-25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1C943-7483-8BD7-A157-48273A4E5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A6A95E-A947-F33F-3263-38D1C43D5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274F-6FC7-4813-A9A2-F717F7E47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387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E3D113-D187-B07B-4C30-EE7AD219E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3100F-CF65-F5AB-73D3-016D02393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8DA1F-2F54-66D8-6F34-C3A346CE35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BA540-BA88-46CF-AF59-1B801C036B8B}" type="datetimeFigureOut">
              <a:rPr lang="en-US" smtClean="0"/>
              <a:t>27-Oct-25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5630D-0539-7CF9-1EBB-6DDA666F5A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3A8AA-1B9C-6811-09C1-7DA01E7240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2274F-6FC7-4813-A9A2-F717F7E47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841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jsonplaceholder.typicode.com/posts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A9112-BE2C-E557-2EAD-5DFB8E4B2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2703" y="2463282"/>
            <a:ext cx="9144000" cy="108235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RESTful API </a:t>
            </a:r>
            <a:r>
              <a:rPr lang="en-US" b="1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b="1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HTTP </a:t>
            </a:r>
            <a:r>
              <a:rPr lang="en-US" b="1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b="1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Dio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46323E-9F1D-1C09-1C62-4C0F2F32C8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6788" y="4142790"/>
            <a:ext cx="5692878" cy="1338943"/>
          </a:xfrm>
        </p:spPr>
        <p:txBody>
          <a:bodyPr>
            <a:normAutofit/>
          </a:bodyPr>
          <a:lstStyle/>
          <a:p>
            <a:pPr algn="just"/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Sinh 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viên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 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thực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 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hiện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</a:t>
            </a:r>
            <a:r>
              <a:rPr lang="vi-V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 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l">
              <a:buAutoNum type="arabicPeriod"/>
            </a:pPr>
            <a:r>
              <a:rPr lang="en-US" sz="18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Lâm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Đức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Duy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Lớp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: 22KTMT1</a:t>
            </a:r>
            <a:r>
              <a:rPr lang="vi-V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 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 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MSSV:  </a:t>
            </a:r>
            <a:r>
              <a:rPr lang="vi-V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 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106220214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en-US" sz="1800" b="1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indent="-342900" algn="l">
              <a:buAutoNum type="arabicPeriod"/>
            </a:pP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Lữ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Công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Minh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Lớp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: 22KTMT1</a:t>
            </a:r>
            <a:r>
              <a:rPr lang="vi-V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 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 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MSSV:  </a:t>
            </a:r>
            <a:r>
              <a:rPr lang="vi-V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 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106220223</a:t>
            </a:r>
          </a:p>
          <a:p>
            <a:pPr marL="342900" indent="-342900" algn="l">
              <a:buAutoNum type="arabicPeriod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7BC51A4-5B59-8A33-71E9-028C13C8ACA9}"/>
              </a:ext>
            </a:extLst>
          </p:cNvPr>
          <p:cNvSpPr txBox="1">
            <a:spLocks/>
          </p:cNvSpPr>
          <p:nvPr/>
        </p:nvSpPr>
        <p:spPr>
          <a:xfrm>
            <a:off x="1524000" y="1376267"/>
            <a:ext cx="5116286" cy="4478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b="1" dirty="0" err="1"/>
              <a:t>Báo</a:t>
            </a:r>
            <a:r>
              <a:rPr lang="en-US" b="1" dirty="0"/>
              <a:t> </a:t>
            </a:r>
            <a:r>
              <a:rPr lang="en-US" b="1" dirty="0" err="1"/>
              <a:t>cáo</a:t>
            </a:r>
            <a:r>
              <a:rPr lang="en-US" b="1" dirty="0"/>
              <a:t> </a:t>
            </a:r>
            <a:r>
              <a:rPr lang="en-US" b="1" dirty="0" err="1"/>
              <a:t>Tuần</a:t>
            </a:r>
            <a:endParaRPr lang="en-US" b="1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4DE3DDE-A8CA-A162-D7B9-7CF8B2DD13B5}"/>
              </a:ext>
            </a:extLst>
          </p:cNvPr>
          <p:cNvSpPr txBox="1">
            <a:spLocks/>
          </p:cNvSpPr>
          <p:nvPr/>
        </p:nvSpPr>
        <p:spPr>
          <a:xfrm>
            <a:off x="1524000" y="1973423"/>
            <a:ext cx="5116286" cy="447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b="1" dirty="0"/>
              <a:t>Môn: </a:t>
            </a:r>
            <a:r>
              <a:rPr lang="en-US" b="1" dirty="0" err="1"/>
              <a:t>Lập</a:t>
            </a:r>
            <a:r>
              <a:rPr lang="en-US" b="1" dirty="0"/>
              <a:t> </a:t>
            </a:r>
            <a:r>
              <a:rPr lang="en-US" b="1" dirty="0" err="1"/>
              <a:t>trình</a:t>
            </a:r>
            <a:r>
              <a:rPr lang="en-US" b="1" dirty="0"/>
              <a:t> </a:t>
            </a:r>
            <a:r>
              <a:rPr lang="en-US" b="1" dirty="0" err="1"/>
              <a:t>Đa</a:t>
            </a:r>
            <a:r>
              <a:rPr lang="en-US" b="1" dirty="0"/>
              <a:t> </a:t>
            </a:r>
            <a:r>
              <a:rPr lang="en-US" b="1" dirty="0" err="1"/>
              <a:t>nền</a:t>
            </a:r>
            <a:r>
              <a:rPr lang="en-US" b="1" dirty="0"/>
              <a:t> </a:t>
            </a:r>
            <a:r>
              <a:rPr lang="en-US" b="1" dirty="0" err="1"/>
              <a:t>tảng</a:t>
            </a:r>
            <a:endParaRPr lang="en-US" b="1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B66A4CF-53EE-DE34-3FAB-9024EB0BF4C4}"/>
              </a:ext>
            </a:extLst>
          </p:cNvPr>
          <p:cNvSpPr txBox="1">
            <a:spLocks/>
          </p:cNvSpPr>
          <p:nvPr/>
        </p:nvSpPr>
        <p:spPr>
          <a:xfrm>
            <a:off x="3669242" y="390572"/>
            <a:ext cx="5116286" cy="718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/>
              <a:t>TRƯỜNG ĐẠI HỌC BÁCH KHOA</a:t>
            </a:r>
          </a:p>
          <a:p>
            <a:r>
              <a:rPr lang="en-US" sz="2000" b="1"/>
              <a:t>KHOA ĐIỆN TỬ - VIỄN THÔNG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F936180-4B93-7126-3B30-A55A320EE230}"/>
              </a:ext>
            </a:extLst>
          </p:cNvPr>
          <p:cNvSpPr txBox="1">
            <a:spLocks/>
          </p:cNvSpPr>
          <p:nvPr/>
        </p:nvSpPr>
        <p:spPr>
          <a:xfrm>
            <a:off x="3862871" y="6078889"/>
            <a:ext cx="5116286" cy="447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Đà</a:t>
            </a:r>
            <a:r>
              <a:rPr lang="en-US" dirty="0"/>
              <a:t> </a:t>
            </a:r>
            <a:r>
              <a:rPr lang="en-US" dirty="0" err="1"/>
              <a:t>Nẵng</a:t>
            </a:r>
            <a:r>
              <a:rPr lang="en-US" dirty="0"/>
              <a:t>, 2025</a:t>
            </a:r>
          </a:p>
        </p:txBody>
      </p:sp>
    </p:spTree>
    <p:extLst>
      <p:ext uri="{BB962C8B-B14F-4D97-AF65-F5344CB8AC3E}">
        <p14:creationId xmlns:p14="http://schemas.microsoft.com/office/powerpoint/2010/main" val="2808251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52B8E-7907-D13D-92C6-4C1B3DF07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65122"/>
          </a:xfrm>
        </p:spPr>
        <p:txBody>
          <a:bodyPr>
            <a:normAutofit fontScale="90000"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4000" b="1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Ví</a:t>
            </a:r>
            <a:r>
              <a:rPr lang="en-US" sz="40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dụ</a:t>
            </a:r>
            <a:r>
              <a:rPr lang="en-US" sz="40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một</a:t>
            </a:r>
            <a:r>
              <a:rPr lang="en-US" sz="40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ứng</a:t>
            </a:r>
            <a:r>
              <a:rPr lang="en-US" sz="40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dụng</a:t>
            </a:r>
            <a:r>
              <a:rPr lang="en-US" sz="40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của</a:t>
            </a:r>
            <a:r>
              <a:rPr lang="en-US" sz="40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http </a:t>
            </a:r>
            <a:r>
              <a:rPr lang="en-US" sz="4000" b="1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và</a:t>
            </a:r>
            <a:r>
              <a:rPr lang="en-US" sz="40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dio</a:t>
            </a:r>
            <a:r>
              <a:rPr lang="en-US" sz="40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:</a:t>
            </a:r>
            <a:br>
              <a:rPr lang="en-US" sz="4000" dirty="0">
                <a:effectLst/>
                <a:ea typeface="Times New Roman" panose="02020603050405020304" pitchFamily="18" charset="0"/>
              </a:rPr>
            </a:br>
            <a:r>
              <a:rPr lang="en-US" sz="40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Code </a:t>
            </a:r>
            <a:r>
              <a:rPr lang="en-US" sz="4000" b="1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xoá</a:t>
            </a:r>
            <a:r>
              <a:rPr lang="en-US" sz="40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dữ</a:t>
            </a:r>
            <a:r>
              <a:rPr lang="en-US" sz="40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liệu</a:t>
            </a:r>
            <a:endParaRPr lang="en-US" sz="4000" dirty="0"/>
          </a:p>
        </p:txBody>
      </p:sp>
      <p:pic>
        <p:nvPicPr>
          <p:cNvPr id="4" name="Content Placeholder 3" descr="A computer screen shot of a code&#10;&#10;Description automatically generated">
            <a:extLst>
              <a:ext uri="{FF2B5EF4-FFF2-40B4-BE49-F238E27FC236}">
                <a16:creationId xmlns:a16="http://schemas.microsoft.com/office/drawing/2014/main" id="{5C9FB9E3-1E9D-AA4C-DAD8-5266F0A0FB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01097"/>
            <a:ext cx="10515599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195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EF9D0-D7DB-B0EE-0000-DAD5B1965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58644"/>
          </a:xfrm>
        </p:spPr>
        <p:txBody>
          <a:bodyPr/>
          <a:lstStyle/>
          <a:p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4000" b="1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Kết</a:t>
            </a:r>
            <a:r>
              <a:rPr lang="en-US" sz="40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quả</a:t>
            </a:r>
            <a:r>
              <a:rPr lang="en-US" sz="40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của</a:t>
            </a:r>
            <a:r>
              <a:rPr lang="en-US" sz="40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code </a:t>
            </a:r>
            <a:r>
              <a:rPr lang="en-US" sz="4000" b="1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sau</a:t>
            </a:r>
            <a:r>
              <a:rPr lang="en-US" sz="40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khi</a:t>
            </a:r>
            <a:r>
              <a:rPr lang="en-US" sz="40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xoá</a:t>
            </a:r>
            <a:r>
              <a:rPr lang="en-US" sz="40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bài</a:t>
            </a:r>
            <a:r>
              <a:rPr lang="en-US" sz="40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viết</a:t>
            </a:r>
            <a:r>
              <a:rPr lang="en-US" sz="40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2,3,4</a:t>
            </a:r>
            <a:endParaRPr lang="en-US" sz="4000" b="1" dirty="0"/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83D69C98-9DF5-972B-8647-2D91DE8BC5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3200" y="958850"/>
            <a:ext cx="10285599" cy="521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899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980F1-BC1E-D252-EB51-35BE54E3D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6188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2. So </a:t>
            </a:r>
            <a:r>
              <a:rPr lang="en-US" b="1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sánh</a:t>
            </a:r>
            <a:r>
              <a:rPr lang="en-US" b="1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http vs </a:t>
            </a:r>
            <a:r>
              <a:rPr lang="en-US" b="1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dio</a:t>
            </a:r>
            <a:r>
              <a:rPr lang="en-US" b="1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về</a:t>
            </a:r>
            <a:r>
              <a:rPr lang="en-US" b="1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tính</a:t>
            </a:r>
            <a:r>
              <a:rPr lang="en-US" b="1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năng</a:t>
            </a:r>
            <a:r>
              <a:rPr lang="en-US" b="1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, performance</a:t>
            </a:r>
            <a:endParaRPr lang="en-US" b="1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CD800C0-9845-C330-2DE4-5D42A85971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9295973"/>
              </p:ext>
            </p:extLst>
          </p:nvPr>
        </p:nvGraphicFramePr>
        <p:xfrm>
          <a:off x="838200" y="884903"/>
          <a:ext cx="10515597" cy="570762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55822299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427729939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35622704"/>
                    </a:ext>
                  </a:extLst>
                </a:gridCol>
              </a:tblGrid>
              <a:tr h="4390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 err="1">
                          <a:solidFill>
                            <a:srgbClr val="000000"/>
                          </a:solidFill>
                          <a:effectLst/>
                        </a:rPr>
                        <a:t>Tiêu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100" b="1" dirty="0" err="1">
                          <a:solidFill>
                            <a:srgbClr val="000000"/>
                          </a:solidFill>
                          <a:effectLst/>
                        </a:rPr>
                        <a:t>chí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</a:rPr>
                        <a:t> / </a:t>
                      </a:r>
                      <a:r>
                        <a:rPr lang="en-US" sz="1100" b="1" dirty="0" err="1">
                          <a:solidFill>
                            <a:srgbClr val="000000"/>
                          </a:solidFill>
                          <a:effectLst/>
                        </a:rPr>
                        <a:t>Tính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100" b="1" dirty="0" err="1">
                          <a:solidFill>
                            <a:srgbClr val="000000"/>
                          </a:solidFill>
                          <a:effectLst/>
                        </a:rPr>
                        <a:t>năng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</a:rPr>
                        <a:t>HTTP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</a:rPr>
                        <a:t>Dio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12858538"/>
                  </a:ext>
                </a:extLst>
              </a:tr>
              <a:tr h="4390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</a:rPr>
                        <a:t>Mức độ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Cơ bản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Nâng cao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59921635"/>
                  </a:ext>
                </a:extLst>
              </a:tr>
              <a:tr h="4390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</a:rPr>
                        <a:t>Cách dùng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Dễ, ngắn gọn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Linh hoạt, nhiều tùy chọn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667569674"/>
                  </a:ext>
                </a:extLst>
              </a:tr>
              <a:tr h="4390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</a:rPr>
                        <a:t>Dễ dùng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Rất đơn giản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Cần cấu hình nhiều hơn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873844531"/>
                  </a:ext>
                </a:extLst>
              </a:tr>
              <a:tr h="4390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</a:rPr>
                        <a:t>Performance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Tốt, nhẹ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Tốt, hỗ trợ async mạnh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585509156"/>
                  </a:ext>
                </a:extLst>
              </a:tr>
              <a:tr h="4390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</a:rPr>
                        <a:t>Interceptor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Không có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Có (logging, auth, retry, header injection)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5593260"/>
                  </a:ext>
                </a:extLst>
              </a:tr>
              <a:tr h="4390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</a:rPr>
                        <a:t>Timeout / Cancel request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Không hỗ trợ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Dễ thiết lập, có sẵn (CancelToken)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945359030"/>
                  </a:ext>
                </a:extLst>
              </a:tr>
              <a:tr h="4390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</a:rPr>
                        <a:t>Upload/Download progress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Không có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Có sẵn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41949086"/>
                  </a:ext>
                </a:extLst>
              </a:tr>
              <a:tr h="4390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</a:rPr>
                        <a:t>Retry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Thủ công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Có thể thêm RetryInterceptor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00294565"/>
                  </a:ext>
                </a:extLst>
              </a:tr>
              <a:tr h="4390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</a:rPr>
                        <a:t>Debug/Logging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Thủ công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Có sẵn Interceptors / LogInterceptor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26502742"/>
                  </a:ext>
                </a:extLst>
              </a:tr>
              <a:tr h="4390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</a:rPr>
                        <a:t>Error handling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Cơ bản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Chi tiết (DioException)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1486585"/>
                  </a:ext>
                </a:extLst>
              </a:tr>
              <a:tr h="4390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</a:rPr>
                        <a:t>FormData / File upload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Thủ công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Có sẵn tiện ích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70636296"/>
                  </a:ext>
                </a:extLst>
              </a:tr>
              <a:tr h="4390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</a:rPr>
                        <a:t>Phù hợp cho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App nhỏ, test nhanh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  <a:t>App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</a:rPr>
                        <a:t>lớn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</a:rPr>
                        <a:t>nhiều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  <a:t> API,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</a:rPr>
                        <a:t>cần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</a:rPr>
                        <a:t>bảo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</a:rPr>
                        <a:t>mật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59038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384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7C461-B2A0-3970-7342-30E7C34ED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1763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3. </a:t>
            </a:r>
            <a:r>
              <a:rPr lang="en-US" b="1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Xử</a:t>
            </a:r>
            <a:r>
              <a:rPr lang="en-US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lý</a:t>
            </a:r>
            <a:r>
              <a:rPr lang="en-US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Authentication </a:t>
            </a:r>
            <a:r>
              <a:rPr lang="en-US" b="1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và</a:t>
            </a:r>
            <a:r>
              <a:rPr lang="en-US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Interceptor (Dio)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38C6D-2D0B-81EF-F4D9-257DB3759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9871"/>
            <a:ext cx="10515600" cy="5412658"/>
          </a:xfrm>
        </p:spPr>
        <p:txBody>
          <a:bodyPr/>
          <a:lstStyle/>
          <a:p>
            <a:pPr marL="457200" lvl="1" indent="0">
              <a:lnSpc>
                <a:spcPct val="107000"/>
              </a:lnSpc>
              <a:buSzPts val="1400"/>
              <a:buNone/>
            </a:pPr>
            <a:r>
              <a:rPr lang="en-US" sz="2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a) Authentication: </a:t>
            </a:r>
            <a:endParaRPr lang="en-US" sz="2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Để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một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ứng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dụng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có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thể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hoạt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động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với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cơ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chế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đăng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ký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đăng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nhập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thì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điều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chúng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ta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cần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quan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tâm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là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Cơ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chế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Authentication (hay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Xác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thực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người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dùng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).</a:t>
            </a: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Mỗi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user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khi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đăng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ký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/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đăng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nhập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thành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công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thì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server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sẽ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trả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về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access_token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: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Định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danh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user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nào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đăng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nhập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. Thông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thường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access_token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sẽ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tồn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tại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với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thời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gian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khoảng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24h.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Thời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gian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này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được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gọi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là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Expired time.</a:t>
            </a: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refresh_token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: Token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dùng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để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lấy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lại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access_token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mới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khi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access_token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cũ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hết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hạn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.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Thời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hạn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tồn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tại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của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refresh_token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sẽ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dài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hơn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access_token</a:t>
            </a: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expired time: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thời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gian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tồn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tại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của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access_token</a:t>
            </a: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946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FF2BA-9E83-0C88-F478-279938B67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20936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Code Authentication</a:t>
            </a:r>
            <a:endParaRPr lang="en-US" dirty="0"/>
          </a:p>
        </p:txBody>
      </p:sp>
      <p:pic>
        <p:nvPicPr>
          <p:cNvPr id="4" name="Content Placeholder 3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3AE3E5FF-54F1-7CA9-310B-06C35D4B84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504335"/>
            <a:ext cx="10515599" cy="535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250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2B170F-CFE2-7EFD-8207-2EE2DCFE5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7356"/>
          </a:xfrm>
        </p:spPr>
        <p:txBody>
          <a:bodyPr/>
          <a:lstStyle/>
          <a:p>
            <a:r>
              <a:rPr lang="en-US" b="1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Authentication</a:t>
            </a:r>
            <a:endParaRPr lang="en-US" dirty="0"/>
          </a:p>
        </p:txBody>
      </p:sp>
      <p:pic>
        <p:nvPicPr>
          <p:cNvPr id="7" name="Content Placeholder 6" descr="A screenshot of a login screen&#10;&#10;Description automatically generated">
            <a:extLst>
              <a:ext uri="{FF2B5EF4-FFF2-40B4-BE49-F238E27FC236}">
                <a16:creationId xmlns:a16="http://schemas.microsoft.com/office/drawing/2014/main" id="{05D26F13-261B-50C4-E759-C7B39049AED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637071"/>
            <a:ext cx="4816876" cy="4940710"/>
          </a:xfrm>
          <a:prstGeom prst="rect">
            <a:avLst/>
          </a:prstGeom>
        </p:spPr>
      </p:pic>
      <p:pic>
        <p:nvPicPr>
          <p:cNvPr id="8" name="Content Placeholder 7" descr="A screenshot of a login screen&#10;&#10;Description automatically generated">
            <a:extLst>
              <a:ext uri="{FF2B5EF4-FFF2-40B4-BE49-F238E27FC236}">
                <a16:creationId xmlns:a16="http://schemas.microsoft.com/office/drawing/2014/main" id="{C581D861-9413-6FAA-E54B-7E1AE067B11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67634" y="1637071"/>
            <a:ext cx="5086165" cy="494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967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9065622-22C1-4E0A-6BC6-737B563DC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239"/>
            <a:ext cx="10515600" cy="1047135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3. </a:t>
            </a:r>
            <a:r>
              <a:rPr lang="en-US" b="1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Xử</a:t>
            </a:r>
            <a:r>
              <a:rPr lang="en-US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lý</a:t>
            </a:r>
            <a:r>
              <a:rPr lang="en-US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Authentication </a:t>
            </a:r>
            <a:r>
              <a:rPr lang="en-US" b="1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và</a:t>
            </a:r>
            <a:r>
              <a:rPr lang="en-US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Interceptor (Dio)</a:t>
            </a:r>
            <a:endParaRPr lang="en-US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0820F2-976B-7555-027A-875348E01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0374"/>
            <a:ext cx="10515600" cy="5604387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07000"/>
              </a:lnSpc>
              <a:buSzPts val="1400"/>
              <a:buNone/>
            </a:pPr>
            <a:r>
              <a:rPr lang="en-US" sz="3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b) Interceptor 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Có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thể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hiểu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như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một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bước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tường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lưới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chặn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các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request, response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của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ứng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dụng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để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cho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phép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kiểm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tra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thêm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vào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header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hoặc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thay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đổi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các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param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của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request, response.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Nó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cho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phép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chúng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ta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kiểm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tra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các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token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ứng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dụng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Content-Type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hoặc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tự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thêm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các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header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vào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request.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thành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phần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chính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Dio Interceptor: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2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onRequest</a:t>
            </a:r>
            <a:r>
              <a:rPr lang="en-US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RequestOptions</a:t>
            </a:r>
            <a:r>
              <a:rPr lang="en-US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options): </a:t>
            </a:r>
            <a:r>
              <a:rPr lang="en-US" sz="2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dùng</a:t>
            </a:r>
            <a:r>
              <a:rPr lang="en-US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handle request </a:t>
            </a:r>
            <a:r>
              <a:rPr lang="en-US" sz="2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trước</a:t>
            </a:r>
            <a:r>
              <a:rPr lang="en-US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khi</a:t>
            </a:r>
            <a:r>
              <a:rPr lang="en-US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gửi</a:t>
            </a:r>
            <a:r>
              <a:rPr lang="en-US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cho</a:t>
            </a:r>
            <a:r>
              <a:rPr lang="en-US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server.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2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onResponse</a:t>
            </a:r>
            <a:r>
              <a:rPr lang="en-US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(Response response): </a:t>
            </a:r>
            <a:r>
              <a:rPr lang="en-US" sz="2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dùng</a:t>
            </a:r>
            <a:r>
              <a:rPr lang="en-US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handle </a:t>
            </a:r>
            <a:r>
              <a:rPr lang="en-US" sz="2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reponse</a:t>
            </a:r>
            <a:r>
              <a:rPr lang="en-US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trước</a:t>
            </a:r>
            <a:r>
              <a:rPr lang="en-US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khi</a:t>
            </a:r>
            <a:r>
              <a:rPr lang="en-US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gửi</a:t>
            </a:r>
            <a:r>
              <a:rPr lang="en-US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cho</a:t>
            </a:r>
            <a:r>
              <a:rPr lang="en-US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client.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onError</a:t>
            </a:r>
            <a:r>
              <a:rPr lang="en-US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DioError</a:t>
            </a:r>
            <a:r>
              <a:rPr lang="en-US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error): handle error </a:t>
            </a:r>
            <a:r>
              <a:rPr lang="en-US" sz="2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trước</a:t>
            </a:r>
            <a:r>
              <a:rPr lang="en-US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khi</a:t>
            </a:r>
            <a:r>
              <a:rPr lang="en-US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gửi</a:t>
            </a:r>
            <a:r>
              <a:rPr lang="en-US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cho</a:t>
            </a:r>
            <a:r>
              <a:rPr lang="en-US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client.</a:t>
            </a:r>
            <a:br>
              <a:rPr lang="en-US" sz="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07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E96C2-F14B-E0B2-ED99-FCD7116EA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0288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Code </a:t>
            </a:r>
            <a:r>
              <a:rPr lang="en-US" b="1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về</a:t>
            </a:r>
            <a:r>
              <a:rPr lang="en-US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Interceptor</a:t>
            </a:r>
            <a:endParaRPr lang="en-US" dirty="0"/>
          </a:p>
        </p:txBody>
      </p:sp>
      <p:pic>
        <p:nvPicPr>
          <p:cNvPr id="4" name="Content Placeholder 3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6E3043A7-8BFE-947F-B183-93A9856005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38865"/>
            <a:ext cx="10515600" cy="514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835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186E6-4A1C-3E47-B968-A82DBE62B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91380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Code </a:t>
            </a:r>
            <a:r>
              <a:rPr lang="en-US" b="1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về</a:t>
            </a:r>
            <a:r>
              <a:rPr lang="en-US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Interceptor</a:t>
            </a:r>
            <a:endParaRPr lang="en-US" dirty="0"/>
          </a:p>
        </p:txBody>
      </p:sp>
      <p:pic>
        <p:nvPicPr>
          <p:cNvPr id="4" name="Content Placeholder 3" descr="A computer code with text&#10;&#10;Description automatically generated">
            <a:extLst>
              <a:ext uri="{FF2B5EF4-FFF2-40B4-BE49-F238E27FC236}">
                <a16:creationId xmlns:a16="http://schemas.microsoft.com/office/drawing/2014/main" id="{56F2F342-4B5E-8EA0-65D0-5583FDD024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91380"/>
            <a:ext cx="10515600" cy="576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227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1493C-AB44-26AE-FE1F-A7C439E11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02889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c. Error handling 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615F8-93FE-AA1A-D577-8D692FFA0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8361"/>
            <a:ext cx="10515600" cy="5589638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cơ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chế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bắt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lỗi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khi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request API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hoặc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xử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lý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logic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app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thất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bại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Ví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dụ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server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trả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500, token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hết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hạn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(401),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mạng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lỗi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timeout,...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CA3322-6857-E8DD-48FC-9B8CDBC2D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832" y="2495550"/>
            <a:ext cx="7270955" cy="394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960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0CE17-3B25-2D54-F590-E273BDAB0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312605"/>
          </a:xfrm>
        </p:spPr>
        <p:txBody>
          <a:bodyPr/>
          <a:lstStyle/>
          <a:p>
            <a:pPr algn="ctr"/>
            <a:r>
              <a:rPr lang="en-US" b="1" dirty="0" err="1"/>
              <a:t>Nội</a:t>
            </a:r>
            <a:r>
              <a:rPr lang="en-US" b="1" dirty="0"/>
              <a:t> dung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5DDB88C-94D4-43A1-B178-D64CE73072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36728"/>
            <a:ext cx="10187866" cy="4616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indent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1.REST API </a:t>
            </a:r>
            <a:r>
              <a:rPr lang="en-US" sz="36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là</a:t>
            </a:r>
            <a:r>
              <a:rPr lang="en-US" sz="3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gì</a:t>
            </a: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a)HTTP </a:t>
            </a:r>
            <a:r>
              <a:rPr lang="en-US" sz="2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là</a:t>
            </a:r>
            <a:r>
              <a:rPr lang="en-US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gì</a:t>
            </a:r>
            <a:r>
              <a:rPr lang="en-US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trong</a:t>
            </a:r>
            <a:r>
              <a:rPr lang="en-US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Flutter?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b)</a:t>
            </a:r>
            <a:r>
              <a:rPr lang="en-US" sz="2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Dio</a:t>
            </a:r>
            <a:r>
              <a:rPr lang="en-US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là</a:t>
            </a:r>
            <a:r>
              <a:rPr lang="en-US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gì</a:t>
            </a:r>
            <a:r>
              <a:rPr lang="en-US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trong</a:t>
            </a:r>
            <a:r>
              <a:rPr lang="en-US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Flutter?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2.So </a:t>
            </a:r>
            <a:r>
              <a:rPr lang="en-US" sz="36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sánh</a:t>
            </a:r>
            <a:r>
              <a:rPr lang="en-US" sz="3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http vs </a:t>
            </a:r>
            <a:r>
              <a:rPr lang="en-US" sz="36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dio</a:t>
            </a:r>
            <a:r>
              <a:rPr lang="en-US" sz="3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về</a:t>
            </a:r>
            <a:r>
              <a:rPr lang="en-US" sz="3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tính</a:t>
            </a:r>
            <a:r>
              <a:rPr lang="en-US" sz="3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năng</a:t>
            </a:r>
            <a:r>
              <a:rPr lang="en-US" sz="3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performance</a:t>
            </a: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3.Xử </a:t>
            </a:r>
            <a:r>
              <a:rPr lang="en-US" sz="36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lý</a:t>
            </a:r>
            <a:r>
              <a:rPr lang="en-US" sz="3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Authentication </a:t>
            </a:r>
            <a:r>
              <a:rPr lang="en-US" sz="36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và</a:t>
            </a:r>
            <a:r>
              <a:rPr lang="en-US" sz="3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Interceptor (</a:t>
            </a:r>
            <a:r>
              <a:rPr lang="en-US" sz="36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Dio</a:t>
            </a:r>
            <a:r>
              <a:rPr lang="en-US" sz="3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</a:t>
            </a: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a)Authentication: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b)Interceptor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c)Error handling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d)Retry mechanisms :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7631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77C1F-B68E-4395-4499-CB4D0B513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5037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  <a:r>
              <a:rPr lang="en-US" b="1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Error handling</a:t>
            </a:r>
            <a:endParaRPr lang="en-US" dirty="0"/>
          </a:p>
        </p:txBody>
      </p:sp>
      <p:pic>
        <p:nvPicPr>
          <p:cNvPr id="6" name="Content Placeholder 5" descr="A computer error message&#10;&#10;Description automatically generated">
            <a:extLst>
              <a:ext uri="{FF2B5EF4-FFF2-40B4-BE49-F238E27FC236}">
                <a16:creationId xmlns:a16="http://schemas.microsoft.com/office/drawing/2014/main" id="{DCCE9E68-6DF7-6839-C5CD-BD554AF71DD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199" y="1150374"/>
            <a:ext cx="10400071" cy="2802193"/>
          </a:xfrm>
          <a:prstGeom prst="rect">
            <a:avLst/>
          </a:prstGeom>
        </p:spPr>
      </p:pic>
      <p:pic>
        <p:nvPicPr>
          <p:cNvPr id="7" name="Content Placeholder 6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A9CD01E6-CEF5-BC97-F6EF-B1F7FDD521F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8200" y="4291782"/>
            <a:ext cx="10515600" cy="256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0674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00F2973-F53F-B908-2165-CE5A1D928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50373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  <a:r>
              <a:rPr lang="en-US" b="1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Error handling</a:t>
            </a:r>
            <a:endParaRPr lang="en-US" dirty="0"/>
          </a:p>
        </p:txBody>
      </p:sp>
      <p:pic>
        <p:nvPicPr>
          <p:cNvPr id="7" name="Content Placeholder 6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B4B0330E-49A1-79F0-AA61-55AB93B8C3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150374"/>
            <a:ext cx="10515599" cy="545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2095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EF545-42C1-4853-1206-8FDEEDED9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94620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  <a:r>
              <a:rPr lang="en-US" b="1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Error handling</a:t>
            </a:r>
            <a:endParaRPr lang="en-US" dirty="0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EC0F99F3-FC28-4D6E-DF12-2D6EDBE78C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94620"/>
            <a:ext cx="10355826" cy="52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22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AEE8A-F61A-B28B-0384-8453DFB4A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0613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d. Retry mechanisms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53C85-8662-DFB2-5B81-A81861C70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1315"/>
            <a:ext cx="6860458" cy="2109020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Khi </a:t>
            </a:r>
            <a:r>
              <a:rPr lang="en-US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request </a:t>
            </a:r>
            <a:r>
              <a:rPr lang="en-US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bị</a:t>
            </a:r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lỗi</a:t>
            </a:r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mất</a:t>
            </a:r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mạng</a:t>
            </a:r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timeout, server 500, v.v.), code </a:t>
            </a:r>
            <a:r>
              <a:rPr lang="en-US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tự</a:t>
            </a:r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động</a:t>
            </a:r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gửi</a:t>
            </a:r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lại</a:t>
            </a:r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request </a:t>
            </a:r>
            <a:r>
              <a:rPr lang="en-US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đó</a:t>
            </a:r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thay</a:t>
            </a:r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vì</a:t>
            </a:r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người</a:t>
            </a:r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dùng</a:t>
            </a:r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thao</a:t>
            </a:r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tác</a:t>
            </a:r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lạ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9779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C4FB2-E3D5-ABD7-BF99-6E7DCD628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4713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  <a:r>
              <a:rPr lang="en-US" b="1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Retry mechanisms</a:t>
            </a:r>
            <a:endParaRPr lang="en-US" dirty="0"/>
          </a:p>
        </p:txBody>
      </p:sp>
      <p:pic>
        <p:nvPicPr>
          <p:cNvPr id="4" name="Content Placeholder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7883B940-ADE5-C2AC-1617-0E9FCBC1B1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3200" y="855263"/>
            <a:ext cx="8465599" cy="584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4537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DA928-4F21-F9BD-8162-B50CBD455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Phân</a:t>
            </a:r>
            <a:r>
              <a:rPr lang="en-US" b="1" dirty="0"/>
              <a:t> </a:t>
            </a:r>
            <a:r>
              <a:rPr lang="en-US" b="1" dirty="0" err="1"/>
              <a:t>công</a:t>
            </a:r>
            <a:r>
              <a:rPr lang="en-US" b="1" dirty="0"/>
              <a:t> </a:t>
            </a:r>
            <a:r>
              <a:rPr lang="en-US" b="1" dirty="0" err="1"/>
              <a:t>nội</a:t>
            </a:r>
            <a:r>
              <a:rPr lang="en-US" b="1" dirty="0"/>
              <a:t> dung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856F56A-6D0D-471F-FE8E-81B54D2ECD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4183181"/>
              </p:ext>
            </p:extLst>
          </p:nvPr>
        </p:nvGraphicFramePr>
        <p:xfrm>
          <a:off x="838200" y="2595716"/>
          <a:ext cx="10515600" cy="275795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35025955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63227508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5401279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82616119"/>
                    </a:ext>
                  </a:extLst>
                </a:gridCol>
              </a:tblGrid>
              <a:tr h="919317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STT</a:t>
                      </a:r>
                      <a:r>
                        <a:rPr lang="vi-VN" sz="2000" dirty="0">
                          <a:solidFill>
                            <a:srgbClr val="000000"/>
                          </a:solidFill>
                          <a:effectLst/>
                        </a:rPr>
                        <a:t> 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HỌ VÀ TÊN</a:t>
                      </a:r>
                      <a:r>
                        <a:rPr lang="vi-VN" sz="2000">
                          <a:solidFill>
                            <a:srgbClr val="000000"/>
                          </a:solidFill>
                          <a:effectLst/>
                        </a:rPr>
                        <a:t> 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NHIỆM VỤ</a:t>
                      </a:r>
                      <a:r>
                        <a:rPr lang="vi-VN" sz="2000">
                          <a:solidFill>
                            <a:srgbClr val="000000"/>
                          </a:solidFill>
                          <a:effectLst/>
                        </a:rPr>
                        <a:t> 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KHỐI LƯỢNG</a:t>
                      </a:r>
                      <a:r>
                        <a:rPr lang="vi-VN" sz="2000">
                          <a:solidFill>
                            <a:srgbClr val="000000"/>
                          </a:solidFill>
                          <a:effectLst/>
                        </a:rPr>
                        <a:t> 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14965225"/>
                  </a:ext>
                </a:extLst>
              </a:tr>
              <a:tr h="919317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01</a:t>
                      </a:r>
                      <a:r>
                        <a:rPr lang="vi-VN" sz="2000" dirty="0">
                          <a:solidFill>
                            <a:srgbClr val="000000"/>
                          </a:solidFill>
                          <a:effectLst/>
                        </a:rPr>
                        <a:t> 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</a:rPr>
                        <a:t>Lâm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</a:rPr>
                        <a:t>Đức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</a:rPr>
                        <a:t>Duy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  <a:p>
                      <a:pPr algn="ctr"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</a:rPr>
                        <a:t>Tìm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</a:rPr>
                        <a:t>hiểu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, code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</a:rPr>
                        <a:t>nội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 dung 1, 2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50%</a:t>
                      </a:r>
                      <a:r>
                        <a:rPr lang="vi-VN" sz="2000">
                          <a:solidFill>
                            <a:srgbClr val="000000"/>
                          </a:solidFill>
                          <a:effectLst/>
                        </a:rPr>
                        <a:t> 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12308984"/>
                  </a:ext>
                </a:extLst>
              </a:tr>
              <a:tr h="919317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02</a:t>
                      </a:r>
                      <a:r>
                        <a:rPr lang="vi-VN" sz="2000">
                          <a:solidFill>
                            <a:srgbClr val="000000"/>
                          </a:solidFill>
                          <a:effectLst/>
                        </a:rPr>
                        <a:t> 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Lữ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</a:rPr>
                        <a:t>Công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 Minh 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</a:rPr>
                        <a:t>Tìm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</a:rPr>
                        <a:t>hiểu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, code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</a:rPr>
                        <a:t>nội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 dung  3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50%</a:t>
                      </a:r>
                      <a:r>
                        <a:rPr lang="vi-VN" sz="2000" dirty="0">
                          <a:solidFill>
                            <a:srgbClr val="000000"/>
                          </a:solidFill>
                          <a:effectLst/>
                        </a:rPr>
                        <a:t> 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79105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53173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DACE4-D3BC-D14F-6F10-4B5559D06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Tài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tham</a:t>
            </a:r>
            <a:r>
              <a:rPr lang="en-US"/>
              <a:t> </a:t>
            </a:r>
            <a:r>
              <a:rPr lang="en-US" err="1"/>
              <a:t>khảo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5EC67-D094-49BF-AA1D-C1437B7DA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091"/>
            <a:ext cx="10515600" cy="4557252"/>
          </a:xfrm>
        </p:spPr>
        <p:txBody>
          <a:bodyPr/>
          <a:lstStyle/>
          <a:p>
            <a:pPr marL="0" indent="0" algn="ctr" fontAlgn="base">
              <a:lnSpc>
                <a:spcPct val="107000"/>
              </a:lnSpc>
              <a:spcAft>
                <a:spcPts val="800"/>
              </a:spcAft>
              <a:buNone/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[1]. Viblo.asia, "Dio Flutter: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Tìm</a:t>
            </a: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hiểu</a:t>
            </a: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về</a:t>
            </a: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Interceptor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Dio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Triển</a:t>
            </a: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khai</a:t>
            </a: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cơ</a:t>
            </a: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chế</a:t>
            </a: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Authentication",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Viblo</a:t>
            </a: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2024.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[2]. Dart Team, "</a:t>
            </a:r>
            <a:r>
              <a:rPr lang="en-US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Pub.dev</a:t>
            </a: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The Dart and Flutter Package Repository", Google, 2018.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[3]. Baoflutter.com, "</a:t>
            </a:r>
            <a:r>
              <a:rPr lang="en-US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Kiến</a:t>
            </a: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Thức</a:t>
            </a: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Về</a:t>
            </a: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Flutter",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Baoflutter</a:t>
            </a: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2024.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7127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07791-8943-D3F4-B75F-D1180A76B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40925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0CE17-3B25-2D54-F590-E273BDAB0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312605"/>
          </a:xfrm>
        </p:spPr>
        <p:txBody>
          <a:bodyPr/>
          <a:lstStyle/>
          <a:p>
            <a:pPr algn="ctr"/>
            <a:r>
              <a:rPr lang="en-US" sz="4400" b="1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REST API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4D456-8E08-CBE9-82AD-26602FC13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2606"/>
            <a:ext cx="10515600" cy="4864357"/>
          </a:xfrm>
        </p:spPr>
        <p:txBody>
          <a:bodyPr>
            <a:normAutofit lnSpcReduction="10000"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SzPts val="1400"/>
              <a:buNone/>
            </a:pPr>
            <a:r>
              <a:rPr lang="en-US" sz="2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REST API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2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gì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API (Application Programming Interface) :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Hiểu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đơn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giản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cách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thức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ứng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hay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thành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phần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sẽ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tương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tác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ứng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hay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thành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phần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khác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…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Kiểu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dữ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liệu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mà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API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trả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về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thể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file JSON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hoặc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XML.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REST (Representational State Transfer)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dạng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chuyển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đổi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cấu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trúc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dữ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liệu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kiểu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kiến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trúc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viết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API. REST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gửi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yêu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cầu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HTTP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như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GET, POST, DELETE,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vv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đến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URL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xử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lý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dữ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liệu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RESTful API 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tiêu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chuẩn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dùng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việc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thiết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kế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API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cho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ứng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web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quản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lý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resource. RESTful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những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kiểu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thiết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kế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API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sử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phổ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biến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ngày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nay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cho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ứng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(web, mobile…)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khác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nhau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giao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tiếp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nhau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960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D0A85-BF86-8782-6F57-A7B4ABE66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REST API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52288-BE2E-9D8B-7B45-9160FB155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6284"/>
            <a:ext cx="10515600" cy="37460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a) </a:t>
            </a:r>
            <a:r>
              <a:rPr lang="en-US" sz="3600" b="1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HTTP </a:t>
            </a:r>
            <a:r>
              <a:rPr lang="en-US" sz="3600" b="1" dirty="0" err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là</a:t>
            </a:r>
            <a:r>
              <a:rPr lang="en-US" sz="3600" b="1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gì</a:t>
            </a:r>
            <a:r>
              <a:rPr lang="en-US" sz="3600" b="1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trong</a:t>
            </a:r>
            <a:r>
              <a:rPr lang="en-US" sz="3600" b="1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 Flutter?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endParaRPr lang="en-US" sz="3600" b="1" dirty="0">
              <a:effectLst/>
              <a:latin typeface="+mj-lt"/>
              <a:ea typeface="Times New Roman" panose="02020603050405020304" pitchFamily="18" charset="0"/>
            </a:endParaRPr>
          </a:p>
          <a:p>
            <a:endParaRPr lang="en-US" dirty="0"/>
          </a:p>
          <a:p>
            <a:r>
              <a:rPr lang="en-US" dirty="0"/>
              <a:t>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Http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là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gói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(package)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chính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thức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của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Flutter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dùng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để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gửi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yêu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cầu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HTTP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đến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các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API RESTful (GET, POST, PUT, DELETE, ...).</a:t>
            </a:r>
            <a:endParaRPr lang="en-US" dirty="0"/>
          </a:p>
          <a:p>
            <a:endParaRPr lang="en-US" dirty="0"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  <a:p>
            <a:r>
              <a:rPr lang="en-US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Dễ</a:t>
            </a:r>
            <a:r>
              <a:rPr lang="en-US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dùng</a:t>
            </a:r>
            <a:r>
              <a:rPr lang="en-US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nhẹ</a:t>
            </a:r>
            <a:r>
              <a:rPr lang="en-US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phù</a:t>
            </a:r>
            <a:r>
              <a:rPr lang="en-US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hợp</a:t>
            </a:r>
            <a:r>
              <a:rPr lang="en-US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với</a:t>
            </a:r>
            <a:r>
              <a:rPr lang="en-US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ứng</a:t>
            </a:r>
            <a:r>
              <a:rPr lang="en-US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dụng</a:t>
            </a:r>
            <a:r>
              <a:rPr lang="en-US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nhỏ</a:t>
            </a:r>
            <a:r>
              <a:rPr lang="en-US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hoặc</a:t>
            </a:r>
            <a:r>
              <a:rPr lang="en-US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demo.</a:t>
            </a:r>
            <a:endParaRPr lang="en-US" dirty="0">
              <a:effectLst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329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D08D5-95F7-4A1F-3BED-837493C9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REST 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AB025-88A4-76CE-8CD6-4B7B5836D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9084"/>
            <a:ext cx="10515600" cy="4657879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b</a:t>
            </a:r>
            <a:r>
              <a:rPr lang="en-US" sz="3600" b="1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) </a:t>
            </a:r>
            <a:r>
              <a:rPr lang="en-US" sz="3600" b="1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Dio </a:t>
            </a:r>
            <a:r>
              <a:rPr lang="en-US" sz="3600" b="1" dirty="0" err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là</a:t>
            </a:r>
            <a:r>
              <a:rPr lang="en-US" sz="3600" b="1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gì</a:t>
            </a:r>
            <a:r>
              <a:rPr lang="en-US" sz="3600" b="1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trong</a:t>
            </a:r>
            <a:r>
              <a:rPr lang="en-US" sz="3600" b="1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 Flutter?</a:t>
            </a:r>
            <a:endParaRPr lang="en-US" sz="3600" b="1" dirty="0">
              <a:effectLst/>
              <a:latin typeface="+mj-lt"/>
              <a:ea typeface="Times New Roman" panose="02020603050405020304" pitchFamily="18" charset="0"/>
            </a:endParaRPr>
          </a:p>
          <a:p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Dio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là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HTTP client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mạnh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mẽ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hơn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thay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thế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cho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http</a:t>
            </a:r>
            <a:endParaRPr lang="en-US" dirty="0"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  <a:p>
            <a:r>
              <a:rPr lang="en-US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Hỗ</a:t>
            </a:r>
            <a:r>
              <a:rPr lang="en-US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trợ</a:t>
            </a:r>
            <a:r>
              <a:rPr lang="en-US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đầy</a:t>
            </a:r>
            <a:r>
              <a:rPr lang="en-US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đủ</a:t>
            </a:r>
            <a:r>
              <a:rPr lang="en-US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các</a:t>
            </a:r>
            <a:r>
              <a:rPr lang="en-US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tính</a:t>
            </a:r>
            <a:r>
              <a:rPr lang="en-US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năng</a:t>
            </a:r>
            <a:r>
              <a:rPr lang="en-US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nâng</a:t>
            </a:r>
            <a:r>
              <a:rPr lang="en-US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cao</a:t>
            </a:r>
            <a:r>
              <a:rPr lang="en-US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như</a:t>
            </a:r>
            <a:r>
              <a:rPr lang="en-US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:</a:t>
            </a:r>
            <a:endParaRPr lang="en-US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Interceptors</a:t>
            </a:r>
            <a:endParaRPr lang="en-US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FormData</a:t>
            </a:r>
            <a:r>
              <a:rPr lang="en-US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(upload file)</a:t>
            </a:r>
            <a:endParaRPr lang="en-US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Timeout, cancel token</a:t>
            </a:r>
            <a:endParaRPr lang="en-US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Error handling </a:t>
            </a:r>
            <a:r>
              <a:rPr lang="en-US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endParaRPr lang="en-US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Retry request</a:t>
            </a:r>
            <a:endParaRPr lang="en-US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Download/upload progress</a:t>
            </a:r>
            <a:endParaRPr lang="en-US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29985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6C6AE6-64C0-0F2D-1B64-6D93CAC54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9147"/>
          </a:xfrm>
        </p:spPr>
        <p:txBody>
          <a:bodyPr/>
          <a:lstStyle/>
          <a:p>
            <a:pPr algn="ctr"/>
            <a:r>
              <a:rPr lang="en-US" sz="4400" b="1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REST API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E285C2-ED55-82C1-5D06-EF96FC83B1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120877"/>
            <a:ext cx="10515599" cy="545691"/>
          </a:xfrm>
        </p:spPr>
        <p:txBody>
          <a:bodyPr/>
          <a:lstStyle/>
          <a:p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File Json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api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https://jsonplaceholder.typicode.com/posts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dạng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7D333CEB-9C8C-F8B6-F3CF-34B8775E4EC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8199" y="1666568"/>
            <a:ext cx="10515599" cy="486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38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1BF44312-E369-C965-5F43-8162D044B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4746"/>
          </a:xfrm>
        </p:spPr>
        <p:txBody>
          <a:bodyPr/>
          <a:lstStyle/>
          <a:p>
            <a:r>
              <a:rPr lang="en-US" sz="44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Code </a:t>
            </a:r>
            <a:r>
              <a:rPr lang="en-US" sz="4400" b="1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lấy</a:t>
            </a:r>
            <a:r>
              <a:rPr lang="en-US" sz="44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4400" b="1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dữ</a:t>
            </a:r>
            <a:r>
              <a:rPr lang="en-US" sz="44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4400" b="1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liệu</a:t>
            </a:r>
            <a:r>
              <a:rPr lang="en-US" sz="44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4400" b="1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từ</a:t>
            </a:r>
            <a:r>
              <a:rPr lang="en-US" sz="44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API</a:t>
            </a:r>
            <a:endParaRPr lang="en-US" dirty="0"/>
          </a:p>
        </p:txBody>
      </p:sp>
      <p:pic>
        <p:nvPicPr>
          <p:cNvPr id="10" name="Content Placeholder 9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FBD1C905-0D38-717C-0B48-7AB0AEC6CE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3394" y="1109709"/>
            <a:ext cx="9171625" cy="554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749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E1E03A8-CB9A-FB11-04D5-91392693D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06128"/>
          </a:xfrm>
        </p:spPr>
        <p:txBody>
          <a:bodyPr/>
          <a:lstStyle/>
          <a:p>
            <a:r>
              <a:rPr lang="en-US" sz="44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Code </a:t>
            </a:r>
            <a:r>
              <a:rPr lang="en-US" sz="4400" b="1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lấy</a:t>
            </a:r>
            <a:r>
              <a:rPr lang="en-US" sz="44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4400" b="1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dữ</a:t>
            </a:r>
            <a:r>
              <a:rPr lang="en-US" sz="44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4400" b="1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liệu</a:t>
            </a:r>
            <a:r>
              <a:rPr lang="en-US" sz="44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4400" b="1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từ</a:t>
            </a:r>
            <a:r>
              <a:rPr lang="en-US" sz="44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API</a:t>
            </a:r>
            <a:endParaRPr lang="en-US" dirty="0"/>
          </a:p>
        </p:txBody>
      </p:sp>
      <p:pic>
        <p:nvPicPr>
          <p:cNvPr id="7" name="Content Placeholder 6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B85B809C-53E4-C69F-E24C-37555D8D36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06129"/>
            <a:ext cx="10515600" cy="473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840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0A215-9E10-B092-E3F2-13399B842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79872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Kết</a:t>
            </a:r>
            <a:r>
              <a:rPr lang="en-US" b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quả</a:t>
            </a:r>
            <a:r>
              <a:rPr lang="en-US" b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của</a:t>
            </a:r>
            <a:r>
              <a:rPr lang="en-US" b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code</a:t>
            </a:r>
            <a:endParaRPr lang="en-US" b="1" dirty="0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C8B869A8-E654-5311-C6B5-B93617E0B8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943897"/>
            <a:ext cx="10515600" cy="547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363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fc2d97c-f157-4d5f-a344-1f9c94e44560">
      <Terms xmlns="http://schemas.microsoft.com/office/infopath/2007/PartnerControls"/>
    </lcf76f155ced4ddcb4097134ff3c332f>
    <TaxCatchAll xmlns="42f2206f-91ae-4741-9813-edbb31cf99a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F6614CC20C2341913E41528EE4FF97" ma:contentTypeVersion="10" ma:contentTypeDescription="Create a new document." ma:contentTypeScope="" ma:versionID="b40676470cc045035f9d286f2cd3f26e">
  <xsd:schema xmlns:xsd="http://www.w3.org/2001/XMLSchema" xmlns:xs="http://www.w3.org/2001/XMLSchema" xmlns:p="http://schemas.microsoft.com/office/2006/metadata/properties" xmlns:ns2="8fc2d97c-f157-4d5f-a344-1f9c94e44560" xmlns:ns3="42f2206f-91ae-4741-9813-edbb31cf99af" targetNamespace="http://schemas.microsoft.com/office/2006/metadata/properties" ma:root="true" ma:fieldsID="0cffd56ac440fb7554c278387cc366f1" ns2:_="" ns3:_="">
    <xsd:import namespace="8fc2d97c-f157-4d5f-a344-1f9c94e44560"/>
    <xsd:import namespace="42f2206f-91ae-4741-9813-edbb31cf99a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c2d97c-f157-4d5f-a344-1f9c94e445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ee44079-f624-4777-a56c-7b7b0d20bf7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f2206f-91ae-4741-9813-edbb31cf99af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884c5937-dea3-45c3-a6d9-fb7a5347a09c}" ma:internalName="TaxCatchAll" ma:showField="CatchAllData" ma:web="42f2206f-91ae-4741-9813-edbb31cf99a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161603D-3AA2-455F-8950-90C18DB3825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6A96E9B-63D3-4AA0-AD5B-21734BD577A3}">
  <ds:schemaRefs>
    <ds:schemaRef ds:uri="42f2206f-91ae-4741-9813-edbb31cf99af"/>
    <ds:schemaRef ds:uri="8fc2d97c-f157-4d5f-a344-1f9c94e44560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2A2C832-DD47-4715-8E73-A0AEFF9B6D2F}">
  <ds:schemaRefs>
    <ds:schemaRef ds:uri="42f2206f-91ae-4741-9813-edbb31cf99af"/>
    <ds:schemaRef ds:uri="8fc2d97c-f157-4d5f-a344-1f9c94e4456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1096</Words>
  <Application>Microsoft Office PowerPoint</Application>
  <PresentationFormat>Widescreen</PresentationFormat>
  <Paragraphs>133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Courier New</vt:lpstr>
      <vt:lpstr>Symbol</vt:lpstr>
      <vt:lpstr>Times New Roman</vt:lpstr>
      <vt:lpstr>Office Theme</vt:lpstr>
      <vt:lpstr>RESTful API với HTTP và Dio</vt:lpstr>
      <vt:lpstr>Nội dung</vt:lpstr>
      <vt:lpstr>REST API</vt:lpstr>
      <vt:lpstr>REST API</vt:lpstr>
      <vt:lpstr>REST API</vt:lpstr>
      <vt:lpstr>REST API</vt:lpstr>
      <vt:lpstr>Code lấy dữ liệu từ API</vt:lpstr>
      <vt:lpstr>Code lấy dữ liệu từ API</vt:lpstr>
      <vt:lpstr>Kết quả của code</vt:lpstr>
      <vt:lpstr>  Ví dụ một ứng dụng của http và dio: Code xoá dữ liệu</vt:lpstr>
      <vt:lpstr> Kết quả của code sau khi xoá bài viết 2,3,4</vt:lpstr>
      <vt:lpstr>2. So sánh http vs dio về tính năng, performance</vt:lpstr>
      <vt:lpstr>3. Xử lý Authentication và Interceptor (Dio)</vt:lpstr>
      <vt:lpstr>Code Authentication</vt:lpstr>
      <vt:lpstr>Kết quả Authentication</vt:lpstr>
      <vt:lpstr>3. Xử lý Authentication và Interceptor (Dio)</vt:lpstr>
      <vt:lpstr>Code về Interceptor</vt:lpstr>
      <vt:lpstr>Code về Interceptor</vt:lpstr>
      <vt:lpstr>c. Error handling </vt:lpstr>
      <vt:lpstr>Code và kết quả về Error handling</vt:lpstr>
      <vt:lpstr>Code và kết quả về Error handling</vt:lpstr>
      <vt:lpstr>Code và kết quả về Error handling</vt:lpstr>
      <vt:lpstr>d. Retry mechanisms </vt:lpstr>
      <vt:lpstr>Code về Retry mechanisms</vt:lpstr>
      <vt:lpstr>Phân công nội dung</vt:lpstr>
      <vt:lpstr>Tài liệu tham khảo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&lt;&lt;Tên chủ đề&gt;&gt;</dc:title>
  <dc:creator>ndnvien@dut.udn.vn</dc:creator>
  <cp:lastModifiedBy>Lữ Minh</cp:lastModifiedBy>
  <cp:revision>6</cp:revision>
  <dcterms:created xsi:type="dcterms:W3CDTF">2023-10-18T00:10:58Z</dcterms:created>
  <dcterms:modified xsi:type="dcterms:W3CDTF">2025-10-27T12:34:40Z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0x01010070F6614CC20C2341913E41528EE4FF97</vt:lpwstr>
  </property>
  <property fmtid="{D5CDD505-2E9C-101B-9397-08002B2CF9AE}" pid="3" name="MediaServiceImageTags">
    <vt:lpwstr/>
  </property>
</Properties>
</file>