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5"/>
  </p:notesMasterIdLst>
  <p:handoutMasterIdLst>
    <p:handoutMasterId r:id="rId46"/>
  </p:handoutMasterIdLst>
  <p:sldIdLst>
    <p:sldId id="476" r:id="rId2"/>
    <p:sldId id="256" r:id="rId3"/>
    <p:sldId id="469" r:id="rId4"/>
    <p:sldId id="471" r:id="rId5"/>
    <p:sldId id="472" r:id="rId6"/>
    <p:sldId id="473" r:id="rId7"/>
    <p:sldId id="474" r:id="rId8"/>
    <p:sldId id="477" r:id="rId9"/>
    <p:sldId id="457" r:id="rId10"/>
    <p:sldId id="479" r:id="rId11"/>
    <p:sldId id="404" r:id="rId12"/>
    <p:sldId id="480" r:id="rId13"/>
    <p:sldId id="481" r:id="rId14"/>
    <p:sldId id="498" r:id="rId15"/>
    <p:sldId id="502" r:id="rId16"/>
    <p:sldId id="503" r:id="rId17"/>
    <p:sldId id="504" r:id="rId18"/>
    <p:sldId id="505" r:id="rId19"/>
    <p:sldId id="506" r:id="rId20"/>
    <p:sldId id="507" r:id="rId21"/>
    <p:sldId id="501" r:id="rId22"/>
    <p:sldId id="508" r:id="rId23"/>
    <p:sldId id="500" r:id="rId24"/>
    <p:sldId id="499" r:id="rId25"/>
    <p:sldId id="509" r:id="rId26"/>
    <p:sldId id="511" r:id="rId27"/>
    <p:sldId id="456" r:id="rId28"/>
    <p:sldId id="482" r:id="rId29"/>
    <p:sldId id="497" r:id="rId30"/>
    <p:sldId id="512" r:id="rId31"/>
    <p:sldId id="483" r:id="rId32"/>
    <p:sldId id="484" r:id="rId33"/>
    <p:sldId id="486" r:id="rId34"/>
    <p:sldId id="487" r:id="rId35"/>
    <p:sldId id="489" r:id="rId36"/>
    <p:sldId id="488" r:id="rId37"/>
    <p:sldId id="490" r:id="rId38"/>
    <p:sldId id="491" r:id="rId39"/>
    <p:sldId id="492" r:id="rId40"/>
    <p:sldId id="494" r:id="rId41"/>
    <p:sldId id="493" r:id="rId42"/>
    <p:sldId id="513" r:id="rId43"/>
    <p:sldId id="495" r:id="rId44"/>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Garamond" pitchFamily="18" charset="0"/>
        <a:ea typeface="宋体" pitchFamily="2" charset="-122"/>
        <a:cs typeface="+mn-cs"/>
      </a:defRPr>
    </a:lvl1pPr>
    <a:lvl2pPr marL="457200" algn="l" rtl="0" fontAlgn="base">
      <a:spcBef>
        <a:spcPct val="0"/>
      </a:spcBef>
      <a:spcAft>
        <a:spcPct val="0"/>
      </a:spcAft>
      <a:defRPr kern="1200">
        <a:solidFill>
          <a:schemeClr val="tx1"/>
        </a:solidFill>
        <a:latin typeface="Garamond" pitchFamily="18" charset="0"/>
        <a:ea typeface="宋体" pitchFamily="2" charset="-122"/>
        <a:cs typeface="+mn-cs"/>
      </a:defRPr>
    </a:lvl2pPr>
    <a:lvl3pPr marL="914400" algn="l" rtl="0" fontAlgn="base">
      <a:spcBef>
        <a:spcPct val="0"/>
      </a:spcBef>
      <a:spcAft>
        <a:spcPct val="0"/>
      </a:spcAft>
      <a:defRPr kern="1200">
        <a:solidFill>
          <a:schemeClr val="tx1"/>
        </a:solidFill>
        <a:latin typeface="Garamond" pitchFamily="18" charset="0"/>
        <a:ea typeface="宋体" pitchFamily="2" charset="-122"/>
        <a:cs typeface="+mn-cs"/>
      </a:defRPr>
    </a:lvl3pPr>
    <a:lvl4pPr marL="1371600" algn="l" rtl="0" fontAlgn="base">
      <a:spcBef>
        <a:spcPct val="0"/>
      </a:spcBef>
      <a:spcAft>
        <a:spcPct val="0"/>
      </a:spcAft>
      <a:defRPr kern="1200">
        <a:solidFill>
          <a:schemeClr val="tx1"/>
        </a:solidFill>
        <a:latin typeface="Garamond" pitchFamily="18" charset="0"/>
        <a:ea typeface="宋体" pitchFamily="2" charset="-122"/>
        <a:cs typeface="+mn-cs"/>
      </a:defRPr>
    </a:lvl4pPr>
    <a:lvl5pPr marL="1828800" algn="l" rtl="0" fontAlgn="base">
      <a:spcBef>
        <a:spcPct val="0"/>
      </a:spcBef>
      <a:spcAft>
        <a:spcPct val="0"/>
      </a:spcAft>
      <a:defRPr kern="1200">
        <a:solidFill>
          <a:schemeClr val="tx1"/>
        </a:solidFill>
        <a:latin typeface="Garamond" pitchFamily="18" charset="0"/>
        <a:ea typeface="宋体" pitchFamily="2" charset="-122"/>
        <a:cs typeface="+mn-cs"/>
      </a:defRPr>
    </a:lvl5pPr>
    <a:lvl6pPr marL="2286000" algn="l" defTabSz="914400" rtl="0" eaLnBrk="1" latinLnBrk="0" hangingPunct="1">
      <a:defRPr kern="1200">
        <a:solidFill>
          <a:schemeClr val="tx1"/>
        </a:solidFill>
        <a:latin typeface="Garamond" pitchFamily="18" charset="0"/>
        <a:ea typeface="宋体" pitchFamily="2" charset="-122"/>
        <a:cs typeface="+mn-cs"/>
      </a:defRPr>
    </a:lvl6pPr>
    <a:lvl7pPr marL="2743200" algn="l" defTabSz="914400" rtl="0" eaLnBrk="1" latinLnBrk="0" hangingPunct="1">
      <a:defRPr kern="1200">
        <a:solidFill>
          <a:schemeClr val="tx1"/>
        </a:solidFill>
        <a:latin typeface="Garamond" pitchFamily="18" charset="0"/>
        <a:ea typeface="宋体" pitchFamily="2" charset="-122"/>
        <a:cs typeface="+mn-cs"/>
      </a:defRPr>
    </a:lvl7pPr>
    <a:lvl8pPr marL="3200400" algn="l" defTabSz="914400" rtl="0" eaLnBrk="1" latinLnBrk="0" hangingPunct="1">
      <a:defRPr kern="1200">
        <a:solidFill>
          <a:schemeClr val="tx1"/>
        </a:solidFill>
        <a:latin typeface="Garamond" pitchFamily="18" charset="0"/>
        <a:ea typeface="宋体" pitchFamily="2" charset="-122"/>
        <a:cs typeface="+mn-cs"/>
      </a:defRPr>
    </a:lvl8pPr>
    <a:lvl9pPr marL="3657600" algn="l" defTabSz="914400" rtl="0" eaLnBrk="1" latinLnBrk="0" hangingPunct="1">
      <a:defRPr kern="1200">
        <a:solidFill>
          <a:schemeClr val="tx1"/>
        </a:solidFill>
        <a:latin typeface="Garamond"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051" autoAdjust="0"/>
  </p:normalViewPr>
  <p:slideViewPr>
    <p:cSldViewPr>
      <p:cViewPr varScale="1">
        <p:scale>
          <a:sx n="60" d="100"/>
          <a:sy n="60" d="100"/>
        </p:scale>
        <p:origin x="168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9AB54C-946B-42FB-A0F4-B8BAE55062F8}" type="doc">
      <dgm:prSet loTypeId="urn:microsoft.com/office/officeart/2005/8/layout/arrow2" loCatId="process" qsTypeId="urn:microsoft.com/office/officeart/2005/8/quickstyle/simple1" qsCatId="simple" csTypeId="urn:microsoft.com/office/officeart/2005/8/colors/accent1_2" csCatId="accent1" phldr="1"/>
      <dgm:spPr/>
    </dgm:pt>
    <dgm:pt modelId="{C62788AD-2B01-4175-A119-C945DA57C1EB}">
      <dgm:prSet phldrT="[Text]" custT="1"/>
      <dgm:spPr/>
      <dgm:t>
        <a:bodyPr/>
        <a:lstStyle/>
        <a:p>
          <a:r>
            <a:rPr lang="zh-CN" altLang="en-US" sz="3200" dirty="0" smtClean="0"/>
            <a:t>哲学心理学：灵魂的哲学</a:t>
          </a:r>
          <a:r>
            <a:rPr lang="en-US" altLang="zh-CN" sz="3200" dirty="0" smtClean="0"/>
            <a:t>/</a:t>
          </a:r>
          <a:r>
            <a:rPr lang="zh-CN" altLang="en-US" sz="3200" dirty="0" smtClean="0"/>
            <a:t>意识</a:t>
          </a:r>
          <a:endParaRPr lang="en-US" sz="3200" dirty="0"/>
        </a:p>
      </dgm:t>
    </dgm:pt>
    <dgm:pt modelId="{E8789E1B-65C4-4DF3-89FC-713FCC4BE323}" type="parTrans" cxnId="{13F203F5-5122-437B-A0F0-DBA508C1B2FA}">
      <dgm:prSet/>
      <dgm:spPr/>
      <dgm:t>
        <a:bodyPr/>
        <a:lstStyle/>
        <a:p>
          <a:endParaRPr lang="en-US"/>
        </a:p>
      </dgm:t>
    </dgm:pt>
    <dgm:pt modelId="{7DA4A42C-FD6F-45C1-82AD-E8322FF5225C}" type="sibTrans" cxnId="{13F203F5-5122-437B-A0F0-DBA508C1B2FA}">
      <dgm:prSet/>
      <dgm:spPr/>
      <dgm:t>
        <a:bodyPr/>
        <a:lstStyle/>
        <a:p>
          <a:endParaRPr lang="en-US"/>
        </a:p>
      </dgm:t>
    </dgm:pt>
    <dgm:pt modelId="{A44A66E9-C455-4709-9801-7F448958B2AC}">
      <dgm:prSet phldrT="[Text]" custT="1"/>
      <dgm:spPr/>
      <dgm:t>
        <a:bodyPr/>
        <a:lstStyle/>
        <a:p>
          <a:r>
            <a:rPr lang="zh-CN" altLang="en-US" sz="3200" dirty="0" smtClean="0"/>
            <a:t>生理心理学（当下）</a:t>
          </a:r>
          <a:endParaRPr lang="en-US" sz="3200" dirty="0"/>
        </a:p>
      </dgm:t>
    </dgm:pt>
    <dgm:pt modelId="{F6B3C66F-3CC2-4592-A406-575234C7FA15}" type="parTrans" cxnId="{001ED378-48ED-477A-A600-33C197D85F40}">
      <dgm:prSet/>
      <dgm:spPr/>
      <dgm:t>
        <a:bodyPr/>
        <a:lstStyle/>
        <a:p>
          <a:endParaRPr lang="en-US"/>
        </a:p>
      </dgm:t>
    </dgm:pt>
    <dgm:pt modelId="{50952187-9E90-4803-B59D-95BAE0EE98D5}" type="sibTrans" cxnId="{001ED378-48ED-477A-A600-33C197D85F40}">
      <dgm:prSet/>
      <dgm:spPr/>
      <dgm:t>
        <a:bodyPr/>
        <a:lstStyle/>
        <a:p>
          <a:endParaRPr lang="en-US"/>
        </a:p>
      </dgm:t>
    </dgm:pt>
    <dgm:pt modelId="{C2613BFF-4E47-4D71-B286-785790F63B46}">
      <dgm:prSet phldrT="[Text]" custT="1"/>
      <dgm:spPr/>
      <dgm:t>
        <a:bodyPr/>
        <a:lstStyle/>
        <a:p>
          <a:r>
            <a:rPr lang="zh-CN" altLang="en-US" sz="3200" b="1" dirty="0" smtClean="0"/>
            <a:t>生物心理学</a:t>
          </a:r>
          <a:endParaRPr lang="en-US" sz="3200" b="1" dirty="0"/>
        </a:p>
      </dgm:t>
    </dgm:pt>
    <dgm:pt modelId="{994C3B3A-1522-4171-98C4-05F7B0A3BFDD}" type="parTrans" cxnId="{26DACE4E-4A58-4282-A54C-9878B4A77A6D}">
      <dgm:prSet/>
      <dgm:spPr/>
      <dgm:t>
        <a:bodyPr/>
        <a:lstStyle/>
        <a:p>
          <a:endParaRPr lang="en-US"/>
        </a:p>
      </dgm:t>
    </dgm:pt>
    <dgm:pt modelId="{6028CBE8-B371-4852-A64A-9AE8FAAC8024}" type="sibTrans" cxnId="{26DACE4E-4A58-4282-A54C-9878B4A77A6D}">
      <dgm:prSet/>
      <dgm:spPr/>
      <dgm:t>
        <a:bodyPr/>
        <a:lstStyle/>
        <a:p>
          <a:endParaRPr lang="en-US"/>
        </a:p>
      </dgm:t>
    </dgm:pt>
    <dgm:pt modelId="{9B8E9164-6F2C-44FB-8710-B1AA5CCFB12D}" type="pres">
      <dgm:prSet presAssocID="{C89AB54C-946B-42FB-A0F4-B8BAE55062F8}" presName="arrowDiagram" presStyleCnt="0">
        <dgm:presLayoutVars>
          <dgm:chMax val="5"/>
          <dgm:dir/>
          <dgm:resizeHandles val="exact"/>
        </dgm:presLayoutVars>
      </dgm:prSet>
      <dgm:spPr/>
    </dgm:pt>
    <dgm:pt modelId="{AD394258-0E93-4DE8-A337-ECADB5D13F6A}" type="pres">
      <dgm:prSet presAssocID="{C89AB54C-946B-42FB-A0F4-B8BAE55062F8}" presName="arrow" presStyleLbl="bgShp" presStyleIdx="0" presStyleCnt="1"/>
      <dgm:spPr/>
    </dgm:pt>
    <dgm:pt modelId="{3B9E460A-E277-4D28-A215-7E6A2C9C6367}" type="pres">
      <dgm:prSet presAssocID="{C89AB54C-946B-42FB-A0F4-B8BAE55062F8}" presName="arrowDiagram3" presStyleCnt="0"/>
      <dgm:spPr/>
    </dgm:pt>
    <dgm:pt modelId="{F41C3447-65DA-4C3F-A19B-07BDD1906276}" type="pres">
      <dgm:prSet presAssocID="{C62788AD-2B01-4175-A119-C945DA57C1EB}" presName="bullet3a" presStyleLbl="node1" presStyleIdx="0" presStyleCnt="3"/>
      <dgm:spPr/>
    </dgm:pt>
    <dgm:pt modelId="{B7EC0567-9DAB-46F1-A3EB-FFF5C3013B1B}" type="pres">
      <dgm:prSet presAssocID="{C62788AD-2B01-4175-A119-C945DA57C1EB}" presName="textBox3a" presStyleLbl="revTx" presStyleIdx="0" presStyleCnt="3" custScaleX="371691" custScaleY="44072" custLinFactX="12722" custLinFactNeighborX="100000" custLinFactNeighborY="4900">
        <dgm:presLayoutVars>
          <dgm:bulletEnabled val="1"/>
        </dgm:presLayoutVars>
      </dgm:prSet>
      <dgm:spPr/>
      <dgm:t>
        <a:bodyPr/>
        <a:lstStyle/>
        <a:p>
          <a:endParaRPr lang="en-US"/>
        </a:p>
      </dgm:t>
    </dgm:pt>
    <dgm:pt modelId="{DA3C0D7C-8319-47FD-A6A0-C20CF6B0E6AA}" type="pres">
      <dgm:prSet presAssocID="{A44A66E9-C455-4709-9801-7F448958B2AC}" presName="bullet3b" presStyleLbl="node1" presStyleIdx="1" presStyleCnt="3"/>
      <dgm:spPr/>
    </dgm:pt>
    <dgm:pt modelId="{274DCECC-E6DD-46AF-B37E-B910A6913674}" type="pres">
      <dgm:prSet presAssocID="{A44A66E9-C455-4709-9801-7F448958B2AC}" presName="textBox3b" presStyleLbl="revTx" presStyleIdx="1" presStyleCnt="3" custScaleX="223528" custScaleY="23463" custLinFactNeighborX="14645" custLinFactNeighborY="-5168">
        <dgm:presLayoutVars>
          <dgm:bulletEnabled val="1"/>
        </dgm:presLayoutVars>
      </dgm:prSet>
      <dgm:spPr/>
      <dgm:t>
        <a:bodyPr/>
        <a:lstStyle/>
        <a:p>
          <a:endParaRPr lang="en-US"/>
        </a:p>
      </dgm:t>
    </dgm:pt>
    <dgm:pt modelId="{379A1511-9D7F-420D-9461-09CCC4D2A8EE}" type="pres">
      <dgm:prSet presAssocID="{C2613BFF-4E47-4D71-B286-785790F63B46}" presName="bullet3c" presStyleLbl="node1" presStyleIdx="2" presStyleCnt="3"/>
      <dgm:spPr/>
    </dgm:pt>
    <dgm:pt modelId="{750C2197-F26B-4C6E-B478-2B1ADC05094E}" type="pres">
      <dgm:prSet presAssocID="{C2613BFF-4E47-4D71-B286-785790F63B46}" presName="textBox3c" presStyleLbl="revTx" presStyleIdx="2" presStyleCnt="3" custScaleX="189566" custScaleY="19718" custLinFactNeighborX="-3298" custLinFactNeighborY="-16298">
        <dgm:presLayoutVars>
          <dgm:bulletEnabled val="1"/>
        </dgm:presLayoutVars>
      </dgm:prSet>
      <dgm:spPr/>
      <dgm:t>
        <a:bodyPr/>
        <a:lstStyle/>
        <a:p>
          <a:endParaRPr lang="zh-CN" altLang="en-US"/>
        </a:p>
      </dgm:t>
    </dgm:pt>
  </dgm:ptLst>
  <dgm:cxnLst>
    <dgm:cxn modelId="{2374EFFF-2D3E-4A8D-A982-589A125962C5}" type="presOf" srcId="{C62788AD-2B01-4175-A119-C945DA57C1EB}" destId="{B7EC0567-9DAB-46F1-A3EB-FFF5C3013B1B}" srcOrd="0" destOrd="0" presId="urn:microsoft.com/office/officeart/2005/8/layout/arrow2"/>
    <dgm:cxn modelId="{26DACE4E-4A58-4282-A54C-9878B4A77A6D}" srcId="{C89AB54C-946B-42FB-A0F4-B8BAE55062F8}" destId="{C2613BFF-4E47-4D71-B286-785790F63B46}" srcOrd="2" destOrd="0" parTransId="{994C3B3A-1522-4171-98C4-05F7B0A3BFDD}" sibTransId="{6028CBE8-B371-4852-A64A-9AE8FAAC8024}"/>
    <dgm:cxn modelId="{BAB770B8-837B-42FB-8A22-2ABA61AE20EB}" type="presOf" srcId="{C89AB54C-946B-42FB-A0F4-B8BAE55062F8}" destId="{9B8E9164-6F2C-44FB-8710-B1AA5CCFB12D}" srcOrd="0" destOrd="0" presId="urn:microsoft.com/office/officeart/2005/8/layout/arrow2"/>
    <dgm:cxn modelId="{13F203F5-5122-437B-A0F0-DBA508C1B2FA}" srcId="{C89AB54C-946B-42FB-A0F4-B8BAE55062F8}" destId="{C62788AD-2B01-4175-A119-C945DA57C1EB}" srcOrd="0" destOrd="0" parTransId="{E8789E1B-65C4-4DF3-89FC-713FCC4BE323}" sibTransId="{7DA4A42C-FD6F-45C1-82AD-E8322FF5225C}"/>
    <dgm:cxn modelId="{9B621058-29D9-48E2-8164-EDD18B02548A}" type="presOf" srcId="{C2613BFF-4E47-4D71-B286-785790F63B46}" destId="{750C2197-F26B-4C6E-B478-2B1ADC05094E}" srcOrd="0" destOrd="0" presId="urn:microsoft.com/office/officeart/2005/8/layout/arrow2"/>
    <dgm:cxn modelId="{4EE38001-1DAA-4CB2-AD53-72FD68F502E4}" type="presOf" srcId="{A44A66E9-C455-4709-9801-7F448958B2AC}" destId="{274DCECC-E6DD-46AF-B37E-B910A6913674}" srcOrd="0" destOrd="0" presId="urn:microsoft.com/office/officeart/2005/8/layout/arrow2"/>
    <dgm:cxn modelId="{001ED378-48ED-477A-A600-33C197D85F40}" srcId="{C89AB54C-946B-42FB-A0F4-B8BAE55062F8}" destId="{A44A66E9-C455-4709-9801-7F448958B2AC}" srcOrd="1" destOrd="0" parTransId="{F6B3C66F-3CC2-4592-A406-575234C7FA15}" sibTransId="{50952187-9E90-4803-B59D-95BAE0EE98D5}"/>
    <dgm:cxn modelId="{79DA18AF-4727-40F2-985B-D076AB98EB59}" type="presParOf" srcId="{9B8E9164-6F2C-44FB-8710-B1AA5CCFB12D}" destId="{AD394258-0E93-4DE8-A337-ECADB5D13F6A}" srcOrd="0" destOrd="0" presId="urn:microsoft.com/office/officeart/2005/8/layout/arrow2"/>
    <dgm:cxn modelId="{0EB0155E-1420-4D5C-9662-3E3F6FFCC9AE}" type="presParOf" srcId="{9B8E9164-6F2C-44FB-8710-B1AA5CCFB12D}" destId="{3B9E460A-E277-4D28-A215-7E6A2C9C6367}" srcOrd="1" destOrd="0" presId="urn:microsoft.com/office/officeart/2005/8/layout/arrow2"/>
    <dgm:cxn modelId="{8B815583-3754-4914-9D18-CD3E725DB862}" type="presParOf" srcId="{3B9E460A-E277-4D28-A215-7E6A2C9C6367}" destId="{F41C3447-65DA-4C3F-A19B-07BDD1906276}" srcOrd="0" destOrd="0" presId="urn:microsoft.com/office/officeart/2005/8/layout/arrow2"/>
    <dgm:cxn modelId="{72A7AF56-9AA7-4DAC-BABC-C92D4515A168}" type="presParOf" srcId="{3B9E460A-E277-4D28-A215-7E6A2C9C6367}" destId="{B7EC0567-9DAB-46F1-A3EB-FFF5C3013B1B}" srcOrd="1" destOrd="0" presId="urn:microsoft.com/office/officeart/2005/8/layout/arrow2"/>
    <dgm:cxn modelId="{D9636F68-CC39-4580-BC03-877B046888B5}" type="presParOf" srcId="{3B9E460A-E277-4D28-A215-7E6A2C9C6367}" destId="{DA3C0D7C-8319-47FD-A6A0-C20CF6B0E6AA}" srcOrd="2" destOrd="0" presId="urn:microsoft.com/office/officeart/2005/8/layout/arrow2"/>
    <dgm:cxn modelId="{AA1DF432-F413-4E6E-BE84-68056A913228}" type="presParOf" srcId="{3B9E460A-E277-4D28-A215-7E6A2C9C6367}" destId="{274DCECC-E6DD-46AF-B37E-B910A6913674}" srcOrd="3" destOrd="0" presId="urn:microsoft.com/office/officeart/2005/8/layout/arrow2"/>
    <dgm:cxn modelId="{9AF5B179-E42E-4E8B-922C-A24290DA6420}" type="presParOf" srcId="{3B9E460A-E277-4D28-A215-7E6A2C9C6367}" destId="{379A1511-9D7F-420D-9461-09CCC4D2A8EE}" srcOrd="4" destOrd="0" presId="urn:microsoft.com/office/officeart/2005/8/layout/arrow2"/>
    <dgm:cxn modelId="{B975BE2E-BE3D-4CEE-9F55-265ABC9699C4}" type="presParOf" srcId="{3B9E460A-E277-4D28-A215-7E6A2C9C6367}" destId="{750C2197-F26B-4C6E-B478-2B1ADC05094E}"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7F7E83-7548-4F12-935D-795C90EC0CB0}"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zh-CN" altLang="en-US"/>
        </a:p>
      </dgm:t>
    </dgm:pt>
    <dgm:pt modelId="{2BB6A1DC-5F74-4832-86F5-8E3C271BD75B}">
      <dgm:prSet phldrT="[Text]"/>
      <dgm:spPr/>
      <dgm:t>
        <a:bodyPr/>
        <a:lstStyle/>
        <a:p>
          <a:r>
            <a:rPr lang="en-US" altLang="zh-CN" dirty="0" smtClean="0"/>
            <a:t>DNA</a:t>
          </a:r>
          <a:r>
            <a:rPr lang="zh-CN" altLang="en-US" dirty="0" smtClean="0"/>
            <a:t>结构</a:t>
          </a:r>
          <a:endParaRPr lang="zh-CN" altLang="en-US" dirty="0"/>
        </a:p>
      </dgm:t>
    </dgm:pt>
    <dgm:pt modelId="{6FE1F284-F0DA-4FD7-8044-1975BA5985FE}" type="parTrans" cxnId="{EA6F5205-9DA0-4396-AB35-1F0D0F840824}">
      <dgm:prSet/>
      <dgm:spPr/>
      <dgm:t>
        <a:bodyPr/>
        <a:lstStyle/>
        <a:p>
          <a:endParaRPr lang="zh-CN" altLang="en-US"/>
        </a:p>
      </dgm:t>
    </dgm:pt>
    <dgm:pt modelId="{3442E9ED-5F61-44EA-8678-A8FFA00753EA}" type="sibTrans" cxnId="{EA6F5205-9DA0-4396-AB35-1F0D0F840824}">
      <dgm:prSet/>
      <dgm:spPr/>
      <dgm:t>
        <a:bodyPr/>
        <a:lstStyle/>
        <a:p>
          <a:endParaRPr lang="zh-CN" altLang="en-US"/>
        </a:p>
      </dgm:t>
    </dgm:pt>
    <dgm:pt modelId="{10CE0726-B7A6-488D-B820-219B2DA6BCA5}">
      <dgm:prSet phldrT="[Text]"/>
      <dgm:spPr/>
      <dgm:t>
        <a:bodyPr/>
        <a:lstStyle/>
        <a:p>
          <a:r>
            <a:rPr lang="zh-CN" altLang="en-US" dirty="0" smtClean="0"/>
            <a:t>密码子</a:t>
          </a:r>
          <a:endParaRPr lang="zh-CN" altLang="en-US" dirty="0"/>
        </a:p>
      </dgm:t>
    </dgm:pt>
    <dgm:pt modelId="{CA56C6F9-8984-4E4C-A212-4DECFECF8388}" type="parTrans" cxnId="{F5788826-9864-42BD-888A-7A5AE955EA38}">
      <dgm:prSet/>
      <dgm:spPr/>
      <dgm:t>
        <a:bodyPr/>
        <a:lstStyle/>
        <a:p>
          <a:endParaRPr lang="zh-CN" altLang="en-US"/>
        </a:p>
      </dgm:t>
    </dgm:pt>
    <dgm:pt modelId="{9769FA70-D709-4B1D-BFC8-D2EF7FD113A6}" type="sibTrans" cxnId="{F5788826-9864-42BD-888A-7A5AE955EA38}">
      <dgm:prSet/>
      <dgm:spPr/>
      <dgm:t>
        <a:bodyPr/>
        <a:lstStyle/>
        <a:p>
          <a:endParaRPr lang="zh-CN" altLang="en-US"/>
        </a:p>
      </dgm:t>
    </dgm:pt>
    <dgm:pt modelId="{04022A93-53D8-4036-9D7E-C44355F3BEA8}">
      <dgm:prSet phldrT="[Text]"/>
      <dgm:spPr/>
      <dgm:t>
        <a:bodyPr/>
        <a:lstStyle/>
        <a:p>
          <a:r>
            <a:rPr lang="zh-CN" altLang="en-US" dirty="0" smtClean="0"/>
            <a:t>三大遗传定律</a:t>
          </a:r>
          <a:endParaRPr lang="zh-CN" altLang="en-US" dirty="0"/>
        </a:p>
      </dgm:t>
    </dgm:pt>
    <dgm:pt modelId="{4A141C3D-C0D8-459F-AAFA-DF600C13F0B8}" type="parTrans" cxnId="{90C2C01B-7EA0-4989-AAC8-E437930714CD}">
      <dgm:prSet/>
      <dgm:spPr/>
      <dgm:t>
        <a:bodyPr/>
        <a:lstStyle/>
        <a:p>
          <a:endParaRPr lang="zh-CN" altLang="en-US"/>
        </a:p>
      </dgm:t>
    </dgm:pt>
    <dgm:pt modelId="{B88F9C30-F710-48B7-A89D-68D8583B4090}" type="sibTrans" cxnId="{90C2C01B-7EA0-4989-AAC8-E437930714CD}">
      <dgm:prSet/>
      <dgm:spPr/>
      <dgm:t>
        <a:bodyPr/>
        <a:lstStyle/>
        <a:p>
          <a:endParaRPr lang="zh-CN" altLang="en-US"/>
        </a:p>
      </dgm:t>
    </dgm:pt>
    <dgm:pt modelId="{840185B6-409D-43B3-B3F2-986B6318FE92}">
      <dgm:prSet phldrT="[Text]"/>
      <dgm:spPr/>
      <dgm:t>
        <a:bodyPr/>
        <a:lstStyle/>
        <a:p>
          <a:r>
            <a:rPr lang="zh-CN" altLang="en-US" dirty="0" smtClean="0"/>
            <a:t>遗传配对</a:t>
          </a:r>
          <a:endParaRPr lang="zh-CN" altLang="en-US" dirty="0"/>
        </a:p>
      </dgm:t>
    </dgm:pt>
    <dgm:pt modelId="{1F992738-97A9-4C39-A49C-E018B010BBDB}" type="parTrans" cxnId="{F080E77A-A581-4CEC-A212-3C812EC10B1A}">
      <dgm:prSet/>
      <dgm:spPr/>
      <dgm:t>
        <a:bodyPr/>
        <a:lstStyle/>
        <a:p>
          <a:endParaRPr lang="zh-CN" altLang="en-US"/>
        </a:p>
      </dgm:t>
    </dgm:pt>
    <dgm:pt modelId="{14B4096C-7A80-43BB-8340-B01FBAE3EE80}" type="sibTrans" cxnId="{F080E77A-A581-4CEC-A212-3C812EC10B1A}">
      <dgm:prSet/>
      <dgm:spPr/>
      <dgm:t>
        <a:bodyPr/>
        <a:lstStyle/>
        <a:p>
          <a:endParaRPr lang="zh-CN" altLang="en-US"/>
        </a:p>
      </dgm:t>
    </dgm:pt>
    <dgm:pt modelId="{63C2C44C-C739-4512-9F2E-6E5724DBEE3B}" type="pres">
      <dgm:prSet presAssocID="{D47F7E83-7548-4F12-935D-795C90EC0CB0}" presName="linearFlow" presStyleCnt="0">
        <dgm:presLayoutVars>
          <dgm:resizeHandles val="exact"/>
        </dgm:presLayoutVars>
      </dgm:prSet>
      <dgm:spPr/>
      <dgm:t>
        <a:bodyPr/>
        <a:lstStyle/>
        <a:p>
          <a:endParaRPr lang="zh-CN" altLang="en-US"/>
        </a:p>
      </dgm:t>
    </dgm:pt>
    <dgm:pt modelId="{775D5F71-8016-4F6D-A3E4-F35492EE522E}" type="pres">
      <dgm:prSet presAssocID="{2BB6A1DC-5F74-4832-86F5-8E3C271BD75B}" presName="node" presStyleLbl="node1" presStyleIdx="0" presStyleCnt="4" custLinFactNeighborX="-2418">
        <dgm:presLayoutVars>
          <dgm:bulletEnabled val="1"/>
        </dgm:presLayoutVars>
      </dgm:prSet>
      <dgm:spPr/>
      <dgm:t>
        <a:bodyPr/>
        <a:lstStyle/>
        <a:p>
          <a:endParaRPr lang="zh-CN" altLang="en-US"/>
        </a:p>
      </dgm:t>
    </dgm:pt>
    <dgm:pt modelId="{9DE5CCF9-171C-47CE-9418-B9B2A4D5FD5F}" type="pres">
      <dgm:prSet presAssocID="{3442E9ED-5F61-44EA-8678-A8FFA00753EA}" presName="sibTrans" presStyleLbl="sibTrans2D1" presStyleIdx="0" presStyleCnt="3"/>
      <dgm:spPr/>
      <dgm:t>
        <a:bodyPr/>
        <a:lstStyle/>
        <a:p>
          <a:endParaRPr lang="zh-CN" altLang="en-US"/>
        </a:p>
      </dgm:t>
    </dgm:pt>
    <dgm:pt modelId="{118CB82B-F2CB-40E0-BD1C-1D389B773723}" type="pres">
      <dgm:prSet presAssocID="{3442E9ED-5F61-44EA-8678-A8FFA00753EA}" presName="connectorText" presStyleLbl="sibTrans2D1" presStyleIdx="0" presStyleCnt="3"/>
      <dgm:spPr/>
      <dgm:t>
        <a:bodyPr/>
        <a:lstStyle/>
        <a:p>
          <a:endParaRPr lang="zh-CN" altLang="en-US"/>
        </a:p>
      </dgm:t>
    </dgm:pt>
    <dgm:pt modelId="{FAC12DEE-F503-490B-ADD8-5958A97C74D5}" type="pres">
      <dgm:prSet presAssocID="{840185B6-409D-43B3-B3F2-986B6318FE92}" presName="node" presStyleLbl="node1" presStyleIdx="1" presStyleCnt="4">
        <dgm:presLayoutVars>
          <dgm:bulletEnabled val="1"/>
        </dgm:presLayoutVars>
      </dgm:prSet>
      <dgm:spPr/>
      <dgm:t>
        <a:bodyPr/>
        <a:lstStyle/>
        <a:p>
          <a:endParaRPr lang="zh-CN" altLang="en-US"/>
        </a:p>
      </dgm:t>
    </dgm:pt>
    <dgm:pt modelId="{13472C7B-1DF8-4508-B564-80D61B776619}" type="pres">
      <dgm:prSet presAssocID="{14B4096C-7A80-43BB-8340-B01FBAE3EE80}" presName="sibTrans" presStyleLbl="sibTrans2D1" presStyleIdx="1" presStyleCnt="3"/>
      <dgm:spPr/>
      <dgm:t>
        <a:bodyPr/>
        <a:lstStyle/>
        <a:p>
          <a:endParaRPr lang="zh-CN" altLang="en-US"/>
        </a:p>
      </dgm:t>
    </dgm:pt>
    <dgm:pt modelId="{634D6F30-5895-4DB7-82CA-F465B8550944}" type="pres">
      <dgm:prSet presAssocID="{14B4096C-7A80-43BB-8340-B01FBAE3EE80}" presName="connectorText" presStyleLbl="sibTrans2D1" presStyleIdx="1" presStyleCnt="3"/>
      <dgm:spPr/>
      <dgm:t>
        <a:bodyPr/>
        <a:lstStyle/>
        <a:p>
          <a:endParaRPr lang="zh-CN" altLang="en-US"/>
        </a:p>
      </dgm:t>
    </dgm:pt>
    <dgm:pt modelId="{0DF2B05D-AD21-4A3A-ABE2-FA47C51F13A4}" type="pres">
      <dgm:prSet presAssocID="{10CE0726-B7A6-488D-B820-219B2DA6BCA5}" presName="node" presStyleLbl="node1" presStyleIdx="2" presStyleCnt="4">
        <dgm:presLayoutVars>
          <dgm:bulletEnabled val="1"/>
        </dgm:presLayoutVars>
      </dgm:prSet>
      <dgm:spPr/>
      <dgm:t>
        <a:bodyPr/>
        <a:lstStyle/>
        <a:p>
          <a:endParaRPr lang="zh-CN" altLang="en-US"/>
        </a:p>
      </dgm:t>
    </dgm:pt>
    <dgm:pt modelId="{21D5158F-6B09-4084-B9FB-005694BB08F5}" type="pres">
      <dgm:prSet presAssocID="{9769FA70-D709-4B1D-BFC8-D2EF7FD113A6}" presName="sibTrans" presStyleLbl="sibTrans2D1" presStyleIdx="2" presStyleCnt="3"/>
      <dgm:spPr/>
      <dgm:t>
        <a:bodyPr/>
        <a:lstStyle/>
        <a:p>
          <a:endParaRPr lang="zh-CN" altLang="en-US"/>
        </a:p>
      </dgm:t>
    </dgm:pt>
    <dgm:pt modelId="{5EE7AE3A-D38E-4244-9D53-5BF10C7FB277}" type="pres">
      <dgm:prSet presAssocID="{9769FA70-D709-4B1D-BFC8-D2EF7FD113A6}" presName="connectorText" presStyleLbl="sibTrans2D1" presStyleIdx="2" presStyleCnt="3"/>
      <dgm:spPr/>
      <dgm:t>
        <a:bodyPr/>
        <a:lstStyle/>
        <a:p>
          <a:endParaRPr lang="zh-CN" altLang="en-US"/>
        </a:p>
      </dgm:t>
    </dgm:pt>
    <dgm:pt modelId="{ED265181-5999-4D7F-A437-9D04911EFBB8}" type="pres">
      <dgm:prSet presAssocID="{04022A93-53D8-4036-9D7E-C44355F3BEA8}" presName="node" presStyleLbl="node1" presStyleIdx="3" presStyleCnt="4">
        <dgm:presLayoutVars>
          <dgm:bulletEnabled val="1"/>
        </dgm:presLayoutVars>
      </dgm:prSet>
      <dgm:spPr/>
      <dgm:t>
        <a:bodyPr/>
        <a:lstStyle/>
        <a:p>
          <a:endParaRPr lang="zh-CN" altLang="en-US"/>
        </a:p>
      </dgm:t>
    </dgm:pt>
  </dgm:ptLst>
  <dgm:cxnLst>
    <dgm:cxn modelId="{6C5853CD-8A6F-4812-8F82-0F5B00C4664E}" type="presOf" srcId="{10CE0726-B7A6-488D-B820-219B2DA6BCA5}" destId="{0DF2B05D-AD21-4A3A-ABE2-FA47C51F13A4}" srcOrd="0" destOrd="0" presId="urn:microsoft.com/office/officeart/2005/8/layout/process2"/>
    <dgm:cxn modelId="{FE2C667D-4471-4A02-B9A2-C13FE2F7A334}" type="presOf" srcId="{9769FA70-D709-4B1D-BFC8-D2EF7FD113A6}" destId="{21D5158F-6B09-4084-B9FB-005694BB08F5}" srcOrd="0" destOrd="0" presId="urn:microsoft.com/office/officeart/2005/8/layout/process2"/>
    <dgm:cxn modelId="{EC64D9F8-7BD3-4394-A093-9479BED0029D}" type="presOf" srcId="{D47F7E83-7548-4F12-935D-795C90EC0CB0}" destId="{63C2C44C-C739-4512-9F2E-6E5724DBEE3B}" srcOrd="0" destOrd="0" presId="urn:microsoft.com/office/officeart/2005/8/layout/process2"/>
    <dgm:cxn modelId="{EA6F5205-9DA0-4396-AB35-1F0D0F840824}" srcId="{D47F7E83-7548-4F12-935D-795C90EC0CB0}" destId="{2BB6A1DC-5F74-4832-86F5-8E3C271BD75B}" srcOrd="0" destOrd="0" parTransId="{6FE1F284-F0DA-4FD7-8044-1975BA5985FE}" sibTransId="{3442E9ED-5F61-44EA-8678-A8FFA00753EA}"/>
    <dgm:cxn modelId="{F5788826-9864-42BD-888A-7A5AE955EA38}" srcId="{D47F7E83-7548-4F12-935D-795C90EC0CB0}" destId="{10CE0726-B7A6-488D-B820-219B2DA6BCA5}" srcOrd="2" destOrd="0" parTransId="{CA56C6F9-8984-4E4C-A212-4DECFECF8388}" sibTransId="{9769FA70-D709-4B1D-BFC8-D2EF7FD113A6}"/>
    <dgm:cxn modelId="{35679B71-20DA-4989-8759-35872A365436}" type="presOf" srcId="{9769FA70-D709-4B1D-BFC8-D2EF7FD113A6}" destId="{5EE7AE3A-D38E-4244-9D53-5BF10C7FB277}" srcOrd="1" destOrd="0" presId="urn:microsoft.com/office/officeart/2005/8/layout/process2"/>
    <dgm:cxn modelId="{352DE698-AC3B-47AA-8269-55D236993BDE}" type="presOf" srcId="{3442E9ED-5F61-44EA-8678-A8FFA00753EA}" destId="{118CB82B-F2CB-40E0-BD1C-1D389B773723}" srcOrd="1" destOrd="0" presId="urn:microsoft.com/office/officeart/2005/8/layout/process2"/>
    <dgm:cxn modelId="{92EF6F68-11E9-4152-8C36-B4FFF709715A}" type="presOf" srcId="{2BB6A1DC-5F74-4832-86F5-8E3C271BD75B}" destId="{775D5F71-8016-4F6D-A3E4-F35492EE522E}" srcOrd="0" destOrd="0" presId="urn:microsoft.com/office/officeart/2005/8/layout/process2"/>
    <dgm:cxn modelId="{175844C5-99A4-4751-A628-2F89178EC5F4}" type="presOf" srcId="{04022A93-53D8-4036-9D7E-C44355F3BEA8}" destId="{ED265181-5999-4D7F-A437-9D04911EFBB8}" srcOrd="0" destOrd="0" presId="urn:microsoft.com/office/officeart/2005/8/layout/process2"/>
    <dgm:cxn modelId="{F080E77A-A581-4CEC-A212-3C812EC10B1A}" srcId="{D47F7E83-7548-4F12-935D-795C90EC0CB0}" destId="{840185B6-409D-43B3-B3F2-986B6318FE92}" srcOrd="1" destOrd="0" parTransId="{1F992738-97A9-4C39-A49C-E018B010BBDB}" sibTransId="{14B4096C-7A80-43BB-8340-B01FBAE3EE80}"/>
    <dgm:cxn modelId="{8090557F-F7C4-4E33-A544-18A88E60B330}" type="presOf" srcId="{840185B6-409D-43B3-B3F2-986B6318FE92}" destId="{FAC12DEE-F503-490B-ADD8-5958A97C74D5}" srcOrd="0" destOrd="0" presId="urn:microsoft.com/office/officeart/2005/8/layout/process2"/>
    <dgm:cxn modelId="{A5E54F24-FCD1-4F75-9E37-472F304CA8CB}" type="presOf" srcId="{3442E9ED-5F61-44EA-8678-A8FFA00753EA}" destId="{9DE5CCF9-171C-47CE-9418-B9B2A4D5FD5F}" srcOrd="0" destOrd="0" presId="urn:microsoft.com/office/officeart/2005/8/layout/process2"/>
    <dgm:cxn modelId="{6678D5ED-E847-4CE8-9092-26880E310EFD}" type="presOf" srcId="{14B4096C-7A80-43BB-8340-B01FBAE3EE80}" destId="{13472C7B-1DF8-4508-B564-80D61B776619}" srcOrd="0" destOrd="0" presId="urn:microsoft.com/office/officeart/2005/8/layout/process2"/>
    <dgm:cxn modelId="{F78204D4-7A2F-4434-8E58-F319E1BFFF7A}" type="presOf" srcId="{14B4096C-7A80-43BB-8340-B01FBAE3EE80}" destId="{634D6F30-5895-4DB7-82CA-F465B8550944}" srcOrd="1" destOrd="0" presId="urn:microsoft.com/office/officeart/2005/8/layout/process2"/>
    <dgm:cxn modelId="{90C2C01B-7EA0-4989-AAC8-E437930714CD}" srcId="{D47F7E83-7548-4F12-935D-795C90EC0CB0}" destId="{04022A93-53D8-4036-9D7E-C44355F3BEA8}" srcOrd="3" destOrd="0" parTransId="{4A141C3D-C0D8-459F-AAFA-DF600C13F0B8}" sibTransId="{B88F9C30-F710-48B7-A89D-68D8583B4090}"/>
    <dgm:cxn modelId="{0CF6EFE7-5BAE-49E3-8B17-3A612D7976E2}" type="presParOf" srcId="{63C2C44C-C739-4512-9F2E-6E5724DBEE3B}" destId="{775D5F71-8016-4F6D-A3E4-F35492EE522E}" srcOrd="0" destOrd="0" presId="urn:microsoft.com/office/officeart/2005/8/layout/process2"/>
    <dgm:cxn modelId="{DFAD23AF-9606-45FB-8621-3CFDB3A8A08C}" type="presParOf" srcId="{63C2C44C-C739-4512-9F2E-6E5724DBEE3B}" destId="{9DE5CCF9-171C-47CE-9418-B9B2A4D5FD5F}" srcOrd="1" destOrd="0" presId="urn:microsoft.com/office/officeart/2005/8/layout/process2"/>
    <dgm:cxn modelId="{DE68200C-1CF5-4410-B2B1-C1AC32C8F295}" type="presParOf" srcId="{9DE5CCF9-171C-47CE-9418-B9B2A4D5FD5F}" destId="{118CB82B-F2CB-40E0-BD1C-1D389B773723}" srcOrd="0" destOrd="0" presId="urn:microsoft.com/office/officeart/2005/8/layout/process2"/>
    <dgm:cxn modelId="{2820D2F9-C126-425B-83C1-1CADC4947F96}" type="presParOf" srcId="{63C2C44C-C739-4512-9F2E-6E5724DBEE3B}" destId="{FAC12DEE-F503-490B-ADD8-5958A97C74D5}" srcOrd="2" destOrd="0" presId="urn:microsoft.com/office/officeart/2005/8/layout/process2"/>
    <dgm:cxn modelId="{85A9105E-537F-4F71-AA05-46CB89C08959}" type="presParOf" srcId="{63C2C44C-C739-4512-9F2E-6E5724DBEE3B}" destId="{13472C7B-1DF8-4508-B564-80D61B776619}" srcOrd="3" destOrd="0" presId="urn:microsoft.com/office/officeart/2005/8/layout/process2"/>
    <dgm:cxn modelId="{68EF41E8-B766-4535-BB7F-07BE35C2BC6F}" type="presParOf" srcId="{13472C7B-1DF8-4508-B564-80D61B776619}" destId="{634D6F30-5895-4DB7-82CA-F465B8550944}" srcOrd="0" destOrd="0" presId="urn:microsoft.com/office/officeart/2005/8/layout/process2"/>
    <dgm:cxn modelId="{38CD12E3-6530-45EA-9AD3-E8D6706DB587}" type="presParOf" srcId="{63C2C44C-C739-4512-9F2E-6E5724DBEE3B}" destId="{0DF2B05D-AD21-4A3A-ABE2-FA47C51F13A4}" srcOrd="4" destOrd="0" presId="urn:microsoft.com/office/officeart/2005/8/layout/process2"/>
    <dgm:cxn modelId="{986DAAF3-116F-4880-8F21-AAC473689B76}" type="presParOf" srcId="{63C2C44C-C739-4512-9F2E-6E5724DBEE3B}" destId="{21D5158F-6B09-4084-B9FB-005694BB08F5}" srcOrd="5" destOrd="0" presId="urn:microsoft.com/office/officeart/2005/8/layout/process2"/>
    <dgm:cxn modelId="{993B942D-CF7F-4ED7-A5F6-38C47BF5BB49}" type="presParOf" srcId="{21D5158F-6B09-4084-B9FB-005694BB08F5}" destId="{5EE7AE3A-D38E-4244-9D53-5BF10C7FB277}" srcOrd="0" destOrd="0" presId="urn:microsoft.com/office/officeart/2005/8/layout/process2"/>
    <dgm:cxn modelId="{0D2F6EB8-332D-4BCE-A93F-BB1D0147A1BE}" type="presParOf" srcId="{63C2C44C-C739-4512-9F2E-6E5724DBEE3B}" destId="{ED265181-5999-4D7F-A437-9D04911EFBB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394258-0E93-4DE8-A337-ECADB5D13F6A}">
      <dsp:nvSpPr>
        <dsp:cNvPr id="0" name=""/>
        <dsp:cNvSpPr/>
      </dsp:nvSpPr>
      <dsp:spPr>
        <a:xfrm>
          <a:off x="667392" y="21389"/>
          <a:ext cx="8136904" cy="5085564"/>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1C3447-65DA-4C3F-A19B-07BDD1906276}">
      <dsp:nvSpPr>
        <dsp:cNvPr id="0" name=""/>
        <dsp:cNvSpPr/>
      </dsp:nvSpPr>
      <dsp:spPr>
        <a:xfrm>
          <a:off x="1700778" y="3531446"/>
          <a:ext cx="211559" cy="21155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EC0567-9DAB-46F1-A3EB-FFF5C3013B1B}">
      <dsp:nvSpPr>
        <dsp:cNvPr id="0" name=""/>
        <dsp:cNvSpPr/>
      </dsp:nvSpPr>
      <dsp:spPr>
        <a:xfrm>
          <a:off x="1090019" y="4120237"/>
          <a:ext cx="7046884" cy="647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101" tIns="0" rIns="0" bIns="0" numCol="1" spcCol="1270" anchor="t" anchorCtr="0">
          <a:noAutofit/>
        </a:bodyPr>
        <a:lstStyle/>
        <a:p>
          <a:pPr lvl="0" algn="l" defTabSz="1422400">
            <a:lnSpc>
              <a:spcPct val="90000"/>
            </a:lnSpc>
            <a:spcBef>
              <a:spcPct val="0"/>
            </a:spcBef>
            <a:spcAft>
              <a:spcPct val="35000"/>
            </a:spcAft>
          </a:pPr>
          <a:r>
            <a:rPr lang="zh-CN" altLang="en-US" sz="3200" kern="1200" dirty="0" smtClean="0"/>
            <a:t>哲学心理学：灵魂的哲学</a:t>
          </a:r>
          <a:r>
            <a:rPr lang="en-US" altLang="zh-CN" sz="3200" kern="1200" dirty="0" smtClean="0"/>
            <a:t>/</a:t>
          </a:r>
          <a:r>
            <a:rPr lang="zh-CN" altLang="en-US" sz="3200" kern="1200" dirty="0" smtClean="0"/>
            <a:t>意识</a:t>
          </a:r>
          <a:endParaRPr lang="en-US" sz="3200" kern="1200" dirty="0"/>
        </a:p>
      </dsp:txBody>
      <dsp:txXfrm>
        <a:off x="1090019" y="4120237"/>
        <a:ext cx="7046884" cy="647738"/>
      </dsp:txXfrm>
    </dsp:sp>
    <dsp:sp modelId="{DA3C0D7C-8319-47FD-A6A0-C20CF6B0E6AA}">
      <dsp:nvSpPr>
        <dsp:cNvPr id="0" name=""/>
        <dsp:cNvSpPr/>
      </dsp:nvSpPr>
      <dsp:spPr>
        <a:xfrm>
          <a:off x="3568198" y="2149189"/>
          <a:ext cx="382434" cy="38243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4DCECC-E6DD-46AF-B37E-B910A6913674}">
      <dsp:nvSpPr>
        <dsp:cNvPr id="0" name=""/>
        <dsp:cNvSpPr/>
      </dsp:nvSpPr>
      <dsp:spPr>
        <a:xfrm>
          <a:off x="2839249" y="3256148"/>
          <a:ext cx="436518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644" tIns="0" rIns="0" bIns="0" numCol="1" spcCol="1270" anchor="t" anchorCtr="0">
          <a:noAutofit/>
        </a:bodyPr>
        <a:lstStyle/>
        <a:p>
          <a:pPr lvl="0" algn="l" defTabSz="1422400">
            <a:lnSpc>
              <a:spcPct val="90000"/>
            </a:lnSpc>
            <a:spcBef>
              <a:spcPct val="0"/>
            </a:spcBef>
            <a:spcAft>
              <a:spcPct val="35000"/>
            </a:spcAft>
          </a:pPr>
          <a:r>
            <a:rPr lang="zh-CN" altLang="en-US" sz="3200" kern="1200" dirty="0" smtClean="0"/>
            <a:t>生理心理学（当下）</a:t>
          </a:r>
          <a:endParaRPr lang="en-US" sz="3200" kern="1200" dirty="0"/>
        </a:p>
      </dsp:txBody>
      <dsp:txXfrm>
        <a:off x="2839249" y="3256148"/>
        <a:ext cx="4365182" cy="649115"/>
      </dsp:txXfrm>
    </dsp:sp>
    <dsp:sp modelId="{379A1511-9D7F-420D-9461-09CCC4D2A8EE}">
      <dsp:nvSpPr>
        <dsp:cNvPr id="0" name=""/>
        <dsp:cNvSpPr/>
      </dsp:nvSpPr>
      <dsp:spPr>
        <a:xfrm>
          <a:off x="5813983" y="1308037"/>
          <a:ext cx="528898" cy="52889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0C2197-F26B-4C6E-B478-2B1ADC05094E}">
      <dsp:nvSpPr>
        <dsp:cNvPr id="0" name=""/>
        <dsp:cNvSpPr/>
      </dsp:nvSpPr>
      <dsp:spPr>
        <a:xfrm>
          <a:off x="5139480" y="2415209"/>
          <a:ext cx="3701952" cy="696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52" tIns="0" rIns="0" bIns="0" numCol="1" spcCol="1270" anchor="t" anchorCtr="0">
          <a:noAutofit/>
        </a:bodyPr>
        <a:lstStyle/>
        <a:p>
          <a:pPr lvl="0" algn="l" defTabSz="1422400">
            <a:lnSpc>
              <a:spcPct val="90000"/>
            </a:lnSpc>
            <a:spcBef>
              <a:spcPct val="0"/>
            </a:spcBef>
            <a:spcAft>
              <a:spcPct val="35000"/>
            </a:spcAft>
          </a:pPr>
          <a:r>
            <a:rPr lang="zh-CN" altLang="en-US" sz="3200" b="1" kern="1200" dirty="0" smtClean="0"/>
            <a:t>生物心理学</a:t>
          </a:r>
          <a:endParaRPr lang="en-US" sz="3200" b="1" kern="1200" dirty="0"/>
        </a:p>
      </dsp:txBody>
      <dsp:txXfrm>
        <a:off x="5139480" y="2415209"/>
        <a:ext cx="3701952" cy="6969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5D5F71-8016-4F6D-A3E4-F35492EE522E}">
      <dsp:nvSpPr>
        <dsp:cNvPr id="0" name=""/>
        <dsp:cNvSpPr/>
      </dsp:nvSpPr>
      <dsp:spPr>
        <a:xfrm>
          <a:off x="484637" y="1246"/>
          <a:ext cx="1548145" cy="4637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DNA</a:t>
          </a:r>
          <a:r>
            <a:rPr lang="zh-CN" altLang="en-US" sz="1800" kern="1200" dirty="0" smtClean="0"/>
            <a:t>结构</a:t>
          </a:r>
          <a:endParaRPr lang="zh-CN" altLang="en-US" sz="1800" kern="1200" dirty="0"/>
        </a:p>
      </dsp:txBody>
      <dsp:txXfrm>
        <a:off x="498220" y="14829"/>
        <a:ext cx="1520979" cy="436589"/>
      </dsp:txXfrm>
    </dsp:sp>
    <dsp:sp modelId="{9DE5CCF9-171C-47CE-9418-B9B2A4D5FD5F}">
      <dsp:nvSpPr>
        <dsp:cNvPr id="0" name=""/>
        <dsp:cNvSpPr/>
      </dsp:nvSpPr>
      <dsp:spPr>
        <a:xfrm rot="5215182">
          <a:off x="1190347" y="476595"/>
          <a:ext cx="174159" cy="2086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5400000">
        <a:off x="1213416" y="493898"/>
        <a:ext cx="125213" cy="121911"/>
      </dsp:txXfrm>
    </dsp:sp>
    <dsp:sp modelId="{FAC12DEE-F503-490B-ADD8-5958A97C74D5}">
      <dsp:nvSpPr>
        <dsp:cNvPr id="0" name=""/>
        <dsp:cNvSpPr/>
      </dsp:nvSpPr>
      <dsp:spPr>
        <a:xfrm>
          <a:off x="522071" y="696879"/>
          <a:ext cx="1548145" cy="4637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遗传配对</a:t>
          </a:r>
          <a:endParaRPr lang="zh-CN" altLang="en-US" sz="1800" kern="1200" dirty="0"/>
        </a:p>
      </dsp:txBody>
      <dsp:txXfrm>
        <a:off x="535654" y="710462"/>
        <a:ext cx="1520979" cy="436589"/>
      </dsp:txXfrm>
    </dsp:sp>
    <dsp:sp modelId="{13472C7B-1DF8-4508-B564-80D61B776619}">
      <dsp:nvSpPr>
        <dsp:cNvPr id="0" name=""/>
        <dsp:cNvSpPr/>
      </dsp:nvSpPr>
      <dsp:spPr>
        <a:xfrm rot="5400000">
          <a:off x="1209189" y="1172228"/>
          <a:ext cx="173908" cy="2086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5400000">
        <a:off x="1233537" y="1189618"/>
        <a:ext cx="125213" cy="121736"/>
      </dsp:txXfrm>
    </dsp:sp>
    <dsp:sp modelId="{0DF2B05D-AD21-4A3A-ABE2-FA47C51F13A4}">
      <dsp:nvSpPr>
        <dsp:cNvPr id="0" name=""/>
        <dsp:cNvSpPr/>
      </dsp:nvSpPr>
      <dsp:spPr>
        <a:xfrm>
          <a:off x="522071" y="1392512"/>
          <a:ext cx="1548145" cy="4637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密码子</a:t>
          </a:r>
          <a:endParaRPr lang="zh-CN" altLang="en-US" sz="1800" kern="1200" dirty="0"/>
        </a:p>
      </dsp:txBody>
      <dsp:txXfrm>
        <a:off x="535654" y="1406095"/>
        <a:ext cx="1520979" cy="436589"/>
      </dsp:txXfrm>
    </dsp:sp>
    <dsp:sp modelId="{21D5158F-6B09-4084-B9FB-005694BB08F5}">
      <dsp:nvSpPr>
        <dsp:cNvPr id="0" name=""/>
        <dsp:cNvSpPr/>
      </dsp:nvSpPr>
      <dsp:spPr>
        <a:xfrm rot="5400000">
          <a:off x="1209189" y="1867861"/>
          <a:ext cx="173908" cy="2086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5400000">
        <a:off x="1233537" y="1885251"/>
        <a:ext cx="125213" cy="121736"/>
      </dsp:txXfrm>
    </dsp:sp>
    <dsp:sp modelId="{ED265181-5999-4D7F-A437-9D04911EFBB8}">
      <dsp:nvSpPr>
        <dsp:cNvPr id="0" name=""/>
        <dsp:cNvSpPr/>
      </dsp:nvSpPr>
      <dsp:spPr>
        <a:xfrm>
          <a:off x="522071" y="2088145"/>
          <a:ext cx="1548145" cy="4637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三大遗传定律</a:t>
          </a:r>
          <a:endParaRPr lang="zh-CN" altLang="en-US" sz="1800" kern="1200" dirty="0"/>
        </a:p>
      </dsp:txBody>
      <dsp:txXfrm>
        <a:off x="535654" y="2101728"/>
        <a:ext cx="1520979" cy="436589"/>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latin typeface="Arial" pitchFamily="34" charset="0"/>
              </a:defRPr>
            </a:lvl1pPr>
          </a:lstStyle>
          <a:p>
            <a:endParaRPr lang="en-US" altLang="zh-CN"/>
          </a:p>
        </p:txBody>
      </p:sp>
      <p:sp>
        <p:nvSpPr>
          <p:cNvPr id="138243"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atin typeface="Arial" pitchFamily="34" charset="0"/>
              </a:defRPr>
            </a:lvl1pPr>
          </a:lstStyle>
          <a:p>
            <a:endParaRPr lang="en-US" altLang="zh-CN"/>
          </a:p>
        </p:txBody>
      </p:sp>
      <p:sp>
        <p:nvSpPr>
          <p:cNvPr id="138244"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latin typeface="Arial" pitchFamily="34" charset="0"/>
              </a:defRPr>
            </a:lvl1pPr>
          </a:lstStyle>
          <a:p>
            <a:endParaRPr lang="en-US" altLang="zh-CN"/>
          </a:p>
        </p:txBody>
      </p:sp>
      <p:sp>
        <p:nvSpPr>
          <p:cNvPr id="138245"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atin typeface="Arial" pitchFamily="34" charset="0"/>
              </a:defRPr>
            </a:lvl1pPr>
          </a:lstStyle>
          <a:p>
            <a:fld id="{E15492F0-7F7C-4179-99C8-F7030BB06332}" type="slidenum">
              <a:rPr lang="en-US" altLang="zh-CN"/>
              <a:pPr/>
              <a:t>‹#›</a:t>
            </a:fld>
            <a:endParaRPr lang="en-US" altLang="zh-CN"/>
          </a:p>
        </p:txBody>
      </p:sp>
    </p:spTree>
    <p:extLst>
      <p:ext uri="{BB962C8B-B14F-4D97-AF65-F5344CB8AC3E}">
        <p14:creationId xmlns:p14="http://schemas.microsoft.com/office/powerpoint/2010/main" val="6124676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latin typeface="Arial" pitchFamily="34" charset="0"/>
              </a:defRPr>
            </a:lvl1pPr>
          </a:lstStyle>
          <a:p>
            <a:endParaRPr lang="en-US" altLang="zh-CN"/>
          </a:p>
        </p:txBody>
      </p:sp>
      <p:sp>
        <p:nvSpPr>
          <p:cNvPr id="130051"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atin typeface="Arial" pitchFamily="34" charset="0"/>
              </a:defRPr>
            </a:lvl1pPr>
          </a:lstStyle>
          <a:p>
            <a:endParaRPr lang="en-US" altLang="zh-CN"/>
          </a:p>
        </p:txBody>
      </p:sp>
      <p:sp>
        <p:nvSpPr>
          <p:cNvPr id="13005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0053"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0054"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latin typeface="Arial" pitchFamily="34" charset="0"/>
              </a:defRPr>
            </a:lvl1pPr>
          </a:lstStyle>
          <a:p>
            <a:endParaRPr lang="en-US" altLang="zh-CN"/>
          </a:p>
        </p:txBody>
      </p:sp>
      <p:sp>
        <p:nvSpPr>
          <p:cNvPr id="130055"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atin typeface="Arial" pitchFamily="34" charset="0"/>
              </a:defRPr>
            </a:lvl1pPr>
          </a:lstStyle>
          <a:p>
            <a:fld id="{4D1BE5C9-D4D6-4FCD-AD80-668FBC6BA0ED}" type="slidenum">
              <a:rPr lang="en-US" altLang="zh-CN"/>
              <a:pPr/>
              <a:t>‹#›</a:t>
            </a:fld>
            <a:endParaRPr lang="en-US" altLang="zh-CN"/>
          </a:p>
        </p:txBody>
      </p:sp>
    </p:spTree>
    <p:extLst>
      <p:ext uri="{BB962C8B-B14F-4D97-AF65-F5344CB8AC3E}">
        <p14:creationId xmlns:p14="http://schemas.microsoft.com/office/powerpoint/2010/main" val="27851618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228600" indent="-228600">
              <a:buAutoNum type="arabicPeriod"/>
            </a:pPr>
            <a:r>
              <a:rPr lang="zh-CN" altLang="en-US" sz="1200" b="0" i="0" kern="1200" dirty="0" smtClean="0">
                <a:solidFill>
                  <a:schemeClr val="tx1"/>
                </a:solidFill>
                <a:effectLst/>
                <a:latin typeface="Arial" pitchFamily="34" charset="0"/>
                <a:ea typeface="宋体" pitchFamily="2" charset="-122"/>
                <a:cs typeface="+mn-cs"/>
              </a:rPr>
              <a:t>赫尔曼</a:t>
            </a:r>
            <a:r>
              <a:rPr lang="en-US" altLang="zh-CN" sz="1200" b="0" i="0" kern="1200" dirty="0" smtClean="0">
                <a:solidFill>
                  <a:schemeClr val="tx1"/>
                </a:solidFill>
                <a:effectLst/>
                <a:latin typeface="Arial" pitchFamily="34" charset="0"/>
                <a:ea typeface="宋体" pitchFamily="2" charset="-122"/>
                <a:cs typeface="+mn-cs"/>
              </a:rPr>
              <a:t>·</a:t>
            </a:r>
            <a:r>
              <a:rPr lang="zh-CN" altLang="en-US" sz="1200" b="0" i="0" kern="1200" dirty="0" smtClean="0">
                <a:solidFill>
                  <a:schemeClr val="tx1"/>
                </a:solidFill>
                <a:effectLst/>
                <a:latin typeface="Arial" pitchFamily="34" charset="0"/>
                <a:ea typeface="宋体" pitchFamily="2" charset="-122"/>
                <a:cs typeface="+mn-cs"/>
              </a:rPr>
              <a:t>艾宾浩斯的话语：“心理学有着长久的过去</a:t>
            </a:r>
            <a:r>
              <a:rPr lang="en-US" altLang="zh-CN" sz="1200" b="0" i="0" kern="1200" dirty="0" smtClean="0">
                <a:solidFill>
                  <a:schemeClr val="tx1"/>
                </a:solidFill>
                <a:effectLst/>
                <a:latin typeface="Arial" pitchFamily="34" charset="0"/>
                <a:ea typeface="宋体" pitchFamily="2" charset="-122"/>
                <a:cs typeface="+mn-cs"/>
              </a:rPr>
              <a:t>,</a:t>
            </a:r>
            <a:r>
              <a:rPr lang="zh-CN" altLang="en-US" sz="1200" b="0" i="0" kern="1200" dirty="0" smtClean="0">
                <a:solidFill>
                  <a:schemeClr val="tx1"/>
                </a:solidFill>
                <a:effectLst/>
                <a:latin typeface="Arial" pitchFamily="34" charset="0"/>
                <a:ea typeface="宋体" pitchFamily="2" charset="-122"/>
                <a:cs typeface="+mn-cs"/>
              </a:rPr>
              <a:t>但是却只有很短的一段历史</a:t>
            </a:r>
            <a:r>
              <a:rPr lang="en-US" altLang="zh-CN" sz="1200" b="0" i="0" kern="1200" dirty="0" smtClean="0">
                <a:solidFill>
                  <a:schemeClr val="tx1"/>
                </a:solidFill>
                <a:effectLst/>
                <a:latin typeface="Arial" pitchFamily="34" charset="0"/>
                <a:ea typeface="宋体" pitchFamily="2" charset="-122"/>
                <a:cs typeface="+mn-cs"/>
              </a:rPr>
              <a:t>.”</a:t>
            </a:r>
            <a:r>
              <a:rPr lang="zh-CN" altLang="en-US" dirty="0" smtClean="0"/>
              <a:t>心理学有着悠久的历史，但早期一直属于哲学的范畴。从哲学分离出来</a:t>
            </a:r>
            <a:endParaRPr lang="en-US" altLang="zh-CN" dirty="0" smtClean="0"/>
          </a:p>
          <a:p>
            <a:pPr marL="228600" indent="-228600">
              <a:buAutoNum type="arabicPeriod"/>
            </a:pPr>
            <a:r>
              <a:rPr lang="zh-CN" altLang="en-US" dirty="0" smtClean="0"/>
              <a:t>生物心理学是心理学从哲学分离出来的最早分支。一个领域</a:t>
            </a:r>
            <a:r>
              <a:rPr lang="en-US" altLang="zh-CN" dirty="0" smtClean="0"/>
              <a:t>+</a:t>
            </a:r>
            <a:r>
              <a:rPr lang="zh-CN" altLang="en-US" dirty="0" smtClean="0"/>
              <a:t>视角</a:t>
            </a:r>
            <a:endParaRPr lang="en-US" altLang="zh-CN" dirty="0" smtClean="0"/>
          </a:p>
          <a:p>
            <a:pPr marL="228600" indent="-228600">
              <a:buAutoNum type="arabicPeriod"/>
            </a:pPr>
            <a:r>
              <a:rPr lang="zh-CN" altLang="en-US" dirty="0" smtClean="0"/>
              <a:t>生物心理学：研究行为和经验的生理、演化、发展机制、以及功能的学科（鸡皮疙瘩？哈欠？困了流眼泪？）</a:t>
            </a:r>
            <a:endParaRPr lang="en-US" altLang="zh-CN" dirty="0" smtClean="0"/>
          </a:p>
          <a:p>
            <a:pPr marL="228600" indent="-228600">
              <a:buAutoNum type="arabicPeriod"/>
            </a:pPr>
            <a:r>
              <a:rPr lang="zh-CN" altLang="en-US" dirty="0" smtClean="0"/>
              <a:t>对行为的四种解释：发育的？生理的？演化的？功能的？（说谎？）</a:t>
            </a:r>
            <a:endParaRPr lang="en-US" altLang="zh-CN" dirty="0" smtClean="0"/>
          </a:p>
          <a:p>
            <a:pPr marL="228600" indent="-228600">
              <a:buAutoNum type="arabicPeriod"/>
            </a:pPr>
            <a:r>
              <a:rPr lang="en-US" altLang="zh-CN" dirty="0" smtClean="0"/>
              <a:t>Mind-body</a:t>
            </a:r>
            <a:r>
              <a:rPr lang="zh-CN" altLang="en-US" dirty="0" smtClean="0"/>
              <a:t>？</a:t>
            </a:r>
            <a:endParaRPr lang="en-US" altLang="zh-CN" dirty="0" smtClean="0"/>
          </a:p>
          <a:p>
            <a:pPr marL="228600" indent="-228600">
              <a:buAutoNum type="arabicPeriod"/>
            </a:pPr>
            <a:r>
              <a:rPr lang="zh-CN" altLang="en-US" dirty="0" smtClean="0"/>
              <a:t>二元论：笛卡尔（法国）：松果体</a:t>
            </a:r>
            <a:endParaRPr lang="en-US" altLang="zh-CN" dirty="0" smtClean="0"/>
          </a:p>
          <a:p>
            <a:pPr marL="228600" indent="-228600">
              <a:buAutoNum type="arabicPeriod"/>
            </a:pPr>
            <a:r>
              <a:rPr lang="zh-CN" altLang="en-US" dirty="0" smtClean="0"/>
              <a:t>一元论</a:t>
            </a:r>
            <a:endParaRPr lang="en-US" altLang="zh-CN" dirty="0" smtClean="0"/>
          </a:p>
          <a:p>
            <a:pPr marL="228600" indent="-228600">
              <a:buAutoNum type="arabicPeriod"/>
            </a:pPr>
            <a:r>
              <a:rPr lang="zh-CN" altLang="en-US" dirty="0" smtClean="0"/>
              <a:t>意识？（他心问题、简单问题、复杂问题、机器人）</a:t>
            </a:r>
            <a:endParaRPr lang="en-US" altLang="zh-CN" dirty="0" smtClean="0"/>
          </a:p>
          <a:p>
            <a:pPr marL="228600" indent="-228600">
              <a:buAutoNum type="arabicPeriod"/>
            </a:pPr>
            <a:endParaRPr lang="en-US" altLang="zh-CN" dirty="0" smtClean="0"/>
          </a:p>
        </p:txBody>
      </p:sp>
      <p:sp>
        <p:nvSpPr>
          <p:cNvPr id="4" name="灯片编号占位符 3"/>
          <p:cNvSpPr>
            <a:spLocks noGrp="1"/>
          </p:cNvSpPr>
          <p:nvPr>
            <p:ph type="sldNum" sz="quarter" idx="10"/>
          </p:nvPr>
        </p:nvSpPr>
        <p:spPr/>
        <p:txBody>
          <a:bodyPr/>
          <a:lstStyle/>
          <a:p>
            <a:fld id="{4D1BE5C9-D4D6-4FCD-AD80-668FBC6BA0ED}" type="slidenum">
              <a:rPr lang="en-US" altLang="zh-CN" smtClean="0"/>
              <a:pPr/>
              <a:t>9</a:t>
            </a:fld>
            <a:endParaRPr lang="en-US" altLang="zh-CN"/>
          </a:p>
        </p:txBody>
      </p:sp>
    </p:spTree>
    <p:extLst>
      <p:ext uri="{BB962C8B-B14F-4D97-AF65-F5344CB8AC3E}">
        <p14:creationId xmlns:p14="http://schemas.microsoft.com/office/powerpoint/2010/main" val="2485561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D1BE5C9-D4D6-4FCD-AD80-668FBC6BA0ED}" type="slidenum">
              <a:rPr lang="en-US" altLang="zh-CN" smtClean="0"/>
              <a:pPr/>
              <a:t>31</a:t>
            </a:fld>
            <a:endParaRPr lang="en-US" altLang="zh-CN"/>
          </a:p>
        </p:txBody>
      </p:sp>
    </p:spTree>
    <p:extLst>
      <p:ext uri="{BB962C8B-B14F-4D97-AF65-F5344CB8AC3E}">
        <p14:creationId xmlns:p14="http://schemas.microsoft.com/office/powerpoint/2010/main" val="2031590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smtClean="0"/>
              <a:t>演化有利于个体还是物种？</a:t>
            </a:r>
            <a:endParaRPr lang="zh-CN" altLang="en-US" dirty="0"/>
          </a:p>
        </p:txBody>
      </p:sp>
      <p:sp>
        <p:nvSpPr>
          <p:cNvPr id="4" name="灯片编号占位符 3"/>
          <p:cNvSpPr>
            <a:spLocks noGrp="1"/>
          </p:cNvSpPr>
          <p:nvPr>
            <p:ph type="sldNum" sz="quarter" idx="10"/>
          </p:nvPr>
        </p:nvSpPr>
        <p:spPr/>
        <p:txBody>
          <a:bodyPr/>
          <a:lstStyle/>
          <a:p>
            <a:fld id="{4D1BE5C9-D4D6-4FCD-AD80-668FBC6BA0ED}" type="slidenum">
              <a:rPr lang="en-US" altLang="zh-CN" smtClean="0"/>
              <a:pPr/>
              <a:t>32</a:t>
            </a:fld>
            <a:endParaRPr lang="en-US" altLang="zh-CN"/>
          </a:p>
        </p:txBody>
      </p:sp>
    </p:spTree>
    <p:extLst>
      <p:ext uri="{BB962C8B-B14F-4D97-AF65-F5344CB8AC3E}">
        <p14:creationId xmlns:p14="http://schemas.microsoft.com/office/powerpoint/2010/main" val="995805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smtClean="0"/>
              <a:t>演化有利于个体还是物种</a:t>
            </a:r>
            <a:endParaRPr lang="zh-CN" altLang="en-US" dirty="0"/>
          </a:p>
        </p:txBody>
      </p:sp>
      <p:sp>
        <p:nvSpPr>
          <p:cNvPr id="4" name="灯片编号占位符 3"/>
          <p:cNvSpPr>
            <a:spLocks noGrp="1"/>
          </p:cNvSpPr>
          <p:nvPr>
            <p:ph type="sldNum" sz="quarter" idx="10"/>
          </p:nvPr>
        </p:nvSpPr>
        <p:spPr/>
        <p:txBody>
          <a:bodyPr/>
          <a:lstStyle/>
          <a:p>
            <a:fld id="{4D1BE5C9-D4D6-4FCD-AD80-668FBC6BA0ED}" type="slidenum">
              <a:rPr lang="en-US" altLang="zh-CN" smtClean="0"/>
              <a:pPr/>
              <a:t>33</a:t>
            </a:fld>
            <a:endParaRPr lang="en-US" altLang="zh-CN"/>
          </a:p>
        </p:txBody>
      </p:sp>
    </p:spTree>
    <p:extLst>
      <p:ext uri="{BB962C8B-B14F-4D97-AF65-F5344CB8AC3E}">
        <p14:creationId xmlns:p14="http://schemas.microsoft.com/office/powerpoint/2010/main" val="182532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smtClean="0"/>
              <a:t>用进废退</a:t>
            </a:r>
            <a:endParaRPr lang="zh-CN" altLang="en-US" dirty="0"/>
          </a:p>
        </p:txBody>
      </p:sp>
      <p:sp>
        <p:nvSpPr>
          <p:cNvPr id="4" name="灯片编号占位符 3"/>
          <p:cNvSpPr>
            <a:spLocks noGrp="1"/>
          </p:cNvSpPr>
          <p:nvPr>
            <p:ph type="sldNum" sz="quarter" idx="10"/>
          </p:nvPr>
        </p:nvSpPr>
        <p:spPr/>
        <p:txBody>
          <a:bodyPr/>
          <a:lstStyle/>
          <a:p>
            <a:fld id="{4D1BE5C9-D4D6-4FCD-AD80-668FBC6BA0ED}" type="slidenum">
              <a:rPr lang="en-US" altLang="zh-CN" smtClean="0"/>
              <a:pPr/>
              <a:t>34</a:t>
            </a:fld>
            <a:endParaRPr lang="en-US" altLang="zh-CN"/>
          </a:p>
        </p:txBody>
      </p:sp>
    </p:spTree>
    <p:extLst>
      <p:ext uri="{BB962C8B-B14F-4D97-AF65-F5344CB8AC3E}">
        <p14:creationId xmlns:p14="http://schemas.microsoft.com/office/powerpoint/2010/main" val="3295701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228600" indent="-228600">
              <a:buAutoNum type="arabicPeriod"/>
            </a:pPr>
            <a:r>
              <a:rPr lang="zh-CN" altLang="en-US" dirty="0" smtClean="0"/>
              <a:t>人工育种</a:t>
            </a:r>
            <a:endParaRPr lang="en-US" altLang="zh-CN" dirty="0" smtClean="0"/>
          </a:p>
          <a:p>
            <a:pPr marL="228600" indent="-228600">
              <a:buAutoNum type="arabicPeriod"/>
            </a:pPr>
            <a:r>
              <a:rPr lang="zh-CN" altLang="en-US" dirty="0" smtClean="0"/>
              <a:t>宠物的变化</a:t>
            </a:r>
            <a:endParaRPr lang="en-US" altLang="zh-CN" dirty="0" smtClean="0"/>
          </a:p>
          <a:p>
            <a:pPr marL="228600" indent="-228600">
              <a:buAutoNum type="arabicPeriod"/>
            </a:pPr>
            <a:r>
              <a:rPr lang="zh-CN" altLang="en-US" dirty="0" smtClean="0"/>
              <a:t>人的体能变化</a:t>
            </a:r>
            <a:endParaRPr lang="en-US" altLang="zh-CN" dirty="0" smtClean="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4D1BE5C9-D4D6-4FCD-AD80-668FBC6BA0ED}" type="slidenum">
              <a:rPr lang="en-US" altLang="zh-CN" smtClean="0"/>
              <a:pPr/>
              <a:t>35</a:t>
            </a:fld>
            <a:endParaRPr lang="en-US" altLang="zh-CN"/>
          </a:p>
        </p:txBody>
      </p:sp>
    </p:spTree>
    <p:extLst>
      <p:ext uri="{BB962C8B-B14F-4D97-AF65-F5344CB8AC3E}">
        <p14:creationId xmlns:p14="http://schemas.microsoft.com/office/powerpoint/2010/main" val="1514354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1BE5C9-D4D6-4FCD-AD80-668FBC6BA0ED}" type="slidenum">
              <a:rPr lang="en-US" altLang="zh-CN" smtClean="0"/>
              <a:pPr/>
              <a:t>41</a:t>
            </a:fld>
            <a:endParaRPr lang="en-US" altLang="zh-CN"/>
          </a:p>
        </p:txBody>
      </p:sp>
    </p:spTree>
    <p:extLst>
      <p:ext uri="{BB962C8B-B14F-4D97-AF65-F5344CB8AC3E}">
        <p14:creationId xmlns:p14="http://schemas.microsoft.com/office/powerpoint/2010/main" val="3611878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228600" indent="-228600">
              <a:buAutoNum type="arabicPeriod"/>
            </a:pPr>
            <a:r>
              <a:rPr lang="zh-CN" altLang="en-US" dirty="0" smtClean="0"/>
              <a:t>心理学从哲学分离出来</a:t>
            </a:r>
            <a:endParaRPr lang="en-US" altLang="zh-CN" dirty="0" smtClean="0"/>
          </a:p>
          <a:p>
            <a:pPr marL="228600" indent="-228600">
              <a:buAutoNum type="arabicPeriod"/>
            </a:pPr>
            <a:r>
              <a:rPr lang="zh-CN" altLang="en-US" dirty="0" smtClean="0"/>
              <a:t>生物心理学是心理学从哲学分离出来的最早分支。一个领域</a:t>
            </a:r>
            <a:r>
              <a:rPr lang="en-US" altLang="zh-CN" dirty="0" smtClean="0"/>
              <a:t>+</a:t>
            </a:r>
            <a:r>
              <a:rPr lang="zh-CN" altLang="en-US" dirty="0" smtClean="0"/>
              <a:t>视角</a:t>
            </a:r>
            <a:endParaRPr lang="en-US" altLang="zh-CN" dirty="0" smtClean="0"/>
          </a:p>
          <a:p>
            <a:pPr marL="228600" indent="-228600">
              <a:buAutoNum type="arabicPeriod"/>
            </a:pPr>
            <a:r>
              <a:rPr lang="zh-CN" altLang="en-US" dirty="0" smtClean="0"/>
              <a:t>生物心理学：研究行为和经验的生理、演化、发展机制、以及功能的学科（鸡皮疙瘩？哈欠？困了流眼泪？）</a:t>
            </a:r>
            <a:endParaRPr lang="en-US" altLang="zh-CN" dirty="0" smtClean="0"/>
          </a:p>
          <a:p>
            <a:pPr marL="228600" indent="-228600">
              <a:buAutoNum type="arabicPeriod"/>
            </a:pPr>
            <a:r>
              <a:rPr lang="zh-CN" altLang="en-US" dirty="0" smtClean="0"/>
              <a:t>对行为的四种解释：发育的？生理的？演化的？功能的？（说谎？）</a:t>
            </a:r>
            <a:endParaRPr lang="en-US" altLang="zh-CN" dirty="0" smtClean="0"/>
          </a:p>
          <a:p>
            <a:pPr marL="228600" indent="-228600">
              <a:buAutoNum type="arabicPeriod"/>
            </a:pPr>
            <a:r>
              <a:rPr lang="en-US" altLang="zh-CN" dirty="0" smtClean="0"/>
              <a:t>Mind-body</a:t>
            </a:r>
            <a:r>
              <a:rPr lang="zh-CN" altLang="en-US" dirty="0" smtClean="0"/>
              <a:t>？</a:t>
            </a:r>
            <a:endParaRPr lang="en-US" altLang="zh-CN" dirty="0" smtClean="0"/>
          </a:p>
          <a:p>
            <a:pPr marL="228600" indent="-228600">
              <a:buAutoNum type="arabicPeriod"/>
            </a:pPr>
            <a:r>
              <a:rPr lang="zh-CN" altLang="en-US" dirty="0" smtClean="0"/>
              <a:t>二元论：笛卡尔（法国）：松果体</a:t>
            </a:r>
            <a:endParaRPr lang="en-US" altLang="zh-CN" dirty="0" smtClean="0"/>
          </a:p>
          <a:p>
            <a:pPr marL="228600" indent="-228600">
              <a:buAutoNum type="arabicPeriod"/>
            </a:pPr>
            <a:r>
              <a:rPr lang="zh-CN" altLang="en-US" dirty="0" smtClean="0"/>
              <a:t>一元论</a:t>
            </a:r>
            <a:endParaRPr lang="en-US" altLang="zh-CN" dirty="0" smtClean="0"/>
          </a:p>
          <a:p>
            <a:pPr marL="228600" indent="-228600">
              <a:buAutoNum type="arabicPeriod"/>
            </a:pPr>
            <a:r>
              <a:rPr lang="zh-CN" altLang="en-US" dirty="0" smtClean="0"/>
              <a:t>意识？（他心问题、简单问题、复杂问题、机器人）</a:t>
            </a:r>
            <a:endParaRPr lang="en-US" altLang="zh-CN" dirty="0" smtClean="0"/>
          </a:p>
          <a:p>
            <a:pPr marL="228600" indent="-228600">
              <a:buAutoNum type="arabicPeriod"/>
            </a:pPr>
            <a:endParaRPr lang="en-US" altLang="zh-CN" dirty="0" smtClean="0"/>
          </a:p>
        </p:txBody>
      </p:sp>
      <p:sp>
        <p:nvSpPr>
          <p:cNvPr id="4" name="灯片编号占位符 3"/>
          <p:cNvSpPr>
            <a:spLocks noGrp="1"/>
          </p:cNvSpPr>
          <p:nvPr>
            <p:ph type="sldNum" sz="quarter" idx="10"/>
          </p:nvPr>
        </p:nvSpPr>
        <p:spPr/>
        <p:txBody>
          <a:bodyPr/>
          <a:lstStyle/>
          <a:p>
            <a:fld id="{4D1BE5C9-D4D6-4FCD-AD80-668FBC6BA0ED}" type="slidenum">
              <a:rPr lang="en-US" altLang="zh-CN" smtClean="0"/>
              <a:pPr/>
              <a:t>10</a:t>
            </a:fld>
            <a:endParaRPr lang="en-US" altLang="zh-CN"/>
          </a:p>
        </p:txBody>
      </p:sp>
    </p:spTree>
    <p:extLst>
      <p:ext uri="{BB962C8B-B14F-4D97-AF65-F5344CB8AC3E}">
        <p14:creationId xmlns:p14="http://schemas.microsoft.com/office/powerpoint/2010/main" val="2941159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1BE5C9-D4D6-4FCD-AD80-668FBC6BA0ED}" type="slidenum">
              <a:rPr lang="en-US" altLang="zh-CN" smtClean="0"/>
              <a:pPr/>
              <a:t>11</a:t>
            </a:fld>
            <a:endParaRPr lang="en-US" altLang="zh-CN"/>
          </a:p>
        </p:txBody>
      </p:sp>
    </p:spTree>
    <p:extLst>
      <p:ext uri="{BB962C8B-B14F-4D97-AF65-F5344CB8AC3E}">
        <p14:creationId xmlns:p14="http://schemas.microsoft.com/office/powerpoint/2010/main" val="981328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pitchFamily="34" charset="0"/>
                <a:ea typeface="宋体" pitchFamily="2" charset="-122"/>
                <a:cs typeface="+mn-cs"/>
              </a:rPr>
              <a:t>HC = (CMZ - CDZ)/(1 - CDZ)</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effectLst/>
              </a:rPr>
              <a:t>Heritability = 2(</a:t>
            </a:r>
            <a:r>
              <a:rPr lang="en-US" altLang="zh-CN" dirty="0" err="1" smtClean="0">
                <a:effectLst/>
              </a:rPr>
              <a:t>r</a:t>
            </a:r>
            <a:r>
              <a:rPr lang="en-US" altLang="zh-CN" baseline="-25000" dirty="0" err="1" smtClean="0">
                <a:effectLst/>
              </a:rPr>
              <a:t>MZ</a:t>
            </a:r>
            <a:r>
              <a:rPr lang="en-US" altLang="zh-CN" dirty="0" smtClean="0">
                <a:effectLst/>
              </a:rPr>
              <a:t> - </a:t>
            </a:r>
            <a:r>
              <a:rPr lang="en-US" altLang="zh-CN" dirty="0" err="1" smtClean="0">
                <a:effectLst/>
              </a:rPr>
              <a:t>r</a:t>
            </a:r>
            <a:r>
              <a:rPr lang="en-US" altLang="zh-CN" baseline="-25000" dirty="0" err="1" smtClean="0">
                <a:effectLst/>
              </a:rPr>
              <a:t>DZ</a:t>
            </a:r>
            <a:r>
              <a:rPr lang="en-US" altLang="zh-CN" dirty="0" smtClean="0">
                <a:effectLst/>
              </a:rPr>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D1BE5C9-D4D6-4FCD-AD80-668FBC6BA0ED}" type="slidenum">
              <a:rPr lang="en-US" altLang="zh-CN" smtClean="0"/>
              <a:pPr/>
              <a:t>13</a:t>
            </a:fld>
            <a:endParaRPr lang="en-US" altLang="zh-CN"/>
          </a:p>
        </p:txBody>
      </p:sp>
    </p:spTree>
    <p:extLst>
      <p:ext uri="{BB962C8B-B14F-4D97-AF65-F5344CB8AC3E}">
        <p14:creationId xmlns:p14="http://schemas.microsoft.com/office/powerpoint/2010/main" val="1088119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smtClean="0"/>
              <a:t>摩尔根 </a:t>
            </a:r>
            <a:r>
              <a:rPr lang="en-US" altLang="zh-CN" dirty="0" smtClean="0"/>
              <a:t>:</a:t>
            </a:r>
            <a:r>
              <a:rPr lang="zh-CN" altLang="en-US" dirty="0" smtClean="0"/>
              <a:t>连锁互换定律。果蝇体色与尺长的连锁遗传</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4D1BE5C9-D4D6-4FCD-AD80-668FBC6BA0ED}" type="slidenum">
              <a:rPr lang="en-US" altLang="zh-CN" smtClean="0"/>
              <a:pPr/>
              <a:t>24</a:t>
            </a:fld>
            <a:endParaRPr lang="en-US" altLang="zh-CN"/>
          </a:p>
        </p:txBody>
      </p:sp>
    </p:spTree>
    <p:extLst>
      <p:ext uri="{BB962C8B-B14F-4D97-AF65-F5344CB8AC3E}">
        <p14:creationId xmlns:p14="http://schemas.microsoft.com/office/powerpoint/2010/main" val="2918563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smtClean="0"/>
              <a:t>摩尔根 </a:t>
            </a:r>
            <a:r>
              <a:rPr lang="en-US" altLang="zh-CN" dirty="0" smtClean="0"/>
              <a:t>:</a:t>
            </a:r>
            <a:r>
              <a:rPr lang="zh-CN" altLang="en-US" dirty="0" smtClean="0"/>
              <a:t>连锁互换定律。果蝇体色与尺长的连锁遗传</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4D1BE5C9-D4D6-4FCD-AD80-668FBC6BA0ED}" type="slidenum">
              <a:rPr lang="en-US" altLang="zh-CN" smtClean="0"/>
              <a:pPr/>
              <a:t>25</a:t>
            </a:fld>
            <a:endParaRPr lang="en-US" altLang="zh-CN"/>
          </a:p>
        </p:txBody>
      </p:sp>
    </p:spTree>
    <p:extLst>
      <p:ext uri="{BB962C8B-B14F-4D97-AF65-F5344CB8AC3E}">
        <p14:creationId xmlns:p14="http://schemas.microsoft.com/office/powerpoint/2010/main" val="2918563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smtClean="0"/>
              <a:t>摩尔根 </a:t>
            </a:r>
            <a:r>
              <a:rPr lang="en-US" altLang="zh-CN" dirty="0" smtClean="0"/>
              <a:t>:</a:t>
            </a:r>
            <a:r>
              <a:rPr lang="zh-CN" altLang="en-US" dirty="0" smtClean="0"/>
              <a:t>连锁互换定律。果蝇体色与尺长的连锁遗传</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4D1BE5C9-D4D6-4FCD-AD80-668FBC6BA0ED}" type="slidenum">
              <a:rPr lang="en-US" altLang="zh-CN" smtClean="0"/>
              <a:pPr/>
              <a:t>26</a:t>
            </a:fld>
            <a:endParaRPr lang="en-US" altLang="zh-CN"/>
          </a:p>
        </p:txBody>
      </p:sp>
    </p:spTree>
    <p:extLst>
      <p:ext uri="{BB962C8B-B14F-4D97-AF65-F5344CB8AC3E}">
        <p14:creationId xmlns:p14="http://schemas.microsoft.com/office/powerpoint/2010/main" val="2918563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smtClean="0"/>
              <a:t>1. </a:t>
            </a:r>
            <a:r>
              <a:rPr lang="zh-CN" altLang="en-US" dirty="0" smtClean="0"/>
              <a:t>孟德尔遗传学：基因、染色体、脱氧核糖核酸（</a:t>
            </a:r>
            <a:r>
              <a:rPr lang="en-US" altLang="zh-CN" dirty="0" smtClean="0"/>
              <a:t>DNA</a:t>
            </a:r>
            <a:r>
              <a:rPr lang="zh-CN" altLang="en-US" dirty="0" smtClean="0"/>
              <a:t>）、基因型、表现型、纯合子、杂合子、显性、隐性、伴性基因和限性基因</a:t>
            </a:r>
            <a:endParaRPr lang="en-US" altLang="zh-CN" dirty="0" smtClean="0"/>
          </a:p>
          <a:p>
            <a:r>
              <a:rPr lang="en-US" altLang="zh-CN" dirty="0" smtClean="0"/>
              <a:t>2. </a:t>
            </a:r>
            <a:r>
              <a:rPr lang="zh-CN" altLang="en-US" dirty="0" smtClean="0"/>
              <a:t>遗传与环境：同卵双生子、异卵双生子、遗传性、乘数效应（基因</a:t>
            </a:r>
            <a:r>
              <a:rPr lang="en-US" altLang="zh-CN" dirty="0" smtClean="0"/>
              <a:t>×</a:t>
            </a:r>
            <a:r>
              <a:rPr lang="zh-CN" altLang="en-US" dirty="0" smtClean="0"/>
              <a:t>环境共进化）、苯丙酮尿症</a:t>
            </a:r>
            <a:endParaRPr lang="en-US" altLang="zh-CN" dirty="0" smtClean="0"/>
          </a:p>
          <a:p>
            <a:r>
              <a:rPr lang="en-US" altLang="zh-CN" dirty="0" smtClean="0"/>
              <a:t>3. </a:t>
            </a:r>
            <a:r>
              <a:rPr lang="zh-CN" altLang="en-US" dirty="0" smtClean="0"/>
              <a:t>基因如何影响行为？</a:t>
            </a:r>
            <a:endParaRPr lang="en-US" altLang="zh-CN" dirty="0" smtClean="0"/>
          </a:p>
          <a:p>
            <a:r>
              <a:rPr lang="en-US" altLang="zh-CN" dirty="0" smtClean="0"/>
              <a:t>4.</a:t>
            </a:r>
            <a:r>
              <a:rPr lang="en-US" altLang="zh-CN" baseline="0" dirty="0" smtClean="0"/>
              <a:t> </a:t>
            </a:r>
            <a:r>
              <a:rPr lang="zh-CN" altLang="en-US" baseline="0" dirty="0" smtClean="0"/>
              <a:t>基因与环境的交互作用？（</a:t>
            </a:r>
            <a:r>
              <a:rPr lang="en-US" altLang="zh-CN" baseline="0" dirty="0" smtClean="0"/>
              <a:t>MAOA</a:t>
            </a:r>
            <a:r>
              <a:rPr lang="zh-CN" altLang="en-US" baseline="0" dirty="0" smtClean="0"/>
              <a:t>）</a:t>
            </a:r>
            <a:endParaRPr lang="en-US" altLang="zh-CN" baseline="0" dirty="0" smtClean="0"/>
          </a:p>
          <a:p>
            <a:r>
              <a:rPr lang="en-US" altLang="zh-CN" baseline="0" dirty="0" smtClean="0"/>
              <a:t>5. </a:t>
            </a:r>
            <a:r>
              <a:rPr lang="zh-CN" altLang="en-US" baseline="0" dirty="0" smtClean="0"/>
              <a:t>必然演化</a:t>
            </a:r>
            <a:endParaRPr lang="zh-CN" altLang="en-US" dirty="0"/>
          </a:p>
        </p:txBody>
      </p:sp>
      <p:sp>
        <p:nvSpPr>
          <p:cNvPr id="4" name="灯片编号占位符 3"/>
          <p:cNvSpPr>
            <a:spLocks noGrp="1"/>
          </p:cNvSpPr>
          <p:nvPr>
            <p:ph type="sldNum" sz="quarter" idx="10"/>
          </p:nvPr>
        </p:nvSpPr>
        <p:spPr/>
        <p:txBody>
          <a:bodyPr/>
          <a:lstStyle/>
          <a:p>
            <a:fld id="{4D1BE5C9-D4D6-4FCD-AD80-668FBC6BA0ED}" type="slidenum">
              <a:rPr lang="en-US" altLang="zh-CN" smtClean="0"/>
              <a:pPr/>
              <a:t>27</a:t>
            </a:fld>
            <a:endParaRPr lang="en-US" altLang="zh-CN"/>
          </a:p>
        </p:txBody>
      </p:sp>
    </p:spTree>
    <p:extLst>
      <p:ext uri="{BB962C8B-B14F-4D97-AF65-F5344CB8AC3E}">
        <p14:creationId xmlns:p14="http://schemas.microsoft.com/office/powerpoint/2010/main" val="3495464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D1BE5C9-D4D6-4FCD-AD80-668FBC6BA0ED}" type="slidenum">
              <a:rPr lang="en-US" altLang="zh-CN" smtClean="0"/>
              <a:pPr/>
              <a:t>29</a:t>
            </a:fld>
            <a:endParaRPr lang="en-US" altLang="zh-CN"/>
          </a:p>
        </p:txBody>
      </p:sp>
    </p:spTree>
    <p:extLst>
      <p:ext uri="{BB962C8B-B14F-4D97-AF65-F5344CB8AC3E}">
        <p14:creationId xmlns:p14="http://schemas.microsoft.com/office/powerpoint/2010/main" val="1316011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1506" name="Group 2"/>
          <p:cNvGrpSpPr>
            <a:grpSpLocks/>
          </p:cNvGrpSpPr>
          <p:nvPr/>
        </p:nvGrpSpPr>
        <p:grpSpPr bwMode="auto">
          <a:xfrm>
            <a:off x="0" y="0"/>
            <a:ext cx="9140825" cy="6850063"/>
            <a:chOff x="0" y="0"/>
            <a:chExt cx="5758" cy="4315"/>
          </a:xfrm>
        </p:grpSpPr>
        <p:grpSp>
          <p:nvGrpSpPr>
            <p:cNvPr id="21507" name="Group 3"/>
            <p:cNvGrpSpPr>
              <a:grpSpLocks/>
            </p:cNvGrpSpPr>
            <p:nvPr userDrawn="1"/>
          </p:nvGrpSpPr>
          <p:grpSpPr bwMode="auto">
            <a:xfrm>
              <a:off x="1728" y="2230"/>
              <a:ext cx="4027" cy="2085"/>
              <a:chOff x="1728" y="2230"/>
              <a:chExt cx="4027" cy="2085"/>
            </a:xfrm>
          </p:grpSpPr>
          <p:sp>
            <p:nvSpPr>
              <p:cNvPr id="21508"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09"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10"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11"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12"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1513"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14" name="Freeform 10"/>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1515" name="Rectangle 11"/>
          <p:cNvSpPr>
            <a:spLocks noGrp="1" noChangeArrowheads="1"/>
          </p:cNvSpPr>
          <p:nvPr>
            <p:ph type="ctrTitle" sz="quarter"/>
          </p:nvPr>
        </p:nvSpPr>
        <p:spPr>
          <a:xfrm>
            <a:off x="685800" y="1736725"/>
            <a:ext cx="7772400" cy="1920875"/>
          </a:xfrm>
        </p:spPr>
        <p:txBody>
          <a:bodyPr/>
          <a:lstStyle>
            <a:lvl1pPr>
              <a:defRPr sz="6000"/>
            </a:lvl1pPr>
          </a:lstStyle>
          <a:p>
            <a:pPr lvl="0"/>
            <a:r>
              <a:rPr lang="zh-CN" altLang="en-US" noProof="0" smtClean="0"/>
              <a:t>单击此处编辑母版标题样式</a:t>
            </a:r>
          </a:p>
        </p:txBody>
      </p:sp>
      <p:sp>
        <p:nvSpPr>
          <p:cNvPr id="21516"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21517" name="Rectangle 13"/>
          <p:cNvSpPr>
            <a:spLocks noGrp="1" noChangeArrowheads="1"/>
          </p:cNvSpPr>
          <p:nvPr>
            <p:ph type="dt" sz="quarter" idx="2"/>
          </p:nvPr>
        </p:nvSpPr>
        <p:spPr>
          <a:xfrm>
            <a:off x="457200" y="6248400"/>
            <a:ext cx="2133600" cy="476250"/>
          </a:xfrm>
        </p:spPr>
        <p:txBody>
          <a:bodyPr/>
          <a:lstStyle>
            <a:lvl1pPr>
              <a:defRPr/>
            </a:lvl1pPr>
          </a:lstStyle>
          <a:p>
            <a:endParaRPr lang="en-US" altLang="zh-CN"/>
          </a:p>
        </p:txBody>
      </p:sp>
      <p:sp>
        <p:nvSpPr>
          <p:cNvPr id="21518" name="Rectangle 14"/>
          <p:cNvSpPr>
            <a:spLocks noGrp="1" noChangeArrowheads="1"/>
          </p:cNvSpPr>
          <p:nvPr>
            <p:ph type="ftr" sz="quarter" idx="3"/>
          </p:nvPr>
        </p:nvSpPr>
        <p:spPr>
          <a:xfrm>
            <a:off x="3124200" y="6251575"/>
            <a:ext cx="2895600" cy="476250"/>
          </a:xfrm>
        </p:spPr>
        <p:txBody>
          <a:bodyPr/>
          <a:lstStyle>
            <a:lvl1pPr>
              <a:defRPr/>
            </a:lvl1pPr>
          </a:lstStyle>
          <a:p>
            <a:endParaRPr lang="en-US" altLang="zh-CN"/>
          </a:p>
        </p:txBody>
      </p:sp>
      <p:sp>
        <p:nvSpPr>
          <p:cNvPr id="21519" name="Rectangle 15"/>
          <p:cNvSpPr>
            <a:spLocks noGrp="1" noChangeArrowheads="1"/>
          </p:cNvSpPr>
          <p:nvPr>
            <p:ph type="sldNum" sz="quarter" idx="4"/>
          </p:nvPr>
        </p:nvSpPr>
        <p:spPr>
          <a:xfrm>
            <a:off x="6553200" y="6254750"/>
            <a:ext cx="2133600" cy="476250"/>
          </a:xfrm>
        </p:spPr>
        <p:txBody>
          <a:bodyPr/>
          <a:lstStyle>
            <a:lvl1pPr>
              <a:defRPr/>
            </a:lvl1pPr>
          </a:lstStyle>
          <a:p>
            <a:fld id="{420A7BFB-BF6D-4A51-9747-B4F102592375}" type="slidenum">
              <a:rPr lang="en-US" altLang="zh-CN"/>
              <a:pPr/>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25060FB6-015B-4731-A25E-D064C5119DDF}"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59661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16244E7D-0D97-4A41-81D9-A79425573E8D}"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3449439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51575"/>
            <a:ext cx="2133600" cy="47625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6553200" y="6248400"/>
            <a:ext cx="2133600" cy="476250"/>
          </a:xfrm>
        </p:spPr>
        <p:txBody>
          <a:bodyPr/>
          <a:lstStyle>
            <a:lvl1pPr>
              <a:defRPr/>
            </a:lvl1pPr>
          </a:lstStyle>
          <a:p>
            <a:fld id="{4695292D-9DE3-4AD4-9616-B3D2A0683843}" type="slidenum">
              <a:rPr lang="en-US" altLang="zh-CN"/>
              <a:pPr/>
              <a:t>‹#›</a:t>
            </a:fld>
            <a:endParaRPr lang="en-US" altLang="zh-CN"/>
          </a:p>
        </p:txBody>
      </p:sp>
      <p:sp>
        <p:nvSpPr>
          <p:cNvPr id="7" name="页脚占位符 6"/>
          <p:cNvSpPr>
            <a:spLocks noGrp="1"/>
          </p:cNvSpPr>
          <p:nvPr>
            <p:ph type="ftr" sz="quarter" idx="12"/>
          </p:nvPr>
        </p:nvSpPr>
        <p:spPr>
          <a:xfrm>
            <a:off x="3124200" y="6248400"/>
            <a:ext cx="2895600" cy="476250"/>
          </a:xfrm>
        </p:spPr>
        <p:txBody>
          <a:bodyPr/>
          <a:lstStyle>
            <a:lvl1pPr>
              <a:defRPr/>
            </a:lvl1pPr>
          </a:lstStyle>
          <a:p>
            <a:endParaRPr lang="en-US" altLang="zh-CN"/>
          </a:p>
        </p:txBody>
      </p:sp>
    </p:spTree>
    <p:extLst>
      <p:ext uri="{BB962C8B-B14F-4D97-AF65-F5344CB8AC3E}">
        <p14:creationId xmlns:p14="http://schemas.microsoft.com/office/powerpoint/2010/main" val="2620600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endParaRPr lang="zh-CN" altLang="en-US"/>
          </a:p>
        </p:txBody>
      </p:sp>
      <p:sp>
        <p:nvSpPr>
          <p:cNvPr id="4" name="日期占位符 3"/>
          <p:cNvSpPr>
            <a:spLocks noGrp="1"/>
          </p:cNvSpPr>
          <p:nvPr>
            <p:ph type="dt" sz="half" idx="10"/>
          </p:nvPr>
        </p:nvSpPr>
        <p:spPr>
          <a:xfrm>
            <a:off x="457200" y="6251575"/>
            <a:ext cx="2133600" cy="476250"/>
          </a:xfrm>
        </p:spPr>
        <p:txBody>
          <a:bodyPr/>
          <a:lstStyle>
            <a:lvl1pPr>
              <a:defRPr/>
            </a:lvl1pPr>
          </a:lstStyle>
          <a:p>
            <a:endParaRPr lang="en-US" altLang="zh-CN"/>
          </a:p>
        </p:txBody>
      </p:sp>
      <p:sp>
        <p:nvSpPr>
          <p:cNvPr id="5" name="灯片编号占位符 4"/>
          <p:cNvSpPr>
            <a:spLocks noGrp="1"/>
          </p:cNvSpPr>
          <p:nvPr>
            <p:ph type="sldNum" sz="quarter" idx="11"/>
          </p:nvPr>
        </p:nvSpPr>
        <p:spPr>
          <a:xfrm>
            <a:off x="6553200" y="6248400"/>
            <a:ext cx="2133600" cy="476250"/>
          </a:xfrm>
        </p:spPr>
        <p:txBody>
          <a:bodyPr/>
          <a:lstStyle>
            <a:lvl1pPr>
              <a:defRPr/>
            </a:lvl1pPr>
          </a:lstStyle>
          <a:p>
            <a:fld id="{2B5C93F5-B14D-4149-93E8-DC5E350218D0}" type="slidenum">
              <a:rPr lang="en-US" altLang="zh-CN"/>
              <a:pPr/>
              <a:t>‹#›</a:t>
            </a:fld>
            <a:endParaRPr lang="en-US" altLang="zh-CN"/>
          </a:p>
        </p:txBody>
      </p:sp>
      <p:sp>
        <p:nvSpPr>
          <p:cNvPr id="6" name="页脚占位符 5"/>
          <p:cNvSpPr>
            <a:spLocks noGrp="1"/>
          </p:cNvSpPr>
          <p:nvPr>
            <p:ph type="ftr" sz="quarter" idx="12"/>
          </p:nvPr>
        </p:nvSpPr>
        <p:spPr>
          <a:xfrm>
            <a:off x="3124200" y="6248400"/>
            <a:ext cx="2895600" cy="476250"/>
          </a:xfrm>
        </p:spPr>
        <p:txBody>
          <a:bodyPr/>
          <a:lstStyle>
            <a:lvl1pPr>
              <a:defRPr/>
            </a:lvl1pPr>
          </a:lstStyle>
          <a:p>
            <a:endParaRPr lang="en-US" altLang="zh-CN"/>
          </a:p>
        </p:txBody>
      </p:sp>
    </p:spTree>
    <p:extLst>
      <p:ext uri="{BB962C8B-B14F-4D97-AF65-F5344CB8AC3E}">
        <p14:creationId xmlns:p14="http://schemas.microsoft.com/office/powerpoint/2010/main" val="754774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601A57D6-CEFC-4C65-B1D2-1D8DF5781688}"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7003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BDC62EFB-B3D1-4CA2-B58C-999BDB37B1DB}"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4005877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6399A526-E1E9-40B1-9B48-9D6F2A320602}" type="slidenum">
              <a:rPr lang="en-US" altLang="zh-CN"/>
              <a:pPr/>
              <a:t>‹#›</a:t>
            </a:fld>
            <a:endParaRPr lang="en-US" altLang="zh-CN"/>
          </a:p>
        </p:txBody>
      </p:sp>
      <p:sp>
        <p:nvSpPr>
          <p:cNvPr id="7" name="页脚占位符 6"/>
          <p:cNvSpPr>
            <a:spLocks noGrp="1"/>
          </p:cNvSpPr>
          <p:nvPr>
            <p:ph type="ftr"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4098357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1EA72B1B-FECC-4A8A-9E02-51B7BB769FFF}" type="slidenum">
              <a:rPr lang="en-US" altLang="zh-CN"/>
              <a:pPr/>
              <a:t>‹#›</a:t>
            </a:fld>
            <a:endParaRPr lang="en-US" altLang="zh-CN"/>
          </a:p>
        </p:txBody>
      </p:sp>
      <p:sp>
        <p:nvSpPr>
          <p:cNvPr id="9" name="页脚占位符 8"/>
          <p:cNvSpPr>
            <a:spLocks noGrp="1"/>
          </p:cNvSpPr>
          <p:nvPr>
            <p:ph type="ftr"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2310039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9ACE65EC-C126-443E-9475-FAA9EC4A215A}" type="slidenum">
              <a:rPr lang="en-US" altLang="zh-CN"/>
              <a:pPr/>
              <a:t>‹#›</a:t>
            </a:fld>
            <a:endParaRPr lang="en-US" altLang="zh-CN"/>
          </a:p>
        </p:txBody>
      </p:sp>
      <p:sp>
        <p:nvSpPr>
          <p:cNvPr id="5" name="页脚占位符 4"/>
          <p:cNvSpPr>
            <a:spLocks noGrp="1"/>
          </p:cNvSpPr>
          <p:nvPr>
            <p:ph type="ftr"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1801350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C21B17ED-1301-4BB6-9D91-1CB10B1193AC}" type="slidenum">
              <a:rPr lang="en-US" altLang="zh-CN"/>
              <a:pPr/>
              <a:t>‹#›</a:t>
            </a:fld>
            <a:endParaRPr lang="en-US" altLang="zh-CN"/>
          </a:p>
        </p:txBody>
      </p:sp>
      <p:sp>
        <p:nvSpPr>
          <p:cNvPr id="4" name="页脚占位符 3"/>
          <p:cNvSpPr>
            <a:spLocks noGrp="1"/>
          </p:cNvSpPr>
          <p:nvPr>
            <p:ph type="ftr"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1892213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B0A71FE5-C8D8-4245-BF25-F415E56755D3}" type="slidenum">
              <a:rPr lang="en-US" altLang="zh-CN"/>
              <a:pPr/>
              <a:t>‹#›</a:t>
            </a:fld>
            <a:endParaRPr lang="en-US" altLang="zh-CN"/>
          </a:p>
        </p:txBody>
      </p:sp>
      <p:sp>
        <p:nvSpPr>
          <p:cNvPr id="7" name="页脚占位符 6"/>
          <p:cNvSpPr>
            <a:spLocks noGrp="1"/>
          </p:cNvSpPr>
          <p:nvPr>
            <p:ph type="ftr"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3701897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3938EED1-4ECC-4F46-A54B-6EB1D16C4F88}" type="slidenum">
              <a:rPr lang="en-US" altLang="zh-CN"/>
              <a:pPr/>
              <a:t>‹#›</a:t>
            </a:fld>
            <a:endParaRPr lang="en-US" altLang="zh-CN"/>
          </a:p>
        </p:txBody>
      </p:sp>
      <p:sp>
        <p:nvSpPr>
          <p:cNvPr id="7" name="页脚占位符 6"/>
          <p:cNvSpPr>
            <a:spLocks noGrp="1"/>
          </p:cNvSpPr>
          <p:nvPr>
            <p:ph type="ftr"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1558257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dt" sz="half" idx="2"/>
          </p:nvPr>
        </p:nvSpPr>
        <p:spPr bwMode="auto">
          <a:xfrm>
            <a:off x="457200" y="625157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endParaRPr lang="en-US" altLang="zh-CN"/>
          </a:p>
        </p:txBody>
      </p:sp>
      <p:sp>
        <p:nvSpPr>
          <p:cNvPr id="20483" name="Rectangle 3"/>
          <p:cNvSpPr>
            <a:spLocks noGrp="1" noChangeArrowheads="1"/>
          </p:cNvSpPr>
          <p:nvPr>
            <p:ph type="sldNum" sz="quarter" idx="4"/>
          </p:nvPr>
        </p:nvSpPr>
        <p:spPr bwMode="auto">
          <a:xfrm>
            <a:off x="6553200" y="62484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fld id="{96090523-26ED-491A-9A97-6CE42240CB21}" type="slidenum">
              <a:rPr lang="en-US" altLang="zh-CN"/>
              <a:pPr/>
              <a:t>‹#›</a:t>
            </a:fld>
            <a:endParaRPr lang="en-US" altLang="zh-CN"/>
          </a:p>
        </p:txBody>
      </p:sp>
      <p:grpSp>
        <p:nvGrpSpPr>
          <p:cNvPr id="20484" name="Group 4"/>
          <p:cNvGrpSpPr>
            <a:grpSpLocks/>
          </p:cNvGrpSpPr>
          <p:nvPr/>
        </p:nvGrpSpPr>
        <p:grpSpPr bwMode="auto">
          <a:xfrm>
            <a:off x="0" y="0"/>
            <a:ext cx="9140825" cy="6850063"/>
            <a:chOff x="0" y="0"/>
            <a:chExt cx="5758" cy="4315"/>
          </a:xfrm>
        </p:grpSpPr>
        <p:grpSp>
          <p:nvGrpSpPr>
            <p:cNvPr id="20485" name="Group 5"/>
            <p:cNvGrpSpPr>
              <a:grpSpLocks/>
            </p:cNvGrpSpPr>
            <p:nvPr userDrawn="1"/>
          </p:nvGrpSpPr>
          <p:grpSpPr bwMode="auto">
            <a:xfrm>
              <a:off x="1728" y="2230"/>
              <a:ext cx="4027" cy="2085"/>
              <a:chOff x="1728" y="2230"/>
              <a:chExt cx="4027" cy="2085"/>
            </a:xfrm>
          </p:grpSpPr>
          <p:sp>
            <p:nvSpPr>
              <p:cNvPr id="20486"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87"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88" name="Freeform 8"/>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89"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90"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0491"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92" name="Freeform 12"/>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0493" name="Rectangle 13"/>
          <p:cNvSpPr>
            <a:spLocks noGrp="1" noRot="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494" name="Rectangle 14"/>
          <p:cNvSpPr>
            <a:spLocks noGrp="1" noChangeArrowheads="1"/>
          </p:cNvSpPr>
          <p:nvPr>
            <p:ph type="ftr" sz="quarter" idx="3"/>
          </p:nvPr>
        </p:nvSpPr>
        <p:spPr bwMode="auto">
          <a:xfrm>
            <a:off x="3124200" y="62484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Arial" pitchFamily="34" charset="0"/>
              </a:defRPr>
            </a:lvl1pPr>
          </a:lstStyle>
          <a:p>
            <a:endParaRPr lang="en-US" altLang="zh-CN"/>
          </a:p>
        </p:txBody>
      </p:sp>
      <p:sp>
        <p:nvSpPr>
          <p:cNvPr id="20495" name="Rectangle 15"/>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iming>
    <p:tnLst>
      <p:par>
        <p:cTn id="1" dur="indefinite" restart="never" nodeType="tmRoot"/>
      </p:par>
    </p:tnLst>
  </p:timing>
  <p:txStyles>
    <p:title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9pPr>
    </p:titleStyle>
    <p:bodyStyle>
      <a:lvl1pPr marL="342900" indent="-342900" algn="l" rtl="0" fontAlgn="base">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2.xml"/><Relationship Id="rId7" Type="http://schemas.openxmlformats.org/officeDocument/2006/relationships/image" Target="../media/image1.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2348880"/>
            <a:ext cx="6192688" cy="1972816"/>
          </a:xfrm>
        </p:spPr>
        <p:txBody>
          <a:bodyPr/>
          <a:lstStyle/>
          <a:p>
            <a:pPr marL="0" indent="0">
              <a:buNone/>
            </a:pPr>
            <a:r>
              <a:rPr lang="zh-CN" altLang="en-US" dirty="0" smtClean="0"/>
              <a:t>助教师姐：焦丽颖</a:t>
            </a:r>
            <a:endParaRPr lang="en-US" altLang="zh-CN" dirty="0" smtClean="0"/>
          </a:p>
          <a:p>
            <a:pPr marL="0" indent="0">
              <a:buNone/>
            </a:pPr>
            <a:endParaRPr lang="en-US" altLang="zh-CN" dirty="0"/>
          </a:p>
          <a:p>
            <a:pPr marL="0" indent="0">
              <a:buNone/>
            </a:pPr>
            <a:r>
              <a:rPr lang="zh-CN" altLang="en-US" dirty="0" smtClean="0"/>
              <a:t>手机：</a:t>
            </a:r>
            <a:r>
              <a:rPr lang="en-US" altLang="zh-CN" dirty="0" smtClean="0"/>
              <a:t>188 1065 3515</a:t>
            </a:r>
          </a:p>
          <a:p>
            <a:pPr marL="0" indent="0">
              <a:buNone/>
            </a:pPr>
            <a:r>
              <a:rPr lang="zh-CN" altLang="en-US" dirty="0" smtClean="0"/>
              <a:t>邮箱：</a:t>
            </a:r>
            <a:r>
              <a:rPr lang="en-US" altLang="zh-CN" dirty="0" smtClean="0"/>
              <a:t>jiaoliying316@163.com</a:t>
            </a:r>
          </a:p>
          <a:p>
            <a:pPr marL="0" indent="0">
              <a:buNone/>
            </a:pPr>
            <a:endParaRPr lang="en-US" altLang="zh-CN" dirty="0"/>
          </a:p>
          <a:p>
            <a:pPr marL="0" indent="0">
              <a:buNone/>
            </a:pPr>
            <a:r>
              <a:rPr lang="en-US" altLang="zh-CN" dirty="0" smtClean="0"/>
              <a:t>QQ</a:t>
            </a:r>
            <a:r>
              <a:rPr lang="zh-CN" altLang="en-US" dirty="0" smtClean="0"/>
              <a:t>群：</a:t>
            </a:r>
            <a:r>
              <a:rPr lang="en-US" altLang="zh-CN" dirty="0" smtClean="0"/>
              <a:t>483298425</a:t>
            </a:r>
            <a:r>
              <a:rPr lang="zh-CN" altLang="en-US" dirty="0" smtClean="0"/>
              <a:t>， 生理心理学</a:t>
            </a:r>
            <a:endParaRPr lang="zh-CN" altLang="en-US" dirty="0"/>
          </a:p>
        </p:txBody>
      </p:sp>
    </p:spTree>
    <p:extLst>
      <p:ext uri="{BB962C8B-B14F-4D97-AF65-F5344CB8AC3E}">
        <p14:creationId xmlns:p14="http://schemas.microsoft.com/office/powerpoint/2010/main" val="33850040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什么是生物心理学</a:t>
            </a:r>
            <a:endParaRPr lang="zh-CN" altLang="en-US" dirty="0"/>
          </a:p>
        </p:txBody>
      </p:sp>
      <p:sp>
        <p:nvSpPr>
          <p:cNvPr id="3" name="内容占位符 2"/>
          <p:cNvSpPr>
            <a:spLocks noGrp="1"/>
          </p:cNvSpPr>
          <p:nvPr>
            <p:ph idx="1"/>
          </p:nvPr>
        </p:nvSpPr>
        <p:spPr>
          <a:xfrm>
            <a:off x="251520" y="1700808"/>
            <a:ext cx="8640960" cy="4061047"/>
          </a:xfrm>
        </p:spPr>
        <p:txBody>
          <a:bodyPr/>
          <a:lstStyle/>
          <a:p>
            <a:pPr marL="0" indent="0">
              <a:buNone/>
            </a:pPr>
            <a:r>
              <a:rPr lang="zh-CN" altLang="en-US" sz="3600" b="1" dirty="0" smtClean="0">
                <a:solidFill>
                  <a:srgbClr val="FFFF00"/>
                </a:solidFill>
              </a:rPr>
              <a:t>生物</a:t>
            </a:r>
            <a:endParaRPr lang="en-US" altLang="zh-CN" sz="4800" b="1" dirty="0">
              <a:solidFill>
                <a:srgbClr val="FF0000"/>
              </a:solidFill>
            </a:endParaRPr>
          </a:p>
          <a:p>
            <a:r>
              <a:rPr lang="zh-CN" altLang="en-US" dirty="0" smtClean="0"/>
              <a:t>进化论、自然选择、物种演变</a:t>
            </a:r>
            <a:endParaRPr lang="en-US" altLang="zh-CN" dirty="0" smtClean="0"/>
          </a:p>
          <a:p>
            <a:r>
              <a:rPr lang="en-US" altLang="zh-CN" dirty="0"/>
              <a:t>20</a:t>
            </a:r>
            <a:r>
              <a:rPr lang="zh-CN" altLang="en-US" dirty="0"/>
              <a:t>世纪的生物学研究主题：基因（</a:t>
            </a:r>
            <a:r>
              <a:rPr lang="en-US" altLang="zh-CN" dirty="0"/>
              <a:t>gene</a:t>
            </a:r>
            <a:r>
              <a:rPr lang="zh-CN" altLang="en-US" dirty="0"/>
              <a:t>）</a:t>
            </a:r>
            <a:endParaRPr lang="en-US" altLang="zh-CN" dirty="0"/>
          </a:p>
          <a:p>
            <a:endParaRPr lang="en-US" altLang="zh-CN" dirty="0" smtClean="0"/>
          </a:p>
          <a:p>
            <a:pPr marL="0" indent="0">
              <a:buNone/>
            </a:pPr>
            <a:r>
              <a:rPr lang="zh-CN" altLang="en-US" sz="3600" b="1" dirty="0" smtClean="0">
                <a:solidFill>
                  <a:srgbClr val="FFFF00"/>
                </a:solidFill>
              </a:rPr>
              <a:t>心理</a:t>
            </a:r>
            <a:r>
              <a:rPr lang="en-US" altLang="zh-CN" sz="3600" b="1" dirty="0" smtClean="0">
                <a:solidFill>
                  <a:srgbClr val="FFFF00"/>
                </a:solidFill>
              </a:rPr>
              <a:t>+</a:t>
            </a:r>
            <a:r>
              <a:rPr lang="zh-CN" altLang="en-US" sz="3600" b="1" dirty="0" smtClean="0">
                <a:solidFill>
                  <a:srgbClr val="FFFF00"/>
                </a:solidFill>
              </a:rPr>
              <a:t>生物</a:t>
            </a:r>
            <a:endParaRPr lang="en-US" altLang="zh-CN" sz="3600" b="1" dirty="0" smtClean="0">
              <a:solidFill>
                <a:srgbClr val="FFFF00"/>
              </a:solidFill>
            </a:endParaRPr>
          </a:p>
          <a:p>
            <a:r>
              <a:rPr lang="en-US" altLang="zh-CN" dirty="0" smtClean="0"/>
              <a:t>21</a:t>
            </a:r>
            <a:r>
              <a:rPr lang="zh-CN" altLang="en-US" dirty="0" smtClean="0"/>
              <a:t>世纪的生物学研究主题：神经科学（</a:t>
            </a:r>
            <a:r>
              <a:rPr lang="en-US" altLang="zh-CN" dirty="0" smtClean="0"/>
              <a:t>neural science</a:t>
            </a:r>
            <a:r>
              <a:rPr lang="zh-CN" altLang="en-US" dirty="0" smtClean="0"/>
              <a:t>）</a:t>
            </a:r>
            <a:r>
              <a:rPr lang="en-US" altLang="zh-CN" dirty="0" smtClean="0"/>
              <a:t>——</a:t>
            </a:r>
            <a:r>
              <a:rPr lang="en-US" altLang="zh-CN" b="1" dirty="0" smtClean="0">
                <a:solidFill>
                  <a:srgbClr val="FFFF00"/>
                </a:solidFill>
              </a:rPr>
              <a:t>the biology of the mind</a:t>
            </a:r>
            <a:endParaRPr lang="zh-CN" altLang="en-US" b="1" dirty="0">
              <a:solidFill>
                <a:srgbClr val="FFFF00"/>
              </a:solidFill>
            </a:endParaRPr>
          </a:p>
        </p:txBody>
      </p:sp>
    </p:spTree>
    <p:extLst>
      <p:ext uri="{BB962C8B-B14F-4D97-AF65-F5344CB8AC3E}">
        <p14:creationId xmlns:p14="http://schemas.microsoft.com/office/powerpoint/2010/main" val="38408198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609579855"/>
              </p:ext>
            </p:extLst>
          </p:nvPr>
        </p:nvGraphicFramePr>
        <p:xfrm>
          <a:off x="539552" y="1397000"/>
          <a:ext cx="8136904" cy="5128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3635896" y="1397000"/>
            <a:ext cx="3877985" cy="584775"/>
          </a:xfrm>
          <a:prstGeom prst="rect">
            <a:avLst/>
          </a:prstGeom>
          <a:noFill/>
        </p:spPr>
        <p:txBody>
          <a:bodyPr wrap="none" rtlCol="0">
            <a:spAutoFit/>
          </a:bodyPr>
          <a:lstStyle/>
          <a:p>
            <a:r>
              <a:rPr lang="zh-CN" altLang="en-US" sz="3200" dirty="0" smtClean="0"/>
              <a:t>进化论（历史演化）</a:t>
            </a:r>
            <a:endParaRPr lang="en-US" sz="3200" dirty="0"/>
          </a:p>
        </p:txBody>
      </p:sp>
      <p:sp>
        <p:nvSpPr>
          <p:cNvPr id="9" name="Down Arrow 8"/>
          <p:cNvSpPr/>
          <p:nvPr/>
        </p:nvSpPr>
        <p:spPr>
          <a:xfrm>
            <a:off x="4139952" y="1988840"/>
            <a:ext cx="648072" cy="1143417"/>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标题 1"/>
          <p:cNvSpPr>
            <a:spLocks noGrp="1"/>
          </p:cNvSpPr>
          <p:nvPr>
            <p:ph type="title"/>
          </p:nvPr>
        </p:nvSpPr>
        <p:spPr>
          <a:xfrm>
            <a:off x="526054" y="270808"/>
            <a:ext cx="8229600" cy="1143000"/>
          </a:xfrm>
        </p:spPr>
        <p:txBody>
          <a:bodyPr/>
          <a:lstStyle/>
          <a:p>
            <a:r>
              <a:rPr lang="en-US" altLang="zh-CN" dirty="0" smtClean="0"/>
              <a:t>1. </a:t>
            </a:r>
            <a:r>
              <a:rPr lang="zh-CN" altLang="en-US" dirty="0" smtClean="0"/>
              <a:t>什么是生物心理学</a:t>
            </a:r>
            <a:endParaRPr lang="zh-CN" altLang="en-US" dirty="0"/>
          </a:p>
        </p:txBody>
      </p:sp>
    </p:spTree>
    <p:extLst>
      <p:ext uri="{BB962C8B-B14F-4D97-AF65-F5344CB8AC3E}">
        <p14:creationId xmlns:p14="http://schemas.microsoft.com/office/powerpoint/2010/main" val="2556706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96752"/>
            <a:ext cx="8579296" cy="5328592"/>
          </a:xfrm>
        </p:spPr>
        <p:txBody>
          <a:bodyPr/>
          <a:lstStyle/>
          <a:p>
            <a:pPr marL="0" indent="0">
              <a:buNone/>
            </a:pPr>
            <a:r>
              <a:rPr lang="zh-CN" altLang="en-US" dirty="0" smtClean="0"/>
              <a:t>生物心理学：研究行为和经验的生理、演化、发展机制的科学，把心理学问题与生物学联系起来。</a:t>
            </a:r>
            <a:endParaRPr lang="en-US" altLang="zh-CN" dirty="0" smtClean="0"/>
          </a:p>
          <a:p>
            <a:pPr marL="0" indent="0">
              <a:buNone/>
            </a:pPr>
            <a:endParaRPr lang="en-US" altLang="zh-CN" sz="3600" dirty="0" smtClean="0"/>
          </a:p>
          <a:p>
            <a:pPr>
              <a:buFont typeface="Wingdings" panose="05000000000000000000" pitchFamily="2" charset="2"/>
              <a:buChar char="Ø"/>
            </a:pPr>
            <a:r>
              <a:rPr lang="zh-CN" altLang="en-US" sz="2800" dirty="0" smtClean="0"/>
              <a:t>心理行为如何和怎样演化？（进化历程</a:t>
            </a:r>
            <a:r>
              <a:rPr lang="en-US" altLang="zh-CN" sz="2800" dirty="0" smtClean="0"/>
              <a:t>/</a:t>
            </a:r>
            <a:r>
              <a:rPr lang="zh-CN" altLang="en-US" sz="2800" dirty="0" smtClean="0"/>
              <a:t>遗传）</a:t>
            </a:r>
            <a:endParaRPr lang="en-US" altLang="zh-CN" sz="2800" dirty="0" smtClean="0"/>
          </a:p>
          <a:p>
            <a:pPr>
              <a:buFont typeface="Wingdings" panose="05000000000000000000" pitchFamily="2" charset="2"/>
              <a:buChar char="Ø"/>
            </a:pPr>
            <a:r>
              <a:rPr lang="zh-CN" altLang="en-US" sz="2800" dirty="0" smtClean="0"/>
              <a:t>心理行为为何得以演化？（进化动力</a:t>
            </a:r>
            <a:r>
              <a:rPr lang="en-US" altLang="zh-CN" sz="2800" dirty="0" smtClean="0"/>
              <a:t>/</a:t>
            </a:r>
            <a:r>
              <a:rPr lang="zh-CN" altLang="en-US" sz="2800" dirty="0" smtClean="0"/>
              <a:t>自然选择</a:t>
            </a:r>
            <a:r>
              <a:rPr lang="en-US" altLang="zh-CN" sz="2800" dirty="0" smtClean="0"/>
              <a:t>/</a:t>
            </a:r>
            <a:r>
              <a:rPr lang="zh-CN" altLang="en-US" sz="2800" dirty="0" smtClean="0"/>
              <a:t>功能</a:t>
            </a:r>
            <a:r>
              <a:rPr lang="en-US" altLang="zh-CN" sz="2800" dirty="0" smtClean="0"/>
              <a:t>/</a:t>
            </a:r>
            <a:r>
              <a:rPr lang="zh-CN" altLang="en-US" sz="2800" dirty="0" smtClean="0"/>
              <a:t>遗传）</a:t>
            </a:r>
            <a:endParaRPr lang="en-US" altLang="zh-CN" sz="2800" dirty="0" smtClean="0"/>
          </a:p>
          <a:p>
            <a:pPr>
              <a:buFont typeface="Wingdings" panose="05000000000000000000" pitchFamily="2" charset="2"/>
              <a:buChar char="Ø"/>
            </a:pPr>
            <a:r>
              <a:rPr lang="zh-CN" altLang="en-US" sz="2800" dirty="0"/>
              <a:t>心理</a:t>
            </a:r>
            <a:r>
              <a:rPr lang="zh-CN" altLang="en-US" sz="2800" dirty="0" smtClean="0"/>
              <a:t>行为在个体如何发展？（语言发展）</a:t>
            </a:r>
            <a:endParaRPr lang="en-US" altLang="zh-CN" sz="2800" dirty="0" smtClean="0"/>
          </a:p>
          <a:p>
            <a:pPr>
              <a:buFont typeface="Wingdings" panose="05000000000000000000" pitchFamily="2" charset="2"/>
              <a:buChar char="Ø"/>
            </a:pPr>
            <a:r>
              <a:rPr lang="zh-CN" altLang="en-US" sz="2800" dirty="0" smtClean="0"/>
              <a:t>心理行为的神经生理基础？（左脑与语言、中脑多巴胺奖赏系统）</a:t>
            </a:r>
            <a:endParaRPr lang="en-US" altLang="zh-CN" sz="2800" dirty="0" smtClean="0"/>
          </a:p>
        </p:txBody>
      </p:sp>
    </p:spTree>
    <p:extLst>
      <p:ext uri="{BB962C8B-B14F-4D97-AF65-F5344CB8AC3E}">
        <p14:creationId xmlns:p14="http://schemas.microsoft.com/office/powerpoint/2010/main" val="136315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8229600" cy="1143000"/>
          </a:xfrm>
        </p:spPr>
        <p:txBody>
          <a:bodyPr/>
          <a:lstStyle/>
          <a:p>
            <a:r>
              <a:rPr lang="en-US" altLang="zh-CN" dirty="0" smtClean="0"/>
              <a:t>2. </a:t>
            </a:r>
            <a:r>
              <a:rPr lang="zh-CN" altLang="en-US" dirty="0" smtClean="0"/>
              <a:t>心理行为怎样演化（遗传）？</a:t>
            </a:r>
            <a:endParaRPr lang="zh-CN" altLang="en-US" dirty="0"/>
          </a:p>
        </p:txBody>
      </p:sp>
      <p:sp>
        <p:nvSpPr>
          <p:cNvPr id="3" name="内容占位符 2"/>
          <p:cNvSpPr>
            <a:spLocks noGrp="1"/>
          </p:cNvSpPr>
          <p:nvPr>
            <p:ph idx="1"/>
          </p:nvPr>
        </p:nvSpPr>
        <p:spPr>
          <a:xfrm>
            <a:off x="1192796" y="2132856"/>
            <a:ext cx="6779096" cy="4093915"/>
          </a:xfrm>
        </p:spPr>
        <p:txBody>
          <a:bodyPr/>
          <a:lstStyle/>
          <a:p>
            <a:r>
              <a:rPr lang="zh-CN" altLang="en-US" dirty="0" smtClean="0"/>
              <a:t>猩猩的择偶偏好</a:t>
            </a:r>
            <a:r>
              <a:rPr lang="en-US" altLang="zh-CN" dirty="0" smtClean="0">
                <a:sym typeface="Wingdings" panose="05000000000000000000" pitchFamily="2" charset="2"/>
              </a:rPr>
              <a:t></a:t>
            </a:r>
            <a:r>
              <a:rPr lang="zh-CN" altLang="en-US" dirty="0" smtClean="0">
                <a:sym typeface="Wingdings" panose="05000000000000000000" pitchFamily="2" charset="2"/>
              </a:rPr>
              <a:t>人类的择偶偏好</a:t>
            </a:r>
            <a:endParaRPr lang="en-US" altLang="zh-CN" dirty="0" smtClean="0">
              <a:sym typeface="Wingdings" panose="05000000000000000000" pitchFamily="2" charset="2"/>
            </a:endParaRPr>
          </a:p>
          <a:p>
            <a:endParaRPr lang="en-US" altLang="zh-CN" dirty="0" smtClean="0"/>
          </a:p>
          <a:p>
            <a:r>
              <a:rPr lang="zh-CN" altLang="en-US" dirty="0" smtClean="0"/>
              <a:t>行为遗传学</a:t>
            </a:r>
            <a:endParaRPr lang="en-US" altLang="zh-CN" dirty="0" smtClean="0"/>
          </a:p>
          <a:p>
            <a:pPr lvl="1"/>
            <a:r>
              <a:rPr lang="zh-CN" altLang="en-US" dirty="0" smtClean="0"/>
              <a:t>双生子研究</a:t>
            </a:r>
            <a:endParaRPr lang="en-US" altLang="zh-CN" dirty="0" smtClean="0"/>
          </a:p>
          <a:p>
            <a:pPr lvl="1"/>
            <a:r>
              <a:rPr lang="zh-CN" altLang="en-US" dirty="0" smtClean="0"/>
              <a:t>家族研究</a:t>
            </a:r>
            <a:endParaRPr lang="en-US" altLang="zh-CN" dirty="0" smtClean="0"/>
          </a:p>
          <a:p>
            <a:pPr lvl="1"/>
            <a:r>
              <a:rPr lang="zh-CN" altLang="en-US" dirty="0" smtClean="0"/>
              <a:t>收养研究</a:t>
            </a:r>
            <a:endParaRPr lang="en-US" altLang="zh-CN" dirty="0" smtClean="0"/>
          </a:p>
          <a:p>
            <a:endParaRPr lang="en-US" altLang="zh-CN" dirty="0"/>
          </a:p>
        </p:txBody>
      </p:sp>
      <p:sp>
        <p:nvSpPr>
          <p:cNvPr id="4" name="文本框 3"/>
          <p:cNvSpPr txBox="1"/>
          <p:nvPr/>
        </p:nvSpPr>
        <p:spPr>
          <a:xfrm>
            <a:off x="4138231" y="3291840"/>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15054258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440432" y="116632"/>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9pPr>
          </a:lstStyle>
          <a:p>
            <a:r>
              <a:rPr lang="en-US" altLang="zh-CN" sz="3200" kern="0" dirty="0" smtClean="0"/>
              <a:t>DNA</a:t>
            </a:r>
            <a:r>
              <a:rPr lang="zh-CN" altLang="en-US" sz="3200" kern="0" dirty="0" smtClean="0"/>
              <a:t>是遗传物质</a:t>
            </a:r>
            <a:endParaRPr lang="zh-CN" altLang="en-US" sz="3200" kern="0" dirty="0"/>
          </a:p>
        </p:txBody>
      </p:sp>
      <p:graphicFrame>
        <p:nvGraphicFramePr>
          <p:cNvPr id="7" name="Content Placeholder 5"/>
          <p:cNvGraphicFramePr>
            <a:graphicFrameLocks/>
          </p:cNvGraphicFramePr>
          <p:nvPr>
            <p:extLst>
              <p:ext uri="{D42A27DB-BD31-4B8C-83A1-F6EECF244321}">
                <p14:modId xmlns:p14="http://schemas.microsoft.com/office/powerpoint/2010/main" val="3443071810"/>
              </p:ext>
            </p:extLst>
          </p:nvPr>
        </p:nvGraphicFramePr>
        <p:xfrm>
          <a:off x="43876" y="2276872"/>
          <a:ext cx="2592288" cy="25531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Picture 2" descr="http://news.xinhuanet.com/tech/2014-05/22/126534670_14007378602331n.jpg"/>
          <p:cNvPicPr>
            <a:picLocks noChangeAspect="1" noChangeArrowheads="1"/>
          </p:cNvPicPr>
          <p:nvPr/>
        </p:nvPicPr>
        <p:blipFill rotWithShape="1">
          <a:blip r:embed="rId7">
            <a:extLst>
              <a:ext uri="{28A0092B-C50C-407E-A947-70E740481C1C}">
                <a14:useLocalDpi xmlns:a14="http://schemas.microsoft.com/office/drawing/2010/main" val="0"/>
              </a:ext>
            </a:extLst>
          </a:blip>
          <a:srcRect t="18856"/>
          <a:stretch/>
        </p:blipFill>
        <p:spPr bwMode="auto">
          <a:xfrm>
            <a:off x="2359134" y="1680840"/>
            <a:ext cx="2478168" cy="198072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Image result for genetic code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20072" y="1509959"/>
            <a:ext cx="3449960" cy="3838081"/>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2"/>
          <p:cNvSpPr>
            <a:spLocks noGrp="1"/>
          </p:cNvSpPr>
          <p:nvPr>
            <p:ph idx="1"/>
          </p:nvPr>
        </p:nvSpPr>
        <p:spPr>
          <a:xfrm>
            <a:off x="82238" y="5589240"/>
            <a:ext cx="8784976" cy="1008112"/>
          </a:xfrm>
        </p:spPr>
        <p:txBody>
          <a:bodyPr/>
          <a:lstStyle/>
          <a:p>
            <a:pPr marL="0" indent="0">
              <a:buNone/>
            </a:pPr>
            <a:r>
              <a:rPr lang="en-US" altLang="zh-CN" sz="1600" dirty="0" err="1" smtClean="0"/>
              <a:t>Phe</a:t>
            </a:r>
            <a:r>
              <a:rPr lang="zh-CN" altLang="en-US" sz="1600" dirty="0" smtClean="0"/>
              <a:t>：苯丙氨酸；</a:t>
            </a:r>
            <a:r>
              <a:rPr lang="en-US" altLang="zh-CN" sz="1600" dirty="0" err="1" smtClean="0"/>
              <a:t>Leu</a:t>
            </a:r>
            <a:r>
              <a:rPr lang="en-US" altLang="zh-CN" sz="1600" dirty="0" smtClean="0"/>
              <a:t> </a:t>
            </a:r>
            <a:r>
              <a:rPr lang="zh-CN" altLang="en-US" sz="1600" dirty="0" smtClean="0"/>
              <a:t>亮氨酸；     </a:t>
            </a:r>
            <a:r>
              <a:rPr lang="en-US" altLang="zh-CN" sz="1600" dirty="0" err="1" smtClean="0"/>
              <a:t>Ser</a:t>
            </a:r>
            <a:r>
              <a:rPr lang="zh-CN" altLang="en-US" sz="1600" dirty="0" smtClean="0"/>
              <a:t>：丝氨酸；      </a:t>
            </a:r>
            <a:r>
              <a:rPr lang="en-US" altLang="zh-CN" sz="1600" dirty="0" err="1" smtClean="0"/>
              <a:t>Cys</a:t>
            </a:r>
            <a:r>
              <a:rPr lang="zh-CN" altLang="en-US" sz="1600" dirty="0" smtClean="0"/>
              <a:t>：半胱氨酸；</a:t>
            </a:r>
            <a:r>
              <a:rPr lang="en-US" altLang="zh-CN" sz="1600" dirty="0" smtClean="0"/>
              <a:t>Pro</a:t>
            </a:r>
            <a:r>
              <a:rPr lang="zh-CN" altLang="en-US" sz="1600" dirty="0" smtClean="0"/>
              <a:t>：脯氨酸；</a:t>
            </a:r>
            <a:r>
              <a:rPr lang="en-US" altLang="zh-CN" sz="1600" dirty="0" smtClean="0"/>
              <a:t>His</a:t>
            </a:r>
            <a:r>
              <a:rPr lang="zh-CN" altLang="en-US" sz="1600" dirty="0" smtClean="0"/>
              <a:t>：组氨酸</a:t>
            </a:r>
            <a:endParaRPr lang="en-US" altLang="zh-CN" sz="1600" dirty="0" smtClean="0"/>
          </a:p>
          <a:p>
            <a:pPr marL="0" indent="0">
              <a:buNone/>
            </a:pPr>
            <a:r>
              <a:rPr lang="en-US" altLang="zh-CN" sz="1600" dirty="0" err="1" smtClean="0"/>
              <a:t>Arg</a:t>
            </a:r>
            <a:r>
              <a:rPr lang="zh-CN" altLang="en-US" sz="1600" dirty="0" smtClean="0"/>
              <a:t>：精氨酸；    </a:t>
            </a:r>
            <a:r>
              <a:rPr lang="en-US" altLang="zh-CN" sz="1600" dirty="0" err="1" smtClean="0"/>
              <a:t>Iie</a:t>
            </a:r>
            <a:r>
              <a:rPr lang="zh-CN" altLang="en-US" sz="1600" dirty="0" smtClean="0"/>
              <a:t>：异亮氨酸；</a:t>
            </a:r>
            <a:r>
              <a:rPr lang="en-US" altLang="zh-CN" sz="1600" dirty="0" smtClean="0"/>
              <a:t>Met</a:t>
            </a:r>
            <a:r>
              <a:rPr lang="zh-CN" altLang="en-US" sz="1600" dirty="0" smtClean="0"/>
              <a:t>：甲硫氨酸； </a:t>
            </a:r>
            <a:r>
              <a:rPr lang="en-US" altLang="zh-CN" sz="1600" dirty="0" err="1" smtClean="0"/>
              <a:t>Thr</a:t>
            </a:r>
            <a:r>
              <a:rPr lang="zh-CN" altLang="en-US" sz="1600" dirty="0" smtClean="0"/>
              <a:t>：苏氨酸；   </a:t>
            </a:r>
            <a:r>
              <a:rPr lang="en-US" altLang="zh-CN" sz="1600" dirty="0" err="1" smtClean="0"/>
              <a:t>Asn</a:t>
            </a:r>
            <a:r>
              <a:rPr lang="zh-CN" altLang="en-US" sz="1600" dirty="0" smtClean="0"/>
              <a:t>：天冬酰胺；</a:t>
            </a:r>
            <a:r>
              <a:rPr lang="en-US" altLang="zh-CN" sz="1600" dirty="0" err="1" smtClean="0"/>
              <a:t>Gln</a:t>
            </a:r>
            <a:r>
              <a:rPr lang="zh-CN" altLang="en-US" sz="1600" dirty="0" smtClean="0"/>
              <a:t>：谷氨酰胺；</a:t>
            </a:r>
            <a:r>
              <a:rPr lang="en-US" altLang="zh-CN" sz="1600" dirty="0" err="1" smtClean="0"/>
              <a:t>Trp</a:t>
            </a:r>
            <a:r>
              <a:rPr lang="zh-CN" altLang="en-US" sz="1600" dirty="0" smtClean="0"/>
              <a:t>：色氨酸；</a:t>
            </a:r>
            <a:r>
              <a:rPr lang="en-US" altLang="zh-CN" sz="1600" dirty="0" err="1" smtClean="0"/>
              <a:t>Thr</a:t>
            </a:r>
            <a:r>
              <a:rPr lang="zh-CN" altLang="en-US" sz="1600" dirty="0" smtClean="0"/>
              <a:t>：酪氨酸；</a:t>
            </a:r>
            <a:r>
              <a:rPr lang="en-US" altLang="zh-CN" sz="1600" dirty="0" smtClean="0"/>
              <a:t>Asp: </a:t>
            </a:r>
            <a:r>
              <a:rPr lang="zh-CN" altLang="en-US" sz="1600" dirty="0" smtClean="0"/>
              <a:t>天冬氨酸；</a:t>
            </a:r>
            <a:r>
              <a:rPr lang="en-US" altLang="zh-CN" sz="1600" dirty="0" err="1" smtClean="0"/>
              <a:t>Glu</a:t>
            </a:r>
            <a:r>
              <a:rPr lang="zh-CN" altLang="en-US" sz="1600" dirty="0" smtClean="0"/>
              <a:t>：谷氨酸</a:t>
            </a:r>
            <a:r>
              <a:rPr lang="en-US" altLang="zh-CN" sz="1600" dirty="0" smtClean="0"/>
              <a:t>;  </a:t>
            </a:r>
            <a:r>
              <a:rPr lang="en-US" altLang="zh-CN" sz="1600" dirty="0" err="1" smtClean="0"/>
              <a:t>Gly</a:t>
            </a:r>
            <a:r>
              <a:rPr lang="zh-CN" altLang="en-US" sz="1600" dirty="0" smtClean="0"/>
              <a:t>：甘氨酸；</a:t>
            </a:r>
            <a:r>
              <a:rPr lang="en-US" altLang="zh-CN" sz="1600" dirty="0" smtClean="0"/>
              <a:t>Val: </a:t>
            </a:r>
            <a:r>
              <a:rPr lang="zh-CN" altLang="en-US" sz="1600" dirty="0" smtClean="0"/>
              <a:t>缬</a:t>
            </a:r>
            <a:r>
              <a:rPr lang="zh-CN" altLang="en-US" sz="1600" dirty="0"/>
              <a:t>氨</a:t>
            </a:r>
            <a:r>
              <a:rPr lang="zh-CN" altLang="en-US" sz="1600" dirty="0" smtClean="0"/>
              <a:t>酸</a:t>
            </a:r>
            <a:r>
              <a:rPr lang="en-US" altLang="zh-CN" sz="1600" dirty="0" smtClean="0"/>
              <a:t>; </a:t>
            </a:r>
            <a:r>
              <a:rPr lang="en-US" altLang="zh-CN" sz="1600" dirty="0" err="1" smtClean="0"/>
              <a:t>Ala</a:t>
            </a:r>
            <a:r>
              <a:rPr lang="en-US" altLang="zh-CN" sz="1600" dirty="0" smtClean="0"/>
              <a:t>: </a:t>
            </a:r>
            <a:r>
              <a:rPr lang="zh-CN" altLang="en-US" sz="1600" dirty="0" smtClean="0"/>
              <a:t>丙氨酸</a:t>
            </a:r>
            <a:endParaRPr lang="zh-CN" altLang="en-US" sz="1600" dirty="0"/>
          </a:p>
        </p:txBody>
      </p:sp>
      <p:pic>
        <p:nvPicPr>
          <p:cNvPr id="8" name="Picture 2" descr="http://g.hiphotos.baidu.com/zhidao/wh%3D450%2C600/sign=8810edd9d209b3deebeaec6cf98f40b7/3b87e950352ac65cce662cc2f8f2b21193138a24.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2291" y="3789040"/>
            <a:ext cx="2205293" cy="1571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54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1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人</a:t>
            </a:r>
            <a:r>
              <a:rPr lang="zh-CN" altLang="en-US" dirty="0" smtClean="0"/>
              <a:t>类的</a:t>
            </a:r>
            <a:r>
              <a:rPr lang="en-US" altLang="zh-CN" dirty="0" smtClean="0"/>
              <a:t>23</a:t>
            </a:r>
            <a:r>
              <a:rPr lang="zh-CN" altLang="en-US" dirty="0" smtClean="0"/>
              <a:t>对染色体</a:t>
            </a:r>
            <a:endParaRPr lang="zh-CN" altLang="en-US" dirty="0"/>
          </a:p>
        </p:txBody>
      </p:sp>
      <p:sp>
        <p:nvSpPr>
          <p:cNvPr id="3" name="Content Placeholder 2"/>
          <p:cNvSpPr>
            <a:spLocks noGrp="1"/>
          </p:cNvSpPr>
          <p:nvPr>
            <p:ph idx="1"/>
          </p:nvPr>
        </p:nvSpPr>
        <p:spPr/>
        <p:txBody>
          <a:bodyPr/>
          <a:lstStyle/>
          <a:p>
            <a:endParaRPr lang="zh-CN" altLang="en-US"/>
          </a:p>
        </p:txBody>
      </p:sp>
      <p:pic>
        <p:nvPicPr>
          <p:cNvPr id="2052" name="Picture 4" descr="Image result for chromos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412776"/>
            <a:ext cx="7416824" cy="4940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4727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191" y="188640"/>
            <a:ext cx="6635080" cy="1143000"/>
          </a:xfrm>
        </p:spPr>
        <p:txBody>
          <a:bodyPr/>
          <a:lstStyle/>
          <a:p>
            <a:r>
              <a:rPr lang="zh-CN" altLang="en-US" sz="3600" dirty="0" smtClean="0"/>
              <a:t>一对同源染色体：两条</a:t>
            </a:r>
            <a:r>
              <a:rPr lang="en-US" altLang="zh-CN" sz="3600" dirty="0" smtClean="0"/>
              <a:t>DNA</a:t>
            </a:r>
            <a:r>
              <a:rPr lang="zh-CN" altLang="en-US" sz="3600" dirty="0" smtClean="0"/>
              <a:t>链</a:t>
            </a:r>
            <a:endParaRPr lang="zh-CN" altLang="en-US" sz="3600" dirty="0"/>
          </a:p>
        </p:txBody>
      </p:sp>
      <p:pic>
        <p:nvPicPr>
          <p:cNvPr id="3076" name="Picture 4" descr="Image result for DNA"/>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4376" t="2254" r="10340" b="7783"/>
          <a:stretch/>
        </p:blipFill>
        <p:spPr bwMode="auto">
          <a:xfrm>
            <a:off x="2277781" y="1160748"/>
            <a:ext cx="3775932" cy="482453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2084413" y="3140968"/>
            <a:ext cx="684076" cy="0"/>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330255" y="3140968"/>
            <a:ext cx="820201" cy="0"/>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680765" y="2646034"/>
            <a:ext cx="1403648" cy="12241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800" b="1" dirty="0" smtClean="0">
                <a:solidFill>
                  <a:srgbClr val="FF0000"/>
                </a:solidFill>
              </a:rPr>
              <a:t>A=T</a:t>
            </a:r>
          </a:p>
          <a:p>
            <a:pPr algn="ctr"/>
            <a:r>
              <a:rPr lang="en-US" altLang="zh-CN" sz="2800" b="1" dirty="0">
                <a:solidFill>
                  <a:srgbClr val="FF0000"/>
                </a:solidFill>
              </a:rPr>
              <a:t>C=G</a:t>
            </a:r>
            <a:endParaRPr lang="zh-CN" altLang="en-US" sz="2800" b="1" dirty="0">
              <a:solidFill>
                <a:srgbClr val="FF0000"/>
              </a:solidFill>
            </a:endParaRPr>
          </a:p>
        </p:txBody>
      </p:sp>
      <p:cxnSp>
        <p:nvCxnSpPr>
          <p:cNvPr id="13" name="Straight Arrow Connector 12"/>
          <p:cNvCxnSpPr/>
          <p:nvPr/>
        </p:nvCxnSpPr>
        <p:spPr>
          <a:xfrm>
            <a:off x="2119048" y="3429000"/>
            <a:ext cx="684076" cy="0"/>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441979" y="3429000"/>
            <a:ext cx="708477" cy="0"/>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6584590" y="2674477"/>
            <a:ext cx="1258129" cy="121204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800" b="1" dirty="0" smtClean="0">
                <a:solidFill>
                  <a:srgbClr val="FF0000"/>
                </a:solidFill>
              </a:rPr>
              <a:t>A=T</a:t>
            </a:r>
          </a:p>
          <a:p>
            <a:pPr algn="ctr"/>
            <a:r>
              <a:rPr lang="en-US" altLang="zh-CN" sz="2800" b="1" dirty="0">
                <a:solidFill>
                  <a:srgbClr val="FF0000"/>
                </a:solidFill>
              </a:rPr>
              <a:t>C=G</a:t>
            </a:r>
            <a:endParaRPr lang="zh-CN" altLang="en-US" sz="2800" b="1" dirty="0">
              <a:solidFill>
                <a:srgbClr val="FF0000"/>
              </a:solidFill>
            </a:endParaRPr>
          </a:p>
        </p:txBody>
      </p:sp>
      <p:sp>
        <p:nvSpPr>
          <p:cNvPr id="12" name="Rounded Rectangle 11"/>
          <p:cNvSpPr/>
          <p:nvPr/>
        </p:nvSpPr>
        <p:spPr>
          <a:xfrm>
            <a:off x="2119048" y="2966991"/>
            <a:ext cx="4032370" cy="313510"/>
          </a:xfrm>
          <a:prstGeom prst="roundRect">
            <a:avLst/>
          </a:prstGeom>
          <a:noFill/>
          <a:ln w="762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ounded Rectangle 17"/>
          <p:cNvSpPr/>
          <p:nvPr/>
        </p:nvSpPr>
        <p:spPr>
          <a:xfrm>
            <a:off x="2175933" y="3280501"/>
            <a:ext cx="3974523" cy="313510"/>
          </a:xfrm>
          <a:prstGeom prst="roundRect">
            <a:avLst/>
          </a:prstGeom>
          <a:noFill/>
          <a:ln w="762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5"/>
          <p:cNvSpPr/>
          <p:nvPr/>
        </p:nvSpPr>
        <p:spPr>
          <a:xfrm>
            <a:off x="179512" y="5903893"/>
            <a:ext cx="8367571" cy="954107"/>
          </a:xfrm>
          <a:prstGeom prst="rect">
            <a:avLst/>
          </a:prstGeom>
        </p:spPr>
        <p:txBody>
          <a:bodyPr wrap="square">
            <a:spAutoFit/>
          </a:bodyPr>
          <a:lstStyle/>
          <a:p>
            <a:r>
              <a:rPr lang="zh-CN" altLang="en-US" sz="2800" b="1" dirty="0"/>
              <a:t>等位基因</a:t>
            </a:r>
            <a:r>
              <a:rPr lang="zh-CN" altLang="en-US" sz="2800" b="1" i="1" dirty="0"/>
              <a:t>（</a:t>
            </a:r>
            <a:r>
              <a:rPr lang="en-US" altLang="zh-CN" sz="2800" b="1" i="1" dirty="0" smtClean="0"/>
              <a:t>allele</a:t>
            </a:r>
            <a:r>
              <a:rPr lang="zh-CN" altLang="en-US" sz="2800" b="1" i="1" dirty="0" smtClean="0"/>
              <a:t>）：</a:t>
            </a:r>
            <a:r>
              <a:rPr lang="zh-CN" altLang="en-US" sz="2800" b="1" dirty="0" smtClean="0"/>
              <a:t>一</a:t>
            </a:r>
            <a:r>
              <a:rPr lang="zh-CN" altLang="en-US" sz="2800" b="1" dirty="0"/>
              <a:t>般指位于一</a:t>
            </a:r>
            <a:r>
              <a:rPr lang="zh-CN" altLang="en-US" sz="2800" b="1" dirty="0" smtClean="0"/>
              <a:t>对同源染色体的</a:t>
            </a:r>
            <a:r>
              <a:rPr lang="zh-CN" altLang="en-US" sz="2800" b="1" dirty="0"/>
              <a:t>相同位置上控制着相对性状的一对基因。</a:t>
            </a:r>
          </a:p>
        </p:txBody>
      </p:sp>
    </p:spTree>
    <p:extLst>
      <p:ext uri="{BB962C8B-B14F-4D97-AF65-F5344CB8AC3E}">
        <p14:creationId xmlns:p14="http://schemas.microsoft.com/office/powerpoint/2010/main" val="86567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arn(inVertical)">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arn(inVertical)">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12"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191" y="188640"/>
            <a:ext cx="6635080" cy="1143000"/>
          </a:xfrm>
        </p:spPr>
        <p:txBody>
          <a:bodyPr/>
          <a:lstStyle/>
          <a:p>
            <a:r>
              <a:rPr lang="zh-CN" altLang="en-US" sz="3600" dirty="0" smtClean="0"/>
              <a:t>一对同源染色体：两条</a:t>
            </a:r>
            <a:r>
              <a:rPr lang="en-US" altLang="zh-CN" sz="3600" dirty="0" smtClean="0"/>
              <a:t>DNA</a:t>
            </a:r>
            <a:r>
              <a:rPr lang="zh-CN" altLang="en-US" sz="3600" dirty="0" smtClean="0"/>
              <a:t>链</a:t>
            </a:r>
            <a:endParaRPr lang="zh-CN" altLang="en-US" sz="3600" dirty="0"/>
          </a:p>
        </p:txBody>
      </p:sp>
      <p:pic>
        <p:nvPicPr>
          <p:cNvPr id="3076" name="Picture 4" descr="Image result for DNA"/>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4376" t="2254" r="10340" b="7783"/>
          <a:stretch/>
        </p:blipFill>
        <p:spPr bwMode="auto">
          <a:xfrm>
            <a:off x="2277781" y="1160748"/>
            <a:ext cx="3775932" cy="482453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2084413" y="3140968"/>
            <a:ext cx="684076" cy="0"/>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330255" y="3140968"/>
            <a:ext cx="820201" cy="0"/>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680765" y="2852936"/>
            <a:ext cx="1403648" cy="5760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800" b="1" dirty="0" smtClean="0">
                <a:solidFill>
                  <a:srgbClr val="FF0000"/>
                </a:solidFill>
              </a:rPr>
              <a:t>A=T</a:t>
            </a:r>
          </a:p>
        </p:txBody>
      </p:sp>
      <p:sp>
        <p:nvSpPr>
          <p:cNvPr id="19" name="Rounded Rectangle 18"/>
          <p:cNvSpPr/>
          <p:nvPr/>
        </p:nvSpPr>
        <p:spPr>
          <a:xfrm>
            <a:off x="6150456" y="2780928"/>
            <a:ext cx="1258129" cy="57606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800" b="1" dirty="0" smtClean="0">
                <a:solidFill>
                  <a:srgbClr val="FF0000"/>
                </a:solidFill>
              </a:rPr>
              <a:t>A=T</a:t>
            </a:r>
            <a:endParaRPr lang="zh-CN" altLang="en-US" sz="2800" b="1" dirty="0">
              <a:solidFill>
                <a:srgbClr val="FF0000"/>
              </a:solidFill>
            </a:endParaRPr>
          </a:p>
        </p:txBody>
      </p:sp>
      <p:sp>
        <p:nvSpPr>
          <p:cNvPr id="3" name="Rounded Rectangle 2"/>
          <p:cNvSpPr/>
          <p:nvPr/>
        </p:nvSpPr>
        <p:spPr>
          <a:xfrm>
            <a:off x="467544" y="2636911"/>
            <a:ext cx="7056784" cy="936103"/>
          </a:xfrm>
          <a:prstGeom prst="roundRect">
            <a:avLst/>
          </a:prstGeom>
          <a:noFill/>
          <a:ln w="762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ounded Rectangular Callout 3"/>
          <p:cNvSpPr/>
          <p:nvPr/>
        </p:nvSpPr>
        <p:spPr>
          <a:xfrm>
            <a:off x="6660232" y="1160748"/>
            <a:ext cx="2376264" cy="1260140"/>
          </a:xfrm>
          <a:prstGeom prst="wedgeRoundRectCallout">
            <a:avLst>
              <a:gd name="adj1" fmla="val -34260"/>
              <a:gd name="adj2" fmla="val 64915"/>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3600" b="1" dirty="0" smtClean="0">
                <a:solidFill>
                  <a:srgbClr val="FF0000"/>
                </a:solidFill>
              </a:rPr>
              <a:t>纯合子</a:t>
            </a:r>
            <a:r>
              <a:rPr lang="en-US" altLang="zh-CN" sz="3600" b="1" dirty="0" smtClean="0">
                <a:solidFill>
                  <a:srgbClr val="FF0000"/>
                </a:solidFill>
              </a:rPr>
              <a:t>AA</a:t>
            </a:r>
            <a:r>
              <a:rPr lang="zh-CN" altLang="en-US" sz="3600" b="1" dirty="0" smtClean="0">
                <a:solidFill>
                  <a:srgbClr val="FF0000"/>
                </a:solidFill>
              </a:rPr>
              <a:t>或者</a:t>
            </a:r>
            <a:r>
              <a:rPr lang="en-US" altLang="zh-CN" sz="3600" b="1" dirty="0" smtClean="0">
                <a:solidFill>
                  <a:srgbClr val="FF0000"/>
                </a:solidFill>
              </a:rPr>
              <a:t>TT</a:t>
            </a:r>
            <a:endParaRPr lang="zh-CN" altLang="en-US" sz="3600" b="1" dirty="0">
              <a:solidFill>
                <a:srgbClr val="FF0000"/>
              </a:solidFill>
            </a:endParaRPr>
          </a:p>
        </p:txBody>
      </p:sp>
    </p:spTree>
    <p:extLst>
      <p:ext uri="{BB962C8B-B14F-4D97-AF65-F5344CB8AC3E}">
        <p14:creationId xmlns:p14="http://schemas.microsoft.com/office/powerpoint/2010/main" val="302820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191" y="188640"/>
            <a:ext cx="6635080" cy="1143000"/>
          </a:xfrm>
        </p:spPr>
        <p:txBody>
          <a:bodyPr/>
          <a:lstStyle/>
          <a:p>
            <a:r>
              <a:rPr lang="zh-CN" altLang="en-US" sz="3600" dirty="0" smtClean="0"/>
              <a:t>一对同源染色体：两条</a:t>
            </a:r>
            <a:r>
              <a:rPr lang="en-US" altLang="zh-CN" sz="3600" dirty="0" smtClean="0"/>
              <a:t>DNA</a:t>
            </a:r>
            <a:r>
              <a:rPr lang="zh-CN" altLang="en-US" sz="3600" dirty="0" smtClean="0"/>
              <a:t>链</a:t>
            </a:r>
            <a:endParaRPr lang="zh-CN" altLang="en-US" sz="3600" dirty="0"/>
          </a:p>
        </p:txBody>
      </p:sp>
      <p:pic>
        <p:nvPicPr>
          <p:cNvPr id="3076" name="Picture 4" descr="Image result for DNA"/>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4376" t="2254" r="10340" b="7783"/>
          <a:stretch/>
        </p:blipFill>
        <p:spPr bwMode="auto">
          <a:xfrm>
            <a:off x="2277781" y="1160748"/>
            <a:ext cx="3775932" cy="482453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2084413" y="3140968"/>
            <a:ext cx="684076" cy="0"/>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330255" y="3140968"/>
            <a:ext cx="820201" cy="0"/>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680765" y="2852936"/>
            <a:ext cx="1403648" cy="5760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800" b="1" dirty="0" smtClean="0">
                <a:solidFill>
                  <a:srgbClr val="FF0000"/>
                </a:solidFill>
              </a:rPr>
              <a:t>A=T</a:t>
            </a:r>
          </a:p>
        </p:txBody>
      </p:sp>
      <p:sp>
        <p:nvSpPr>
          <p:cNvPr id="15" name="Rounded Rectangle 14"/>
          <p:cNvSpPr/>
          <p:nvPr/>
        </p:nvSpPr>
        <p:spPr>
          <a:xfrm>
            <a:off x="6150456" y="2826437"/>
            <a:ext cx="1258129" cy="57606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800" b="1" dirty="0" smtClean="0">
                <a:solidFill>
                  <a:srgbClr val="FF0000"/>
                </a:solidFill>
              </a:rPr>
              <a:t>C=G</a:t>
            </a:r>
            <a:endParaRPr lang="zh-CN" altLang="en-US" sz="2800" b="1" dirty="0">
              <a:solidFill>
                <a:srgbClr val="FF0000"/>
              </a:solidFill>
            </a:endParaRPr>
          </a:p>
        </p:txBody>
      </p:sp>
      <p:sp>
        <p:nvSpPr>
          <p:cNvPr id="3" name="Rounded Rectangle 2"/>
          <p:cNvSpPr/>
          <p:nvPr/>
        </p:nvSpPr>
        <p:spPr>
          <a:xfrm>
            <a:off x="467544" y="2636911"/>
            <a:ext cx="7056784" cy="936103"/>
          </a:xfrm>
          <a:prstGeom prst="roundRect">
            <a:avLst/>
          </a:prstGeom>
          <a:noFill/>
          <a:ln w="762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ounded Rectangular Callout 3"/>
          <p:cNvSpPr/>
          <p:nvPr/>
        </p:nvSpPr>
        <p:spPr>
          <a:xfrm>
            <a:off x="6660232" y="1160748"/>
            <a:ext cx="2483768" cy="1260140"/>
          </a:xfrm>
          <a:prstGeom prst="wedgeRoundRectCallout">
            <a:avLst>
              <a:gd name="adj1" fmla="val -44924"/>
              <a:gd name="adj2" fmla="val 63973"/>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3600" b="1" dirty="0" smtClean="0">
                <a:solidFill>
                  <a:srgbClr val="FF0000"/>
                </a:solidFill>
              </a:rPr>
              <a:t>杂合子：</a:t>
            </a:r>
            <a:r>
              <a:rPr lang="en-US" altLang="zh-CN" sz="3600" b="1" dirty="0" smtClean="0">
                <a:solidFill>
                  <a:srgbClr val="FF0000"/>
                </a:solidFill>
              </a:rPr>
              <a:t>AC</a:t>
            </a:r>
            <a:r>
              <a:rPr lang="zh-CN" altLang="en-US" sz="3600" b="1" dirty="0" smtClean="0">
                <a:solidFill>
                  <a:srgbClr val="FF0000"/>
                </a:solidFill>
              </a:rPr>
              <a:t>或者</a:t>
            </a:r>
            <a:r>
              <a:rPr lang="en-US" altLang="zh-CN" sz="3600" b="1" dirty="0" smtClean="0">
                <a:solidFill>
                  <a:srgbClr val="FF0000"/>
                </a:solidFill>
              </a:rPr>
              <a:t>TG</a:t>
            </a:r>
            <a:endParaRPr lang="zh-CN" altLang="en-US" sz="3600" b="1" dirty="0">
              <a:solidFill>
                <a:srgbClr val="FF0000"/>
              </a:solidFill>
            </a:endParaRPr>
          </a:p>
        </p:txBody>
      </p:sp>
    </p:spTree>
    <p:extLst>
      <p:ext uri="{BB962C8B-B14F-4D97-AF65-F5344CB8AC3E}">
        <p14:creationId xmlns:p14="http://schemas.microsoft.com/office/powerpoint/2010/main" val="312009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191" y="188640"/>
            <a:ext cx="6635080" cy="1143000"/>
          </a:xfrm>
        </p:spPr>
        <p:txBody>
          <a:bodyPr/>
          <a:lstStyle/>
          <a:p>
            <a:r>
              <a:rPr lang="zh-CN" altLang="en-US" sz="3600" dirty="0" smtClean="0"/>
              <a:t>一对同源染色体：两条</a:t>
            </a:r>
            <a:r>
              <a:rPr lang="en-US" altLang="zh-CN" sz="3600" dirty="0" smtClean="0"/>
              <a:t>DNA</a:t>
            </a:r>
            <a:r>
              <a:rPr lang="zh-CN" altLang="en-US" sz="3600" dirty="0" smtClean="0"/>
              <a:t>链</a:t>
            </a:r>
            <a:endParaRPr lang="zh-CN" altLang="en-US" sz="3600" dirty="0"/>
          </a:p>
        </p:txBody>
      </p:sp>
      <p:pic>
        <p:nvPicPr>
          <p:cNvPr id="3076" name="Picture 4" descr="Image result for DNA"/>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4376" t="2254" r="10340" b="7783"/>
          <a:stretch/>
        </p:blipFill>
        <p:spPr bwMode="auto">
          <a:xfrm>
            <a:off x="2277781" y="1160748"/>
            <a:ext cx="3775932" cy="482453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2084413" y="3140968"/>
            <a:ext cx="684076" cy="0"/>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330255" y="3140968"/>
            <a:ext cx="820201" cy="0"/>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680765" y="2852936"/>
            <a:ext cx="1403648" cy="5760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800" b="1" dirty="0" smtClean="0">
                <a:solidFill>
                  <a:srgbClr val="FF0000"/>
                </a:solidFill>
              </a:rPr>
              <a:t>A=T</a:t>
            </a:r>
          </a:p>
        </p:txBody>
      </p:sp>
      <p:sp>
        <p:nvSpPr>
          <p:cNvPr id="15" name="Rounded Rectangle 14"/>
          <p:cNvSpPr/>
          <p:nvPr/>
        </p:nvSpPr>
        <p:spPr>
          <a:xfrm>
            <a:off x="6150456" y="2826437"/>
            <a:ext cx="1258129" cy="57606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800" b="1" dirty="0" smtClean="0">
                <a:solidFill>
                  <a:srgbClr val="FF0000"/>
                </a:solidFill>
              </a:rPr>
              <a:t>C=G</a:t>
            </a:r>
            <a:endParaRPr lang="zh-CN" altLang="en-US" sz="2800" b="1" dirty="0">
              <a:solidFill>
                <a:srgbClr val="FF0000"/>
              </a:solidFill>
            </a:endParaRPr>
          </a:p>
        </p:txBody>
      </p:sp>
      <p:sp>
        <p:nvSpPr>
          <p:cNvPr id="3" name="Rounded Rectangle 2"/>
          <p:cNvSpPr/>
          <p:nvPr/>
        </p:nvSpPr>
        <p:spPr>
          <a:xfrm>
            <a:off x="467544" y="2636911"/>
            <a:ext cx="7056784" cy="936103"/>
          </a:xfrm>
          <a:prstGeom prst="roundRect">
            <a:avLst/>
          </a:prstGeom>
          <a:noFill/>
          <a:ln w="762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4673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55576" y="2204864"/>
            <a:ext cx="7772400" cy="3312368"/>
          </a:xfrm>
        </p:spPr>
        <p:txBody>
          <a:bodyPr/>
          <a:lstStyle/>
          <a:p>
            <a:r>
              <a:rPr lang="zh-CN" altLang="en-US" sz="5400" dirty="0" smtClean="0"/>
              <a:t>生物心理学</a:t>
            </a:r>
            <a:r>
              <a:rPr lang="zh-CN" altLang="en-US" sz="5400" dirty="0"/>
              <a:t/>
            </a:r>
            <a:br>
              <a:rPr lang="zh-CN" altLang="en-US" sz="5400" dirty="0"/>
            </a:br>
            <a:r>
              <a:rPr lang="en-US" altLang="zh-CN" sz="5400" dirty="0" smtClean="0"/>
              <a:t>Biological Psychology</a:t>
            </a:r>
            <a:br>
              <a:rPr lang="en-US" altLang="zh-CN" sz="5400" dirty="0" smtClean="0"/>
            </a:br>
            <a:r>
              <a:rPr lang="zh-CN" altLang="en-US" sz="4000" dirty="0" smtClean="0"/>
              <a:t>（</a:t>
            </a:r>
            <a:r>
              <a:rPr lang="zh-CN" altLang="en-US" sz="4000" dirty="0"/>
              <a:t>生理</a:t>
            </a:r>
            <a:r>
              <a:rPr lang="zh-CN" altLang="en-US" sz="4000" dirty="0" smtClean="0"/>
              <a:t>心理学</a:t>
            </a:r>
            <a:r>
              <a:rPr lang="en-US" altLang="zh-CN" sz="4000" dirty="0" smtClean="0"/>
              <a:t>/physiological Psychology</a:t>
            </a:r>
            <a:r>
              <a:rPr lang="zh-CN" altLang="en-US" sz="4000" dirty="0" smtClean="0"/>
              <a:t>）</a:t>
            </a:r>
            <a:r>
              <a:rPr lang="en-US" altLang="zh-CN" sz="4000" dirty="0"/>
              <a:t/>
            </a:r>
            <a:br>
              <a:rPr lang="en-US" altLang="zh-CN" sz="4000" dirty="0"/>
            </a:br>
            <a:endParaRPr lang="en-US" altLang="zh-CN" sz="4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5729563" y="946065"/>
            <a:ext cx="3665684" cy="3674651"/>
            <a:chOff x="6745126" y="3118656"/>
            <a:chExt cx="3665684" cy="3674651"/>
          </a:xfrm>
        </p:grpSpPr>
        <p:pic>
          <p:nvPicPr>
            <p:cNvPr id="23" name="Picture 4" descr="Image result for DNA"/>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4376" t="2254" r="10340" b="7783"/>
            <a:stretch/>
          </p:blipFill>
          <p:spPr bwMode="auto">
            <a:xfrm>
              <a:off x="7210897" y="3624955"/>
              <a:ext cx="2479717" cy="316835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p:nvPr/>
          </p:nvCxnSpPr>
          <p:spPr>
            <a:xfrm>
              <a:off x="6878329" y="5117521"/>
              <a:ext cx="684076" cy="0"/>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9216845" y="5117521"/>
              <a:ext cx="820201" cy="0"/>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9007162" y="4417043"/>
              <a:ext cx="1403648" cy="5760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800" b="1" dirty="0" smtClean="0">
                  <a:solidFill>
                    <a:srgbClr val="FF0000"/>
                  </a:solidFill>
                </a:rPr>
                <a:t>C=G</a:t>
              </a:r>
            </a:p>
          </p:txBody>
        </p:sp>
        <p:sp>
          <p:nvSpPr>
            <p:cNvPr id="24" name="Rounded Rectangle 23"/>
            <p:cNvSpPr/>
            <p:nvPr/>
          </p:nvSpPr>
          <p:spPr>
            <a:xfrm>
              <a:off x="6745126" y="4417043"/>
              <a:ext cx="1403648" cy="5760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800" b="1" dirty="0" smtClean="0">
                  <a:solidFill>
                    <a:srgbClr val="FF0000"/>
                  </a:solidFill>
                </a:rPr>
                <a:t>C=G</a:t>
              </a:r>
            </a:p>
          </p:txBody>
        </p:sp>
        <p:sp>
          <p:nvSpPr>
            <p:cNvPr id="27" name="Rounded Rectangle 26"/>
            <p:cNvSpPr/>
            <p:nvPr/>
          </p:nvSpPr>
          <p:spPr>
            <a:xfrm>
              <a:off x="6878329" y="3118656"/>
              <a:ext cx="2953936" cy="47667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2800" b="1" dirty="0" smtClean="0"/>
                <a:t>纯合子</a:t>
              </a:r>
              <a:r>
                <a:rPr lang="en-US" altLang="zh-CN" sz="2800" b="1" dirty="0"/>
                <a:t>CC</a:t>
              </a:r>
              <a:endParaRPr lang="zh-CN" altLang="en-US" sz="2800" b="1" dirty="0"/>
            </a:p>
          </p:txBody>
        </p:sp>
      </p:grpSp>
      <p:grpSp>
        <p:nvGrpSpPr>
          <p:cNvPr id="31" name="Group 30"/>
          <p:cNvGrpSpPr/>
          <p:nvPr/>
        </p:nvGrpSpPr>
        <p:grpSpPr>
          <a:xfrm>
            <a:off x="-164080" y="1226599"/>
            <a:ext cx="6303744" cy="6210962"/>
            <a:chOff x="-164080" y="749927"/>
            <a:chExt cx="6303744" cy="6210962"/>
          </a:xfrm>
        </p:grpSpPr>
        <p:pic>
          <p:nvPicPr>
            <p:cNvPr id="4" name="Picture 4" descr="Image result for DNA"/>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4376" t="2254" r="10340" b="7783"/>
            <a:stretch/>
          </p:blipFill>
          <p:spPr bwMode="auto">
            <a:xfrm>
              <a:off x="301691" y="1226599"/>
              <a:ext cx="2479717" cy="316835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110706" y="2703141"/>
              <a:ext cx="684076" cy="0"/>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64080" y="2018687"/>
              <a:ext cx="1403648" cy="5760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800" b="1" dirty="0" smtClean="0">
                  <a:solidFill>
                    <a:srgbClr val="FF0000"/>
                  </a:solidFill>
                </a:rPr>
                <a:t>A=T</a:t>
              </a:r>
            </a:p>
          </p:txBody>
        </p:sp>
        <p:sp>
          <p:nvSpPr>
            <p:cNvPr id="8" name="Rounded Rectangle 7"/>
            <p:cNvSpPr/>
            <p:nvPr/>
          </p:nvSpPr>
          <p:spPr>
            <a:xfrm>
              <a:off x="2115704" y="2018687"/>
              <a:ext cx="1403648" cy="5760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800" b="1" dirty="0" smtClean="0">
                  <a:solidFill>
                    <a:srgbClr val="FF0000"/>
                  </a:solidFill>
                </a:rPr>
                <a:t>A=T</a:t>
              </a:r>
            </a:p>
          </p:txBody>
        </p:sp>
        <p:sp>
          <p:nvSpPr>
            <p:cNvPr id="25" name="Rounded Rectangle 24"/>
            <p:cNvSpPr/>
            <p:nvPr/>
          </p:nvSpPr>
          <p:spPr>
            <a:xfrm>
              <a:off x="85667" y="749927"/>
              <a:ext cx="2953936" cy="47667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2800" b="1" dirty="0" smtClean="0"/>
                <a:t>纯合子</a:t>
              </a:r>
              <a:r>
                <a:rPr lang="en-US" altLang="zh-CN" sz="2800" b="1" dirty="0" smtClean="0"/>
                <a:t>AA</a:t>
              </a:r>
              <a:endParaRPr lang="zh-CN" altLang="en-US" sz="2800" b="1" dirty="0"/>
            </a:p>
          </p:txBody>
        </p:sp>
        <p:grpSp>
          <p:nvGrpSpPr>
            <p:cNvPr id="29" name="Group 28"/>
            <p:cNvGrpSpPr/>
            <p:nvPr/>
          </p:nvGrpSpPr>
          <p:grpSpPr>
            <a:xfrm>
              <a:off x="2284817" y="2678581"/>
              <a:ext cx="3854847" cy="4282308"/>
              <a:chOff x="1850811" y="2243036"/>
              <a:chExt cx="3854847" cy="4282308"/>
            </a:xfrm>
          </p:grpSpPr>
          <p:cxnSp>
            <p:nvCxnSpPr>
              <p:cNvPr id="6" name="Straight Arrow Connector 5"/>
              <p:cNvCxnSpPr/>
              <p:nvPr/>
            </p:nvCxnSpPr>
            <p:spPr>
              <a:xfrm flipH="1">
                <a:off x="1850811" y="2243036"/>
                <a:ext cx="820201" cy="0"/>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pic>
            <p:nvPicPr>
              <p:cNvPr id="13" name="Picture 4" descr="Image result for DNA"/>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4376" t="2254" r="10340" b="7783"/>
              <a:stretch/>
            </p:blipFill>
            <p:spPr bwMode="auto">
              <a:xfrm>
                <a:off x="2861761" y="3356992"/>
                <a:ext cx="2479717" cy="3168352"/>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p:nvPr/>
            </p:nvCxnSpPr>
            <p:spPr>
              <a:xfrm>
                <a:off x="2413738" y="4869160"/>
                <a:ext cx="684076" cy="0"/>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885457" y="4849558"/>
                <a:ext cx="820201" cy="0"/>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395990" y="4149080"/>
                <a:ext cx="1403648" cy="5760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800" b="1" dirty="0" smtClean="0">
                    <a:solidFill>
                      <a:srgbClr val="FF0000"/>
                    </a:solidFill>
                  </a:rPr>
                  <a:t>A=T</a:t>
                </a:r>
              </a:p>
            </p:txBody>
          </p:sp>
          <p:sp>
            <p:nvSpPr>
              <p:cNvPr id="26" name="Rounded Rectangle 25"/>
              <p:cNvSpPr/>
              <p:nvPr/>
            </p:nvSpPr>
            <p:spPr>
              <a:xfrm>
                <a:off x="2671012" y="2880320"/>
                <a:ext cx="2953936" cy="47667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2800" b="1" dirty="0" smtClean="0"/>
                  <a:t>杂合子</a:t>
                </a:r>
                <a:r>
                  <a:rPr lang="en-US" altLang="zh-CN" sz="2800" b="1" dirty="0" smtClean="0"/>
                  <a:t>AC</a:t>
                </a:r>
                <a:endParaRPr lang="zh-CN" altLang="en-US" sz="2800" b="1" dirty="0"/>
              </a:p>
            </p:txBody>
          </p:sp>
        </p:grpSp>
      </p:grpSp>
      <p:sp>
        <p:nvSpPr>
          <p:cNvPr id="17" name="Rounded Rectangle 16"/>
          <p:cNvSpPr/>
          <p:nvPr/>
        </p:nvSpPr>
        <p:spPr>
          <a:xfrm>
            <a:off x="5027739" y="4540001"/>
            <a:ext cx="1403648" cy="5760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800" b="1" dirty="0" smtClean="0">
                <a:solidFill>
                  <a:srgbClr val="FF0000"/>
                </a:solidFill>
              </a:rPr>
              <a:t>C=</a:t>
            </a:r>
            <a:r>
              <a:rPr lang="en-US" altLang="zh-CN" sz="2800" b="1" dirty="0">
                <a:solidFill>
                  <a:srgbClr val="FF0000"/>
                </a:solidFill>
              </a:rPr>
              <a:t>G</a:t>
            </a:r>
            <a:endParaRPr lang="en-US" altLang="zh-CN" sz="2800" b="1" dirty="0" smtClean="0">
              <a:solidFill>
                <a:srgbClr val="FF0000"/>
              </a:solidFill>
            </a:endParaRPr>
          </a:p>
        </p:txBody>
      </p:sp>
      <p:sp>
        <p:nvSpPr>
          <p:cNvPr id="32" name="Title 1"/>
          <p:cNvSpPr>
            <a:spLocks noGrp="1"/>
          </p:cNvSpPr>
          <p:nvPr>
            <p:ph type="title"/>
          </p:nvPr>
        </p:nvSpPr>
        <p:spPr>
          <a:xfrm>
            <a:off x="433268" y="19361"/>
            <a:ext cx="8229600" cy="1143000"/>
          </a:xfrm>
        </p:spPr>
        <p:txBody>
          <a:bodyPr/>
          <a:lstStyle/>
          <a:p>
            <a:r>
              <a:rPr lang="zh-CN" altLang="en-US" dirty="0" smtClean="0"/>
              <a:t>一个个体可能的基因型</a:t>
            </a:r>
            <a:endParaRPr lang="zh-CN" altLang="en-US" dirty="0"/>
          </a:p>
        </p:txBody>
      </p:sp>
    </p:spTree>
    <p:extLst>
      <p:ext uri="{BB962C8B-B14F-4D97-AF65-F5344CB8AC3E}">
        <p14:creationId xmlns:p14="http://schemas.microsoft.com/office/powerpoint/2010/main" val="31941457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r>
              <a:rPr lang="zh-CN" altLang="en-US" dirty="0" smtClean="0"/>
              <a:t>显性基因</a:t>
            </a:r>
            <a:endParaRPr lang="en-US" altLang="zh-CN" dirty="0" smtClean="0"/>
          </a:p>
          <a:p>
            <a:pPr lvl="1"/>
            <a:r>
              <a:rPr lang="zh-CN" altLang="en-US" dirty="0" smtClean="0"/>
              <a:t>携带的纯合子和杂合子都表现出性状</a:t>
            </a:r>
            <a:endParaRPr lang="en-US" altLang="zh-CN" dirty="0" smtClean="0"/>
          </a:p>
          <a:p>
            <a:pPr lvl="1"/>
            <a:endParaRPr lang="en-US" altLang="zh-CN" dirty="0" smtClean="0"/>
          </a:p>
          <a:p>
            <a:r>
              <a:rPr lang="zh-CN" altLang="en-US" dirty="0" smtClean="0"/>
              <a:t>隐性基因</a:t>
            </a:r>
            <a:endParaRPr lang="en-US" altLang="zh-CN" dirty="0" smtClean="0"/>
          </a:p>
          <a:p>
            <a:pPr lvl="1"/>
            <a:r>
              <a:rPr lang="zh-CN" altLang="en-US" dirty="0" smtClean="0"/>
              <a:t>携带的纯</a:t>
            </a:r>
            <a:r>
              <a:rPr lang="zh-CN" altLang="en-US" dirty="0"/>
              <a:t>合</a:t>
            </a:r>
            <a:r>
              <a:rPr lang="zh-CN" altLang="en-US" dirty="0" smtClean="0"/>
              <a:t>子表</a:t>
            </a:r>
            <a:r>
              <a:rPr lang="zh-CN" altLang="en-US" dirty="0"/>
              <a:t>现出性</a:t>
            </a:r>
            <a:r>
              <a:rPr lang="zh-CN" altLang="en-US" dirty="0" smtClean="0"/>
              <a:t>状</a:t>
            </a:r>
            <a:endParaRPr lang="en-US" altLang="zh-CN" dirty="0" smtClean="0"/>
          </a:p>
          <a:p>
            <a:pPr lvl="1"/>
            <a:endParaRPr lang="en-US" altLang="zh-CN" dirty="0" smtClean="0"/>
          </a:p>
          <a:p>
            <a:r>
              <a:rPr lang="zh-CN" altLang="en-US" dirty="0" smtClean="0"/>
              <a:t>半显性基因</a:t>
            </a:r>
            <a:r>
              <a:rPr lang="en-US" altLang="zh-CN" dirty="0" smtClean="0"/>
              <a:t>/</a:t>
            </a:r>
            <a:r>
              <a:rPr lang="zh-CN" altLang="en-US" dirty="0" smtClean="0"/>
              <a:t>不完全显性基因</a:t>
            </a:r>
            <a:endParaRPr lang="en-US" altLang="zh-CN" dirty="0" smtClean="0"/>
          </a:p>
          <a:p>
            <a:pPr lvl="1"/>
            <a:r>
              <a:rPr lang="zh-CN" altLang="en-US" dirty="0" smtClean="0"/>
              <a:t>剂量效应、杂合子表现出中间态</a:t>
            </a:r>
            <a:r>
              <a:rPr lang="en-US" altLang="zh-CN" dirty="0" smtClean="0"/>
              <a:t>…..</a:t>
            </a:r>
          </a:p>
        </p:txBody>
      </p:sp>
    </p:spTree>
    <p:extLst>
      <p:ext uri="{BB962C8B-B14F-4D97-AF65-F5344CB8AC3E}">
        <p14:creationId xmlns:p14="http://schemas.microsoft.com/office/powerpoint/2010/main" val="40637886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a:xfrm>
            <a:off x="457200" y="1268760"/>
            <a:ext cx="8229600" cy="4525963"/>
          </a:xfrm>
        </p:spPr>
        <p:txBody>
          <a:bodyPr/>
          <a:lstStyle/>
          <a:p>
            <a:r>
              <a:rPr lang="zh-CN" altLang="en-US" dirty="0"/>
              <a:t>伴</a:t>
            </a:r>
            <a:r>
              <a:rPr lang="zh-CN" altLang="en-US" dirty="0" smtClean="0"/>
              <a:t>性基因（</a:t>
            </a:r>
            <a:r>
              <a:rPr lang="en-US" altLang="zh-CN" dirty="0" smtClean="0"/>
              <a:t>sex-linked genes</a:t>
            </a:r>
            <a:r>
              <a:rPr lang="zh-CN" altLang="en-US" dirty="0" smtClean="0"/>
              <a:t>）</a:t>
            </a:r>
            <a:endParaRPr lang="en-US" altLang="zh-CN" dirty="0" smtClean="0"/>
          </a:p>
          <a:p>
            <a:pPr lvl="1"/>
            <a:r>
              <a:rPr lang="zh-CN" altLang="en-US" dirty="0"/>
              <a:t>位</a:t>
            </a:r>
            <a:r>
              <a:rPr lang="zh-CN" altLang="en-US" dirty="0" smtClean="0"/>
              <a:t>于性染色体上</a:t>
            </a:r>
            <a:endParaRPr lang="en-US" altLang="zh-CN" dirty="0" smtClean="0"/>
          </a:p>
          <a:p>
            <a:r>
              <a:rPr lang="zh-CN" altLang="en-US" dirty="0" smtClean="0"/>
              <a:t>常染色体基因（</a:t>
            </a:r>
            <a:r>
              <a:rPr lang="en-US" altLang="zh-CN" dirty="0" err="1" smtClean="0"/>
              <a:t>antosomal</a:t>
            </a:r>
            <a:r>
              <a:rPr lang="en-US" altLang="zh-CN" dirty="0" smtClean="0"/>
              <a:t> gene</a:t>
            </a:r>
            <a:r>
              <a:rPr lang="zh-CN" altLang="en-US" dirty="0" smtClean="0"/>
              <a:t>）</a:t>
            </a:r>
            <a:endParaRPr lang="en-US" altLang="zh-CN" dirty="0" smtClean="0"/>
          </a:p>
          <a:p>
            <a:pPr marL="0" indent="0">
              <a:buNone/>
            </a:pPr>
            <a:endParaRPr lang="en-US" altLang="zh-CN" dirty="0"/>
          </a:p>
          <a:p>
            <a:r>
              <a:rPr lang="zh-CN" altLang="en-US" dirty="0" smtClean="0"/>
              <a:t>限性基因（</a:t>
            </a:r>
            <a:r>
              <a:rPr lang="en-US" altLang="zh-CN" dirty="0" smtClean="0"/>
              <a:t>sex-limited genes</a:t>
            </a:r>
            <a:r>
              <a:rPr lang="zh-CN" altLang="en-US" dirty="0" smtClean="0"/>
              <a:t>）</a:t>
            </a:r>
            <a:endParaRPr lang="en-US" altLang="zh-CN" dirty="0" smtClean="0"/>
          </a:p>
          <a:p>
            <a:pPr lvl="1"/>
            <a:r>
              <a:rPr lang="zh-CN" altLang="en-US" dirty="0"/>
              <a:t>两</a:t>
            </a:r>
            <a:r>
              <a:rPr lang="zh-CN" altLang="en-US" dirty="0" smtClean="0"/>
              <a:t>性都携带</a:t>
            </a:r>
            <a:endParaRPr lang="en-US" altLang="zh-CN" dirty="0" smtClean="0"/>
          </a:p>
          <a:p>
            <a:pPr lvl="1"/>
            <a:r>
              <a:rPr lang="zh-CN" altLang="en-US" dirty="0"/>
              <a:t>一</a:t>
            </a:r>
            <a:r>
              <a:rPr lang="zh-CN" altLang="en-US" dirty="0" smtClean="0"/>
              <a:t>般位于常染色体上</a:t>
            </a:r>
            <a:endParaRPr lang="en-US" altLang="zh-CN" dirty="0" smtClean="0"/>
          </a:p>
          <a:p>
            <a:pPr lvl="1"/>
            <a:r>
              <a:rPr lang="zh-CN" altLang="en-US" dirty="0" smtClean="0"/>
              <a:t>但主要影响或只影响某一性别</a:t>
            </a:r>
            <a:endParaRPr lang="en-US" altLang="zh-CN" dirty="0" smtClean="0"/>
          </a:p>
          <a:p>
            <a:pPr lvl="1"/>
            <a:r>
              <a:rPr lang="zh-CN" altLang="en-US" dirty="0"/>
              <a:t>一</a:t>
            </a:r>
            <a:r>
              <a:rPr lang="zh-CN" altLang="en-US" dirty="0" smtClean="0"/>
              <a:t>般会依赖雄激素或者雌激素的激活</a:t>
            </a:r>
            <a:endParaRPr lang="en-US" altLang="zh-CN" dirty="0" smtClean="0"/>
          </a:p>
          <a:p>
            <a:pPr lvl="1"/>
            <a:endParaRPr lang="zh-CN" altLang="en-US" dirty="0"/>
          </a:p>
        </p:txBody>
      </p:sp>
    </p:spTree>
    <p:extLst>
      <p:ext uri="{BB962C8B-B14F-4D97-AF65-F5344CB8AC3E}">
        <p14:creationId xmlns:p14="http://schemas.microsoft.com/office/powerpoint/2010/main" val="22505077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lstStyle/>
          <a:p>
            <a:r>
              <a:rPr lang="zh-CN" altLang="en-US" dirty="0" smtClean="0"/>
              <a:t>基因如何调控机体性状</a:t>
            </a:r>
            <a:endParaRPr lang="zh-CN" altLang="en-US" dirty="0"/>
          </a:p>
        </p:txBody>
      </p:sp>
      <p:sp>
        <p:nvSpPr>
          <p:cNvPr id="3" name="Content Placeholder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654116"/>
            <a:ext cx="7064024" cy="4274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Image result for genetic cod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1064" y="2257713"/>
            <a:ext cx="2002936" cy="2708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51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268760"/>
            <a:ext cx="8229600" cy="1224136"/>
          </a:xfrm>
        </p:spPr>
        <p:txBody>
          <a:bodyPr/>
          <a:lstStyle/>
          <a:p>
            <a:r>
              <a:rPr lang="zh-CN" altLang="en-US" sz="2800" dirty="0" smtClean="0">
                <a:effectLst/>
              </a:rPr>
              <a:t>分离定律：控制性状的一对等位基因产生配子时彼此分离，独立分配到不同的性细胞中</a:t>
            </a:r>
            <a:endParaRPr lang="en-US" altLang="zh-CN" sz="2800" dirty="0" smtClean="0">
              <a:effectLst/>
            </a:endParaRPr>
          </a:p>
          <a:p>
            <a:endParaRPr lang="en-US" altLang="zh-CN" sz="2800" dirty="0" smtClean="0">
              <a:effectLst/>
            </a:endParaRPr>
          </a:p>
          <a:p>
            <a:pPr marL="0" indent="0">
              <a:buNone/>
            </a:pPr>
            <a:endParaRPr lang="zh-CN" altLang="en-US" dirty="0"/>
          </a:p>
        </p:txBody>
      </p:sp>
      <p:sp>
        <p:nvSpPr>
          <p:cNvPr id="5" name="标题 1"/>
          <p:cNvSpPr txBox="1">
            <a:spLocks/>
          </p:cNvSpPr>
          <p:nvPr/>
        </p:nvSpPr>
        <p:spPr bwMode="auto">
          <a:xfrm>
            <a:off x="323528" y="116632"/>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9pPr>
          </a:lstStyle>
          <a:p>
            <a:r>
              <a:rPr lang="zh-CN" altLang="en-US" sz="3600" kern="0" dirty="0" smtClean="0"/>
              <a:t>复习：孟德尔遗传定律</a:t>
            </a:r>
            <a:endParaRPr lang="zh-CN" altLang="en-US" sz="3600" kern="0" dirty="0"/>
          </a:p>
        </p:txBody>
      </p:sp>
      <p:pic>
        <p:nvPicPr>
          <p:cNvPr id="4098" name="Picture 2" descr="https://timgsa.baidu.com/timg?image&amp;quality=80&amp;size=b9999_10000&amp;sec=1488770352&amp;di=ff1d0e0c48acae313f966f33db79e8e7&amp;imgtype=jpg&amp;er=1&amp;src=http%3A%2F%2Fd.hiphotos.baidu.com%2Fzhidao%2Fpic%2Fitem%2F7af40ad162d9f2d38c095b8ba8ec8a136327cc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276872"/>
            <a:ext cx="6283846" cy="4484909"/>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1043608" y="3933056"/>
            <a:ext cx="6427862" cy="1152128"/>
          </a:xfrm>
          <a:prstGeom prst="round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583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1728192"/>
          </a:xfrm>
        </p:spPr>
        <p:txBody>
          <a:bodyPr/>
          <a:lstStyle/>
          <a:p>
            <a:pPr marL="0" indent="0">
              <a:buNone/>
            </a:pPr>
            <a:endParaRPr lang="en-US" altLang="zh-CN" sz="2800" dirty="0" smtClean="0">
              <a:effectLst/>
            </a:endParaRPr>
          </a:p>
          <a:p>
            <a:r>
              <a:rPr lang="zh-CN" altLang="en-US" sz="2800" dirty="0" smtClean="0">
                <a:effectLst/>
              </a:rPr>
              <a:t>自由组合定律（独立分配规律）：等位基因独立自由地组合到配子中（概率取样问题：非同源染色体的自由组合）</a:t>
            </a:r>
            <a:endParaRPr lang="en-US" altLang="zh-CN" sz="2800" dirty="0" smtClean="0">
              <a:effectLst/>
            </a:endParaRPr>
          </a:p>
          <a:p>
            <a:pPr marL="0" indent="0">
              <a:buNone/>
            </a:pPr>
            <a:endParaRPr lang="zh-CN" altLang="en-US" dirty="0"/>
          </a:p>
        </p:txBody>
      </p:sp>
      <p:sp>
        <p:nvSpPr>
          <p:cNvPr id="5" name="标题 1"/>
          <p:cNvSpPr txBox="1">
            <a:spLocks/>
          </p:cNvSpPr>
          <p:nvPr/>
        </p:nvSpPr>
        <p:spPr bwMode="auto">
          <a:xfrm>
            <a:off x="323528" y="-1714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9pPr>
          </a:lstStyle>
          <a:p>
            <a:r>
              <a:rPr lang="zh-CN" altLang="en-US" sz="3600" kern="0" dirty="0" smtClean="0"/>
              <a:t>复习：孟德尔遗传定律</a:t>
            </a:r>
            <a:endParaRPr lang="zh-CN" altLang="en-US" sz="3600" kern="0" dirty="0"/>
          </a:p>
        </p:txBody>
      </p:sp>
      <p:pic>
        <p:nvPicPr>
          <p:cNvPr id="4" name="Picture 2" descr="https://timgsa.baidu.com/timg?image&amp;quality=80&amp;size=b9999_10000&amp;sec=1488770352&amp;di=ff1d0e0c48acae313f966f33db79e8e7&amp;imgtype=jpg&amp;er=1&amp;src=http%3A%2F%2Fd.hiphotos.baidu.com%2Fzhidao%2Fpic%2Fitem%2F7af40ad162d9f2d38c095b8ba8ec8a136327cc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2790808"/>
            <a:ext cx="5563766" cy="3970973"/>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2843808" y="5157192"/>
            <a:ext cx="4627662" cy="1080120"/>
          </a:xfrm>
          <a:prstGeom prst="round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4130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1728192"/>
          </a:xfrm>
        </p:spPr>
        <p:txBody>
          <a:bodyPr/>
          <a:lstStyle/>
          <a:p>
            <a:pPr marL="0" indent="0">
              <a:buNone/>
            </a:pPr>
            <a:endParaRPr lang="zh-CN" altLang="en-US" sz="2800" dirty="0" smtClean="0">
              <a:effectLst/>
            </a:endParaRPr>
          </a:p>
          <a:p>
            <a:r>
              <a:rPr lang="zh-CN" altLang="en-US" sz="2800" dirty="0" smtClean="0">
                <a:effectLst/>
              </a:rPr>
              <a:t>连锁与互换定律：位于同一对染色体上的非等位基因形成配子时倾向于连在一起传递；交换型配子是由于非姊妹染色单体间交换形成</a:t>
            </a:r>
          </a:p>
          <a:p>
            <a:pPr marL="0" indent="0">
              <a:buNone/>
            </a:pPr>
            <a:endParaRPr lang="zh-CN" altLang="en-US" dirty="0"/>
          </a:p>
        </p:txBody>
      </p:sp>
      <p:sp>
        <p:nvSpPr>
          <p:cNvPr id="5" name="标题 1"/>
          <p:cNvSpPr txBox="1">
            <a:spLocks/>
          </p:cNvSpPr>
          <p:nvPr/>
        </p:nvSpPr>
        <p:spPr bwMode="auto">
          <a:xfrm>
            <a:off x="323528" y="116632"/>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9pPr>
          </a:lstStyle>
          <a:p>
            <a:r>
              <a:rPr lang="zh-CN" altLang="en-US" sz="3600" kern="0" dirty="0" smtClean="0"/>
              <a:t>复习：孟德尔遗传定律</a:t>
            </a:r>
            <a:endParaRPr lang="zh-CN" altLang="en-US" sz="3600" kern="0" dirty="0"/>
          </a:p>
        </p:txBody>
      </p:sp>
      <p:sp>
        <p:nvSpPr>
          <p:cNvPr id="2" name="AutoShape 2" descr="Image result for gene link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Image result for gene link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3125830"/>
            <a:ext cx="5322168" cy="3732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descr="Image result for gene link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819" y="3396141"/>
            <a:ext cx="3378836" cy="324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113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80728"/>
            <a:ext cx="8229600" cy="4525963"/>
          </a:xfrm>
        </p:spPr>
        <p:txBody>
          <a:bodyPr/>
          <a:lstStyle/>
          <a:p>
            <a:r>
              <a:rPr lang="zh-CN" altLang="en-US" dirty="0" smtClean="0"/>
              <a:t>基因与行为关联研究</a:t>
            </a:r>
            <a:endParaRPr lang="en-US" altLang="zh-CN" dirty="0" smtClean="0"/>
          </a:p>
          <a:p>
            <a:endParaRPr lang="en-US" altLang="zh-CN" dirty="0" smtClean="0"/>
          </a:p>
          <a:p>
            <a:pPr lvl="1"/>
            <a:r>
              <a:rPr lang="zh-CN" altLang="en-US" dirty="0" smtClean="0"/>
              <a:t>基因变异</a:t>
            </a:r>
            <a:r>
              <a:rPr lang="zh-CN" altLang="en-US" dirty="0"/>
              <a:t>：</a:t>
            </a:r>
            <a:r>
              <a:rPr lang="zh-CN" altLang="en-US" dirty="0" smtClean="0"/>
              <a:t>不同的基因型</a:t>
            </a:r>
            <a:endParaRPr lang="en-US" altLang="zh-CN" dirty="0" smtClean="0"/>
          </a:p>
          <a:p>
            <a:pPr marL="857250" lvl="2" indent="0">
              <a:buNone/>
            </a:pPr>
            <a:r>
              <a:rPr lang="en-US" altLang="zh-CN" dirty="0" smtClean="0"/>
              <a:t>4</a:t>
            </a:r>
            <a:r>
              <a:rPr lang="zh-CN" altLang="en-US" dirty="0" smtClean="0"/>
              <a:t>种碱基</a:t>
            </a:r>
            <a:r>
              <a:rPr lang="en-US" altLang="zh-CN" dirty="0" smtClean="0"/>
              <a:t>/4</a:t>
            </a:r>
            <a:r>
              <a:rPr lang="zh-CN" altLang="en-US" dirty="0" smtClean="0"/>
              <a:t>种等位基因：</a:t>
            </a:r>
            <a:r>
              <a:rPr lang="en-US" altLang="zh-CN" dirty="0" smtClean="0"/>
              <a:t>C=G</a:t>
            </a:r>
            <a:r>
              <a:rPr lang="zh-CN" altLang="en-US" dirty="0" smtClean="0"/>
              <a:t>；</a:t>
            </a:r>
            <a:r>
              <a:rPr lang="en-US" altLang="zh-CN" dirty="0" smtClean="0"/>
              <a:t>A=T</a:t>
            </a:r>
          </a:p>
          <a:p>
            <a:pPr marL="857250" lvl="2" indent="0">
              <a:buNone/>
            </a:pPr>
            <a:r>
              <a:rPr lang="zh-CN" altLang="en-US" dirty="0" smtClean="0"/>
              <a:t>纯合子基因型：</a:t>
            </a:r>
            <a:r>
              <a:rPr lang="en-US" altLang="zh-CN" dirty="0" smtClean="0"/>
              <a:t>CC</a:t>
            </a:r>
            <a:r>
              <a:rPr lang="zh-CN" altLang="en-US" dirty="0" smtClean="0"/>
              <a:t>、</a:t>
            </a:r>
            <a:r>
              <a:rPr lang="en-US" altLang="zh-CN" dirty="0" smtClean="0"/>
              <a:t>GG</a:t>
            </a:r>
            <a:r>
              <a:rPr lang="zh-CN" altLang="en-US" dirty="0" smtClean="0"/>
              <a:t>、</a:t>
            </a:r>
            <a:r>
              <a:rPr lang="en-US" altLang="zh-CN" dirty="0" smtClean="0"/>
              <a:t>AA</a:t>
            </a:r>
            <a:r>
              <a:rPr lang="zh-CN" altLang="en-US" dirty="0" smtClean="0"/>
              <a:t>、</a:t>
            </a:r>
            <a:r>
              <a:rPr lang="en-US" altLang="zh-CN" dirty="0" smtClean="0"/>
              <a:t>TT</a:t>
            </a:r>
          </a:p>
          <a:p>
            <a:pPr marL="857250" lvl="2" indent="0">
              <a:buNone/>
            </a:pPr>
            <a:r>
              <a:rPr lang="zh-CN" altLang="en-US" dirty="0" smtClean="0"/>
              <a:t>杂合子基因型：</a:t>
            </a:r>
            <a:r>
              <a:rPr lang="en-US" altLang="zh-CN" dirty="0" smtClean="0"/>
              <a:t>CG</a:t>
            </a:r>
            <a:r>
              <a:rPr lang="zh-CN" altLang="en-US" dirty="0" smtClean="0"/>
              <a:t>、</a:t>
            </a:r>
            <a:r>
              <a:rPr lang="en-US" altLang="zh-CN" dirty="0" smtClean="0"/>
              <a:t>CA</a:t>
            </a:r>
            <a:r>
              <a:rPr lang="zh-CN" altLang="en-US" dirty="0" smtClean="0"/>
              <a:t>、</a:t>
            </a:r>
            <a:r>
              <a:rPr lang="en-US" altLang="zh-CN" dirty="0" smtClean="0"/>
              <a:t>AT</a:t>
            </a:r>
            <a:r>
              <a:rPr lang="zh-CN" altLang="en-US" dirty="0" smtClean="0"/>
              <a:t>、</a:t>
            </a:r>
            <a:r>
              <a:rPr lang="en-US" altLang="zh-CN" dirty="0" smtClean="0"/>
              <a:t>GT</a:t>
            </a:r>
          </a:p>
          <a:p>
            <a:pPr marL="857250" lvl="2" indent="0">
              <a:buNone/>
            </a:pPr>
            <a:endParaRPr lang="en-US" altLang="zh-CN" dirty="0"/>
          </a:p>
          <a:p>
            <a:pPr lvl="1"/>
            <a:r>
              <a:rPr lang="zh-CN" altLang="en-US" dirty="0" smtClean="0"/>
              <a:t>心理行为：不同的表现型</a:t>
            </a:r>
            <a:endParaRPr lang="en-US" altLang="zh-CN" dirty="0" smtClean="0"/>
          </a:p>
          <a:p>
            <a:pPr marL="914400" lvl="2" indent="0">
              <a:buNone/>
            </a:pPr>
            <a:r>
              <a:rPr lang="zh-CN" altLang="en-US" dirty="0" smtClean="0"/>
              <a:t>攻击性人格、抑郁、焦虑、强迫行为</a:t>
            </a:r>
            <a:endParaRPr lang="en-US" altLang="zh-CN" dirty="0"/>
          </a:p>
          <a:p>
            <a:endParaRPr lang="zh-CN" altLang="en-US" dirty="0"/>
          </a:p>
        </p:txBody>
      </p:sp>
    </p:spTree>
    <p:extLst>
      <p:ext uri="{BB962C8B-B14F-4D97-AF65-F5344CB8AC3E}">
        <p14:creationId xmlns:p14="http://schemas.microsoft.com/office/powerpoint/2010/main" val="33678639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3858624042"/>
              </p:ext>
            </p:extLst>
          </p:nvPr>
        </p:nvGraphicFramePr>
        <p:xfrm>
          <a:off x="360040" y="1196752"/>
          <a:ext cx="3384376" cy="1944216"/>
        </p:xfrm>
        <a:graphic>
          <a:graphicData uri="http://schemas.openxmlformats.org/drawingml/2006/table">
            <a:tbl>
              <a:tblPr firstRow="1" bandRow="1">
                <a:tableStyleId>{5C22544A-7EE6-4342-B048-85BDC9FD1C3A}</a:tableStyleId>
              </a:tblPr>
              <a:tblGrid>
                <a:gridCol w="1692188">
                  <a:extLst>
                    <a:ext uri="{9D8B030D-6E8A-4147-A177-3AD203B41FA5}">
                      <a16:colId xmlns:a16="http://schemas.microsoft.com/office/drawing/2014/main" val="20000"/>
                    </a:ext>
                  </a:extLst>
                </a:gridCol>
                <a:gridCol w="1692188">
                  <a:extLst>
                    <a:ext uri="{9D8B030D-6E8A-4147-A177-3AD203B41FA5}">
                      <a16:colId xmlns:a16="http://schemas.microsoft.com/office/drawing/2014/main" val="20001"/>
                    </a:ext>
                  </a:extLst>
                </a:gridCol>
              </a:tblGrid>
              <a:tr h="432048">
                <a:tc>
                  <a:txBody>
                    <a:bodyPr/>
                    <a:lstStyle/>
                    <a:p>
                      <a:r>
                        <a:rPr lang="zh-CN" altLang="en-US" dirty="0" smtClean="0"/>
                        <a:t>基因型</a:t>
                      </a:r>
                      <a:endParaRPr lang="zh-CN" altLang="en-US" dirty="0"/>
                    </a:p>
                  </a:txBody>
                  <a:tcPr/>
                </a:tc>
                <a:tc>
                  <a:txBody>
                    <a:bodyPr/>
                    <a:lstStyle/>
                    <a:p>
                      <a:r>
                        <a:rPr lang="zh-CN" altLang="en-US" dirty="0" smtClean="0"/>
                        <a:t>强迫行为得分</a:t>
                      </a:r>
                      <a:endParaRPr lang="zh-CN" altLang="en-US" dirty="0"/>
                    </a:p>
                  </a:txBody>
                  <a:tcPr/>
                </a:tc>
                <a:extLst>
                  <a:ext uri="{0D108BD9-81ED-4DB2-BD59-A6C34878D82A}">
                    <a16:rowId xmlns:a16="http://schemas.microsoft.com/office/drawing/2014/main" val="10000"/>
                  </a:ext>
                </a:extLst>
              </a:tr>
              <a:tr h="504056">
                <a:tc>
                  <a:txBody>
                    <a:bodyPr/>
                    <a:lstStyle/>
                    <a:p>
                      <a:r>
                        <a:rPr lang="en-US" altLang="zh-CN" dirty="0" smtClean="0"/>
                        <a:t>AA</a:t>
                      </a:r>
                      <a:r>
                        <a:rPr lang="zh-CN" altLang="en-US" dirty="0" smtClean="0"/>
                        <a:t>人群（</a:t>
                      </a:r>
                      <a:r>
                        <a:rPr lang="en-US" altLang="zh-CN" dirty="0" smtClean="0"/>
                        <a:t>n=40</a:t>
                      </a:r>
                      <a:r>
                        <a:rPr lang="zh-CN" altLang="en-US" dirty="0" smtClean="0"/>
                        <a:t>）</a:t>
                      </a:r>
                      <a:endParaRPr lang="zh-CN" altLang="en-US" dirty="0"/>
                    </a:p>
                  </a:txBody>
                  <a:tcPr/>
                </a:tc>
                <a:tc>
                  <a:txBody>
                    <a:bodyPr/>
                    <a:lstStyle/>
                    <a:p>
                      <a:r>
                        <a:rPr lang="en-US" altLang="zh-CN" dirty="0" smtClean="0"/>
                        <a:t>25</a:t>
                      </a:r>
                      <a:endParaRPr lang="zh-CN" altLang="en-US" dirty="0"/>
                    </a:p>
                  </a:txBody>
                  <a:tcPr/>
                </a:tc>
                <a:extLst>
                  <a:ext uri="{0D108BD9-81ED-4DB2-BD59-A6C34878D82A}">
                    <a16:rowId xmlns:a16="http://schemas.microsoft.com/office/drawing/2014/main" val="10001"/>
                  </a:ext>
                </a:extLst>
              </a:tr>
              <a:tr h="504056">
                <a:tc>
                  <a:txBody>
                    <a:bodyPr/>
                    <a:lstStyle/>
                    <a:p>
                      <a:r>
                        <a:rPr lang="en-US" altLang="zh-CN" dirty="0" smtClean="0"/>
                        <a:t>AC</a:t>
                      </a:r>
                      <a:r>
                        <a:rPr lang="zh-CN" altLang="en-US" dirty="0" smtClean="0"/>
                        <a:t>人群（</a:t>
                      </a:r>
                      <a:r>
                        <a:rPr lang="en-US" altLang="zh-CN" dirty="0" smtClean="0"/>
                        <a:t>n=35</a:t>
                      </a:r>
                      <a:r>
                        <a:rPr lang="zh-CN" altLang="en-US" dirty="0" smtClean="0"/>
                        <a:t>）</a:t>
                      </a:r>
                      <a:endParaRPr lang="zh-CN" altLang="en-US" dirty="0"/>
                    </a:p>
                  </a:txBody>
                  <a:tcPr/>
                </a:tc>
                <a:tc>
                  <a:txBody>
                    <a:bodyPr/>
                    <a:lstStyle/>
                    <a:p>
                      <a:r>
                        <a:rPr lang="en-US" altLang="zh-CN" dirty="0" smtClean="0"/>
                        <a:t>20</a:t>
                      </a:r>
                      <a:endParaRPr lang="zh-CN" altLang="en-US" dirty="0"/>
                    </a:p>
                  </a:txBody>
                  <a:tcPr/>
                </a:tc>
                <a:extLst>
                  <a:ext uri="{0D108BD9-81ED-4DB2-BD59-A6C34878D82A}">
                    <a16:rowId xmlns:a16="http://schemas.microsoft.com/office/drawing/2014/main" val="10002"/>
                  </a:ext>
                </a:extLst>
              </a:tr>
              <a:tr h="504056">
                <a:tc>
                  <a:txBody>
                    <a:bodyPr/>
                    <a:lstStyle/>
                    <a:p>
                      <a:r>
                        <a:rPr lang="en-US" altLang="zh-CN" dirty="0" smtClean="0"/>
                        <a:t>CC</a:t>
                      </a:r>
                      <a:r>
                        <a:rPr lang="zh-CN" altLang="en-US" dirty="0" smtClean="0"/>
                        <a:t>人群（</a:t>
                      </a:r>
                      <a:r>
                        <a:rPr lang="en-US" altLang="zh-CN" dirty="0" smtClean="0"/>
                        <a:t>n=30</a:t>
                      </a:r>
                      <a:r>
                        <a:rPr lang="zh-CN" altLang="en-US" dirty="0" smtClean="0"/>
                        <a:t>）</a:t>
                      </a:r>
                      <a:endParaRPr lang="zh-CN" altLang="en-US" dirty="0"/>
                    </a:p>
                  </a:txBody>
                  <a:tcPr/>
                </a:tc>
                <a:tc>
                  <a:txBody>
                    <a:bodyPr/>
                    <a:lstStyle/>
                    <a:p>
                      <a:r>
                        <a:rPr lang="en-US" altLang="zh-CN" dirty="0" smtClean="0"/>
                        <a:t>18</a:t>
                      </a:r>
                      <a:endParaRPr lang="zh-CN" altLang="en-US" dirty="0"/>
                    </a:p>
                  </a:txBody>
                  <a:tcPr/>
                </a:tc>
                <a:extLst>
                  <a:ext uri="{0D108BD9-81ED-4DB2-BD59-A6C34878D82A}">
                    <a16:rowId xmlns:a16="http://schemas.microsoft.com/office/drawing/2014/main" val="10003"/>
                  </a:ext>
                </a:extLst>
              </a:tr>
            </a:tbl>
          </a:graphicData>
        </a:graphic>
      </p:graphicFrame>
      <p:sp>
        <p:nvSpPr>
          <p:cNvPr id="7" name="圆角矩形 6"/>
          <p:cNvSpPr/>
          <p:nvPr/>
        </p:nvSpPr>
        <p:spPr>
          <a:xfrm>
            <a:off x="4283968" y="4134644"/>
            <a:ext cx="2786683" cy="1500658"/>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marL="342900" indent="-342900" algn="ctr">
              <a:buAutoNum type="arabicPeriod"/>
            </a:pPr>
            <a:r>
              <a:rPr lang="zh-CN" altLang="en-US" sz="2400" dirty="0" smtClean="0">
                <a:solidFill>
                  <a:schemeClr val="tx1"/>
                </a:solidFill>
              </a:rPr>
              <a:t>卡方检验</a:t>
            </a:r>
            <a:endParaRPr lang="en-US" altLang="zh-CN" sz="2400" dirty="0" smtClean="0">
              <a:solidFill>
                <a:schemeClr val="tx1"/>
              </a:solidFill>
            </a:endParaRPr>
          </a:p>
          <a:p>
            <a:pPr marL="342900" indent="-342900" algn="ctr">
              <a:buAutoNum type="arabicPeriod"/>
            </a:pPr>
            <a:endParaRPr lang="en-US" altLang="zh-CN" sz="2400" dirty="0">
              <a:solidFill>
                <a:schemeClr val="tx1"/>
              </a:solidFill>
            </a:endParaRPr>
          </a:p>
          <a:p>
            <a:pPr marL="342900" indent="-342900" algn="ctr">
              <a:buAutoNum type="arabicPeriod"/>
            </a:pPr>
            <a:r>
              <a:rPr lang="zh-CN" altLang="en-US" sz="2400" dirty="0" smtClean="0">
                <a:solidFill>
                  <a:schemeClr val="tx1"/>
                </a:solidFill>
              </a:rPr>
              <a:t>列联表分析</a:t>
            </a:r>
            <a:endParaRPr lang="zh-CN" altLang="en-US" sz="2400" dirty="0">
              <a:solidFill>
                <a:schemeClr val="tx1"/>
              </a:solidFill>
            </a:endParaRPr>
          </a:p>
        </p:txBody>
      </p:sp>
      <p:sp>
        <p:nvSpPr>
          <p:cNvPr id="8" name="圆角矩形 7"/>
          <p:cNvSpPr/>
          <p:nvPr/>
        </p:nvSpPr>
        <p:spPr>
          <a:xfrm>
            <a:off x="0" y="552339"/>
            <a:ext cx="410445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t>连续分布的表现型变量</a:t>
            </a:r>
            <a:endParaRPr lang="zh-CN" altLang="en-US" sz="2800" b="1" dirty="0"/>
          </a:p>
        </p:txBody>
      </p:sp>
      <p:graphicFrame>
        <p:nvGraphicFramePr>
          <p:cNvPr id="9" name="表格 8"/>
          <p:cNvGraphicFramePr>
            <a:graphicFrameLocks noGrp="1"/>
          </p:cNvGraphicFramePr>
          <p:nvPr>
            <p:extLst>
              <p:ext uri="{D42A27DB-BD31-4B8C-83A1-F6EECF244321}">
                <p14:modId xmlns:p14="http://schemas.microsoft.com/office/powerpoint/2010/main" val="862704321"/>
              </p:ext>
            </p:extLst>
          </p:nvPr>
        </p:nvGraphicFramePr>
        <p:xfrm>
          <a:off x="226764" y="4134644"/>
          <a:ext cx="3625156" cy="1944216"/>
        </p:xfrm>
        <a:graphic>
          <a:graphicData uri="http://schemas.openxmlformats.org/drawingml/2006/table">
            <a:tbl>
              <a:tblPr firstRow="1" bandRow="1">
                <a:tableStyleId>{5C22544A-7EE6-4342-B048-85BDC9FD1C3A}</a:tableStyleId>
              </a:tblPr>
              <a:tblGrid>
                <a:gridCol w="1824956">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tblGrid>
              <a:tr h="432048">
                <a:tc>
                  <a:txBody>
                    <a:bodyPr/>
                    <a:lstStyle/>
                    <a:p>
                      <a:r>
                        <a:rPr lang="zh-CN" altLang="en-US" dirty="0" smtClean="0"/>
                        <a:t>基因型</a:t>
                      </a:r>
                      <a:endParaRPr lang="zh-CN" altLang="en-US" dirty="0"/>
                    </a:p>
                  </a:txBody>
                  <a:tcPr/>
                </a:tc>
                <a:tc>
                  <a:txBody>
                    <a:bodyPr/>
                    <a:lstStyle/>
                    <a:p>
                      <a:r>
                        <a:rPr lang="zh-CN" altLang="en-US" dirty="0" smtClean="0"/>
                        <a:t>吸烟</a:t>
                      </a:r>
                      <a:endParaRPr lang="zh-CN" altLang="en-US" dirty="0"/>
                    </a:p>
                  </a:txBody>
                  <a:tcPr/>
                </a:tc>
                <a:tc>
                  <a:txBody>
                    <a:bodyPr/>
                    <a:lstStyle/>
                    <a:p>
                      <a:r>
                        <a:rPr lang="zh-CN" altLang="en-US" dirty="0" smtClean="0"/>
                        <a:t>不吸烟</a:t>
                      </a:r>
                      <a:endParaRPr lang="zh-CN" altLang="en-US" dirty="0"/>
                    </a:p>
                  </a:txBody>
                  <a:tcPr/>
                </a:tc>
                <a:extLst>
                  <a:ext uri="{0D108BD9-81ED-4DB2-BD59-A6C34878D82A}">
                    <a16:rowId xmlns:a16="http://schemas.microsoft.com/office/drawing/2014/main" val="10000"/>
                  </a:ext>
                </a:extLst>
              </a:tr>
              <a:tr h="504056">
                <a:tc>
                  <a:txBody>
                    <a:bodyPr/>
                    <a:lstStyle/>
                    <a:p>
                      <a:r>
                        <a:rPr lang="en-US" altLang="zh-CN" dirty="0" smtClean="0"/>
                        <a:t>AA</a:t>
                      </a:r>
                      <a:r>
                        <a:rPr lang="zh-CN" altLang="en-US" dirty="0" smtClean="0"/>
                        <a:t>人群（</a:t>
                      </a:r>
                      <a:r>
                        <a:rPr lang="en-US" altLang="zh-CN" dirty="0" smtClean="0"/>
                        <a:t>n=40</a:t>
                      </a:r>
                      <a:r>
                        <a:rPr lang="zh-CN" altLang="en-US" dirty="0" smtClean="0"/>
                        <a:t>）</a:t>
                      </a:r>
                      <a:endParaRPr lang="zh-CN" altLang="en-US" dirty="0"/>
                    </a:p>
                  </a:txBody>
                  <a:tcPr/>
                </a:tc>
                <a:tc>
                  <a:txBody>
                    <a:bodyPr/>
                    <a:lstStyle/>
                    <a:p>
                      <a:r>
                        <a:rPr lang="en-US" altLang="zh-CN" dirty="0" smtClean="0"/>
                        <a:t>30</a:t>
                      </a:r>
                      <a:endParaRPr lang="zh-CN" altLang="en-US" dirty="0"/>
                    </a:p>
                  </a:txBody>
                  <a:tcPr/>
                </a:tc>
                <a:tc>
                  <a:txBody>
                    <a:bodyPr/>
                    <a:lstStyle/>
                    <a:p>
                      <a:r>
                        <a:rPr lang="en-US" altLang="zh-CN" dirty="0" smtClean="0"/>
                        <a:t>10</a:t>
                      </a:r>
                      <a:endParaRPr lang="zh-CN" altLang="en-US" dirty="0"/>
                    </a:p>
                  </a:txBody>
                  <a:tcPr/>
                </a:tc>
                <a:extLst>
                  <a:ext uri="{0D108BD9-81ED-4DB2-BD59-A6C34878D82A}">
                    <a16:rowId xmlns:a16="http://schemas.microsoft.com/office/drawing/2014/main" val="10001"/>
                  </a:ext>
                </a:extLst>
              </a:tr>
              <a:tr h="504056">
                <a:tc>
                  <a:txBody>
                    <a:bodyPr/>
                    <a:lstStyle/>
                    <a:p>
                      <a:r>
                        <a:rPr lang="en-US" altLang="zh-CN" dirty="0" smtClean="0"/>
                        <a:t>AC</a:t>
                      </a:r>
                      <a:r>
                        <a:rPr lang="zh-CN" altLang="en-US" dirty="0" smtClean="0"/>
                        <a:t>人群（</a:t>
                      </a:r>
                      <a:r>
                        <a:rPr lang="en-US" altLang="zh-CN" dirty="0" smtClean="0"/>
                        <a:t>n=35</a:t>
                      </a:r>
                      <a:r>
                        <a:rPr lang="zh-CN" altLang="en-US" dirty="0" smtClean="0"/>
                        <a:t>）</a:t>
                      </a:r>
                      <a:endParaRPr lang="zh-CN" altLang="en-US" dirty="0"/>
                    </a:p>
                  </a:txBody>
                  <a:tcPr/>
                </a:tc>
                <a:tc>
                  <a:txBody>
                    <a:bodyPr/>
                    <a:lstStyle/>
                    <a:p>
                      <a:r>
                        <a:rPr lang="en-US" altLang="zh-CN" dirty="0" smtClean="0"/>
                        <a:t>20</a:t>
                      </a:r>
                      <a:endParaRPr lang="zh-CN" altLang="en-US" dirty="0"/>
                    </a:p>
                  </a:txBody>
                  <a:tcPr/>
                </a:tc>
                <a:tc>
                  <a:txBody>
                    <a:bodyPr/>
                    <a:lstStyle/>
                    <a:p>
                      <a:r>
                        <a:rPr lang="en-US" altLang="zh-CN" dirty="0" smtClean="0"/>
                        <a:t>15</a:t>
                      </a:r>
                      <a:endParaRPr lang="zh-CN" altLang="en-US" dirty="0"/>
                    </a:p>
                  </a:txBody>
                  <a:tcPr/>
                </a:tc>
                <a:extLst>
                  <a:ext uri="{0D108BD9-81ED-4DB2-BD59-A6C34878D82A}">
                    <a16:rowId xmlns:a16="http://schemas.microsoft.com/office/drawing/2014/main" val="10002"/>
                  </a:ext>
                </a:extLst>
              </a:tr>
              <a:tr h="504056">
                <a:tc>
                  <a:txBody>
                    <a:bodyPr/>
                    <a:lstStyle/>
                    <a:p>
                      <a:r>
                        <a:rPr lang="en-US" altLang="zh-CN" dirty="0" smtClean="0"/>
                        <a:t>CC</a:t>
                      </a:r>
                      <a:r>
                        <a:rPr lang="zh-CN" altLang="en-US" dirty="0" smtClean="0"/>
                        <a:t>人群（</a:t>
                      </a:r>
                      <a:r>
                        <a:rPr lang="en-US" altLang="zh-CN" dirty="0" smtClean="0"/>
                        <a:t>n=30</a:t>
                      </a:r>
                      <a:r>
                        <a:rPr lang="zh-CN" altLang="en-US" dirty="0" smtClean="0"/>
                        <a:t>）</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22</a:t>
                      </a:r>
                      <a:endParaRPr lang="zh-CN" altLang="en-US" dirty="0"/>
                    </a:p>
                  </a:txBody>
                  <a:tcPr/>
                </a:tc>
                <a:extLst>
                  <a:ext uri="{0D108BD9-81ED-4DB2-BD59-A6C34878D82A}">
                    <a16:rowId xmlns:a16="http://schemas.microsoft.com/office/drawing/2014/main" val="10003"/>
                  </a:ext>
                </a:extLst>
              </a:tr>
            </a:tbl>
          </a:graphicData>
        </a:graphic>
      </p:graphicFrame>
      <p:sp>
        <p:nvSpPr>
          <p:cNvPr id="10" name="圆角矩形 9"/>
          <p:cNvSpPr/>
          <p:nvPr/>
        </p:nvSpPr>
        <p:spPr>
          <a:xfrm>
            <a:off x="0" y="3462611"/>
            <a:ext cx="410445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t>分类的表现型变量</a:t>
            </a:r>
            <a:endParaRPr lang="zh-CN" altLang="en-US" sz="2800" b="1" dirty="0"/>
          </a:p>
        </p:txBody>
      </p:sp>
      <p:sp>
        <p:nvSpPr>
          <p:cNvPr id="11" name="圆角矩形 10"/>
          <p:cNvSpPr/>
          <p:nvPr/>
        </p:nvSpPr>
        <p:spPr>
          <a:xfrm>
            <a:off x="4148336" y="876375"/>
            <a:ext cx="4896544" cy="208823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marL="342900" indent="-342900" algn="ctr">
              <a:buAutoNum type="arabicPeriod"/>
            </a:pPr>
            <a:r>
              <a:rPr lang="en-US" altLang="zh-CN" sz="2400" i="1" dirty="0">
                <a:solidFill>
                  <a:schemeClr val="tx1"/>
                </a:solidFill>
              </a:rPr>
              <a:t>t</a:t>
            </a:r>
            <a:r>
              <a:rPr lang="zh-CN" altLang="en-US" sz="2400" dirty="0" smtClean="0">
                <a:solidFill>
                  <a:schemeClr val="tx1"/>
                </a:solidFill>
              </a:rPr>
              <a:t>检验，比较三组人群的平均分</a:t>
            </a:r>
            <a:endParaRPr lang="en-US" altLang="zh-CN" sz="2400" dirty="0" smtClean="0">
              <a:solidFill>
                <a:schemeClr val="tx1"/>
              </a:solidFill>
            </a:endParaRPr>
          </a:p>
          <a:p>
            <a:pPr marL="342900" indent="-342900">
              <a:buAutoNum type="arabicPeriod"/>
            </a:pPr>
            <a:r>
              <a:rPr lang="zh-CN" altLang="en-US" sz="2400" dirty="0" smtClean="0">
                <a:solidFill>
                  <a:schemeClr val="tx1"/>
                </a:solidFill>
              </a:rPr>
              <a:t>回归分析</a:t>
            </a:r>
            <a:endParaRPr lang="en-US" altLang="zh-CN" sz="2400" dirty="0" smtClean="0">
              <a:solidFill>
                <a:schemeClr val="tx1"/>
              </a:solidFill>
            </a:endParaRPr>
          </a:p>
          <a:p>
            <a:r>
              <a:rPr lang="zh-CN" altLang="en-US" sz="2400" dirty="0" smtClean="0">
                <a:solidFill>
                  <a:schemeClr val="tx1"/>
                </a:solidFill>
              </a:rPr>
              <a:t>编码：</a:t>
            </a:r>
            <a:r>
              <a:rPr lang="en-US" altLang="zh-CN" sz="2400" dirty="0" smtClean="0">
                <a:solidFill>
                  <a:schemeClr val="tx1"/>
                </a:solidFill>
              </a:rPr>
              <a:t>CC=0</a:t>
            </a:r>
            <a:r>
              <a:rPr lang="zh-CN" altLang="en-US" sz="2400" dirty="0" smtClean="0">
                <a:solidFill>
                  <a:schemeClr val="tx1"/>
                </a:solidFill>
              </a:rPr>
              <a:t>，</a:t>
            </a:r>
            <a:r>
              <a:rPr lang="en-US" altLang="zh-CN" sz="2400" dirty="0" smtClean="0">
                <a:solidFill>
                  <a:schemeClr val="tx1"/>
                </a:solidFill>
              </a:rPr>
              <a:t>AC=1</a:t>
            </a:r>
            <a:r>
              <a:rPr lang="zh-CN" altLang="en-US" sz="2400" dirty="0" smtClean="0">
                <a:solidFill>
                  <a:schemeClr val="tx1"/>
                </a:solidFill>
              </a:rPr>
              <a:t>，</a:t>
            </a:r>
            <a:r>
              <a:rPr lang="en-US" altLang="zh-CN" sz="2400" dirty="0" smtClean="0">
                <a:solidFill>
                  <a:schemeClr val="tx1"/>
                </a:solidFill>
              </a:rPr>
              <a:t>AA=2</a:t>
            </a:r>
          </a:p>
          <a:p>
            <a:r>
              <a:rPr lang="zh-CN" altLang="en-US" sz="2400" dirty="0" smtClean="0">
                <a:solidFill>
                  <a:schemeClr val="tx1"/>
                </a:solidFill>
              </a:rPr>
              <a:t>编码：</a:t>
            </a:r>
            <a:r>
              <a:rPr lang="en-US" altLang="zh-CN" sz="2400" dirty="0" smtClean="0">
                <a:solidFill>
                  <a:schemeClr val="tx1"/>
                </a:solidFill>
              </a:rPr>
              <a:t>CC/AC=0</a:t>
            </a:r>
            <a:r>
              <a:rPr lang="zh-CN" altLang="en-US" sz="2400" dirty="0" smtClean="0">
                <a:solidFill>
                  <a:schemeClr val="tx1"/>
                </a:solidFill>
              </a:rPr>
              <a:t>，</a:t>
            </a:r>
            <a:r>
              <a:rPr lang="en-US" altLang="zh-CN" sz="2400" dirty="0" smtClean="0">
                <a:solidFill>
                  <a:schemeClr val="tx1"/>
                </a:solidFill>
              </a:rPr>
              <a:t>AA=1</a:t>
            </a:r>
            <a:r>
              <a:rPr lang="zh-CN" altLang="en-US" sz="2400" dirty="0" smtClean="0">
                <a:solidFill>
                  <a:schemeClr val="tx1"/>
                </a:solidFill>
              </a:rPr>
              <a:t>或者</a:t>
            </a:r>
            <a:r>
              <a:rPr lang="en-US" altLang="zh-CN" sz="2400" dirty="0" smtClean="0">
                <a:solidFill>
                  <a:schemeClr val="tx1"/>
                </a:solidFill>
              </a:rPr>
              <a:t>CC=0</a:t>
            </a:r>
            <a:r>
              <a:rPr lang="zh-CN" altLang="en-US" sz="2400" dirty="0" smtClean="0">
                <a:solidFill>
                  <a:schemeClr val="tx1"/>
                </a:solidFill>
              </a:rPr>
              <a:t>，</a:t>
            </a:r>
            <a:r>
              <a:rPr lang="en-US" altLang="zh-CN" sz="2400" dirty="0" smtClean="0">
                <a:solidFill>
                  <a:schemeClr val="tx1"/>
                </a:solidFill>
              </a:rPr>
              <a:t>AC/AA=1</a:t>
            </a:r>
            <a:endParaRPr lang="zh-CN" altLang="en-US" sz="2400" dirty="0">
              <a:solidFill>
                <a:schemeClr val="tx1"/>
              </a:solidFill>
            </a:endParaRPr>
          </a:p>
        </p:txBody>
      </p:sp>
    </p:spTree>
    <p:extLst>
      <p:ext uri="{BB962C8B-B14F-4D97-AF65-F5344CB8AC3E}">
        <p14:creationId xmlns:p14="http://schemas.microsoft.com/office/powerpoint/2010/main" val="24363057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zh-CN" altLang="en-US" dirty="0" smtClean="0">
                <a:solidFill>
                  <a:srgbClr val="FFFF00"/>
                </a:solidFill>
              </a:rPr>
              <a:t>基因之间的合作</a:t>
            </a:r>
            <a:r>
              <a:rPr lang="zh-CN" altLang="en-US" dirty="0">
                <a:solidFill>
                  <a:srgbClr val="FFFF00"/>
                </a:solidFill>
              </a:rPr>
              <a:t>！</a:t>
            </a:r>
            <a:endParaRPr lang="zh-CN" altLang="en-US" dirty="0"/>
          </a:p>
        </p:txBody>
      </p:sp>
      <p:sp>
        <p:nvSpPr>
          <p:cNvPr id="4" name="AutoShape 2" descr="http://www.glenn-apiaries.com/images/hyg.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17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2233" y="2564904"/>
            <a:ext cx="5677205" cy="3695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2"/>
          <p:cNvSpPr>
            <a:spLocks noGrp="1"/>
          </p:cNvSpPr>
          <p:nvPr>
            <p:ph idx="1"/>
          </p:nvPr>
        </p:nvSpPr>
        <p:spPr>
          <a:xfrm>
            <a:off x="155575" y="1268761"/>
            <a:ext cx="8229600" cy="1368152"/>
          </a:xfrm>
        </p:spPr>
        <p:txBody>
          <a:bodyPr/>
          <a:lstStyle/>
          <a:p>
            <a:r>
              <a:rPr lang="zh-CN" altLang="en-US" sz="2800" dirty="0" smtClean="0"/>
              <a:t>卫生品系：</a:t>
            </a:r>
            <a:r>
              <a:rPr lang="zh-CN" altLang="en-US" sz="2800" b="1" dirty="0" smtClean="0">
                <a:solidFill>
                  <a:srgbClr val="FFFF00"/>
                </a:solidFill>
              </a:rPr>
              <a:t>解开盖子</a:t>
            </a:r>
            <a:r>
              <a:rPr lang="zh-CN" altLang="en-US" sz="2800" dirty="0" smtClean="0"/>
              <a:t>，</a:t>
            </a:r>
            <a:r>
              <a:rPr lang="zh-CN" altLang="en-US" sz="2800" b="1" dirty="0" smtClean="0">
                <a:solidFill>
                  <a:srgbClr val="FFFF00"/>
                </a:solidFill>
              </a:rPr>
              <a:t>扔掉</a:t>
            </a:r>
            <a:r>
              <a:rPr lang="zh-CN" altLang="en-US" sz="2800" b="1" dirty="0">
                <a:solidFill>
                  <a:srgbClr val="FFFF00"/>
                </a:solidFill>
              </a:rPr>
              <a:t>受感染的幼</a:t>
            </a:r>
            <a:r>
              <a:rPr lang="zh-CN" altLang="en-US" sz="2800" b="1" dirty="0" smtClean="0">
                <a:solidFill>
                  <a:srgbClr val="FFFF00"/>
                </a:solidFill>
              </a:rPr>
              <a:t>婴</a:t>
            </a:r>
            <a:endParaRPr lang="en-US" altLang="zh-CN" sz="2800" b="1" dirty="0" smtClean="0">
              <a:solidFill>
                <a:srgbClr val="FFFF00"/>
              </a:solidFill>
            </a:endParaRPr>
          </a:p>
          <a:p>
            <a:r>
              <a:rPr lang="zh-CN" altLang="en-US" sz="2800" dirty="0" smtClean="0"/>
              <a:t>不卫生品系：无此行为</a:t>
            </a:r>
            <a:endParaRPr lang="zh-CN" altLang="en-US" sz="2800" dirty="0"/>
          </a:p>
        </p:txBody>
      </p:sp>
      <p:sp>
        <p:nvSpPr>
          <p:cNvPr id="12" name="Rounded Rectangle 11"/>
          <p:cNvSpPr/>
          <p:nvPr/>
        </p:nvSpPr>
        <p:spPr>
          <a:xfrm>
            <a:off x="3999366" y="5047788"/>
            <a:ext cx="252028" cy="72008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ounded Rectangle 12"/>
          <p:cNvSpPr/>
          <p:nvPr/>
        </p:nvSpPr>
        <p:spPr>
          <a:xfrm>
            <a:off x="4255460" y="4045454"/>
            <a:ext cx="272441" cy="79208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ounded Rectangular Callout 7"/>
          <p:cNvSpPr/>
          <p:nvPr/>
        </p:nvSpPr>
        <p:spPr>
          <a:xfrm>
            <a:off x="899591" y="2564904"/>
            <a:ext cx="2072641" cy="1152128"/>
          </a:xfrm>
          <a:prstGeom prst="wedgeRoundRectCallout">
            <a:avLst>
              <a:gd name="adj1" fmla="val 114315"/>
              <a:gd name="adj2" fmla="val 75028"/>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800" b="1" dirty="0" smtClean="0">
                <a:solidFill>
                  <a:srgbClr val="FF0000"/>
                </a:solidFill>
              </a:rPr>
              <a:t>掀开盖子！</a:t>
            </a:r>
            <a:endParaRPr lang="zh-CN" altLang="en-US" sz="2800" b="1" dirty="0">
              <a:solidFill>
                <a:srgbClr val="FF0000"/>
              </a:solidFill>
            </a:endParaRPr>
          </a:p>
        </p:txBody>
      </p:sp>
      <p:sp>
        <p:nvSpPr>
          <p:cNvPr id="14" name="Rounded Rectangular Callout 13"/>
          <p:cNvSpPr/>
          <p:nvPr/>
        </p:nvSpPr>
        <p:spPr>
          <a:xfrm>
            <a:off x="460376" y="4045454"/>
            <a:ext cx="2095400" cy="1543786"/>
          </a:xfrm>
          <a:prstGeom prst="wedgeRoundRectCallout">
            <a:avLst>
              <a:gd name="adj1" fmla="val 118301"/>
              <a:gd name="adj2" fmla="val 17463"/>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800" b="1" dirty="0" smtClean="0">
                <a:solidFill>
                  <a:srgbClr val="FF0000"/>
                </a:solidFill>
              </a:rPr>
              <a:t>扔掉受感染的诱因</a:t>
            </a:r>
            <a:endParaRPr lang="zh-CN" altLang="en-US" sz="2800" b="1" dirty="0">
              <a:solidFill>
                <a:srgbClr val="FF0000"/>
              </a:solidFill>
            </a:endParaRPr>
          </a:p>
        </p:txBody>
      </p:sp>
    </p:spTree>
    <p:extLst>
      <p:ext uri="{BB962C8B-B14F-4D97-AF65-F5344CB8AC3E}">
        <p14:creationId xmlns:p14="http://schemas.microsoft.com/office/powerpoint/2010/main" val="34032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a:xfrm>
            <a:off x="457200" y="-27384"/>
            <a:ext cx="8229600" cy="1143000"/>
          </a:xfrm>
        </p:spPr>
        <p:txBody>
          <a:bodyPr/>
          <a:lstStyle/>
          <a:p>
            <a:r>
              <a:rPr lang="zh-CN" altLang="en-US" dirty="0" smtClean="0"/>
              <a:t>教材和参考书目</a:t>
            </a:r>
            <a:endParaRPr lang="zh-CN" altLang="en-US" dirty="0"/>
          </a:p>
        </p:txBody>
      </p:sp>
      <p:sp>
        <p:nvSpPr>
          <p:cNvPr id="23555" name="Rectangle 3"/>
          <p:cNvSpPr>
            <a:spLocks noGrp="1" noChangeArrowheads="1"/>
          </p:cNvSpPr>
          <p:nvPr>
            <p:ph type="body" idx="1"/>
          </p:nvPr>
        </p:nvSpPr>
        <p:spPr>
          <a:xfrm>
            <a:off x="457200" y="1412776"/>
            <a:ext cx="8229600" cy="5040560"/>
          </a:xfrm>
        </p:spPr>
        <p:txBody>
          <a:bodyPr/>
          <a:lstStyle/>
          <a:p>
            <a:r>
              <a:rPr lang="zh-CN" altLang="en-US" dirty="0" smtClean="0"/>
              <a:t>教材：</a:t>
            </a:r>
            <a:r>
              <a:rPr lang="en-US" altLang="zh-CN" dirty="0" smtClean="0"/>
              <a:t>《</a:t>
            </a:r>
            <a:r>
              <a:rPr lang="zh-CN" altLang="en-US" dirty="0" smtClean="0"/>
              <a:t>生物心理学</a:t>
            </a:r>
            <a:r>
              <a:rPr lang="en-US" altLang="zh-CN" dirty="0" smtClean="0"/>
              <a:t>》10E</a:t>
            </a:r>
          </a:p>
          <a:p>
            <a:pPr lvl="1"/>
            <a:r>
              <a:rPr lang="zh-CN" altLang="en-US" b="1" dirty="0"/>
              <a:t>苏彦捷 等译</a:t>
            </a:r>
            <a:r>
              <a:rPr lang="zh-CN" altLang="en-US" b="1" dirty="0" smtClean="0"/>
              <a:t>，</a:t>
            </a:r>
            <a:r>
              <a:rPr lang="zh-CN" altLang="en-US" b="1" dirty="0"/>
              <a:t>人</a:t>
            </a:r>
            <a:r>
              <a:rPr lang="zh-CN" altLang="en-US" b="1" dirty="0" smtClean="0"/>
              <a:t>民邮电出版社（</a:t>
            </a:r>
            <a:r>
              <a:rPr lang="zh-CN" altLang="en-US" b="1" dirty="0"/>
              <a:t>教材</a:t>
            </a:r>
            <a:r>
              <a:rPr lang="zh-CN" altLang="en-US" b="1" dirty="0" smtClean="0"/>
              <a:t>）</a:t>
            </a:r>
            <a:endParaRPr lang="en-US" altLang="zh-CN" dirty="0"/>
          </a:p>
          <a:p>
            <a:pPr lvl="1"/>
            <a:endParaRPr lang="zh-CN" altLang="en-US" dirty="0"/>
          </a:p>
          <a:p>
            <a:r>
              <a:rPr lang="en-US" altLang="zh-CN" dirty="0"/>
              <a:t>Foundations of Physiological Psychology </a:t>
            </a:r>
            <a:r>
              <a:rPr lang="en-US" altLang="zh-CN" dirty="0" smtClean="0"/>
              <a:t>(Nine </a:t>
            </a:r>
            <a:r>
              <a:rPr lang="en-US" altLang="zh-CN" dirty="0"/>
              <a:t>Edition</a:t>
            </a:r>
            <a:r>
              <a:rPr lang="en-US" altLang="zh-CN" dirty="0" smtClean="0"/>
              <a:t>), by </a:t>
            </a:r>
            <a:r>
              <a:rPr lang="en-US" altLang="zh-CN" dirty="0"/>
              <a:t>Neil R. </a:t>
            </a:r>
            <a:r>
              <a:rPr lang="en-US" altLang="zh-CN" dirty="0" smtClean="0"/>
              <a:t>Carlson</a:t>
            </a:r>
          </a:p>
          <a:p>
            <a:endParaRPr lang="en-US" altLang="zh-CN" dirty="0" smtClean="0"/>
          </a:p>
          <a:p>
            <a:r>
              <a:rPr lang="en-US" altLang="zh-CN" dirty="0" smtClean="0"/>
              <a:t>Biological Psychology(Ten Edition), by  James W. </a:t>
            </a:r>
            <a:r>
              <a:rPr lang="en-US" altLang="zh-CN" dirty="0" err="1" smtClean="0"/>
              <a:t>Kalat</a:t>
            </a:r>
            <a:endParaRPr lang="en-US" altLang="zh-CN" dirty="0" smtClean="0"/>
          </a:p>
        </p:txBody>
      </p:sp>
    </p:spTree>
    <p:extLst>
      <p:ext uri="{BB962C8B-B14F-4D97-AF65-F5344CB8AC3E}">
        <p14:creationId xmlns:p14="http://schemas.microsoft.com/office/powerpoint/2010/main" val="22940472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352928" cy="940966"/>
          </a:xfrm>
        </p:spPr>
        <p:txBody>
          <a:bodyPr/>
          <a:lstStyle/>
          <a:p>
            <a:r>
              <a:rPr lang="zh-CN" altLang="en-US" sz="3600" dirty="0" smtClean="0"/>
              <a:t>复杂性：环境的作用</a:t>
            </a:r>
            <a:r>
              <a:rPr lang="en-US" altLang="zh-CN" sz="3600" dirty="0" smtClean="0"/>
              <a:t>/</a:t>
            </a:r>
            <a:r>
              <a:rPr lang="zh-CN" altLang="en-US" sz="3600" dirty="0" smtClean="0"/>
              <a:t>基因与环境的交互</a:t>
            </a:r>
            <a:endParaRPr lang="zh-CN" altLang="en-US" sz="3600" dirty="0"/>
          </a:p>
        </p:txBody>
      </p:sp>
      <p:sp>
        <p:nvSpPr>
          <p:cNvPr id="3" name="Content Placeholder 2"/>
          <p:cNvSpPr>
            <a:spLocks noGrp="1"/>
          </p:cNvSpPr>
          <p:nvPr>
            <p:ph idx="1"/>
          </p:nvPr>
        </p:nvSpPr>
        <p:spPr/>
        <p:txBody>
          <a:bodyPr/>
          <a:lstStyle/>
          <a:p>
            <a:r>
              <a:rPr lang="zh-CN" altLang="en-US" sz="2800" dirty="0" smtClean="0"/>
              <a:t>基因和环境的影响很难区分（产前环境与基因）</a:t>
            </a:r>
            <a:endParaRPr lang="en-US" altLang="zh-CN" sz="2800" dirty="0" smtClean="0"/>
          </a:p>
          <a:p>
            <a:r>
              <a:rPr lang="zh-CN" altLang="en-US" sz="2800" dirty="0"/>
              <a:t>易感基</a:t>
            </a:r>
            <a:r>
              <a:rPr lang="zh-CN" altLang="en-US" sz="2800" dirty="0" smtClean="0"/>
              <a:t>因，使个体更易受到环境的影响（</a:t>
            </a:r>
            <a:r>
              <a:rPr lang="en-US" altLang="zh-CN" sz="2800" dirty="0" smtClean="0"/>
              <a:t>MAOA</a:t>
            </a:r>
            <a:r>
              <a:rPr lang="zh-CN" altLang="en-US" sz="2800" dirty="0" smtClean="0"/>
              <a:t>与攻击性人格）</a:t>
            </a:r>
            <a:endParaRPr lang="en-US" altLang="zh-CN" sz="2800" dirty="0" smtClean="0"/>
          </a:p>
          <a:p>
            <a:r>
              <a:rPr lang="zh-CN" altLang="en-US" sz="2800" dirty="0"/>
              <a:t>同</a:t>
            </a:r>
            <a:r>
              <a:rPr lang="zh-CN" altLang="en-US" sz="2800" dirty="0" smtClean="0"/>
              <a:t>样的基因型可能有不同表现性（基因修饰：甲基化</a:t>
            </a:r>
            <a:r>
              <a:rPr lang="en-US" altLang="zh-CN" sz="2800" dirty="0" smtClean="0"/>
              <a:t>/</a:t>
            </a:r>
            <a:r>
              <a:rPr lang="zh-CN" altLang="en-US" sz="2800" dirty="0"/>
              <a:t>磷酸</a:t>
            </a:r>
            <a:r>
              <a:rPr lang="zh-CN" altLang="en-US" sz="2800" dirty="0" smtClean="0"/>
              <a:t>化；小</a:t>
            </a:r>
            <a:r>
              <a:rPr lang="en-US" altLang="zh-CN" sz="2800" dirty="0" smtClean="0"/>
              <a:t>RNA</a:t>
            </a:r>
            <a:r>
              <a:rPr lang="zh-CN" altLang="en-US" sz="2800" dirty="0"/>
              <a:t>干</a:t>
            </a:r>
            <a:r>
              <a:rPr lang="zh-CN" altLang="en-US" sz="2800" dirty="0" smtClean="0"/>
              <a:t>扰调节基因的表达）</a:t>
            </a:r>
            <a:endParaRPr lang="en-US" altLang="zh-CN" sz="2800" dirty="0" smtClean="0"/>
          </a:p>
          <a:p>
            <a:pPr marL="0" indent="0">
              <a:buNone/>
            </a:pPr>
            <a:endParaRPr lang="en-US" altLang="zh-CN" sz="2800"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7353" y="4437112"/>
            <a:ext cx="3882022" cy="2069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http://ts1.mm.bing.net/th?&amp;id=JN.IHXNzLcweE6oeXDp4RT3Pg&amp;w=300&amp;h=300&amp;c=0&amp;pid=1.9&amp;rs=0&amp;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4005064"/>
            <a:ext cx="2736304"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24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60648"/>
            <a:ext cx="8928992" cy="1143000"/>
          </a:xfrm>
        </p:spPr>
        <p:txBody>
          <a:bodyPr/>
          <a:lstStyle/>
          <a:p>
            <a:r>
              <a:rPr lang="en-US" altLang="zh-CN" sz="4000" dirty="0" smtClean="0"/>
              <a:t>3. </a:t>
            </a:r>
            <a:r>
              <a:rPr lang="zh-CN" altLang="en-US" sz="4000" dirty="0" smtClean="0"/>
              <a:t>心理行为的演化动力（功能</a:t>
            </a:r>
            <a:r>
              <a:rPr lang="en-US" altLang="zh-CN" sz="4000" dirty="0" smtClean="0"/>
              <a:t>/</a:t>
            </a:r>
            <a:r>
              <a:rPr lang="zh-CN" altLang="en-US" sz="4000" dirty="0"/>
              <a:t>演化</a:t>
            </a:r>
            <a:r>
              <a:rPr lang="zh-CN" altLang="en-US" sz="4000" dirty="0" smtClean="0"/>
              <a:t>）？</a:t>
            </a:r>
            <a:endParaRPr lang="zh-CN" altLang="en-US" sz="4000" dirty="0"/>
          </a:p>
        </p:txBody>
      </p:sp>
      <p:sp>
        <p:nvSpPr>
          <p:cNvPr id="3" name="内容占位符 2"/>
          <p:cNvSpPr>
            <a:spLocks noGrp="1"/>
          </p:cNvSpPr>
          <p:nvPr>
            <p:ph idx="1"/>
          </p:nvPr>
        </p:nvSpPr>
        <p:spPr/>
        <p:txBody>
          <a:bodyPr/>
          <a:lstStyle/>
          <a:p>
            <a:r>
              <a:rPr lang="zh-CN" altLang="en-US" sz="2800" dirty="0" smtClean="0"/>
              <a:t>进化心理学（自然选择，适者生存）</a:t>
            </a:r>
            <a:endParaRPr lang="en-US" altLang="zh-CN" sz="2800" dirty="0" smtClean="0"/>
          </a:p>
          <a:p>
            <a:pPr marL="0" indent="0">
              <a:buNone/>
            </a:pPr>
            <a:r>
              <a:rPr lang="en-US" altLang="zh-CN" sz="2800" dirty="0"/>
              <a:t> </a:t>
            </a:r>
            <a:r>
              <a:rPr lang="en-US" altLang="zh-CN" sz="2800" dirty="0" smtClean="0"/>
              <a:t>       </a:t>
            </a:r>
            <a:r>
              <a:rPr lang="zh-CN" altLang="en-US" sz="2800" dirty="0" smtClean="0"/>
              <a:t>心理行为之所以得以演化，是因为在人类进化的历史长河中，这些心理行为机制更加有利于个体生存和繁衍</a:t>
            </a:r>
            <a:endParaRPr lang="en-US" altLang="zh-CN" sz="2800" dirty="0" smtClean="0"/>
          </a:p>
          <a:p>
            <a:pPr marL="0" indent="0">
              <a:buNone/>
            </a:pPr>
            <a:endParaRPr lang="en-US" altLang="zh-CN" sz="2800" dirty="0" smtClean="0"/>
          </a:p>
          <a:p>
            <a:pPr marL="0" indent="0">
              <a:buNone/>
            </a:pPr>
            <a:r>
              <a:rPr lang="zh-CN" altLang="en-US" sz="2800" dirty="0" smtClean="0"/>
              <a:t>       如何证明？（</a:t>
            </a:r>
            <a:r>
              <a:rPr lang="zh-CN" altLang="en-US" sz="2800" dirty="0"/>
              <a:t>存在即合理</a:t>
            </a:r>
            <a:r>
              <a:rPr lang="zh-CN" altLang="en-US" sz="2800" dirty="0" smtClean="0"/>
              <a:t>）</a:t>
            </a:r>
            <a:endParaRPr lang="en-US" altLang="zh-CN" sz="2800" dirty="0" smtClean="0"/>
          </a:p>
          <a:p>
            <a:pPr marL="0" indent="0">
              <a:buNone/>
            </a:pPr>
            <a:r>
              <a:rPr lang="zh-CN" altLang="en-US" sz="2800" dirty="0" smtClean="0"/>
              <a:t>      </a:t>
            </a:r>
            <a:endParaRPr lang="en-US" altLang="zh-CN" sz="2800" dirty="0" smtClean="0"/>
          </a:p>
          <a:p>
            <a:pPr marL="0" indent="0">
              <a:buNone/>
            </a:pPr>
            <a:r>
              <a:rPr lang="en-US" altLang="zh-CN" sz="2800" dirty="0"/>
              <a:t> </a:t>
            </a:r>
            <a:r>
              <a:rPr lang="en-US" altLang="zh-CN" sz="2800" dirty="0" smtClean="0"/>
              <a:t>     </a:t>
            </a:r>
            <a:r>
              <a:rPr lang="zh-CN" altLang="en-US" sz="2800" dirty="0" smtClean="0"/>
              <a:t>如：男女的择偶偏好</a:t>
            </a:r>
            <a:endParaRPr lang="en-US" altLang="zh-CN" sz="2800" dirty="0" smtClean="0"/>
          </a:p>
          <a:p>
            <a:pPr marL="0" indent="0">
              <a:buNone/>
            </a:pPr>
            <a:endParaRPr lang="en-US" altLang="zh-CN" sz="2800" dirty="0" smtClean="0"/>
          </a:p>
          <a:p>
            <a:endParaRPr lang="zh-CN" altLang="en-US" sz="2800" dirty="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3255414"/>
            <a:ext cx="2952328" cy="358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976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a:t>
            </a:r>
            <a:endParaRPr lang="zh-CN" altLang="en-US" dirty="0"/>
          </a:p>
        </p:txBody>
      </p:sp>
      <p:sp>
        <p:nvSpPr>
          <p:cNvPr id="3" name="内容占位符 2"/>
          <p:cNvSpPr>
            <a:spLocks noGrp="1"/>
          </p:cNvSpPr>
          <p:nvPr>
            <p:ph idx="1"/>
          </p:nvPr>
        </p:nvSpPr>
        <p:spPr/>
        <p:txBody>
          <a:bodyPr/>
          <a:lstStyle/>
          <a:p>
            <a:r>
              <a:rPr lang="zh-CN" altLang="en-US" dirty="0" smtClean="0"/>
              <a:t>“舍己救人”的利他行为如何得以演化？</a:t>
            </a:r>
            <a:endParaRPr lang="en-US" altLang="zh-CN" dirty="0" smtClean="0"/>
          </a:p>
          <a:p>
            <a:endParaRPr lang="en-US" altLang="zh-CN" dirty="0"/>
          </a:p>
          <a:p>
            <a:pPr lvl="1"/>
            <a:r>
              <a:rPr lang="zh-CN" altLang="en-US" dirty="0" smtClean="0">
                <a:solidFill>
                  <a:schemeClr val="tx1">
                    <a:lumMod val="50000"/>
                  </a:schemeClr>
                </a:solidFill>
              </a:rPr>
              <a:t>群体进化（</a:t>
            </a:r>
            <a:r>
              <a:rPr lang="en-US" altLang="zh-CN" dirty="0" smtClean="0">
                <a:solidFill>
                  <a:schemeClr val="tx1">
                    <a:lumMod val="50000"/>
                  </a:schemeClr>
                </a:solidFill>
              </a:rPr>
              <a:t>group selection</a:t>
            </a:r>
            <a:r>
              <a:rPr lang="zh-CN" altLang="en-US" dirty="0" smtClean="0">
                <a:solidFill>
                  <a:schemeClr val="tx1">
                    <a:lumMod val="50000"/>
                  </a:schemeClr>
                </a:solidFill>
              </a:rPr>
              <a:t>）</a:t>
            </a:r>
            <a:endParaRPr lang="en-US" altLang="zh-CN" dirty="0" smtClean="0">
              <a:solidFill>
                <a:schemeClr val="tx1">
                  <a:lumMod val="50000"/>
                </a:schemeClr>
              </a:solidFill>
            </a:endParaRPr>
          </a:p>
          <a:p>
            <a:pPr lvl="1"/>
            <a:endParaRPr lang="en-US" altLang="zh-CN" dirty="0">
              <a:solidFill>
                <a:schemeClr val="tx1">
                  <a:lumMod val="50000"/>
                </a:schemeClr>
              </a:solidFill>
            </a:endParaRPr>
          </a:p>
          <a:p>
            <a:pPr lvl="1"/>
            <a:r>
              <a:rPr lang="zh-CN" altLang="en-US" dirty="0">
                <a:solidFill>
                  <a:schemeClr val="tx1">
                    <a:lumMod val="50000"/>
                  </a:schemeClr>
                </a:solidFill>
              </a:rPr>
              <a:t>亲缘选</a:t>
            </a:r>
            <a:r>
              <a:rPr lang="zh-CN" altLang="en-US" dirty="0" smtClean="0">
                <a:solidFill>
                  <a:schemeClr val="tx1">
                    <a:lumMod val="50000"/>
                  </a:schemeClr>
                </a:solidFill>
              </a:rPr>
              <a:t>择（</a:t>
            </a:r>
            <a:r>
              <a:rPr lang="en-US" altLang="zh-CN" dirty="0" smtClean="0">
                <a:solidFill>
                  <a:schemeClr val="tx1">
                    <a:lumMod val="50000"/>
                  </a:schemeClr>
                </a:solidFill>
              </a:rPr>
              <a:t>kin selection</a:t>
            </a:r>
            <a:r>
              <a:rPr lang="zh-CN" altLang="en-US" dirty="0" smtClean="0">
                <a:solidFill>
                  <a:schemeClr val="tx1">
                    <a:lumMod val="50000"/>
                  </a:schemeClr>
                </a:solidFill>
              </a:rPr>
              <a:t>）</a:t>
            </a:r>
            <a:endParaRPr lang="en-US" altLang="zh-CN" dirty="0" smtClean="0">
              <a:solidFill>
                <a:schemeClr val="tx1">
                  <a:lumMod val="50000"/>
                </a:schemeClr>
              </a:solidFill>
            </a:endParaRPr>
          </a:p>
          <a:p>
            <a:pPr lvl="1"/>
            <a:endParaRPr lang="en-US" altLang="zh-CN" dirty="0">
              <a:solidFill>
                <a:schemeClr val="tx1">
                  <a:lumMod val="50000"/>
                </a:schemeClr>
              </a:solidFill>
            </a:endParaRPr>
          </a:p>
          <a:p>
            <a:pPr lvl="1"/>
            <a:r>
              <a:rPr lang="zh-CN" altLang="en-US" dirty="0" smtClean="0">
                <a:solidFill>
                  <a:schemeClr val="tx1">
                    <a:lumMod val="50000"/>
                  </a:schemeClr>
                </a:solidFill>
              </a:rPr>
              <a:t>互惠利他（</a:t>
            </a:r>
            <a:r>
              <a:rPr lang="en-US" altLang="zh-CN" dirty="0" smtClean="0">
                <a:solidFill>
                  <a:schemeClr val="tx1">
                    <a:lumMod val="50000"/>
                  </a:schemeClr>
                </a:solidFill>
              </a:rPr>
              <a:t>reciprocal altruism</a:t>
            </a:r>
            <a:r>
              <a:rPr lang="zh-CN" altLang="en-US" dirty="0" smtClean="0">
                <a:solidFill>
                  <a:schemeClr val="tx1">
                    <a:lumMod val="50000"/>
                  </a:schemeClr>
                </a:solidFill>
              </a:rPr>
              <a:t>）</a:t>
            </a:r>
            <a:endParaRPr lang="en-US" altLang="zh-CN" dirty="0" smtClean="0">
              <a:solidFill>
                <a:schemeClr val="tx1">
                  <a:lumMod val="50000"/>
                </a:schemeClr>
              </a:solidFill>
            </a:endParaRPr>
          </a:p>
          <a:p>
            <a:pPr marL="457200" lvl="1" indent="0">
              <a:buNone/>
            </a:pPr>
            <a:endParaRPr lang="en-US" altLang="zh-CN" dirty="0"/>
          </a:p>
          <a:p>
            <a:endParaRPr lang="zh-CN" altLang="en-US" dirty="0"/>
          </a:p>
        </p:txBody>
      </p:sp>
    </p:spTree>
    <p:extLst>
      <p:ext uri="{BB962C8B-B14F-4D97-AF65-F5344CB8AC3E}">
        <p14:creationId xmlns:p14="http://schemas.microsoft.com/office/powerpoint/2010/main" val="982684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a:t>
            </a:r>
            <a:endParaRPr lang="zh-CN" altLang="en-US" dirty="0"/>
          </a:p>
        </p:txBody>
      </p:sp>
      <p:sp>
        <p:nvSpPr>
          <p:cNvPr id="3" name="内容占位符 2"/>
          <p:cNvSpPr>
            <a:spLocks noGrp="1"/>
          </p:cNvSpPr>
          <p:nvPr>
            <p:ph idx="1"/>
          </p:nvPr>
        </p:nvSpPr>
        <p:spPr>
          <a:xfrm>
            <a:off x="611560" y="1916832"/>
            <a:ext cx="7211144" cy="3196952"/>
          </a:xfrm>
        </p:spPr>
        <p:txBody>
          <a:bodyPr/>
          <a:lstStyle/>
          <a:p>
            <a:r>
              <a:rPr lang="zh-CN" altLang="en-US" dirty="0" smtClean="0"/>
              <a:t>同性恋为何得以演化？</a:t>
            </a:r>
            <a:endParaRPr lang="en-US" altLang="zh-CN" dirty="0" smtClean="0"/>
          </a:p>
          <a:p>
            <a:pPr marL="0" indent="0">
              <a:buNone/>
            </a:pPr>
            <a:endParaRPr lang="en-US" altLang="zh-CN" dirty="0" smtClean="0"/>
          </a:p>
          <a:p>
            <a:pPr lvl="1"/>
            <a:r>
              <a:rPr lang="zh-CN" altLang="en-US" dirty="0">
                <a:solidFill>
                  <a:schemeClr val="tx1">
                    <a:lumMod val="50000"/>
                  </a:schemeClr>
                </a:solidFill>
              </a:rPr>
              <a:t>群体进化（</a:t>
            </a:r>
            <a:r>
              <a:rPr lang="en-US" altLang="zh-CN" dirty="0">
                <a:solidFill>
                  <a:schemeClr val="tx1">
                    <a:lumMod val="50000"/>
                  </a:schemeClr>
                </a:solidFill>
              </a:rPr>
              <a:t>group selection</a:t>
            </a:r>
            <a:r>
              <a:rPr lang="zh-CN" altLang="en-US" dirty="0">
                <a:solidFill>
                  <a:schemeClr val="tx1">
                    <a:lumMod val="50000"/>
                  </a:schemeClr>
                </a:solidFill>
              </a:rPr>
              <a:t>）</a:t>
            </a:r>
            <a:endParaRPr lang="en-US" altLang="zh-CN" dirty="0">
              <a:solidFill>
                <a:schemeClr val="tx1">
                  <a:lumMod val="50000"/>
                </a:schemeClr>
              </a:solidFill>
            </a:endParaRPr>
          </a:p>
          <a:p>
            <a:pPr lvl="1"/>
            <a:endParaRPr lang="en-US" altLang="zh-CN" dirty="0">
              <a:solidFill>
                <a:schemeClr val="tx1">
                  <a:lumMod val="50000"/>
                </a:schemeClr>
              </a:solidFill>
            </a:endParaRPr>
          </a:p>
          <a:p>
            <a:pPr lvl="1"/>
            <a:r>
              <a:rPr lang="zh-CN" altLang="en-US" dirty="0">
                <a:solidFill>
                  <a:schemeClr val="tx1">
                    <a:lumMod val="50000"/>
                  </a:schemeClr>
                </a:solidFill>
              </a:rPr>
              <a:t>亲缘选择（</a:t>
            </a:r>
            <a:r>
              <a:rPr lang="en-US" altLang="zh-CN" dirty="0">
                <a:solidFill>
                  <a:schemeClr val="tx1">
                    <a:lumMod val="50000"/>
                  </a:schemeClr>
                </a:solidFill>
              </a:rPr>
              <a:t>kin selection</a:t>
            </a:r>
            <a:r>
              <a:rPr lang="zh-CN" altLang="en-US" dirty="0">
                <a:solidFill>
                  <a:schemeClr val="tx1">
                    <a:lumMod val="50000"/>
                  </a:schemeClr>
                </a:solidFill>
              </a:rPr>
              <a:t>）</a:t>
            </a:r>
            <a:endParaRPr lang="en-US" altLang="zh-CN" dirty="0">
              <a:solidFill>
                <a:schemeClr val="tx1">
                  <a:lumMod val="50000"/>
                </a:schemeClr>
              </a:solidFill>
            </a:endParaRPr>
          </a:p>
          <a:p>
            <a:pPr lvl="1"/>
            <a:endParaRPr lang="en-US" altLang="zh-CN" dirty="0">
              <a:solidFill>
                <a:schemeClr val="tx1">
                  <a:lumMod val="50000"/>
                </a:schemeClr>
              </a:solidFill>
            </a:endParaRPr>
          </a:p>
        </p:txBody>
      </p:sp>
    </p:spTree>
    <p:extLst>
      <p:ext uri="{BB962C8B-B14F-4D97-AF65-F5344CB8AC3E}">
        <p14:creationId xmlns:p14="http://schemas.microsoft.com/office/powerpoint/2010/main" val="12982428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a:t>
            </a:r>
            <a:endParaRPr lang="zh-CN" altLang="en-US" dirty="0"/>
          </a:p>
        </p:txBody>
      </p:sp>
      <p:sp>
        <p:nvSpPr>
          <p:cNvPr id="3" name="内容占位符 2"/>
          <p:cNvSpPr>
            <a:spLocks noGrp="1"/>
          </p:cNvSpPr>
          <p:nvPr>
            <p:ph idx="1"/>
          </p:nvPr>
        </p:nvSpPr>
        <p:spPr/>
        <p:txBody>
          <a:bodyPr/>
          <a:lstStyle/>
          <a:p>
            <a:r>
              <a:rPr lang="zh-CN" altLang="en-US" dirty="0" smtClean="0"/>
              <a:t>阑尾（盲肠）在我们身体里不履行任何功能，为何至今还在？终有一天，阑尾会消失么？</a:t>
            </a:r>
            <a:endParaRPr lang="zh-CN" altLang="en-US" dirty="0"/>
          </a:p>
        </p:txBody>
      </p:sp>
    </p:spTree>
    <p:extLst>
      <p:ext uri="{BB962C8B-B14F-4D97-AF65-F5344CB8AC3E}">
        <p14:creationId xmlns:p14="http://schemas.microsoft.com/office/powerpoint/2010/main" val="10889104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讨论</a:t>
            </a:r>
          </a:p>
        </p:txBody>
      </p:sp>
      <p:sp>
        <p:nvSpPr>
          <p:cNvPr id="3" name="内容占位符 2"/>
          <p:cNvSpPr>
            <a:spLocks noGrp="1"/>
          </p:cNvSpPr>
          <p:nvPr>
            <p:ph idx="1"/>
          </p:nvPr>
        </p:nvSpPr>
        <p:spPr>
          <a:xfrm>
            <a:off x="457200" y="1600201"/>
            <a:ext cx="7355160" cy="892696"/>
          </a:xfrm>
        </p:spPr>
        <p:txBody>
          <a:bodyPr/>
          <a:lstStyle/>
          <a:p>
            <a:r>
              <a:rPr lang="zh-CN" altLang="en-US" dirty="0" smtClean="0"/>
              <a:t>演化总是朝着更高级的方向进行？</a:t>
            </a:r>
            <a:endParaRPr lang="zh-CN" altLang="en-US" dirty="0"/>
          </a:p>
        </p:txBody>
      </p:sp>
    </p:spTree>
    <p:extLst>
      <p:ext uri="{BB962C8B-B14F-4D97-AF65-F5344CB8AC3E}">
        <p14:creationId xmlns:p14="http://schemas.microsoft.com/office/powerpoint/2010/main" val="29006386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关于演化</a:t>
            </a:r>
            <a:endParaRPr lang="zh-CN" altLang="en-US" dirty="0"/>
          </a:p>
        </p:txBody>
      </p:sp>
      <p:sp>
        <p:nvSpPr>
          <p:cNvPr id="3" name="内容占位符 2"/>
          <p:cNvSpPr>
            <a:spLocks noGrp="1"/>
          </p:cNvSpPr>
          <p:nvPr>
            <p:ph idx="1"/>
          </p:nvPr>
        </p:nvSpPr>
        <p:spPr>
          <a:xfrm>
            <a:off x="463699" y="1340768"/>
            <a:ext cx="8229600" cy="4968552"/>
          </a:xfrm>
        </p:spPr>
        <p:txBody>
          <a:bodyPr/>
          <a:lstStyle/>
          <a:p>
            <a:r>
              <a:rPr lang="en-US" altLang="zh-CN" sz="2800" dirty="0" smtClean="0"/>
              <a:t>1. </a:t>
            </a:r>
            <a:r>
              <a:rPr lang="zh-CN" altLang="en-US" sz="2800" dirty="0"/>
              <a:t> </a:t>
            </a:r>
            <a:r>
              <a:rPr lang="zh-CN" altLang="en-US" sz="2800" dirty="0" smtClean="0"/>
              <a:t>演化的真正主角不是个体，也不是群体，而是基因。</a:t>
            </a:r>
            <a:endParaRPr lang="en-US" altLang="zh-CN" sz="2800" dirty="0" smtClean="0"/>
          </a:p>
          <a:p>
            <a:pPr marL="0" indent="0">
              <a:buNone/>
            </a:pPr>
            <a:r>
              <a:rPr lang="en-US" altLang="zh-CN" sz="2800" dirty="0"/>
              <a:t> </a:t>
            </a:r>
            <a:r>
              <a:rPr lang="en-US" altLang="zh-CN" sz="2800" dirty="0" smtClean="0"/>
              <a:t>   </a:t>
            </a:r>
            <a:r>
              <a:rPr lang="zh-CN" altLang="en-US" sz="2400" dirty="0" smtClean="0"/>
              <a:t>基因变异产生新的表现型。自然选择的真正对象是与新的具有更强适应性的表现型所对应的新基因。</a:t>
            </a:r>
            <a:endParaRPr lang="en-US" altLang="zh-CN" sz="2800" dirty="0" smtClean="0"/>
          </a:p>
          <a:p>
            <a:r>
              <a:rPr lang="en-US" altLang="zh-CN" sz="2800" dirty="0" smtClean="0"/>
              <a:t>2.  </a:t>
            </a:r>
            <a:r>
              <a:rPr lang="zh-CN" altLang="en-US" sz="2800" dirty="0" smtClean="0"/>
              <a:t>没有功能的器官或者机制并不一定会淘汰。没有基因变异，这些器官或机制会一代一代遗传下去。</a:t>
            </a:r>
            <a:endParaRPr lang="en-US" altLang="zh-CN" sz="2800" dirty="0"/>
          </a:p>
          <a:p>
            <a:r>
              <a:rPr lang="en-US" altLang="zh-CN" sz="2800" dirty="0" smtClean="0"/>
              <a:t>3. </a:t>
            </a:r>
            <a:r>
              <a:rPr lang="zh-CN" altLang="en-US" sz="2800" dirty="0" smtClean="0"/>
              <a:t>相邻基因由于连锁一起遗传给下一代，导致演化过程中存在“搭便车”现象。</a:t>
            </a:r>
            <a:endParaRPr lang="en-US" altLang="zh-CN" sz="2800" dirty="0" smtClean="0"/>
          </a:p>
          <a:p>
            <a:r>
              <a:rPr lang="en-US" altLang="zh-CN" sz="2800" dirty="0" smtClean="0"/>
              <a:t>4. </a:t>
            </a:r>
            <a:r>
              <a:rPr lang="zh-CN" altLang="en-US" sz="2800" dirty="0" smtClean="0"/>
              <a:t>演化没有方向。</a:t>
            </a:r>
            <a:endParaRPr lang="zh-CN" altLang="en-US" sz="2800" dirty="0"/>
          </a:p>
        </p:txBody>
      </p:sp>
    </p:spTree>
    <p:extLst>
      <p:ext uri="{BB962C8B-B14F-4D97-AF65-F5344CB8AC3E}">
        <p14:creationId xmlns:p14="http://schemas.microsoft.com/office/powerpoint/2010/main" val="24458123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心理行为如何发展成熟</a:t>
            </a:r>
            <a:r>
              <a:rPr lang="en-US" altLang="zh-CN" dirty="0" smtClean="0"/>
              <a:t>/</a:t>
            </a:r>
            <a:r>
              <a:rPr lang="zh-CN" altLang="en-US" dirty="0" smtClean="0"/>
              <a:t>老化？</a:t>
            </a:r>
            <a:endParaRPr lang="zh-CN" altLang="en-US" dirty="0"/>
          </a:p>
        </p:txBody>
      </p:sp>
      <p:sp>
        <p:nvSpPr>
          <p:cNvPr id="3" name="内容占位符 2"/>
          <p:cNvSpPr>
            <a:spLocks noGrp="1"/>
          </p:cNvSpPr>
          <p:nvPr>
            <p:ph idx="1"/>
          </p:nvPr>
        </p:nvSpPr>
        <p:spPr/>
        <p:txBody>
          <a:bodyPr/>
          <a:lstStyle/>
          <a:p>
            <a:r>
              <a:rPr lang="zh-CN" altLang="en-US" dirty="0" smtClean="0"/>
              <a:t>发展心理学</a:t>
            </a:r>
            <a:endParaRPr lang="en-US" altLang="zh-CN" dirty="0"/>
          </a:p>
          <a:p>
            <a:pPr lvl="1"/>
            <a:r>
              <a:rPr lang="zh-CN" altLang="en-US" dirty="0" smtClean="0"/>
              <a:t>语言的发展</a:t>
            </a:r>
            <a:endParaRPr lang="en-US" altLang="zh-CN" dirty="0" smtClean="0"/>
          </a:p>
          <a:p>
            <a:pPr lvl="1"/>
            <a:r>
              <a:rPr lang="zh-CN" altLang="en-US" dirty="0" smtClean="0"/>
              <a:t>情绪和社会性的发展</a:t>
            </a:r>
            <a:endParaRPr lang="en-US" altLang="zh-CN" dirty="0" smtClean="0"/>
          </a:p>
          <a:p>
            <a:r>
              <a:rPr lang="zh-CN" altLang="en-US" dirty="0" smtClean="0"/>
              <a:t>发展认知神经科学</a:t>
            </a:r>
            <a:endParaRPr lang="en-US" altLang="zh-CN" dirty="0" smtClean="0"/>
          </a:p>
          <a:p>
            <a:pPr lvl="1"/>
            <a:r>
              <a:rPr lang="zh-CN" altLang="en-US" dirty="0" smtClean="0"/>
              <a:t>大脑发育（神经元的分化、凋亡、突触修剪、髓鞘化）</a:t>
            </a:r>
            <a:endParaRPr lang="en-US" altLang="zh-CN" dirty="0" smtClean="0"/>
          </a:p>
          <a:p>
            <a:pPr lvl="1"/>
            <a:r>
              <a:rPr lang="zh-CN" altLang="en-US" dirty="0" smtClean="0"/>
              <a:t>大脑结构和功能的发育成熟与语言、数学、情绪社会性的发展的关系？</a:t>
            </a:r>
            <a:endParaRPr lang="en-US" altLang="zh-CN" dirty="0" smtClean="0"/>
          </a:p>
          <a:p>
            <a:pPr marL="457200" lvl="1" indent="0">
              <a:buNone/>
            </a:pPr>
            <a:r>
              <a:rPr lang="en-US" altLang="zh-CN" dirty="0" smtClean="0"/>
              <a:t>……</a:t>
            </a:r>
          </a:p>
          <a:p>
            <a:pPr lvl="1"/>
            <a:endParaRPr lang="zh-CN" altLang="en-US" dirty="0"/>
          </a:p>
        </p:txBody>
      </p:sp>
    </p:spTree>
    <p:extLst>
      <p:ext uri="{BB962C8B-B14F-4D97-AF65-F5344CB8AC3E}">
        <p14:creationId xmlns:p14="http://schemas.microsoft.com/office/powerpoint/2010/main" val="32509564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心理行为的神经生理基础</a:t>
            </a:r>
            <a:endParaRPr lang="zh-CN" altLang="en-US" dirty="0"/>
          </a:p>
        </p:txBody>
      </p:sp>
      <p:sp>
        <p:nvSpPr>
          <p:cNvPr id="3" name="内容占位符 2"/>
          <p:cNvSpPr>
            <a:spLocks noGrp="1"/>
          </p:cNvSpPr>
          <p:nvPr>
            <p:ph idx="1"/>
          </p:nvPr>
        </p:nvSpPr>
        <p:spPr/>
        <p:txBody>
          <a:bodyPr/>
          <a:lstStyle/>
          <a:p>
            <a:r>
              <a:rPr lang="zh-CN" altLang="en-US" dirty="0" smtClean="0"/>
              <a:t>认知神经科学</a:t>
            </a:r>
            <a:endParaRPr lang="en-US" altLang="zh-CN" dirty="0" smtClean="0"/>
          </a:p>
          <a:p>
            <a:pPr lvl="1"/>
            <a:r>
              <a:rPr lang="zh-CN" altLang="en-US" sz="2400" dirty="0" smtClean="0"/>
              <a:t>听觉的神经基础</a:t>
            </a:r>
            <a:r>
              <a:rPr lang="en-US" altLang="zh-CN" sz="2400" dirty="0" smtClean="0"/>
              <a:t>/</a:t>
            </a:r>
            <a:r>
              <a:rPr lang="zh-CN" altLang="en-US" sz="2400" dirty="0" smtClean="0"/>
              <a:t>机制（颞叶</a:t>
            </a:r>
            <a:r>
              <a:rPr lang="en-US" altLang="zh-CN" sz="2400" dirty="0" smtClean="0"/>
              <a:t>……</a:t>
            </a:r>
            <a:r>
              <a:rPr lang="zh-CN" altLang="en-US" sz="2400" dirty="0" smtClean="0"/>
              <a:t>）</a:t>
            </a:r>
            <a:endParaRPr lang="en-US" altLang="zh-CN" sz="2400" dirty="0" smtClean="0"/>
          </a:p>
          <a:p>
            <a:pPr lvl="1"/>
            <a:r>
              <a:rPr lang="zh-CN" altLang="en-US" sz="2400" dirty="0" smtClean="0"/>
              <a:t>视觉的神经基础</a:t>
            </a:r>
            <a:r>
              <a:rPr lang="en-US" altLang="zh-CN" sz="2400" dirty="0" smtClean="0"/>
              <a:t>/</a:t>
            </a:r>
            <a:r>
              <a:rPr lang="zh-CN" altLang="en-US" sz="2400" dirty="0" smtClean="0"/>
              <a:t>机制（枕叶</a:t>
            </a:r>
            <a:r>
              <a:rPr lang="en-US" altLang="zh-CN" sz="2400" dirty="0" smtClean="0"/>
              <a:t>…….</a:t>
            </a:r>
            <a:r>
              <a:rPr lang="zh-CN" altLang="en-US" sz="2400" dirty="0" smtClean="0"/>
              <a:t>）</a:t>
            </a:r>
            <a:endParaRPr lang="en-US" altLang="zh-CN" sz="2400" dirty="0" smtClean="0"/>
          </a:p>
          <a:p>
            <a:pPr lvl="1"/>
            <a:r>
              <a:rPr lang="zh-CN" altLang="en-US" sz="2400" dirty="0" smtClean="0"/>
              <a:t>运动和感知觉的神经基础</a:t>
            </a:r>
            <a:r>
              <a:rPr lang="en-US" altLang="zh-CN" sz="2400" dirty="0" smtClean="0"/>
              <a:t>/</a:t>
            </a:r>
            <a:r>
              <a:rPr lang="zh-CN" altLang="en-US" sz="2400" dirty="0" smtClean="0"/>
              <a:t>机制（中央前后回</a:t>
            </a:r>
            <a:r>
              <a:rPr lang="en-US" altLang="zh-CN" sz="2400" dirty="0" smtClean="0"/>
              <a:t>……</a:t>
            </a:r>
            <a:r>
              <a:rPr lang="zh-CN" altLang="en-US" sz="2400" dirty="0" smtClean="0"/>
              <a:t>）</a:t>
            </a:r>
            <a:endParaRPr lang="en-US" altLang="zh-CN" sz="2400" dirty="0" smtClean="0"/>
          </a:p>
          <a:p>
            <a:pPr lvl="1"/>
            <a:r>
              <a:rPr lang="zh-CN" altLang="en-US" sz="2400" dirty="0" smtClean="0"/>
              <a:t>学习和记忆的神经基础</a:t>
            </a:r>
            <a:r>
              <a:rPr lang="en-US" altLang="zh-CN" sz="2400" dirty="0" smtClean="0"/>
              <a:t>/</a:t>
            </a:r>
            <a:r>
              <a:rPr lang="zh-CN" altLang="en-US" sz="2400" dirty="0" smtClean="0"/>
              <a:t>机制（前额叶、海马</a:t>
            </a:r>
            <a:r>
              <a:rPr lang="en-US" altLang="zh-CN" sz="2400" dirty="0" smtClean="0"/>
              <a:t>…..</a:t>
            </a:r>
            <a:r>
              <a:rPr lang="zh-CN" altLang="en-US" sz="2400" dirty="0" smtClean="0"/>
              <a:t>）</a:t>
            </a:r>
            <a:endParaRPr lang="en-US" altLang="zh-CN" sz="2400" dirty="0" smtClean="0"/>
          </a:p>
          <a:p>
            <a:pPr lvl="1"/>
            <a:r>
              <a:rPr lang="zh-CN" altLang="en-US" sz="2400" dirty="0" smtClean="0"/>
              <a:t>情绪的神经基础</a:t>
            </a:r>
            <a:r>
              <a:rPr lang="en-US" altLang="zh-CN" sz="2400" dirty="0" smtClean="0"/>
              <a:t>/</a:t>
            </a:r>
            <a:r>
              <a:rPr lang="zh-CN" altLang="en-US" sz="2400" dirty="0" smtClean="0"/>
              <a:t>机制（杏仁核、脑岛、边缘系统、腹内侧前额叶</a:t>
            </a:r>
            <a:r>
              <a:rPr lang="en-US" altLang="zh-CN" sz="2400" dirty="0" smtClean="0"/>
              <a:t>……</a:t>
            </a:r>
            <a:r>
              <a:rPr lang="zh-CN" altLang="en-US" sz="2400" dirty="0" smtClean="0"/>
              <a:t>）</a:t>
            </a:r>
            <a:endParaRPr lang="en-US" altLang="zh-CN" sz="2400" dirty="0" smtClean="0"/>
          </a:p>
          <a:p>
            <a:pPr lvl="1"/>
            <a:r>
              <a:rPr lang="zh-CN" altLang="en-US" sz="2400" dirty="0" smtClean="0"/>
              <a:t>执行功能的神经基础</a:t>
            </a:r>
            <a:r>
              <a:rPr lang="en-US" altLang="zh-CN" sz="2400" dirty="0" smtClean="0"/>
              <a:t>/</a:t>
            </a:r>
            <a:r>
              <a:rPr lang="zh-CN" altLang="en-US" sz="2400" dirty="0" smtClean="0"/>
              <a:t>机制（背外侧前额叶、前扣带回</a:t>
            </a:r>
            <a:r>
              <a:rPr lang="en-US" altLang="zh-CN" sz="2400" dirty="0" smtClean="0"/>
              <a:t>……</a:t>
            </a:r>
            <a:r>
              <a:rPr lang="zh-CN" altLang="en-US" sz="2400" dirty="0" smtClean="0"/>
              <a:t>）</a:t>
            </a:r>
            <a:endParaRPr lang="en-US" altLang="zh-CN" sz="2400" dirty="0" smtClean="0"/>
          </a:p>
          <a:p>
            <a:pPr lvl="1"/>
            <a:r>
              <a:rPr lang="zh-CN" altLang="en-US" sz="2400" dirty="0" smtClean="0"/>
              <a:t>语言（左脑、左侧额中回</a:t>
            </a:r>
            <a:r>
              <a:rPr lang="en-US" altLang="zh-CN" sz="2400" dirty="0" smtClean="0"/>
              <a:t>……</a:t>
            </a:r>
            <a:r>
              <a:rPr lang="zh-CN" altLang="en-US" sz="2400" dirty="0" smtClean="0"/>
              <a:t>）</a:t>
            </a:r>
            <a:endParaRPr lang="en-US" altLang="zh-CN" sz="2400" dirty="0" smtClean="0"/>
          </a:p>
          <a:p>
            <a:pPr lvl="1"/>
            <a:r>
              <a:rPr lang="zh-CN" altLang="en-US" sz="2400" dirty="0" smtClean="0"/>
              <a:t>数学（顶叶、顶内沟</a:t>
            </a:r>
            <a:r>
              <a:rPr lang="en-US" altLang="zh-CN" sz="2400" dirty="0" smtClean="0"/>
              <a:t>……</a:t>
            </a:r>
            <a:r>
              <a:rPr lang="zh-CN" altLang="en-US" sz="2400" dirty="0" smtClean="0"/>
              <a:t>）</a:t>
            </a:r>
            <a:endParaRPr lang="en-US" altLang="zh-CN" sz="2400"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21011063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心理行为的神经生理基础</a:t>
            </a:r>
            <a:endParaRPr lang="zh-CN" altLang="en-US" dirty="0"/>
          </a:p>
        </p:txBody>
      </p:sp>
      <p:sp>
        <p:nvSpPr>
          <p:cNvPr id="3" name="内容占位符 2"/>
          <p:cNvSpPr>
            <a:spLocks noGrp="1"/>
          </p:cNvSpPr>
          <p:nvPr>
            <p:ph idx="1"/>
          </p:nvPr>
        </p:nvSpPr>
        <p:spPr>
          <a:xfrm>
            <a:off x="683568" y="1556792"/>
            <a:ext cx="8229600" cy="4824536"/>
          </a:xfrm>
        </p:spPr>
        <p:txBody>
          <a:bodyPr/>
          <a:lstStyle/>
          <a:p>
            <a:r>
              <a:rPr lang="zh-CN" altLang="en-US" dirty="0" smtClean="0"/>
              <a:t>神经生理</a:t>
            </a:r>
            <a:r>
              <a:rPr lang="en-US" altLang="zh-CN" dirty="0" smtClean="0"/>
              <a:t>/</a:t>
            </a:r>
            <a:r>
              <a:rPr lang="zh-CN" altLang="en-US" dirty="0" smtClean="0"/>
              <a:t>神经药物学</a:t>
            </a:r>
            <a:r>
              <a:rPr lang="en-US" altLang="zh-CN" dirty="0" smtClean="0"/>
              <a:t>/</a:t>
            </a:r>
            <a:r>
              <a:rPr lang="zh-CN" altLang="en-US" dirty="0" smtClean="0"/>
              <a:t>临床心理学</a:t>
            </a:r>
            <a:endParaRPr lang="en-US" altLang="zh-CN" dirty="0" smtClean="0"/>
          </a:p>
          <a:p>
            <a:pPr lvl="1"/>
            <a:r>
              <a:rPr lang="zh-CN" altLang="en-US" dirty="0" smtClean="0"/>
              <a:t>认知、运动、动机、奖赏与多巴胺神经递质系统</a:t>
            </a:r>
            <a:endParaRPr lang="en-US" altLang="zh-CN" dirty="0" smtClean="0"/>
          </a:p>
          <a:p>
            <a:pPr lvl="1"/>
            <a:r>
              <a:rPr lang="zh-CN" altLang="en-US" dirty="0" smtClean="0"/>
              <a:t>抑郁、焦虑、情绪调节与</a:t>
            </a:r>
            <a:r>
              <a:rPr lang="en-US" altLang="zh-CN" dirty="0" smtClean="0"/>
              <a:t>5-</a:t>
            </a:r>
            <a:r>
              <a:rPr lang="zh-CN" altLang="en-US" dirty="0" smtClean="0"/>
              <a:t>羟色胺神经递质系统</a:t>
            </a:r>
            <a:endParaRPr lang="en-US" altLang="zh-CN" dirty="0"/>
          </a:p>
          <a:p>
            <a:pPr lvl="1"/>
            <a:r>
              <a:rPr lang="zh-CN" altLang="en-US" dirty="0" smtClean="0"/>
              <a:t>帕金森症</a:t>
            </a:r>
            <a:r>
              <a:rPr lang="en-US" altLang="zh-CN" dirty="0" smtClean="0"/>
              <a:t>——</a:t>
            </a:r>
            <a:r>
              <a:rPr lang="zh-CN" altLang="en-US" dirty="0" smtClean="0"/>
              <a:t>服用多巴胺</a:t>
            </a:r>
            <a:r>
              <a:rPr lang="zh-CN" altLang="en-US" dirty="0"/>
              <a:t>激动</a:t>
            </a:r>
            <a:r>
              <a:rPr lang="zh-CN" altLang="en-US" dirty="0" smtClean="0"/>
              <a:t>剂，增强多巴胺的生理效能</a:t>
            </a:r>
            <a:endParaRPr lang="en-US" altLang="zh-CN" dirty="0" smtClean="0"/>
          </a:p>
          <a:p>
            <a:pPr lvl="1"/>
            <a:r>
              <a:rPr lang="zh-CN" altLang="en-US" dirty="0" smtClean="0"/>
              <a:t>抑郁症</a:t>
            </a:r>
            <a:r>
              <a:rPr lang="en-US" altLang="zh-CN" dirty="0" smtClean="0"/>
              <a:t>——</a:t>
            </a:r>
            <a:r>
              <a:rPr lang="zh-CN" altLang="en-US" dirty="0" smtClean="0"/>
              <a:t>服用</a:t>
            </a:r>
            <a:r>
              <a:rPr lang="en-US" altLang="zh-CN" dirty="0" smtClean="0"/>
              <a:t>5-</a:t>
            </a:r>
            <a:r>
              <a:rPr lang="zh-CN" altLang="en-US" dirty="0" smtClean="0"/>
              <a:t>羟色胺激动剂，增强</a:t>
            </a:r>
            <a:r>
              <a:rPr lang="en-US" altLang="zh-CN" dirty="0" smtClean="0"/>
              <a:t>5-</a:t>
            </a:r>
            <a:r>
              <a:rPr lang="zh-CN" altLang="en-US" dirty="0" smtClean="0"/>
              <a:t>羟色胺的生理效能</a:t>
            </a:r>
            <a:endParaRPr lang="zh-CN" altLang="en-US" dirty="0"/>
          </a:p>
        </p:txBody>
      </p:sp>
    </p:spTree>
    <p:extLst>
      <p:ext uri="{BB962C8B-B14F-4D97-AF65-F5344CB8AC3E}">
        <p14:creationId xmlns:p14="http://schemas.microsoft.com/office/powerpoint/2010/main" val="2770898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上课要求</a:t>
            </a:r>
            <a:endParaRPr lang="zh-CN" altLang="en-US" dirty="0"/>
          </a:p>
        </p:txBody>
      </p:sp>
      <p:sp>
        <p:nvSpPr>
          <p:cNvPr id="3" name="内容占位符 2"/>
          <p:cNvSpPr>
            <a:spLocks noGrp="1"/>
          </p:cNvSpPr>
          <p:nvPr>
            <p:ph idx="1"/>
          </p:nvPr>
        </p:nvSpPr>
        <p:spPr>
          <a:xfrm>
            <a:off x="179512" y="2348880"/>
            <a:ext cx="8507288" cy="2232248"/>
          </a:xfrm>
        </p:spPr>
        <p:txBody>
          <a:bodyPr/>
          <a:lstStyle/>
          <a:p>
            <a:pPr marL="1143000" lvl="1" indent="-742950">
              <a:buAutoNum type="arabicPeriod"/>
            </a:pPr>
            <a:r>
              <a:rPr lang="zh-CN" altLang="en-US" sz="3600" dirty="0" smtClean="0"/>
              <a:t>按时上课，不迟到，不早退</a:t>
            </a:r>
            <a:endParaRPr lang="en-US" altLang="zh-CN" sz="3600" dirty="0" smtClean="0"/>
          </a:p>
          <a:p>
            <a:pPr marL="1143000" lvl="1" indent="-742950">
              <a:buAutoNum type="arabicPeriod"/>
            </a:pPr>
            <a:endParaRPr lang="en-US" altLang="zh-CN" sz="3600" dirty="0"/>
          </a:p>
          <a:p>
            <a:pPr marL="1143000" lvl="1" indent="-742950">
              <a:buAutoNum type="arabicPeriod"/>
            </a:pPr>
            <a:r>
              <a:rPr lang="zh-CN" altLang="en-US" sz="3600" dirty="0" smtClean="0"/>
              <a:t>按时完成作业</a:t>
            </a:r>
            <a:r>
              <a:rPr lang="en-US" altLang="zh-CN" sz="3600" dirty="0" smtClean="0"/>
              <a:t>/</a:t>
            </a:r>
            <a:r>
              <a:rPr lang="zh-CN" altLang="en-US" sz="3600" dirty="0" smtClean="0"/>
              <a:t>论</a:t>
            </a:r>
            <a:r>
              <a:rPr lang="zh-CN" altLang="en-US" sz="3600" dirty="0"/>
              <a:t>文</a:t>
            </a:r>
            <a:endParaRPr lang="en-US" altLang="zh-CN" sz="3600" dirty="0" smtClean="0"/>
          </a:p>
          <a:p>
            <a:pPr marL="1143000" lvl="1" indent="-742950">
              <a:buAutoNum type="arabicPeriod"/>
            </a:pPr>
            <a:endParaRPr lang="en-US" altLang="zh-CN" sz="3600" dirty="0"/>
          </a:p>
          <a:p>
            <a:pPr marL="1143000" lvl="1" indent="-742950">
              <a:buAutoNum type="arabicPeriod"/>
            </a:pPr>
            <a:endParaRPr lang="en-US" altLang="zh-CN" sz="3600" dirty="0" smtClean="0"/>
          </a:p>
          <a:p>
            <a:pPr marL="1143000" lvl="1" indent="-742950">
              <a:buAutoNum type="arabicPeriod"/>
            </a:pPr>
            <a:endParaRPr lang="en-US" altLang="zh-CN" sz="3600" dirty="0"/>
          </a:p>
          <a:p>
            <a:pPr marL="1143000" lvl="1" indent="-742950">
              <a:buAutoNum type="arabicPeriod"/>
            </a:pPr>
            <a:endParaRPr lang="en-US" altLang="zh-CN" sz="3600" dirty="0" smtClean="0"/>
          </a:p>
        </p:txBody>
      </p:sp>
    </p:spTree>
    <p:extLst>
      <p:ext uri="{BB962C8B-B14F-4D97-AF65-F5344CB8AC3E}">
        <p14:creationId xmlns:p14="http://schemas.microsoft.com/office/powerpoint/2010/main" val="33307937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心理行为的神经生理基础</a:t>
            </a:r>
          </a:p>
        </p:txBody>
      </p:sp>
      <p:sp>
        <p:nvSpPr>
          <p:cNvPr id="3" name="内容占位符 2"/>
          <p:cNvSpPr>
            <a:spLocks noGrp="1"/>
          </p:cNvSpPr>
          <p:nvPr>
            <p:ph idx="1"/>
          </p:nvPr>
        </p:nvSpPr>
        <p:spPr>
          <a:xfrm>
            <a:off x="1403648" y="1556792"/>
            <a:ext cx="6059016" cy="3698775"/>
          </a:xfrm>
        </p:spPr>
        <p:txBody>
          <a:bodyPr/>
          <a:lstStyle/>
          <a:p>
            <a:pPr marL="0" indent="0">
              <a:buNone/>
            </a:pPr>
            <a:endParaRPr lang="en-US" altLang="zh-CN" dirty="0"/>
          </a:p>
          <a:p>
            <a:r>
              <a:rPr lang="zh-CN" altLang="en-US" dirty="0" smtClean="0"/>
              <a:t>人工智能</a:t>
            </a:r>
            <a:endParaRPr lang="en-US" altLang="zh-CN" dirty="0" smtClean="0"/>
          </a:p>
          <a:p>
            <a:endParaRPr lang="en-US" altLang="zh-CN" dirty="0"/>
          </a:p>
          <a:p>
            <a:r>
              <a:rPr lang="zh-CN" altLang="en-US" dirty="0" smtClean="0"/>
              <a:t>人机交互</a:t>
            </a:r>
            <a:endParaRPr lang="en-US" altLang="zh-CN" dirty="0" smtClean="0"/>
          </a:p>
          <a:p>
            <a:endParaRPr lang="en-US" altLang="zh-CN" dirty="0"/>
          </a:p>
          <a:p>
            <a:pPr marL="0" indent="0">
              <a:buNone/>
            </a:pPr>
            <a:r>
              <a:rPr lang="en-US" altLang="zh-CN" dirty="0" smtClean="0"/>
              <a:t>…..</a:t>
            </a:r>
            <a:endParaRPr lang="en-US" altLang="zh-CN" dirty="0"/>
          </a:p>
        </p:txBody>
      </p:sp>
    </p:spTree>
    <p:extLst>
      <p:ext uri="{BB962C8B-B14F-4D97-AF65-F5344CB8AC3E}">
        <p14:creationId xmlns:p14="http://schemas.microsoft.com/office/powerpoint/2010/main" val="3891994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生物心理学</a:t>
            </a:r>
            <a:endParaRPr lang="zh-CN" altLang="en-US" dirty="0"/>
          </a:p>
        </p:txBody>
      </p:sp>
      <p:sp>
        <p:nvSpPr>
          <p:cNvPr id="3" name="内容占位符 2"/>
          <p:cNvSpPr>
            <a:spLocks noGrp="1"/>
          </p:cNvSpPr>
          <p:nvPr>
            <p:ph idx="1"/>
          </p:nvPr>
        </p:nvSpPr>
        <p:spPr/>
        <p:txBody>
          <a:bodyPr/>
          <a:lstStyle/>
          <a:p>
            <a:r>
              <a:rPr lang="zh-CN" altLang="en-US" dirty="0" smtClean="0"/>
              <a:t>心理学最靠近“自然科学”的一个分支</a:t>
            </a:r>
            <a:endParaRPr lang="en-US" altLang="zh-CN" dirty="0" smtClean="0"/>
          </a:p>
          <a:p>
            <a:endParaRPr lang="en-US" altLang="zh-CN" dirty="0" smtClean="0"/>
          </a:p>
          <a:p>
            <a:r>
              <a:rPr lang="zh-CN" altLang="en-US" dirty="0" smtClean="0"/>
              <a:t>最早、最基础的一个分支</a:t>
            </a:r>
            <a:endParaRPr lang="en-US" altLang="zh-CN" dirty="0" smtClean="0"/>
          </a:p>
          <a:p>
            <a:endParaRPr lang="en-US" altLang="zh-CN" dirty="0"/>
          </a:p>
          <a:p>
            <a:r>
              <a:rPr lang="zh-CN" altLang="en-US" dirty="0"/>
              <a:t>最前沿</a:t>
            </a:r>
            <a:r>
              <a:rPr lang="en-US" altLang="zh-CN" dirty="0"/>
              <a:t>/</a:t>
            </a:r>
            <a:r>
              <a:rPr lang="zh-CN" altLang="en-US" dirty="0"/>
              <a:t>最热的一个分</a:t>
            </a:r>
            <a:r>
              <a:rPr lang="zh-CN" altLang="en-US" dirty="0" smtClean="0"/>
              <a:t>支</a:t>
            </a:r>
            <a:endParaRPr lang="en-US" altLang="zh-CN" smtClean="0"/>
          </a:p>
          <a:p>
            <a:endParaRPr lang="en-US" altLang="zh-CN" dirty="0"/>
          </a:p>
          <a:p>
            <a:r>
              <a:rPr lang="zh-CN" altLang="en-US" dirty="0" smtClean="0"/>
              <a:t>最终极的一个分支</a:t>
            </a:r>
            <a:r>
              <a:rPr lang="en-US" altLang="zh-CN" dirty="0" smtClean="0"/>
              <a:t>——</a:t>
            </a:r>
            <a:r>
              <a:rPr lang="zh-CN" altLang="en-US" dirty="0" smtClean="0"/>
              <a:t>人的意识</a:t>
            </a:r>
            <a:r>
              <a:rPr lang="en-US" altLang="zh-CN" dirty="0" smtClean="0"/>
              <a:t>/</a:t>
            </a:r>
            <a:r>
              <a:rPr lang="zh-CN" altLang="en-US" dirty="0" smtClean="0"/>
              <a:t>灵魂到底如何产生的</a:t>
            </a:r>
            <a:endParaRPr lang="en-US" altLang="zh-CN" dirty="0" smtClean="0"/>
          </a:p>
          <a:p>
            <a:endParaRPr lang="en-US" altLang="zh-CN" dirty="0" smtClean="0"/>
          </a:p>
        </p:txBody>
      </p:sp>
    </p:spTree>
    <p:extLst>
      <p:ext uri="{BB962C8B-B14F-4D97-AF65-F5344CB8AC3E}">
        <p14:creationId xmlns:p14="http://schemas.microsoft.com/office/powerpoint/2010/main" val="1255701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本学期生理心理学的</a:t>
            </a:r>
            <a:r>
              <a:rPr lang="zh-CN" altLang="en-US" dirty="0" smtClean="0">
                <a:solidFill>
                  <a:srgbClr val="FFFF00"/>
                </a:solidFill>
              </a:rPr>
              <a:t>主要内容</a:t>
            </a:r>
            <a:endParaRPr lang="zh-CN" altLang="en-US" dirty="0">
              <a:solidFill>
                <a:srgbClr val="FFFF00"/>
              </a:solidFill>
            </a:endParaRPr>
          </a:p>
        </p:txBody>
      </p:sp>
      <p:sp>
        <p:nvSpPr>
          <p:cNvPr id="3" name="Content Placeholder 2"/>
          <p:cNvSpPr>
            <a:spLocks noGrp="1"/>
          </p:cNvSpPr>
          <p:nvPr>
            <p:ph idx="1"/>
          </p:nvPr>
        </p:nvSpPr>
        <p:spPr>
          <a:xfrm>
            <a:off x="1043608" y="1268760"/>
            <a:ext cx="7560840" cy="5431334"/>
          </a:xfrm>
        </p:spPr>
        <p:txBody>
          <a:bodyPr/>
          <a:lstStyle/>
          <a:p>
            <a:r>
              <a:rPr lang="zh-CN" altLang="en-US" dirty="0" smtClean="0"/>
              <a:t>神经基础</a:t>
            </a:r>
            <a:endParaRPr lang="en-US" altLang="zh-CN" dirty="0" smtClean="0"/>
          </a:p>
          <a:p>
            <a:pPr lvl="1"/>
            <a:r>
              <a:rPr lang="zh-CN" altLang="en-US" dirty="0" smtClean="0"/>
              <a:t>神</a:t>
            </a:r>
            <a:r>
              <a:rPr lang="zh-CN" altLang="en-US" dirty="0"/>
              <a:t>经细胞和神经冲动</a:t>
            </a:r>
            <a:endParaRPr lang="en-US" altLang="zh-CN" dirty="0"/>
          </a:p>
          <a:p>
            <a:pPr lvl="1"/>
            <a:r>
              <a:rPr lang="zh-CN" altLang="en-US" dirty="0"/>
              <a:t>神经递质与神经突触</a:t>
            </a:r>
            <a:endParaRPr lang="en-US" altLang="zh-CN" dirty="0"/>
          </a:p>
          <a:p>
            <a:pPr lvl="1"/>
            <a:r>
              <a:rPr lang="zh-CN" altLang="en-US" dirty="0"/>
              <a:t>解剖、脑发育和可塑</a:t>
            </a:r>
            <a:r>
              <a:rPr lang="zh-CN" altLang="en-US" dirty="0" smtClean="0"/>
              <a:t>性（学生做老师！）</a:t>
            </a:r>
            <a:endParaRPr lang="en-US" altLang="zh-CN" dirty="0"/>
          </a:p>
          <a:p>
            <a:r>
              <a:rPr lang="zh-CN" altLang="en-US" dirty="0" smtClean="0"/>
              <a:t>感知觉</a:t>
            </a:r>
            <a:endParaRPr lang="en-US" altLang="zh-CN" dirty="0" smtClean="0"/>
          </a:p>
          <a:p>
            <a:pPr lvl="1"/>
            <a:r>
              <a:rPr lang="zh-CN" altLang="en-US" dirty="0" smtClean="0"/>
              <a:t>视</a:t>
            </a:r>
            <a:r>
              <a:rPr lang="zh-CN" altLang="en-US" dirty="0"/>
              <a:t>觉</a:t>
            </a:r>
            <a:endParaRPr lang="en-US" altLang="zh-CN" dirty="0"/>
          </a:p>
          <a:p>
            <a:pPr lvl="1"/>
            <a:r>
              <a:rPr lang="zh-CN" altLang="en-US" dirty="0"/>
              <a:t>听</a:t>
            </a:r>
            <a:r>
              <a:rPr lang="zh-CN" altLang="en-US" dirty="0" smtClean="0"/>
              <a:t>觉</a:t>
            </a:r>
            <a:endParaRPr lang="en-US" altLang="zh-CN" dirty="0" smtClean="0"/>
          </a:p>
          <a:p>
            <a:pPr lvl="1"/>
            <a:r>
              <a:rPr lang="zh-CN" altLang="en-US" dirty="0"/>
              <a:t>运</a:t>
            </a:r>
            <a:r>
              <a:rPr lang="zh-CN" altLang="en-US" dirty="0" smtClean="0"/>
              <a:t>动</a:t>
            </a:r>
            <a:r>
              <a:rPr lang="en-US" altLang="zh-CN" dirty="0" smtClean="0"/>
              <a:t>/</a:t>
            </a:r>
            <a:r>
              <a:rPr lang="zh-CN" altLang="en-US" dirty="0" smtClean="0"/>
              <a:t>其他感知觉</a:t>
            </a:r>
            <a:endParaRPr lang="en-US" altLang="zh-CN" dirty="0"/>
          </a:p>
          <a:p>
            <a:r>
              <a:rPr lang="zh-CN" altLang="en-US" dirty="0" smtClean="0"/>
              <a:t>睡</a:t>
            </a:r>
            <a:r>
              <a:rPr lang="zh-CN" altLang="en-US" dirty="0"/>
              <a:t>眠与觉醒</a:t>
            </a:r>
            <a:endParaRPr lang="en-US" altLang="zh-CN" dirty="0"/>
          </a:p>
          <a:p>
            <a:r>
              <a:rPr lang="zh-CN" altLang="en-US" dirty="0"/>
              <a:t>情绪</a:t>
            </a:r>
            <a:r>
              <a:rPr lang="zh-CN" altLang="en-US" dirty="0" smtClean="0"/>
              <a:t>和</a:t>
            </a:r>
            <a:r>
              <a:rPr lang="zh-CN" altLang="en-US" dirty="0"/>
              <a:t>认</a:t>
            </a:r>
            <a:r>
              <a:rPr lang="zh-CN" altLang="en-US" dirty="0" smtClean="0"/>
              <a:t>知</a:t>
            </a:r>
            <a:endParaRPr lang="en-US" altLang="zh-CN" dirty="0"/>
          </a:p>
          <a:p>
            <a:pPr lvl="1"/>
            <a:endParaRPr lang="zh-CN" altLang="en-US" dirty="0"/>
          </a:p>
        </p:txBody>
      </p:sp>
    </p:spTree>
    <p:extLst>
      <p:ext uri="{BB962C8B-B14F-4D97-AF65-F5344CB8AC3E}">
        <p14:creationId xmlns:p14="http://schemas.microsoft.com/office/powerpoint/2010/main" val="7414857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本周的自主性作业</a:t>
            </a:r>
            <a:endParaRPr lang="zh-CN" altLang="en-US" dirty="0"/>
          </a:p>
        </p:txBody>
      </p:sp>
      <p:sp>
        <p:nvSpPr>
          <p:cNvPr id="3" name="内容占位符 2"/>
          <p:cNvSpPr>
            <a:spLocks noGrp="1"/>
          </p:cNvSpPr>
          <p:nvPr>
            <p:ph idx="1"/>
          </p:nvPr>
        </p:nvSpPr>
        <p:spPr>
          <a:xfrm>
            <a:off x="457200" y="1600201"/>
            <a:ext cx="8229600" cy="2764904"/>
          </a:xfrm>
        </p:spPr>
        <p:txBody>
          <a:bodyPr/>
          <a:lstStyle/>
          <a:p>
            <a:r>
              <a:rPr lang="en-US" altLang="zh-CN" dirty="0" smtClean="0"/>
              <a:t>1.  </a:t>
            </a:r>
            <a:r>
              <a:rPr lang="zh-CN" altLang="en-US" dirty="0"/>
              <a:t>中</a:t>
            </a:r>
            <a:r>
              <a:rPr lang="zh-CN" altLang="en-US" dirty="0" smtClean="0"/>
              <a:t>枢神经系统解剖</a:t>
            </a:r>
            <a:r>
              <a:rPr lang="en-US" altLang="zh-CN" dirty="0" smtClean="0"/>
              <a:t>——PPT</a:t>
            </a:r>
            <a:r>
              <a:rPr lang="zh-CN" altLang="en-US" dirty="0" smtClean="0"/>
              <a:t>（</a:t>
            </a:r>
            <a:r>
              <a:rPr lang="en-US" altLang="zh-CN" dirty="0" smtClean="0"/>
              <a:t>5</a:t>
            </a:r>
            <a:r>
              <a:rPr lang="zh-CN" altLang="en-US" dirty="0" smtClean="0"/>
              <a:t>分）</a:t>
            </a:r>
            <a:endParaRPr lang="en-US" altLang="zh-CN" dirty="0" smtClean="0"/>
          </a:p>
          <a:p>
            <a:r>
              <a:rPr lang="en-US" altLang="zh-CN" dirty="0" smtClean="0"/>
              <a:t>2.  </a:t>
            </a:r>
            <a:r>
              <a:rPr lang="zh-CN" altLang="en-US" dirty="0" smtClean="0"/>
              <a:t>中枢神经系统的发育</a:t>
            </a:r>
            <a:r>
              <a:rPr lang="en-US" altLang="zh-CN" dirty="0" smtClean="0"/>
              <a:t>——PPT</a:t>
            </a:r>
            <a:r>
              <a:rPr lang="zh-CN" altLang="en-US" dirty="0" smtClean="0"/>
              <a:t>（</a:t>
            </a:r>
            <a:r>
              <a:rPr lang="en-US" altLang="zh-CN" dirty="0" smtClean="0"/>
              <a:t>5</a:t>
            </a:r>
            <a:r>
              <a:rPr lang="zh-CN" altLang="en-US" dirty="0" smtClean="0"/>
              <a:t>分）</a:t>
            </a:r>
            <a:endParaRPr lang="en-US" altLang="zh-CN" dirty="0" smtClean="0"/>
          </a:p>
          <a:p>
            <a:r>
              <a:rPr lang="en-US" altLang="zh-CN" dirty="0" smtClean="0"/>
              <a:t>3. </a:t>
            </a:r>
            <a:r>
              <a:rPr lang="zh-CN" altLang="en-US" dirty="0"/>
              <a:t> 大</a:t>
            </a:r>
            <a:r>
              <a:rPr lang="zh-CN" altLang="en-US" dirty="0" smtClean="0"/>
              <a:t>脑的可塑性</a:t>
            </a:r>
            <a:r>
              <a:rPr lang="en-US" altLang="zh-CN" dirty="0" smtClean="0"/>
              <a:t>——PPT</a:t>
            </a:r>
            <a:r>
              <a:rPr lang="zh-CN" altLang="en-US" dirty="0" smtClean="0"/>
              <a:t>（</a:t>
            </a:r>
            <a:r>
              <a:rPr lang="en-US" altLang="zh-CN" dirty="0" smtClean="0"/>
              <a:t>5</a:t>
            </a:r>
            <a:r>
              <a:rPr lang="zh-CN" altLang="en-US" dirty="0" smtClean="0"/>
              <a:t>分）</a:t>
            </a:r>
            <a:endParaRPr lang="en-US" altLang="zh-CN" dirty="0" smtClean="0"/>
          </a:p>
          <a:p>
            <a:endParaRPr lang="en-US" altLang="zh-CN" dirty="0"/>
          </a:p>
          <a:p>
            <a:pPr marL="0" indent="0">
              <a:buNone/>
            </a:pPr>
            <a:r>
              <a:rPr lang="zh-CN" altLang="en-US" dirty="0" smtClean="0"/>
              <a:t>选择其中一个，准备</a:t>
            </a:r>
            <a:r>
              <a:rPr lang="en-US" altLang="zh-CN" dirty="0" smtClean="0"/>
              <a:t>10-15</a:t>
            </a:r>
            <a:r>
              <a:rPr lang="zh-CN" altLang="en-US" dirty="0" smtClean="0"/>
              <a:t>分钟的</a:t>
            </a:r>
            <a:r>
              <a:rPr lang="en-US" altLang="zh-CN" dirty="0" smtClean="0"/>
              <a:t>PPT</a:t>
            </a:r>
            <a:r>
              <a:rPr lang="zh-CN" altLang="en-US" dirty="0" smtClean="0"/>
              <a:t>，携带打印版和电子版，打印版本交给助教。</a:t>
            </a:r>
            <a:endParaRPr lang="en-US" altLang="zh-CN" dirty="0" smtClean="0"/>
          </a:p>
          <a:p>
            <a:pPr marL="0" indent="0">
              <a:buNone/>
            </a:pPr>
            <a:r>
              <a:rPr lang="zh-CN" altLang="en-US" dirty="0" smtClean="0"/>
              <a:t>下周学生汇报！</a:t>
            </a:r>
            <a:endParaRPr lang="en-US" altLang="zh-CN" dirty="0" smtClean="0"/>
          </a:p>
          <a:p>
            <a:endParaRPr lang="en-US" altLang="zh-CN" dirty="0"/>
          </a:p>
        </p:txBody>
      </p:sp>
    </p:spTree>
    <p:extLst>
      <p:ext uri="{BB962C8B-B14F-4D97-AF65-F5344CB8AC3E}">
        <p14:creationId xmlns:p14="http://schemas.microsoft.com/office/powerpoint/2010/main" val="1456058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rrowheads="1"/>
          </p:cNvSpPr>
          <p:nvPr>
            <p:ph type="title"/>
          </p:nvPr>
        </p:nvSpPr>
        <p:spPr>
          <a:xfrm>
            <a:off x="467544" y="332656"/>
            <a:ext cx="8229600" cy="980728"/>
          </a:xfrm>
        </p:spPr>
        <p:txBody>
          <a:bodyPr/>
          <a:lstStyle/>
          <a:p>
            <a:r>
              <a:rPr lang="zh-CN" altLang="en-US" dirty="0" smtClean="0"/>
              <a:t>考核方式</a:t>
            </a:r>
            <a:endParaRPr lang="zh-CN" altLang="en-US" dirty="0"/>
          </a:p>
        </p:txBody>
      </p:sp>
      <p:sp>
        <p:nvSpPr>
          <p:cNvPr id="142339" name="Rectangle 3"/>
          <p:cNvSpPr>
            <a:spLocks noGrp="1" noChangeArrowheads="1"/>
          </p:cNvSpPr>
          <p:nvPr>
            <p:ph type="body" idx="1"/>
          </p:nvPr>
        </p:nvSpPr>
        <p:spPr>
          <a:xfrm>
            <a:off x="863588" y="1052736"/>
            <a:ext cx="7416824" cy="3960440"/>
          </a:xfrm>
        </p:spPr>
        <p:txBody>
          <a:bodyPr/>
          <a:lstStyle/>
          <a:p>
            <a:pPr marL="0" indent="0">
              <a:buNone/>
            </a:pPr>
            <a:endParaRPr lang="en-US" altLang="zh-CN" dirty="0"/>
          </a:p>
          <a:p>
            <a:r>
              <a:rPr lang="zh-CN" altLang="en-US" dirty="0" smtClean="0"/>
              <a:t>平时</a:t>
            </a:r>
            <a:r>
              <a:rPr lang="zh-CN" altLang="en-US" dirty="0"/>
              <a:t>成绩</a:t>
            </a:r>
            <a:r>
              <a:rPr lang="zh-CN" altLang="en-US" dirty="0" smtClean="0"/>
              <a:t>（</a:t>
            </a:r>
            <a:r>
              <a:rPr lang="en-US" altLang="zh-CN" dirty="0" smtClean="0"/>
              <a:t>40%</a:t>
            </a:r>
            <a:r>
              <a:rPr lang="zh-CN" altLang="en-US" dirty="0"/>
              <a:t>）</a:t>
            </a:r>
          </a:p>
          <a:p>
            <a:pPr lvl="1"/>
            <a:r>
              <a:rPr lang="zh-CN" altLang="en-US" dirty="0"/>
              <a:t>出勤</a:t>
            </a:r>
            <a:r>
              <a:rPr lang="zh-CN" altLang="en-US" dirty="0" smtClean="0"/>
              <a:t>（</a:t>
            </a:r>
            <a:r>
              <a:rPr lang="en-US" altLang="zh-CN" dirty="0"/>
              <a:t>5</a:t>
            </a:r>
            <a:r>
              <a:rPr lang="en-US" altLang="zh-CN" dirty="0" smtClean="0"/>
              <a:t>%</a:t>
            </a:r>
            <a:r>
              <a:rPr lang="zh-CN" altLang="en-US" dirty="0" smtClean="0"/>
              <a:t>）</a:t>
            </a:r>
            <a:endParaRPr lang="en-US" altLang="zh-CN" dirty="0" smtClean="0"/>
          </a:p>
          <a:p>
            <a:pPr lvl="1"/>
            <a:endParaRPr lang="en-US" altLang="zh-CN" dirty="0" smtClean="0"/>
          </a:p>
          <a:p>
            <a:pPr lvl="1"/>
            <a:r>
              <a:rPr lang="zh-CN" altLang="en-US" dirty="0" smtClean="0"/>
              <a:t>作业 （</a:t>
            </a:r>
            <a:r>
              <a:rPr lang="en-US" altLang="zh-CN" dirty="0" smtClean="0"/>
              <a:t>15%</a:t>
            </a:r>
            <a:r>
              <a:rPr lang="zh-CN" altLang="en-US" dirty="0" smtClean="0"/>
              <a:t>）（自主选择性作业）</a:t>
            </a:r>
            <a:endParaRPr lang="en-US" altLang="zh-CN" dirty="0" smtClean="0"/>
          </a:p>
          <a:p>
            <a:pPr lvl="1"/>
            <a:endParaRPr lang="en-US" altLang="zh-CN" dirty="0"/>
          </a:p>
          <a:p>
            <a:pPr lvl="1"/>
            <a:r>
              <a:rPr lang="zh-CN" altLang="en-US" dirty="0" smtClean="0"/>
              <a:t>学期论文（</a:t>
            </a:r>
            <a:r>
              <a:rPr lang="en-US" altLang="zh-CN" dirty="0" smtClean="0"/>
              <a:t>20%</a:t>
            </a:r>
            <a:r>
              <a:rPr lang="zh-CN" altLang="en-US" dirty="0" smtClean="0"/>
              <a:t>）</a:t>
            </a:r>
            <a:endParaRPr lang="en-US" altLang="zh-CN" dirty="0" smtClean="0"/>
          </a:p>
          <a:p>
            <a:endParaRPr lang="en-US" altLang="zh-CN" dirty="0" smtClean="0"/>
          </a:p>
          <a:p>
            <a:r>
              <a:rPr lang="zh-CN" altLang="en-US" dirty="0" smtClean="0"/>
              <a:t>考试 （</a:t>
            </a:r>
            <a:r>
              <a:rPr lang="en-US" altLang="zh-CN" dirty="0" smtClean="0"/>
              <a:t>60</a:t>
            </a:r>
            <a:r>
              <a:rPr lang="en-US" altLang="zh-CN" dirty="0"/>
              <a:t>%</a:t>
            </a:r>
            <a:r>
              <a:rPr lang="zh-CN" altLang="en-US" dirty="0" smtClean="0"/>
              <a:t>）</a:t>
            </a:r>
            <a:endParaRPr lang="en-US" altLang="zh-CN" dirty="0" smtClean="0"/>
          </a:p>
        </p:txBody>
      </p:sp>
    </p:spTree>
    <p:extLst>
      <p:ext uri="{BB962C8B-B14F-4D97-AF65-F5344CB8AC3E}">
        <p14:creationId xmlns:p14="http://schemas.microsoft.com/office/powerpoint/2010/main" val="1159354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0648"/>
            <a:ext cx="8229600" cy="703353"/>
          </a:xfrm>
        </p:spPr>
        <p:txBody>
          <a:bodyPr/>
          <a:lstStyle/>
          <a:p>
            <a:r>
              <a:rPr lang="zh-CN" altLang="en-US" dirty="0" smtClean="0"/>
              <a:t>学期论文（</a:t>
            </a:r>
            <a:r>
              <a:rPr lang="en-US" altLang="zh-CN" dirty="0" smtClean="0"/>
              <a:t>20</a:t>
            </a:r>
            <a:r>
              <a:rPr lang="zh-CN" altLang="en-US" dirty="0" smtClean="0"/>
              <a:t>分）</a:t>
            </a:r>
            <a:endParaRPr lang="zh-CN" altLang="en-US" dirty="0"/>
          </a:p>
        </p:txBody>
      </p:sp>
      <p:sp>
        <p:nvSpPr>
          <p:cNvPr id="3" name="内容占位符 2"/>
          <p:cNvSpPr>
            <a:spLocks noGrp="1"/>
          </p:cNvSpPr>
          <p:nvPr>
            <p:ph idx="1"/>
          </p:nvPr>
        </p:nvSpPr>
        <p:spPr>
          <a:xfrm>
            <a:off x="395536" y="908720"/>
            <a:ext cx="8229600" cy="5760640"/>
          </a:xfrm>
        </p:spPr>
        <p:txBody>
          <a:bodyPr/>
          <a:lstStyle/>
          <a:p>
            <a:pPr lvl="1"/>
            <a:endParaRPr lang="en-US" altLang="zh-CN" sz="2000" b="1" dirty="0" smtClean="0"/>
          </a:p>
          <a:p>
            <a:r>
              <a:rPr lang="zh-CN" altLang="en-US" sz="2400" dirty="0" smtClean="0"/>
              <a:t>论文</a:t>
            </a:r>
            <a:r>
              <a:rPr lang="zh-CN" altLang="en-US" sz="2400" dirty="0"/>
              <a:t>要求</a:t>
            </a:r>
            <a:endParaRPr lang="en-US" altLang="zh-CN" sz="2400" dirty="0"/>
          </a:p>
          <a:p>
            <a:pPr lvl="1"/>
            <a:r>
              <a:rPr lang="zh-CN" altLang="en-US" sz="2000" dirty="0"/>
              <a:t>自行选题</a:t>
            </a:r>
            <a:endParaRPr lang="en-US" altLang="zh-CN" sz="2000" dirty="0"/>
          </a:p>
          <a:p>
            <a:pPr lvl="1"/>
            <a:r>
              <a:rPr lang="zh-CN" altLang="en-US" sz="2000" dirty="0" smtClean="0"/>
              <a:t>对某</a:t>
            </a:r>
            <a:r>
              <a:rPr lang="zh-CN" altLang="en-US" sz="2000" dirty="0"/>
              <a:t>一</a:t>
            </a:r>
            <a:r>
              <a:rPr lang="zh-CN" altLang="en-US" sz="2000" dirty="0" smtClean="0"/>
              <a:t>个领域的已有研究进行</a:t>
            </a:r>
            <a:r>
              <a:rPr lang="zh-CN" altLang="en-US" sz="2000" smtClean="0"/>
              <a:t>梳理总结</a:t>
            </a:r>
            <a:endParaRPr lang="en-US" altLang="zh-CN" sz="2000" dirty="0" smtClean="0"/>
          </a:p>
          <a:p>
            <a:pPr lvl="1"/>
            <a:endParaRPr lang="en-US" altLang="zh-CN" sz="2000" dirty="0"/>
          </a:p>
          <a:p>
            <a:r>
              <a:rPr lang="zh-CN" altLang="en-US" sz="2400" dirty="0" smtClean="0"/>
              <a:t>基本要求</a:t>
            </a:r>
            <a:endParaRPr lang="en-US" altLang="zh-CN" sz="2400" dirty="0" smtClean="0"/>
          </a:p>
          <a:p>
            <a:pPr lvl="1"/>
            <a:r>
              <a:rPr lang="zh-CN" altLang="en-US" sz="2000" dirty="0" smtClean="0"/>
              <a:t>字数：</a:t>
            </a:r>
            <a:r>
              <a:rPr lang="en-US" altLang="zh-CN" sz="2000" dirty="0" smtClean="0"/>
              <a:t>5000-10000</a:t>
            </a:r>
            <a:r>
              <a:rPr lang="zh-CN" altLang="en-US" sz="2000" dirty="0" smtClean="0"/>
              <a:t>字</a:t>
            </a:r>
            <a:endParaRPr lang="en-US" altLang="zh-CN" sz="2000" dirty="0" smtClean="0"/>
          </a:p>
          <a:p>
            <a:pPr lvl="1"/>
            <a:r>
              <a:rPr lang="zh-CN" altLang="en-US" sz="2000" dirty="0" smtClean="0"/>
              <a:t>格式参考</a:t>
            </a:r>
            <a:r>
              <a:rPr lang="en-US" altLang="zh-CN" sz="2000" dirty="0" smtClean="0"/>
              <a:t>《</a:t>
            </a:r>
            <a:r>
              <a:rPr lang="zh-CN" altLang="en-US" sz="2000" dirty="0" smtClean="0"/>
              <a:t>心理科学进展</a:t>
            </a:r>
            <a:r>
              <a:rPr lang="en-US" altLang="zh-CN" sz="2000" dirty="0" smtClean="0"/>
              <a:t>》</a:t>
            </a:r>
          </a:p>
          <a:p>
            <a:pPr lvl="1"/>
            <a:r>
              <a:rPr lang="zh-CN" altLang="en-US" sz="2000" dirty="0" smtClean="0"/>
              <a:t>打印版本交给助教</a:t>
            </a:r>
            <a:endParaRPr lang="en-US" altLang="zh-CN" sz="2000" dirty="0" smtClean="0"/>
          </a:p>
          <a:p>
            <a:pPr lvl="1"/>
            <a:r>
              <a:rPr lang="zh-CN" altLang="en-US" sz="2000" b="1" dirty="0" smtClean="0">
                <a:solidFill>
                  <a:srgbClr val="FFFF00"/>
                </a:solidFill>
              </a:rPr>
              <a:t>截止日期：生心期末考试当天晚上</a:t>
            </a:r>
            <a:r>
              <a:rPr lang="en-US" altLang="zh-CN" sz="2000" b="1" dirty="0" smtClean="0">
                <a:solidFill>
                  <a:srgbClr val="FFFF00"/>
                </a:solidFill>
              </a:rPr>
              <a:t>8:00</a:t>
            </a:r>
          </a:p>
          <a:p>
            <a:pPr lvl="1"/>
            <a:r>
              <a:rPr lang="en-US" altLang="zh-CN" sz="2000" dirty="0" smtClean="0"/>
              <a:t> </a:t>
            </a:r>
            <a:r>
              <a:rPr lang="zh-CN" altLang="en-US" sz="2000" dirty="0" smtClean="0">
                <a:solidFill>
                  <a:srgbClr val="FFFF00"/>
                </a:solidFill>
              </a:rPr>
              <a:t>迟交每天扣</a:t>
            </a:r>
            <a:r>
              <a:rPr lang="en-US" altLang="zh-CN" sz="2000" dirty="0" smtClean="0">
                <a:solidFill>
                  <a:srgbClr val="FFFF00"/>
                </a:solidFill>
              </a:rPr>
              <a:t>1</a:t>
            </a:r>
            <a:r>
              <a:rPr lang="zh-CN" altLang="en-US" sz="2000" dirty="0" smtClean="0">
                <a:solidFill>
                  <a:srgbClr val="FFFF00"/>
                </a:solidFill>
              </a:rPr>
              <a:t>分</a:t>
            </a:r>
            <a:r>
              <a:rPr lang="zh-CN" altLang="en-US" sz="2000" b="1" dirty="0" smtClean="0">
                <a:solidFill>
                  <a:srgbClr val="FFFF00"/>
                </a:solidFill>
              </a:rPr>
              <a:t>，扣完为止</a:t>
            </a:r>
            <a:endParaRPr lang="en-US" altLang="zh-CN" sz="2000" dirty="0" smtClean="0">
              <a:solidFill>
                <a:srgbClr val="FFFF00"/>
              </a:solidFill>
            </a:endParaRPr>
          </a:p>
        </p:txBody>
      </p:sp>
    </p:spTree>
    <p:extLst>
      <p:ext uri="{BB962C8B-B14F-4D97-AF65-F5344CB8AC3E}">
        <p14:creationId xmlns:p14="http://schemas.microsoft.com/office/powerpoint/2010/main" val="1961604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考试（</a:t>
            </a:r>
            <a:r>
              <a:rPr lang="en-US" altLang="zh-CN" dirty="0" smtClean="0"/>
              <a:t>60</a:t>
            </a:r>
            <a:r>
              <a:rPr lang="zh-CN" altLang="en-US" dirty="0" smtClean="0"/>
              <a:t>分）</a:t>
            </a:r>
            <a:endParaRPr lang="zh-CN" altLang="en-US" dirty="0"/>
          </a:p>
        </p:txBody>
      </p:sp>
      <p:sp>
        <p:nvSpPr>
          <p:cNvPr id="3" name="内容占位符 2"/>
          <p:cNvSpPr>
            <a:spLocks noGrp="1"/>
          </p:cNvSpPr>
          <p:nvPr>
            <p:ph idx="1"/>
          </p:nvPr>
        </p:nvSpPr>
        <p:spPr>
          <a:xfrm>
            <a:off x="395536" y="1340768"/>
            <a:ext cx="8693572" cy="4680520"/>
          </a:xfrm>
        </p:spPr>
        <p:txBody>
          <a:bodyPr/>
          <a:lstStyle/>
          <a:p>
            <a:r>
              <a:rPr lang="zh-CN" altLang="en-US" sz="2400" dirty="0" smtClean="0"/>
              <a:t>考试内容：</a:t>
            </a:r>
            <a:r>
              <a:rPr lang="zh-CN" altLang="en-US" sz="2400" b="1" dirty="0" smtClean="0">
                <a:solidFill>
                  <a:srgbClr val="FFFF00"/>
                </a:solidFill>
              </a:rPr>
              <a:t>以教材、上课内容为主</a:t>
            </a:r>
            <a:endParaRPr lang="en-US" altLang="zh-CN" sz="2400" b="1" dirty="0" smtClean="0">
              <a:solidFill>
                <a:srgbClr val="FFFF00"/>
              </a:solidFill>
            </a:endParaRPr>
          </a:p>
          <a:p>
            <a:endParaRPr lang="en-US" altLang="zh-CN" sz="2400" dirty="0" smtClean="0"/>
          </a:p>
          <a:p>
            <a:r>
              <a:rPr lang="zh-CN" altLang="en-US" sz="2400" dirty="0" smtClean="0"/>
              <a:t>期末考试</a:t>
            </a:r>
            <a:endParaRPr lang="en-US" altLang="zh-CN" sz="2400" dirty="0" smtClean="0"/>
          </a:p>
          <a:p>
            <a:pPr lvl="1"/>
            <a:r>
              <a:rPr lang="zh-CN" altLang="en-US" sz="2000" dirty="0" smtClean="0"/>
              <a:t>题型：选择题，名词解释、论述题</a:t>
            </a:r>
            <a:endParaRPr lang="en-US" altLang="zh-CN" sz="2000" dirty="0" smtClean="0"/>
          </a:p>
          <a:p>
            <a:pPr lvl="1"/>
            <a:endParaRPr lang="en-US" altLang="zh-CN" sz="2000" dirty="0"/>
          </a:p>
          <a:p>
            <a:pPr lvl="1"/>
            <a:endParaRPr lang="en-US" altLang="zh-CN" sz="2000" dirty="0" smtClean="0"/>
          </a:p>
          <a:p>
            <a:pPr marL="457200" lvl="1" indent="0">
              <a:buNone/>
            </a:pPr>
            <a:r>
              <a:rPr lang="zh-CN" altLang="en-US" sz="2000" b="1" dirty="0" smtClean="0">
                <a:solidFill>
                  <a:srgbClr val="FFFF00"/>
                </a:solidFill>
              </a:rPr>
              <a:t>任何形式缺考</a:t>
            </a:r>
            <a:r>
              <a:rPr lang="en-US" altLang="zh-CN" sz="2000" b="1" dirty="0">
                <a:solidFill>
                  <a:srgbClr val="FFFF00"/>
                </a:solidFill>
              </a:rPr>
              <a:t>/</a:t>
            </a:r>
            <a:r>
              <a:rPr lang="zh-CN" altLang="en-US" sz="2000" b="1" dirty="0" smtClean="0">
                <a:solidFill>
                  <a:srgbClr val="FFFF00"/>
                </a:solidFill>
              </a:rPr>
              <a:t>作弊，都计</a:t>
            </a:r>
            <a:r>
              <a:rPr lang="en-US" altLang="zh-CN" sz="2000" b="1" dirty="0" smtClean="0">
                <a:solidFill>
                  <a:srgbClr val="FFFF00"/>
                </a:solidFill>
              </a:rPr>
              <a:t>0</a:t>
            </a:r>
            <a:r>
              <a:rPr lang="zh-CN" altLang="en-US" sz="2000" b="1" dirty="0" smtClean="0">
                <a:solidFill>
                  <a:srgbClr val="FFFF00"/>
                </a:solidFill>
              </a:rPr>
              <a:t>分</a:t>
            </a:r>
            <a:endParaRPr lang="en-US" altLang="zh-CN" sz="2000" b="1" dirty="0" smtClean="0">
              <a:solidFill>
                <a:srgbClr val="FFFF00"/>
              </a:solidFill>
            </a:endParaRPr>
          </a:p>
        </p:txBody>
      </p:sp>
    </p:spTree>
    <p:extLst>
      <p:ext uri="{BB962C8B-B14F-4D97-AF65-F5344CB8AC3E}">
        <p14:creationId xmlns:p14="http://schemas.microsoft.com/office/powerpoint/2010/main" val="2516088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endParaRPr lang="zh-CN" altLang="en-US" dirty="0"/>
          </a:p>
        </p:txBody>
      </p:sp>
      <p:sp>
        <p:nvSpPr>
          <p:cNvPr id="4" name="矩形 3"/>
          <p:cNvSpPr/>
          <p:nvPr/>
        </p:nvSpPr>
        <p:spPr>
          <a:xfrm>
            <a:off x="3347864" y="1772816"/>
            <a:ext cx="3260829" cy="3770263"/>
          </a:xfrm>
          <a:prstGeom prst="rect">
            <a:avLst/>
          </a:prstGeom>
          <a:noFill/>
        </p:spPr>
        <p:txBody>
          <a:bodyPr wrap="none" lIns="91440" tIns="45720" rIns="91440" bIns="45720">
            <a:spAutoFit/>
          </a:bodyPr>
          <a:lstStyle/>
          <a:p>
            <a:pPr algn="ctr"/>
            <a:r>
              <a:rPr lang="zh-CN" altLang="en-US" sz="239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endParaRPr lang="zh-CN" altLang="en-US" sz="239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583100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什么是生物心理学</a:t>
            </a:r>
            <a:endParaRPr lang="zh-CN" altLang="en-US" dirty="0"/>
          </a:p>
        </p:txBody>
      </p:sp>
      <p:sp>
        <p:nvSpPr>
          <p:cNvPr id="3" name="内容占位符 2"/>
          <p:cNvSpPr>
            <a:spLocks noGrp="1"/>
          </p:cNvSpPr>
          <p:nvPr>
            <p:ph idx="1"/>
          </p:nvPr>
        </p:nvSpPr>
        <p:spPr>
          <a:xfrm>
            <a:off x="179512" y="1417638"/>
            <a:ext cx="8784976" cy="4941168"/>
          </a:xfrm>
        </p:spPr>
        <p:txBody>
          <a:bodyPr/>
          <a:lstStyle/>
          <a:p>
            <a:pPr marL="0" indent="0">
              <a:buNone/>
            </a:pPr>
            <a:r>
              <a:rPr lang="zh-CN" altLang="en-US" b="1" dirty="0" smtClean="0">
                <a:solidFill>
                  <a:srgbClr val="FFFF00"/>
                </a:solidFill>
              </a:rPr>
              <a:t>心理</a:t>
            </a:r>
            <a:endParaRPr lang="en-US" altLang="zh-CN" b="1" dirty="0" smtClean="0">
              <a:solidFill>
                <a:srgbClr val="FFFF00"/>
              </a:solidFill>
            </a:endParaRPr>
          </a:p>
          <a:p>
            <a:pPr marL="0" indent="0">
              <a:buNone/>
            </a:pPr>
            <a:r>
              <a:rPr lang="zh-CN" altLang="en-US" b="1" dirty="0" smtClean="0"/>
              <a:t>艾</a:t>
            </a:r>
            <a:r>
              <a:rPr lang="zh-CN" altLang="en-US" b="1" dirty="0"/>
              <a:t>宾浩</a:t>
            </a:r>
            <a:r>
              <a:rPr lang="zh-CN" altLang="en-US" b="1" dirty="0" smtClean="0"/>
              <a:t>斯：心理学有一个长久的过去，但只有一个短暂的历史</a:t>
            </a:r>
            <a:endParaRPr lang="en-US" altLang="zh-CN" b="1" dirty="0" smtClean="0"/>
          </a:p>
          <a:p>
            <a:r>
              <a:rPr lang="zh-CN" altLang="en-US" sz="2800" dirty="0"/>
              <a:t>哲</a:t>
            </a:r>
            <a:r>
              <a:rPr lang="zh-CN" altLang="en-US" sz="2800" dirty="0" smtClean="0"/>
              <a:t>学心理学：经验论、联想论、感觉论；“存在即被感知”</a:t>
            </a:r>
            <a:endParaRPr lang="en-US" altLang="zh-CN" sz="2800" dirty="0" smtClean="0"/>
          </a:p>
          <a:p>
            <a:r>
              <a:rPr lang="zh-CN" altLang="en-US" sz="2800" dirty="0"/>
              <a:t>意识所在</a:t>
            </a:r>
            <a:r>
              <a:rPr lang="en-US" altLang="zh-CN" sz="2800" dirty="0"/>
              <a:t>——”</a:t>
            </a:r>
            <a:r>
              <a:rPr lang="zh-CN" altLang="en-US" sz="2800" dirty="0"/>
              <a:t>心</a:t>
            </a:r>
            <a:r>
              <a:rPr lang="en-US" altLang="zh-CN" sz="2800" dirty="0"/>
              <a:t>”</a:t>
            </a:r>
            <a:r>
              <a:rPr lang="zh-CN" altLang="en-US" sz="2800" dirty="0"/>
              <a:t>、</a:t>
            </a:r>
            <a:r>
              <a:rPr lang="en-US" altLang="zh-CN" sz="2800" dirty="0"/>
              <a:t>”</a:t>
            </a:r>
            <a:r>
              <a:rPr lang="zh-CN" altLang="en-US" sz="2800" dirty="0"/>
              <a:t>脑</a:t>
            </a:r>
            <a:r>
              <a:rPr lang="en-US" altLang="zh-CN" sz="2800" dirty="0"/>
              <a:t>”</a:t>
            </a:r>
            <a:r>
              <a:rPr lang="zh-CN" altLang="en-US" sz="2800" dirty="0"/>
              <a:t>之争</a:t>
            </a:r>
            <a:endParaRPr lang="en-US" altLang="zh-CN" sz="2800" dirty="0"/>
          </a:p>
          <a:p>
            <a:r>
              <a:rPr lang="en-US" altLang="zh-CN" sz="2800" dirty="0" smtClean="0"/>
              <a:t>1879</a:t>
            </a:r>
            <a:r>
              <a:rPr lang="zh-CN" altLang="en-US" sz="2800" dirty="0" smtClean="0"/>
              <a:t>年 冯特在德国莱比锡建立第一个心理实验室</a:t>
            </a:r>
            <a:r>
              <a:rPr lang="en-US" altLang="zh-CN" sz="2800" dirty="0" smtClean="0"/>
              <a:t>——</a:t>
            </a:r>
            <a:r>
              <a:rPr lang="zh-CN" altLang="en-US" sz="2800" dirty="0" smtClean="0"/>
              <a:t>心理学从哲学分离出来</a:t>
            </a:r>
            <a:endParaRPr lang="en-US" altLang="zh-CN" sz="2800" dirty="0"/>
          </a:p>
          <a:p>
            <a:r>
              <a:rPr lang="zh-CN" altLang="en-US" sz="2800" dirty="0"/>
              <a:t>神</a:t>
            </a:r>
            <a:r>
              <a:rPr lang="zh-CN" altLang="en-US" sz="2800" dirty="0" smtClean="0"/>
              <a:t>经生理学（生理解剖实验，机械主</a:t>
            </a:r>
            <a:r>
              <a:rPr lang="zh-CN" altLang="en-US" sz="2800" dirty="0"/>
              <a:t>义）：反射弧、神经冲动</a:t>
            </a:r>
            <a:r>
              <a:rPr lang="zh-CN" altLang="en-US" sz="2800" dirty="0" smtClean="0"/>
              <a:t>、脑的机能定位、感官生理（视觉、运动、听觉）</a:t>
            </a:r>
            <a:endParaRPr lang="en-US" altLang="zh-CN" sz="2800" dirty="0" smtClean="0"/>
          </a:p>
        </p:txBody>
      </p:sp>
    </p:spTree>
    <p:extLst>
      <p:ext uri="{BB962C8B-B14F-4D97-AF65-F5344CB8AC3E}">
        <p14:creationId xmlns:p14="http://schemas.microsoft.com/office/powerpoint/2010/main" val="4272081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3784</TotalTime>
  <Words>2122</Words>
  <Application>Microsoft Office PowerPoint</Application>
  <PresentationFormat>全屏显示(4:3)</PresentationFormat>
  <Paragraphs>326</Paragraphs>
  <Slides>43</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43</vt:i4>
      </vt:variant>
    </vt:vector>
  </HeadingPairs>
  <TitlesOfParts>
    <vt:vector size="48" baseType="lpstr">
      <vt:lpstr>宋体</vt:lpstr>
      <vt:lpstr>Arial</vt:lpstr>
      <vt:lpstr>Garamond</vt:lpstr>
      <vt:lpstr>Wingdings</vt:lpstr>
      <vt:lpstr>Stream</vt:lpstr>
      <vt:lpstr>PowerPoint 演示文稿</vt:lpstr>
      <vt:lpstr>生物心理学 Biological Psychology （生理心理学/physiological Psychology） </vt:lpstr>
      <vt:lpstr>教材和参考书目</vt:lpstr>
      <vt:lpstr>上课要求</vt:lpstr>
      <vt:lpstr>考核方式</vt:lpstr>
      <vt:lpstr>学期论文（20分）</vt:lpstr>
      <vt:lpstr>考试（60分）</vt:lpstr>
      <vt:lpstr>PowerPoint 演示文稿</vt:lpstr>
      <vt:lpstr>1. 什么是生物心理学</vt:lpstr>
      <vt:lpstr>1. 什么是生物心理学</vt:lpstr>
      <vt:lpstr>1. 什么是生物心理学</vt:lpstr>
      <vt:lpstr>PowerPoint 演示文稿</vt:lpstr>
      <vt:lpstr>2. 心理行为怎样演化（遗传）？</vt:lpstr>
      <vt:lpstr>PowerPoint 演示文稿</vt:lpstr>
      <vt:lpstr>人类的23对染色体</vt:lpstr>
      <vt:lpstr>一对同源染色体：两条DNA链</vt:lpstr>
      <vt:lpstr>一对同源染色体：两条DNA链</vt:lpstr>
      <vt:lpstr>一对同源染色体：两条DNA链</vt:lpstr>
      <vt:lpstr>一对同源染色体：两条DNA链</vt:lpstr>
      <vt:lpstr>一个个体可能的基因型</vt:lpstr>
      <vt:lpstr>PowerPoint 演示文稿</vt:lpstr>
      <vt:lpstr>PowerPoint 演示文稿</vt:lpstr>
      <vt:lpstr>基因如何调控机体性状</vt:lpstr>
      <vt:lpstr>PowerPoint 演示文稿</vt:lpstr>
      <vt:lpstr>PowerPoint 演示文稿</vt:lpstr>
      <vt:lpstr>PowerPoint 演示文稿</vt:lpstr>
      <vt:lpstr>PowerPoint 演示文稿</vt:lpstr>
      <vt:lpstr>PowerPoint 演示文稿</vt:lpstr>
      <vt:lpstr>基因之间的合作！</vt:lpstr>
      <vt:lpstr>复杂性：环境的作用/基因与环境的交互</vt:lpstr>
      <vt:lpstr>3. 心理行为的演化动力（功能/演化）？</vt:lpstr>
      <vt:lpstr>讨论</vt:lpstr>
      <vt:lpstr>讨论</vt:lpstr>
      <vt:lpstr>讨论</vt:lpstr>
      <vt:lpstr>讨论</vt:lpstr>
      <vt:lpstr>关于演化</vt:lpstr>
      <vt:lpstr>4. 心理行为如何发展成熟/老化？</vt:lpstr>
      <vt:lpstr>5. 心理行为的神经生理基础</vt:lpstr>
      <vt:lpstr>5. 心理行为的神经生理基础</vt:lpstr>
      <vt:lpstr>5. 心理行为的神经生理基础</vt:lpstr>
      <vt:lpstr>生物心理学</vt:lpstr>
      <vt:lpstr>本学期生理心理学的主要内容</vt:lpstr>
      <vt:lpstr>本周的自主性作业</vt:lpstr>
    </vt:vector>
  </TitlesOfParts>
  <Company>pku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生理心理学 Physiological Psychology</dc:title>
  <dc:creator>mm</dc:creator>
  <cp:lastModifiedBy>Kraut</cp:lastModifiedBy>
  <cp:revision>298</cp:revision>
  <dcterms:created xsi:type="dcterms:W3CDTF">2011-02-28T13:19:06Z</dcterms:created>
  <dcterms:modified xsi:type="dcterms:W3CDTF">2017-03-04T08:19:20Z</dcterms:modified>
</cp:coreProperties>
</file>