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2" r:id="rId3"/>
    <p:sldId id="257" r:id="rId4"/>
    <p:sldId id="258" r:id="rId5"/>
    <p:sldId id="261" r:id="rId6"/>
    <p:sldId id="262" r:id="rId7"/>
    <p:sldId id="264" r:id="rId8"/>
    <p:sldId id="263" r:id="rId9"/>
    <p:sldId id="275" r:id="rId10"/>
    <p:sldId id="279" r:id="rId11"/>
    <p:sldId id="288" r:id="rId12"/>
    <p:sldId id="289" r:id="rId13"/>
    <p:sldId id="290" r:id="rId14"/>
    <p:sldId id="294" r:id="rId15"/>
    <p:sldId id="265" r:id="rId16"/>
    <p:sldId id="276" r:id="rId17"/>
    <p:sldId id="259" r:id="rId18"/>
    <p:sldId id="266" r:id="rId19"/>
    <p:sldId id="277" r:id="rId20"/>
    <p:sldId id="267" r:id="rId21"/>
    <p:sldId id="291" r:id="rId22"/>
    <p:sldId id="292" r:id="rId23"/>
    <p:sldId id="280" r:id="rId24"/>
    <p:sldId id="270" r:id="rId25"/>
    <p:sldId id="296" r:id="rId26"/>
    <p:sldId id="293" r:id="rId27"/>
    <p:sldId id="284" r:id="rId28"/>
    <p:sldId id="282" r:id="rId29"/>
    <p:sldId id="287" r:id="rId30"/>
    <p:sldId id="286" r:id="rId31"/>
    <p:sldId id="295" r:id="rId32"/>
    <p:sldId id="271" r:id="rId33"/>
    <p:sldId id="299" r:id="rId34"/>
    <p:sldId id="298" r:id="rId35"/>
    <p:sldId id="273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5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1FFEC-7B7B-4AC4-93A2-BE41AB18EF85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0E02F6-A4A0-4215-8E3C-A922DC38FD5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4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E02F6-A4A0-4215-8E3C-A922DC38FD5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</a:t>
            </a:r>
            <a:r>
              <a:rPr lang="zh-CN" altLang="en-US" dirty="0" smtClean="0"/>
              <a:t>分类方法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0E02F6-A4A0-4215-8E3C-A922DC38FD58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05325-F419-42D3-9916-EEF0AD0444A0}" type="datetimeFigureOut">
              <a:rPr lang="zh-CN" altLang="en-US" smtClean="0"/>
              <a:pPr/>
              <a:t>2016/6/21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C3846-8080-4316-AF68-CEE6F9CA8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Microsoft_Word_97_-_2003___1.doc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freud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237" y="0"/>
            <a:ext cx="1881763" cy="250030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470025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zh-CN" altLang="en-US" sz="6000" dirty="0" smtClean="0">
                <a:solidFill>
                  <a:schemeClr val="bg1"/>
                </a:solidFill>
              </a:rPr>
              <a:t>人格心理学复习课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57694"/>
            <a:ext cx="6400800" cy="1281106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许燕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2015</a:t>
            </a:r>
            <a:r>
              <a:rPr lang="zh-CN" altLang="en-US" dirty="0" smtClean="0">
                <a:solidFill>
                  <a:schemeClr val="tx1"/>
                </a:solidFill>
              </a:rPr>
              <a:t>年</a:t>
            </a:r>
            <a:r>
              <a:rPr lang="en-US" altLang="zh-CN" dirty="0" smtClean="0">
                <a:solidFill>
                  <a:schemeClr val="tx1"/>
                </a:solidFill>
              </a:rPr>
              <a:t>6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5" name="图片 4" descr="艾森克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3571876"/>
            <a:ext cx="1928826" cy="26770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霍妮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1472" y="2143116"/>
          <a:ext cx="8072494" cy="32147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5805"/>
                <a:gridCol w="5896689"/>
              </a:tblGrid>
              <a:tr h="803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内涵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0367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现实自我</a:t>
                      </a:r>
                      <a:endParaRPr lang="en-US" altLang="zh-CN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此时的表现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0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真实自我</a:t>
                      </a:r>
                      <a:endParaRPr lang="en-US" altLang="zh-CN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可能发展的潜能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8036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理想自我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不可能实现的自我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罗杰斯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71604" y="2143116"/>
          <a:ext cx="6096000" cy="278608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43140"/>
                <a:gridCol w="3952860"/>
              </a:tblGrid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结构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内涵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自我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关于自己各方面的知觉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92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理想自我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希望自己能够具备的特征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特质论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阿尔波特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28596" y="2214554"/>
          <a:ext cx="3643338" cy="2928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3578"/>
                <a:gridCol w="2119760"/>
              </a:tblGrid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特质结构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特质元素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共同特质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个人特质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首要特质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中心特质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次要特质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卡特尔</a:t>
            </a:r>
            <a:endParaRPr lang="zh-CN" altLang="en-US" dirty="0"/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sz="quarter" idx="4"/>
          </p:nvPr>
        </p:nvGraphicFramePr>
        <p:xfrm>
          <a:off x="4572000" y="2214554"/>
          <a:ext cx="4041775" cy="292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41775"/>
              </a:tblGrid>
              <a:tr h="585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特质层次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共同特质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个人特质</a:t>
                      </a:r>
                      <a:endParaRPr lang="zh-CN" altLang="en-US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根源特质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表面特质</a:t>
                      </a:r>
                      <a:endParaRPr lang="zh-CN" altLang="en-US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体质特质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环境特质</a:t>
                      </a:r>
                      <a:endParaRPr lang="zh-CN" altLang="en-US" dirty="0"/>
                    </a:p>
                  </a:txBody>
                  <a:tcPr/>
                </a:tc>
              </a:tr>
              <a:tr h="58579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能力特质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气质特质</a:t>
                      </a:r>
                      <a:r>
                        <a:rPr lang="en-US" altLang="zh-CN" dirty="0" smtClean="0"/>
                        <a:t>——</a:t>
                      </a:r>
                      <a:r>
                        <a:rPr lang="zh-CN" altLang="en-US" dirty="0" smtClean="0"/>
                        <a:t>动力特质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艾森克</a:t>
            </a:r>
            <a:endParaRPr lang="zh-CN" altLang="en-US" dirty="0"/>
          </a:p>
        </p:txBody>
      </p:sp>
      <p:pic>
        <p:nvPicPr>
          <p:cNvPr id="3" name="图片 2" descr="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3" y="1928802"/>
            <a:ext cx="8295832" cy="4000528"/>
          </a:xfrm>
          <a:prstGeom prst="rect">
            <a:avLst/>
          </a:prstGeom>
        </p:spPr>
      </p:pic>
      <p:pic>
        <p:nvPicPr>
          <p:cNvPr id="4" name="图片 3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970" y="2928934"/>
            <a:ext cx="4214394" cy="3612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凯利的认知建构理论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57230"/>
          </a:xfrm>
        </p:spPr>
        <p:txBody>
          <a:bodyPr/>
          <a:lstStyle/>
          <a:p>
            <a:r>
              <a:rPr lang="zh-CN" altLang="en-US" dirty="0" smtClean="0">
                <a:ea typeface="华文细黑" pitchFamily="2" charset="-122"/>
              </a:rPr>
              <a:t>建构（</a:t>
            </a:r>
            <a:r>
              <a:rPr lang="en-US" altLang="zh-CN" dirty="0" smtClean="0">
                <a:ea typeface="宋体" pitchFamily="2" charset="-122"/>
              </a:rPr>
              <a:t>constructs）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2571744"/>
          <a:ext cx="7643866" cy="36433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3206"/>
                <a:gridCol w="5000660"/>
              </a:tblGrid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分类标准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建构种类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重要性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eaLnBrk="1" hangingPunct="1"/>
                      <a:r>
                        <a:rPr lang="zh-CN" altLang="en-US" sz="2400" dirty="0" smtClean="0"/>
                        <a:t>核心建构，外围建构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通透性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eaLnBrk="1" hangingPunct="1">
                        <a:lnSpc>
                          <a:spcPct val="80000"/>
                        </a:lnSpc>
                      </a:pPr>
                      <a:r>
                        <a:rPr lang="zh-CN" altLang="en-US" sz="2400" dirty="0" smtClean="0"/>
                        <a:t>可渗透的，非渗透性的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可塑性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eaLnBrk="1" hangingPunct="1">
                        <a:lnSpc>
                          <a:spcPct val="80000"/>
                        </a:lnSpc>
                      </a:pPr>
                      <a:r>
                        <a:rPr lang="zh-CN" altLang="en-US" sz="2400" dirty="0" smtClean="0"/>
                        <a:t>紧缩的，松散的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表达方式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eaLnBrk="1" hangingPunct="1">
                        <a:lnSpc>
                          <a:spcPct val="80000"/>
                        </a:lnSpc>
                      </a:pPr>
                      <a:r>
                        <a:rPr lang="zh-CN" altLang="en-US" sz="2400" dirty="0" smtClean="0"/>
                        <a:t>言语建构，前言语建构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072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排列层次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eaLnBrk="1" hangingPunct="1">
                        <a:lnSpc>
                          <a:spcPct val="80000"/>
                        </a:lnSpc>
                      </a:pPr>
                      <a:r>
                        <a:rPr lang="zh-CN" altLang="en-US" sz="2400" dirty="0" smtClean="0"/>
                        <a:t>主导建构，从属建构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三、人格动力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动力</a:t>
            </a:r>
            <a:r>
              <a:rPr lang="zh-CN" altLang="en-US" dirty="0" smtClean="0"/>
              <a:t>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经典精神分析学派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317751"/>
          <a:ext cx="3471858" cy="375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929"/>
                <a:gridCol w="1735929"/>
              </a:tblGrid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代表人物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动力观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弗洛伊德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生的本能</a:t>
                      </a:r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死的本能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荣格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心理能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阿德勒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追求卓越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霍妮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安全感追求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人本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sz="quarter" idx="4"/>
          </p:nvPr>
        </p:nvGraphicFramePr>
        <p:xfrm>
          <a:off x="4786314" y="2214554"/>
          <a:ext cx="3686174" cy="221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7"/>
                <a:gridCol w="1843087"/>
              </a:tblGrid>
              <a:tr h="738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代表人物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动力观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38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马斯洛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需要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3819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罗杰斯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自我实现的倾向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马斯洛需要层次理论</a:t>
            </a:r>
            <a:endParaRPr lang="zh-CN" altLang="en-US" dirty="0"/>
          </a:p>
        </p:txBody>
      </p:sp>
      <p:grpSp>
        <p:nvGrpSpPr>
          <p:cNvPr id="4" name="组合 15"/>
          <p:cNvGrpSpPr>
            <a:grpSpLocks/>
          </p:cNvGrpSpPr>
          <p:nvPr/>
        </p:nvGrpSpPr>
        <p:grpSpPr bwMode="auto">
          <a:xfrm>
            <a:off x="785786" y="1714488"/>
            <a:ext cx="7786742" cy="4710110"/>
            <a:chOff x="0" y="731838"/>
            <a:chExt cx="8316913" cy="4711700"/>
          </a:xfrm>
        </p:grpSpPr>
        <p:sp>
          <p:nvSpPr>
            <p:cNvPr id="5" name="Rectangle 2"/>
            <p:cNvSpPr txBox="1">
              <a:spLocks noChangeArrowheads="1"/>
            </p:cNvSpPr>
            <p:nvPr/>
          </p:nvSpPr>
          <p:spPr bwMode="auto">
            <a:xfrm>
              <a:off x="0" y="731838"/>
              <a:ext cx="7771787" cy="761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defRPr/>
              </a:pPr>
              <a:r>
                <a:rPr lang="zh-CN" altLang="en-US" sz="4400" b="1">
                  <a:latin typeface="Times New Roman" pitchFamily="18" charset="0"/>
                  <a:ea typeface="楷体_GB2312" pitchFamily="49" charset="-122"/>
                  <a:cs typeface="+mj-cs"/>
                </a:rPr>
                <a:t>	</a:t>
              </a: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10800000">
              <a:off x="1042988" y="4724400"/>
              <a:ext cx="5616575" cy="7191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807 w 21600"/>
                <a:gd name="T13" fmla="*/ 2807 h 21600"/>
                <a:gd name="T14" fmla="*/ 18793 w 21600"/>
                <a:gd name="T15" fmla="*/ 1879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014" y="21600"/>
                  </a:lnTo>
                  <a:lnTo>
                    <a:pt x="1958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99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99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 rot="10800000">
              <a:off x="1546225" y="4076700"/>
              <a:ext cx="4570413" cy="6477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29 w 21600"/>
                <a:gd name="T13" fmla="*/ 2929 h 21600"/>
                <a:gd name="T14" fmla="*/ 18671 w 21600"/>
                <a:gd name="T15" fmla="*/ 1867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2258" y="21600"/>
                  </a:lnTo>
                  <a:lnTo>
                    <a:pt x="1934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10800000">
              <a:off x="2041525" y="3355975"/>
              <a:ext cx="3600450" cy="719138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43 w 21600"/>
                <a:gd name="T13" fmla="*/ 3443 h 21600"/>
                <a:gd name="T14" fmla="*/ 18157 w 21600"/>
                <a:gd name="T15" fmla="*/ 181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85" y="21600"/>
                  </a:lnTo>
                  <a:lnTo>
                    <a:pt x="18315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10800000">
              <a:off x="2582862" y="2781300"/>
              <a:ext cx="2520950" cy="57467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34 w 21600"/>
                <a:gd name="T13" fmla="*/ 3534 h 21600"/>
                <a:gd name="T14" fmla="*/ 18066 w 21600"/>
                <a:gd name="T15" fmla="*/ 1806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468" y="21600"/>
                  </a:lnTo>
                  <a:lnTo>
                    <a:pt x="18132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6699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99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2976563" y="1052513"/>
              <a:ext cx="1728787" cy="1152525"/>
            </a:xfrm>
            <a:prstGeom prst="triangle">
              <a:avLst>
                <a:gd name="adj" fmla="val 50000"/>
              </a:avLst>
            </a:prstGeom>
            <a:solidFill>
              <a:srgbClr val="008000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00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760663" y="4868863"/>
              <a:ext cx="2376487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生理需要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60663" y="4149725"/>
              <a:ext cx="2376487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安全需要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760663" y="3500438"/>
              <a:ext cx="2376487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归属需要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755900" y="2852738"/>
              <a:ext cx="2376488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ea typeface="黑体" pitchFamily="49" charset="-122"/>
                </a:rPr>
                <a:t>尊重需要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71775" y="1484313"/>
              <a:ext cx="2376488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1600">
                  <a:solidFill>
                    <a:schemeClr val="bg1"/>
                  </a:solidFill>
                  <a:ea typeface="黑体" pitchFamily="49" charset="-122"/>
                </a:rPr>
                <a:t>自我实现需要</a:t>
              </a: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940425" y="3644900"/>
              <a:ext cx="2376488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ea typeface="楷体_GB2312" pitchFamily="49" charset="-122"/>
                </a:rPr>
                <a:t>匮乏需要</a:t>
              </a: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5867400" y="1484313"/>
              <a:ext cx="2376488" cy="5048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zh-CN" altLang="en-US" sz="2400" b="1">
                  <a:ea typeface="楷体_GB2312" pitchFamily="49" charset="-122"/>
                </a:rPr>
                <a:t>成长需要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四、人格发展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发展中的问题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2614"/>
              </p:ext>
            </p:extLst>
          </p:nvPr>
        </p:nvGraphicFramePr>
        <p:xfrm>
          <a:off x="1285852" y="2143116"/>
          <a:ext cx="6715172" cy="39781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8207"/>
                <a:gridCol w="4196965"/>
              </a:tblGrid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代表人物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焦点问题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弗洛伊德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停滞</a:t>
                      </a:r>
                      <a:r>
                        <a:rPr lang="zh-CN" altLang="en-US" sz="2400" smtClean="0"/>
                        <a:t>与</a:t>
                      </a:r>
                      <a:r>
                        <a:rPr lang="zh-CN" altLang="en-US" sz="2400" smtClean="0"/>
                        <a:t>退化（固着与退化）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荣格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/>
                        <a:t>中年危机（人格面具）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阿德勒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smtClean="0"/>
                        <a:t>过度</a:t>
                      </a:r>
                      <a:r>
                        <a:rPr lang="zh-CN" altLang="en-US" sz="2400" smtClean="0"/>
                        <a:t>补偿（自卑情结）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客体关系理论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关系建立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3103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罗杰斯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无条件</a:t>
                      </a:r>
                      <a:r>
                        <a:rPr lang="zh-CN" altLang="en-US" sz="2400" smtClean="0"/>
                        <a:t>的</a:t>
                      </a:r>
                      <a:r>
                        <a:rPr lang="zh-CN" altLang="en-US" sz="2400" smtClean="0"/>
                        <a:t>积极关注（价值的条件化）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第一部分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043362" cy="5851525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人格研究主题</a:t>
            </a:r>
            <a:endParaRPr lang="zh-CN" altLang="en-US" sz="6000" dirty="0"/>
          </a:p>
        </p:txBody>
      </p:sp>
      <p:pic>
        <p:nvPicPr>
          <p:cNvPr id="5" name="图片 6" descr="弗洛伊德与女儿3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3786190"/>
            <a:ext cx="2241545" cy="2803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五、人格成因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影响因素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28728" y="1785926"/>
          <a:ext cx="6096000" cy="37504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/>
                <a:gridCol w="3048000"/>
              </a:tblGrid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理论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因素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特质</a:t>
                      </a:r>
                      <a:endParaRPr lang="en-US" altLang="zh-CN" sz="2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生理因素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精分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童年经历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精分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家庭因素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行为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环境因素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人本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自我成长</a:t>
                      </a:r>
                    </a:p>
                  </a:txBody>
                  <a:tcPr anchor="ctr"/>
                </a:tc>
              </a:tr>
              <a:tr h="5357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认知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认知因素</a:t>
                      </a:r>
                      <a:endParaRPr lang="en-US" altLang="zh-CN" sz="24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365760"/>
            <a:ext cx="8088342" cy="1091551"/>
          </a:xfrm>
        </p:spPr>
        <p:txBody>
          <a:bodyPr>
            <a:normAutofit/>
          </a:bodyPr>
          <a:lstStyle/>
          <a:p>
            <a:r>
              <a:rPr lang="zh-CN" altLang="en-US" sz="4000" b="0" dirty="0" smtClean="0"/>
              <a:t>生命史理论（</a:t>
            </a:r>
            <a:r>
              <a:rPr lang="en-US" altLang="zh-CN" sz="4000" b="0" dirty="0" smtClean="0"/>
              <a:t>life  history theory</a:t>
            </a:r>
            <a:r>
              <a:rPr lang="zh-CN" altLang="en-US" sz="4000" b="0" dirty="0" smtClean="0"/>
              <a:t>）</a:t>
            </a:r>
            <a:endParaRPr lang="zh-CN" altLang="en-US" sz="4000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死亡风险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zh-CN" altLang="en-US" dirty="0" smtClean="0"/>
              <a:t>安全、确定环境</a:t>
            </a:r>
            <a:endParaRPr lang="en-US" altLang="zh-CN" dirty="0" smtClean="0"/>
          </a:p>
          <a:p>
            <a:r>
              <a:rPr lang="zh-CN" altLang="en-US" dirty="0" smtClean="0"/>
              <a:t>慢速生命策略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晚熟</a:t>
            </a:r>
            <a:endParaRPr lang="en-US" altLang="zh-CN" dirty="0" smtClean="0"/>
          </a:p>
          <a:p>
            <a:r>
              <a:rPr lang="zh-CN" altLang="en-US" dirty="0"/>
              <a:t>生育</a:t>
            </a:r>
            <a:r>
              <a:rPr lang="zh-CN" altLang="en-US" dirty="0" smtClean="0"/>
              <a:t>晚</a:t>
            </a:r>
            <a:endParaRPr lang="en-US" altLang="zh-CN" dirty="0" smtClean="0"/>
          </a:p>
          <a:p>
            <a:r>
              <a:rPr lang="zh-CN" altLang="en-US" dirty="0"/>
              <a:t>后代</a:t>
            </a:r>
            <a:r>
              <a:rPr lang="zh-CN" altLang="en-US" dirty="0" smtClean="0"/>
              <a:t>少</a:t>
            </a:r>
            <a:endParaRPr lang="en-US" altLang="zh-CN" dirty="0" smtClean="0"/>
          </a:p>
          <a:p>
            <a:r>
              <a:rPr lang="zh-CN" altLang="en-US" dirty="0" smtClean="0"/>
              <a:t>对后代投资多</a:t>
            </a:r>
            <a:endParaRPr lang="en-US" altLang="zh-CN" dirty="0" smtClean="0"/>
          </a:p>
          <a:p>
            <a:r>
              <a:rPr lang="zh-CN" altLang="en-US" dirty="0" smtClean="0"/>
              <a:t>追求长期效应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高死亡风险</a:t>
            </a: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r>
              <a:rPr lang="zh-CN" altLang="en-US" dirty="0" smtClean="0"/>
              <a:t>竞争、不确定环境</a:t>
            </a:r>
            <a:endParaRPr lang="en-US" altLang="zh-CN" dirty="0" smtClean="0"/>
          </a:p>
          <a:p>
            <a:r>
              <a:rPr lang="zh-CN" altLang="en-US" dirty="0" smtClean="0"/>
              <a:t>快速生命策略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早熟</a:t>
            </a:r>
            <a:endParaRPr lang="en-US" altLang="zh-CN" dirty="0" smtClean="0"/>
          </a:p>
          <a:p>
            <a:r>
              <a:rPr lang="zh-CN" altLang="en-US" dirty="0" smtClean="0"/>
              <a:t>后代多</a:t>
            </a:r>
            <a:endParaRPr lang="en-US" altLang="zh-CN" dirty="0" smtClean="0"/>
          </a:p>
          <a:p>
            <a:r>
              <a:rPr lang="zh-CN" altLang="en-US" dirty="0" smtClean="0"/>
              <a:t>投资少</a:t>
            </a:r>
            <a:endParaRPr lang="en-US" altLang="zh-CN" dirty="0" smtClean="0"/>
          </a:p>
          <a:p>
            <a:r>
              <a:rPr lang="zh-CN" altLang="en-US" dirty="0" smtClean="0"/>
              <a:t>追求短期利益</a:t>
            </a:r>
            <a:endParaRPr lang="en-US" altLang="zh-CN" dirty="0" smtClean="0"/>
          </a:p>
          <a:p>
            <a:r>
              <a:rPr lang="zh-CN" altLang="en-US" dirty="0" smtClean="0"/>
              <a:t>攻击、反规则、越轨、自私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55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/>
              <a:t>六</a:t>
            </a:r>
            <a:r>
              <a:rPr lang="zh-CN" altLang="en-US" dirty="0" smtClean="0"/>
              <a:t>、健康人格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第二部分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3971924" cy="5851525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人格研究特色</a:t>
            </a:r>
            <a:endParaRPr lang="zh-CN" altLang="en-US" sz="6000" dirty="0"/>
          </a:p>
        </p:txBody>
      </p:sp>
      <p:pic>
        <p:nvPicPr>
          <p:cNvPr id="4" name="图片 3" descr="华生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4" y="3357562"/>
            <a:ext cx="22860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焦点问题与特色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14480" y="1928802"/>
          <a:ext cx="5643602" cy="43954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21801"/>
                <a:gridCol w="2821801"/>
              </a:tblGrid>
              <a:tr h="737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代表人物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特色观点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弗洛伊德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潜意识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荣格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偏极人格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阿德勒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自卑感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霍尼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焦虑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弗罗姆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孤独感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马斯洛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需求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罗杰斯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自我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41675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凯利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建构</a:t>
                      </a:r>
                      <a:endParaRPr lang="zh-CN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弗洛伊德的防御机制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70000"/>
              <a:buBlip>
                <a:blip r:embed="rId2"/>
              </a:buBlip>
            </a:pPr>
            <a:r>
              <a:rPr lang="zh-CN" altLang="en-US" sz="2400" dirty="0" smtClean="0"/>
              <a:t>界定</a:t>
            </a:r>
            <a:endParaRPr lang="en-US" altLang="zh-CN" sz="2400" dirty="0" smtClean="0"/>
          </a:p>
          <a:p>
            <a:pPr lvl="1">
              <a:buSzPct val="70000"/>
              <a:buBlip>
                <a:blip r:embed="rId2"/>
              </a:buBlip>
            </a:pPr>
            <a:r>
              <a:rPr lang="zh-CN" altLang="en-US" sz="2000" dirty="0" smtClean="0"/>
              <a:t>指自我在解决可能导致精神疾病的冲突中所采用的全部手段，这些机制通过篡改或曲解现实来达到降低与排除焦虑，维护健康与自尊的目的。</a:t>
            </a:r>
            <a:endParaRPr lang="en-US" altLang="zh-CN" sz="2000" dirty="0" smtClean="0"/>
          </a:p>
          <a:p>
            <a:pPr>
              <a:buSzPct val="70000"/>
              <a:buFontTx/>
              <a:buBlip>
                <a:blip r:embed="rId2"/>
              </a:buBlip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特征：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70000"/>
              <a:buBlip>
                <a:blip r:embed="rId2"/>
              </a:buBlip>
            </a:pPr>
            <a:r>
              <a:rPr lang="zh-CN" altLang="en-US" sz="2000" dirty="0" smtClean="0"/>
              <a:t>或多或少都有歪曲现实或否定现实的倾向</a:t>
            </a:r>
          </a:p>
          <a:p>
            <a:pPr lvl="1">
              <a:buSzPct val="70000"/>
              <a:buBlip>
                <a:blip r:embed="rId2"/>
              </a:buBlip>
            </a:pPr>
            <a:r>
              <a:rPr lang="zh-CN" altLang="en-US" sz="2000" dirty="0" smtClean="0"/>
              <a:t>经由无意识的历程来运作</a:t>
            </a:r>
            <a:endParaRPr lang="en-US" altLang="zh-CN" sz="2000" dirty="0" smtClean="0"/>
          </a:p>
          <a:p>
            <a:pPr>
              <a:buSzPct val="70000"/>
              <a:buFontTx/>
              <a:buBlip>
                <a:blip r:embed="rId2"/>
              </a:buBlip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类型：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lvl="1">
              <a:buSzPct val="70000"/>
              <a:buFontTx/>
              <a:buBlip>
                <a:blip r:embed="rId2"/>
              </a:buBlip>
            </a:pPr>
            <a:r>
              <a:rPr lang="zh-CN" altLang="en-US" sz="2000" dirty="0" smtClean="0"/>
              <a:t>压抑，投射，反向行为，转移或替代，合理化，否认，升华等</a:t>
            </a:r>
            <a:endParaRPr lang="en-US" altLang="zh-CN" sz="2000" dirty="0" smtClean="0"/>
          </a:p>
          <a:p>
            <a:pPr>
              <a:buSzPct val="70000"/>
              <a:buBlip>
                <a:blip r:embed="rId2"/>
              </a:buBlip>
            </a:pPr>
            <a:endParaRPr lang="en-US" altLang="zh-CN" sz="2400" dirty="0" smtClean="0"/>
          </a:p>
          <a:p>
            <a:pPr>
              <a:buSzPct val="70000"/>
              <a:buBlip>
                <a:blip r:embed="rId2"/>
              </a:buBlip>
            </a:pPr>
            <a:endParaRPr lang="en-US" altLang="zh-CN" sz="2400" dirty="0" smtClean="0"/>
          </a:p>
          <a:p>
            <a:pPr>
              <a:buSzPct val="70000"/>
              <a:buFontTx/>
              <a:buBlip>
                <a:blip r:embed="rId2"/>
              </a:buBlip>
            </a:pP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荣格的人格类型与</a:t>
            </a:r>
            <a:r>
              <a:rPr lang="en-US" altLang="zh-CN" dirty="0" smtClean="0"/>
              <a:t>MBTI</a:t>
            </a:r>
            <a:endParaRPr lang="zh-CN" altLang="en-US" dirty="0"/>
          </a:p>
        </p:txBody>
      </p:sp>
      <p:sp>
        <p:nvSpPr>
          <p:cNvPr id="3" name="TextBox 3"/>
          <p:cNvSpPr txBox="1">
            <a:spLocks noChangeArrowheads="1"/>
          </p:cNvSpPr>
          <p:nvPr/>
        </p:nvSpPr>
        <p:spPr bwMode="auto">
          <a:xfrm>
            <a:off x="142844" y="1928802"/>
            <a:ext cx="3000375" cy="22467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000" b="1" dirty="0"/>
              <a:t>迈尔斯布里格斯类型指标</a:t>
            </a:r>
          </a:p>
          <a:p>
            <a:pPr algn="ctr"/>
            <a:r>
              <a:rPr lang="zh-CN" altLang="en-US" sz="2000" b="1" dirty="0"/>
              <a:t>（</a:t>
            </a:r>
            <a:r>
              <a:rPr lang="en-US" altLang="zh-CN" sz="2000" b="1" dirty="0"/>
              <a:t>MBTI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algn="ctr"/>
            <a:endParaRPr lang="en-US" altLang="zh-CN" sz="2000" dirty="0"/>
          </a:p>
          <a:p>
            <a:pPr algn="ctr"/>
            <a:r>
              <a:rPr lang="zh-CN" altLang="en-US" sz="2000" dirty="0"/>
              <a:t>外倾</a:t>
            </a:r>
            <a:r>
              <a:rPr lang="en-US" altLang="zh-CN" sz="2000" dirty="0"/>
              <a:t>E-</a:t>
            </a:r>
            <a:r>
              <a:rPr lang="zh-CN" altLang="en-US" sz="2000" dirty="0"/>
              <a:t>内倾</a:t>
            </a:r>
            <a:r>
              <a:rPr lang="en-US" altLang="zh-CN" sz="2000" dirty="0"/>
              <a:t>I</a:t>
            </a:r>
          </a:p>
          <a:p>
            <a:pPr algn="ctr"/>
            <a:r>
              <a:rPr lang="zh-CN" altLang="en-US" sz="2000" dirty="0"/>
              <a:t>感觉</a:t>
            </a:r>
            <a:r>
              <a:rPr lang="en-US" altLang="zh-CN" sz="2000" dirty="0"/>
              <a:t>S-</a:t>
            </a:r>
            <a:r>
              <a:rPr lang="zh-CN" altLang="en-US" sz="2000" dirty="0"/>
              <a:t>直觉</a:t>
            </a:r>
            <a:r>
              <a:rPr lang="en-US" altLang="zh-CN" sz="2000" dirty="0"/>
              <a:t>N</a:t>
            </a:r>
          </a:p>
          <a:p>
            <a:pPr algn="ctr"/>
            <a:r>
              <a:rPr lang="zh-CN" altLang="en-US" sz="2000" dirty="0"/>
              <a:t>思维</a:t>
            </a:r>
            <a:r>
              <a:rPr lang="en-US" altLang="zh-CN" sz="2000" dirty="0"/>
              <a:t>T-</a:t>
            </a:r>
            <a:r>
              <a:rPr lang="zh-CN" altLang="en-US" sz="2000" dirty="0"/>
              <a:t>情感</a:t>
            </a:r>
            <a:r>
              <a:rPr lang="en-US" altLang="zh-CN" sz="2000" dirty="0"/>
              <a:t>F</a:t>
            </a:r>
          </a:p>
          <a:p>
            <a:pPr algn="ctr"/>
            <a:r>
              <a:rPr lang="zh-CN" altLang="en-US" sz="2000" dirty="0"/>
              <a:t>判断</a:t>
            </a:r>
            <a:r>
              <a:rPr lang="en-US" altLang="zh-CN" sz="2000" dirty="0"/>
              <a:t>J-</a:t>
            </a:r>
            <a:r>
              <a:rPr lang="zh-CN" altLang="en-US" sz="2000" dirty="0"/>
              <a:t>知觉</a:t>
            </a:r>
            <a:r>
              <a:rPr lang="en-US" altLang="zh-CN" sz="2000" dirty="0"/>
              <a:t>P</a:t>
            </a:r>
            <a:endParaRPr lang="zh-CN" altLang="en-US" sz="2000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14688" y="1785938"/>
          <a:ext cx="5740400" cy="4786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4" imgW="7132320" imgH="5277612" progId="Word.Document.8">
                  <p:embed/>
                </p:oleObj>
              </mc:Choice>
              <mc:Fallback>
                <p:oleObj name="文档" r:id="rId4" imgW="7132320" imgH="5277612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8824"/>
                      <a:stretch>
                        <a:fillRect/>
                      </a:stretch>
                    </p:blipFill>
                    <p:spPr bwMode="auto">
                      <a:xfrm>
                        <a:off x="3214688" y="1785938"/>
                        <a:ext cx="5740400" cy="4786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Box 2"/>
          <p:cNvSpPr txBox="1">
            <a:spLocks noChangeArrowheads="1"/>
          </p:cNvSpPr>
          <p:nvPr/>
        </p:nvSpPr>
        <p:spPr bwMode="auto">
          <a:xfrm>
            <a:off x="1000100" y="500042"/>
            <a:ext cx="7358114" cy="52322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阿德勒自卑</a:t>
            </a:r>
            <a:r>
              <a:rPr lang="zh-CN" altLang="en-US" sz="2800" dirty="0">
                <a:solidFill>
                  <a:schemeClr val="bg1"/>
                </a:solidFill>
              </a:rPr>
              <a:t>的积极发展途径与消极发展途径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00064" y="3048000"/>
            <a:ext cx="1000125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自卑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785938" y="1809751"/>
            <a:ext cx="1714500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追求优越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以获得完善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000501" y="1809751"/>
            <a:ext cx="1357313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建设性</a:t>
            </a:r>
            <a:r>
              <a:rPr lang="zh-CN" altLang="en-US" dirty="0"/>
              <a:t>的</a:t>
            </a:r>
            <a:endParaRPr lang="en-US" altLang="zh-CN" dirty="0"/>
          </a:p>
          <a:p>
            <a:pPr algn="ctr">
              <a:defRPr/>
            </a:pPr>
            <a:r>
              <a:rPr lang="zh-CN" altLang="en-US" sz="2000" dirty="0"/>
              <a:t>生活方式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072189" y="1809751"/>
            <a:ext cx="1214437" cy="952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心理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健康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1357313" y="4381501"/>
            <a:ext cx="85725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自卑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情结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43188" y="4381501"/>
            <a:ext cx="85725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优越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情结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643188" y="5524501"/>
            <a:ext cx="85725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攻击行为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43188" y="3619500"/>
            <a:ext cx="857250" cy="62865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托词</a:t>
            </a:r>
          </a:p>
        </p:txBody>
      </p:sp>
      <p:sp>
        <p:nvSpPr>
          <p:cNvPr id="13" name="右箭头 12"/>
          <p:cNvSpPr/>
          <p:nvPr/>
        </p:nvSpPr>
        <p:spPr>
          <a:xfrm rot="19860024">
            <a:off x="1071564" y="2667001"/>
            <a:ext cx="4286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5429251" y="2190751"/>
            <a:ext cx="4286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500439" y="2190751"/>
            <a:ext cx="428625" cy="190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2069383">
            <a:off x="1143000" y="4000501"/>
            <a:ext cx="357188" cy="190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1838849">
            <a:off x="2093914" y="5628218"/>
            <a:ext cx="357187" cy="6984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20083456">
            <a:off x="2143125" y="4097866"/>
            <a:ext cx="357188" cy="11006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2286000" y="4762500"/>
            <a:ext cx="357188" cy="952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3500439" y="4762501"/>
            <a:ext cx="357187" cy="190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929063" y="4381501"/>
            <a:ext cx="857250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过度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补偿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5429250" y="4381501"/>
            <a:ext cx="1347788" cy="9525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破坏性</a:t>
            </a:r>
            <a:endParaRPr lang="en-US" altLang="zh-CN" sz="2000" dirty="0"/>
          </a:p>
          <a:p>
            <a:pPr algn="ctr">
              <a:defRPr/>
            </a:pPr>
            <a:r>
              <a:rPr lang="zh-CN" altLang="en-US" sz="2000" dirty="0"/>
              <a:t>生活方式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7215189" y="4489451"/>
            <a:ext cx="1062037" cy="749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神经症</a:t>
            </a:r>
            <a:endParaRPr lang="en-US" altLang="zh-CN" sz="2000" dirty="0"/>
          </a:p>
        </p:txBody>
      </p:sp>
      <p:sp>
        <p:nvSpPr>
          <p:cNvPr id="25" name="右箭头 24"/>
          <p:cNvSpPr/>
          <p:nvPr/>
        </p:nvSpPr>
        <p:spPr>
          <a:xfrm>
            <a:off x="4929189" y="4762501"/>
            <a:ext cx="357187" cy="190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858000" y="4762501"/>
            <a:ext cx="357188" cy="1905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罗杰斯的来访者中心疗法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itchFamily="2" charset="-122"/>
              </a:rPr>
              <a:t>罗杰斯非常强调当事人与治疗者之间的心理气氛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1</a:t>
            </a:r>
            <a:r>
              <a:rPr lang="zh-CN" altLang="en-US" dirty="0" smtClean="0">
                <a:ea typeface="宋体" pitchFamily="2" charset="-122"/>
              </a:rPr>
              <a:t>．真诚一致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2</a:t>
            </a:r>
            <a:r>
              <a:rPr lang="zh-CN" altLang="en-US" dirty="0" smtClean="0">
                <a:ea typeface="宋体" pitchFamily="2" charset="-122"/>
              </a:rPr>
              <a:t>．无条件的积极关注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zh-CN" altLang="en-US" dirty="0" smtClean="0">
                <a:ea typeface="宋体" pitchFamily="2" charset="-122"/>
              </a:rPr>
              <a:t>．设身处地的理解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人格研究主题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600200"/>
            <a:ext cx="8186766" cy="4525963"/>
          </a:xfrm>
        </p:spPr>
        <p:txBody>
          <a:bodyPr/>
          <a:lstStyle/>
          <a:p>
            <a:r>
              <a:rPr lang="zh-CN" altLang="en-US" dirty="0" smtClean="0"/>
              <a:t>人性哲学</a:t>
            </a:r>
            <a:endParaRPr lang="en-US" altLang="zh-CN" dirty="0" smtClean="0"/>
          </a:p>
          <a:p>
            <a:r>
              <a:rPr lang="zh-CN" altLang="en-US" dirty="0" smtClean="0"/>
              <a:t>人格结构</a:t>
            </a:r>
            <a:endParaRPr lang="en-US" altLang="zh-CN" dirty="0" smtClean="0"/>
          </a:p>
          <a:p>
            <a:r>
              <a:rPr lang="zh-CN" altLang="en-US" dirty="0"/>
              <a:t>人格</a:t>
            </a:r>
            <a:r>
              <a:rPr lang="zh-CN" altLang="en-US" dirty="0" smtClean="0"/>
              <a:t>动力</a:t>
            </a:r>
            <a:endParaRPr lang="en-US" altLang="zh-CN" dirty="0" smtClean="0"/>
          </a:p>
          <a:p>
            <a:r>
              <a:rPr lang="zh-CN" altLang="en-US" dirty="0"/>
              <a:t>人格</a:t>
            </a:r>
            <a:r>
              <a:rPr lang="zh-CN" altLang="en-US" dirty="0" smtClean="0"/>
              <a:t>发展</a:t>
            </a:r>
            <a:endParaRPr lang="en-US" altLang="zh-CN" dirty="0" smtClean="0"/>
          </a:p>
          <a:p>
            <a:r>
              <a:rPr lang="zh-CN" altLang="en-US" dirty="0" smtClean="0"/>
              <a:t>人格成因</a:t>
            </a:r>
            <a:endParaRPr lang="en-US" altLang="zh-CN" dirty="0" smtClean="0"/>
          </a:p>
          <a:p>
            <a:r>
              <a:rPr lang="zh-CN" altLang="en-US" dirty="0" smtClean="0"/>
              <a:t>人格改变</a:t>
            </a:r>
            <a:endParaRPr lang="en-US" altLang="zh-CN" dirty="0" smtClean="0"/>
          </a:p>
          <a:p>
            <a:r>
              <a:rPr lang="zh-CN" altLang="en-US" dirty="0"/>
              <a:t>人格评量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大五人格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57224" y="2071678"/>
          <a:ext cx="7429500" cy="4008120"/>
        </p:xfrm>
        <a:graphic>
          <a:graphicData uri="http://schemas.openxmlformats.org/drawingml/2006/table">
            <a:tbl>
              <a:tblPr/>
              <a:tblGrid>
                <a:gridCol w="1414462"/>
                <a:gridCol w="3868738"/>
                <a:gridCol w="2146300"/>
              </a:tblGrid>
              <a:tr h="5191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因素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命名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涉及的领域</a:t>
                      </a:r>
                      <a:endParaRPr kumimoji="0" 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Ⅰ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外倾性（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Extraversion</a:t>
                      </a: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生理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Ⅱ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宜人性（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Agreeableness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人际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Ⅲ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尽责性（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Conscientiousness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工作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Ⅳ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神经质（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neurotism</a:t>
                      </a: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情绪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Ⅴ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开放性（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Openness to experience</a:t>
                      </a: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智能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华文中宋" pitchFamily="2" charset="-122"/>
              </a:rPr>
              <a:t>固定角色治疗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 smtClean="0">
                <a:ea typeface="华文细黑" pitchFamily="2" charset="-122"/>
              </a:rPr>
              <a:t>基本原理：改变建构</a:t>
            </a:r>
          </a:p>
          <a:p>
            <a:pPr lvl="1"/>
            <a:r>
              <a:rPr lang="zh-CN" altLang="en-US" sz="2000" dirty="0" smtClean="0">
                <a:ea typeface="华文细黑" pitchFamily="2" charset="-122"/>
              </a:rPr>
              <a:t>在个人建构理论中，心理障碍被认为是建构系统的异常。而心理治疗就是要帮助患者重建其建构系统，训练患者成为更好的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“</a:t>
            </a:r>
            <a:r>
              <a:rPr lang="zh-CN" altLang="en-US" sz="2000" dirty="0" smtClean="0">
                <a:ea typeface="华文细黑" pitchFamily="2" charset="-122"/>
              </a:rPr>
              <a:t>科学家</a:t>
            </a:r>
            <a:r>
              <a:rPr lang="zh-CN" altLang="en-US" sz="2000" dirty="0" smtClean="0"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sz="2000" dirty="0" smtClean="0">
                <a:ea typeface="华文细黑" pitchFamily="2" charset="-122"/>
              </a:rPr>
              <a:t>。</a:t>
            </a:r>
          </a:p>
          <a:p>
            <a:pPr lvl="1"/>
            <a:r>
              <a:rPr lang="zh-CN" altLang="en-US" sz="2000" dirty="0" smtClean="0">
                <a:ea typeface="华文细黑" pitchFamily="2" charset="-122"/>
              </a:rPr>
              <a:t>方法：扮演另一角色。</a:t>
            </a:r>
            <a:endParaRPr lang="en-US" altLang="zh-CN" sz="2000" dirty="0" smtClean="0">
              <a:ea typeface="华文细黑" pitchFamily="2" charset="-122"/>
            </a:endParaRPr>
          </a:p>
          <a:p>
            <a:pPr lvl="1"/>
            <a:endParaRPr lang="zh-CN" altLang="en-US" sz="2000" dirty="0" smtClean="0">
              <a:ea typeface="华文细黑" pitchFamily="2" charset="-122"/>
            </a:endParaRPr>
          </a:p>
          <a:p>
            <a:r>
              <a:rPr lang="zh-CN" altLang="en-US" sz="2400" dirty="0">
                <a:ea typeface="华文细黑" pitchFamily="2" charset="-122"/>
              </a:rPr>
              <a:t>病态建构的</a:t>
            </a:r>
            <a:r>
              <a:rPr lang="zh-CN" altLang="en-US" sz="2400" dirty="0" smtClean="0">
                <a:ea typeface="华文细黑" pitchFamily="2" charset="-122"/>
              </a:rPr>
              <a:t>特点</a:t>
            </a:r>
            <a:endParaRPr lang="en-US" altLang="zh-CN" sz="2400" dirty="0" smtClean="0">
              <a:ea typeface="华文细黑" pitchFamily="2" charset="-122"/>
            </a:endParaRPr>
          </a:p>
          <a:p>
            <a:pPr lvl="1"/>
            <a:r>
              <a:rPr lang="en-US" altLang="zh-CN" sz="2000" dirty="0" smtClean="0">
                <a:ea typeface="宋体" pitchFamily="2" charset="-122"/>
              </a:rPr>
              <a:t>1</a:t>
            </a:r>
            <a:r>
              <a:rPr lang="zh-CN" altLang="en-US" sz="2000" dirty="0" smtClean="0">
                <a:ea typeface="宋体" pitchFamily="2" charset="-122"/>
              </a:rPr>
              <a:t>、建构系统缺陷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ea typeface="宋体" pitchFamily="2" charset="-122"/>
              </a:rPr>
              <a:t>建构的过于渗透或不可渗透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ea typeface="宋体" pitchFamily="2" charset="-122"/>
              </a:rPr>
              <a:t>建构的不准确性</a:t>
            </a:r>
            <a:endParaRPr lang="en-US" altLang="zh-CN" sz="2000" dirty="0" smtClean="0">
              <a:ea typeface="宋体" pitchFamily="2" charset="-122"/>
            </a:endParaRPr>
          </a:p>
          <a:p>
            <a:pPr lvl="2"/>
            <a:r>
              <a:rPr lang="zh-CN" altLang="en-US" sz="2000" dirty="0" smtClean="0">
                <a:ea typeface="宋体" pitchFamily="2" charset="-122"/>
              </a:rPr>
              <a:t>建构系统的组织无层次</a:t>
            </a:r>
            <a:endParaRPr lang="en-US" altLang="zh-CN" sz="2000" dirty="0" smtClean="0">
              <a:ea typeface="宋体" pitchFamily="2" charset="-122"/>
            </a:endParaRPr>
          </a:p>
          <a:p>
            <a:pPr lvl="1"/>
            <a:r>
              <a:rPr lang="en-US" altLang="zh-CN" sz="2100" dirty="0">
                <a:ea typeface="宋体" pitchFamily="2" charset="-122"/>
              </a:rPr>
              <a:t>2</a:t>
            </a:r>
            <a:r>
              <a:rPr lang="zh-CN" altLang="en-US" sz="2100" dirty="0">
                <a:ea typeface="宋体" pitchFamily="2" charset="-122"/>
              </a:rPr>
              <a:t>、建构使用失误</a:t>
            </a:r>
          </a:p>
          <a:p>
            <a:pPr lvl="2"/>
            <a:r>
              <a:rPr lang="zh-CN" altLang="en-US" sz="2100" dirty="0">
                <a:ea typeface="宋体" pitchFamily="2" charset="-122"/>
              </a:rPr>
              <a:t>建构过度紧缩或松散</a:t>
            </a:r>
            <a:endParaRPr lang="en-US" altLang="zh-CN" sz="2100" dirty="0">
              <a:ea typeface="宋体" pitchFamily="2" charset="-122"/>
            </a:endParaRPr>
          </a:p>
          <a:p>
            <a:pPr lvl="2"/>
            <a:r>
              <a:rPr lang="zh-CN" altLang="en-US" sz="2100" dirty="0">
                <a:ea typeface="宋体" pitchFamily="2" charset="-122"/>
              </a:rPr>
              <a:t>过于寻求安全确定性的建构</a:t>
            </a:r>
            <a:endParaRPr lang="en-US" altLang="zh-CN" sz="2100" dirty="0">
              <a:ea typeface="宋体" pitchFamily="2" charset="-122"/>
            </a:endParaRPr>
          </a:p>
          <a:p>
            <a:pPr lvl="2"/>
            <a:r>
              <a:rPr lang="zh-CN" altLang="en-US" sz="2100" dirty="0">
                <a:ea typeface="宋体" pitchFamily="2" charset="-122"/>
              </a:rPr>
              <a:t>建构使用超出其适用范围</a:t>
            </a:r>
          </a:p>
          <a:p>
            <a:pPr lvl="2"/>
            <a:endParaRPr lang="zh-CN" altLang="en-US" dirty="0">
              <a:ea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第三部分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4043362" cy="5851525"/>
          </a:xfrm>
        </p:spPr>
        <p:txBody>
          <a:bodyPr>
            <a:normAutofit/>
          </a:bodyPr>
          <a:lstStyle/>
          <a:p>
            <a:r>
              <a:rPr lang="zh-CN" altLang="en-US" sz="6000" dirty="0" smtClean="0"/>
              <a:t>人格分析路径</a:t>
            </a:r>
            <a:endParaRPr lang="zh-CN" altLang="en-US" sz="6000" dirty="0"/>
          </a:p>
        </p:txBody>
      </p:sp>
      <p:pic>
        <p:nvPicPr>
          <p:cNvPr id="4" name="图片 3" descr="Kelly.jpg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938385" y="3643314"/>
            <a:ext cx="2233951" cy="29289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测评法（自陈，投射）</a:t>
            </a:r>
            <a:endParaRPr lang="en-US" altLang="zh-CN" sz="2800" dirty="0" smtClean="0"/>
          </a:p>
          <a:p>
            <a:r>
              <a:rPr lang="zh-CN" altLang="en-US" sz="2800" dirty="0" smtClean="0"/>
              <a:t>因素分析</a:t>
            </a:r>
            <a:endParaRPr lang="en-US" altLang="zh-CN" sz="2800" dirty="0" smtClean="0"/>
          </a:p>
          <a:p>
            <a:r>
              <a:rPr lang="zh-CN" altLang="en-US" sz="2800" smtClean="0"/>
              <a:t>语义分析（？）</a:t>
            </a:r>
            <a:endParaRPr lang="en-US" altLang="zh-CN" sz="2800" dirty="0" smtClean="0"/>
          </a:p>
          <a:p>
            <a:r>
              <a:rPr lang="en-US" altLang="zh-CN" sz="2800" dirty="0" smtClean="0"/>
              <a:t>Q</a:t>
            </a:r>
            <a:r>
              <a:rPr lang="zh-CN" altLang="en-US" sz="2800" dirty="0" smtClean="0"/>
              <a:t>分类方法</a:t>
            </a:r>
            <a:endParaRPr lang="en-US" altLang="zh-CN" sz="2800" dirty="0" smtClean="0"/>
          </a:p>
          <a:p>
            <a:r>
              <a:rPr lang="zh-CN" altLang="en-US" sz="2800" dirty="0" smtClean="0"/>
              <a:t>词语联想技术</a:t>
            </a:r>
            <a:endParaRPr lang="en-US" altLang="zh-CN" sz="2800" dirty="0" smtClean="0"/>
          </a:p>
          <a:p>
            <a:r>
              <a:rPr lang="zh-CN" altLang="en-US" sz="2800" dirty="0" smtClean="0"/>
              <a:t>早期记忆法</a:t>
            </a:r>
            <a:endParaRPr lang="en-US" altLang="zh-CN" sz="2800" dirty="0" smtClean="0"/>
          </a:p>
          <a:p>
            <a:r>
              <a:rPr lang="zh-CN" altLang="en-US" sz="2800" dirty="0" smtClean="0"/>
              <a:t>角色建构测验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案例分析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786182" y="1714488"/>
            <a:ext cx="4749664" cy="4849299"/>
          </a:xfrm>
        </p:spPr>
        <p:txBody>
          <a:bodyPr/>
          <a:lstStyle/>
          <a:p>
            <a:r>
              <a:rPr lang="zh-CN" altLang="en-US" sz="2000" b="0" u="sng" dirty="0" smtClean="0"/>
              <a:t>引发事件</a:t>
            </a:r>
            <a:r>
              <a:rPr lang="zh-CN" altLang="en-US" sz="2000" b="0" dirty="0" smtClean="0"/>
              <a:t>：   考试失败</a:t>
            </a:r>
          </a:p>
          <a:p>
            <a:r>
              <a:rPr lang="zh-CN" altLang="en-US" sz="2000" b="0" u="sng" dirty="0" smtClean="0"/>
              <a:t>人格结构分析</a:t>
            </a:r>
            <a:r>
              <a:rPr lang="zh-CN" altLang="en-US" sz="2000" b="0" dirty="0" smtClean="0"/>
              <a:t>：无助型</a:t>
            </a:r>
          </a:p>
          <a:p>
            <a:r>
              <a:rPr lang="zh-CN" altLang="en-US" sz="2000" b="0" u="sng" dirty="0" smtClean="0"/>
              <a:t>心理反应与表现</a:t>
            </a:r>
            <a:r>
              <a:rPr lang="zh-CN" altLang="en-US" sz="2000" b="0" dirty="0" smtClean="0"/>
              <a:t>：</a:t>
            </a:r>
          </a:p>
          <a:p>
            <a:r>
              <a:rPr lang="zh-CN" altLang="en-US" sz="1800" b="0" dirty="0" smtClean="0"/>
              <a:t>    </a:t>
            </a:r>
            <a:r>
              <a:rPr lang="en-US" altLang="zh-CN" sz="1800" b="0" dirty="0" smtClean="0"/>
              <a:t>1</a:t>
            </a:r>
            <a:r>
              <a:rPr lang="zh-CN" altLang="en-US" sz="1800" b="0" dirty="0" smtClean="0"/>
              <a:t>、认知归因：稳定、内部归因</a:t>
            </a:r>
          </a:p>
          <a:p>
            <a:r>
              <a:rPr lang="zh-CN" altLang="en-US" sz="1800" b="0" dirty="0" smtClean="0"/>
              <a:t>    </a:t>
            </a:r>
            <a:r>
              <a:rPr lang="en-US" altLang="zh-CN" sz="1800" b="0" dirty="0" smtClean="0"/>
              <a:t>2</a:t>
            </a:r>
            <a:r>
              <a:rPr lang="zh-CN" altLang="en-US" sz="1800" b="0" dirty="0" smtClean="0"/>
              <a:t>、解释风格：自我击溃</a:t>
            </a:r>
          </a:p>
          <a:p>
            <a:r>
              <a:rPr lang="zh-CN" altLang="en-US" sz="1800" b="0" dirty="0" smtClean="0"/>
              <a:t>    </a:t>
            </a:r>
            <a:r>
              <a:rPr lang="en-US" altLang="zh-CN" sz="1800" b="0" dirty="0" smtClean="0"/>
              <a:t>3</a:t>
            </a:r>
            <a:r>
              <a:rPr lang="zh-CN" altLang="en-US" sz="1800" b="0" dirty="0" smtClean="0"/>
              <a:t>、情绪反应：焦虑、悲观、屈从等</a:t>
            </a:r>
          </a:p>
          <a:p>
            <a:r>
              <a:rPr lang="zh-CN" altLang="en-US" sz="1800" b="0" dirty="0" smtClean="0"/>
              <a:t>    </a:t>
            </a:r>
            <a:r>
              <a:rPr lang="en-US" altLang="zh-CN" sz="1800" b="0" dirty="0" smtClean="0"/>
              <a:t>4</a:t>
            </a:r>
            <a:r>
              <a:rPr lang="zh-CN" altLang="en-US" sz="1800" b="0" dirty="0" smtClean="0"/>
              <a:t>、行为导向：退缩、逃避</a:t>
            </a:r>
          </a:p>
          <a:p>
            <a:r>
              <a:rPr lang="zh-CN" altLang="en-US" sz="2000" b="0" u="sng" dirty="0" smtClean="0"/>
              <a:t>心理成因</a:t>
            </a:r>
            <a:r>
              <a:rPr lang="zh-CN" altLang="en-US" sz="2000" b="0" dirty="0" smtClean="0"/>
              <a:t>：</a:t>
            </a:r>
          </a:p>
          <a:p>
            <a:r>
              <a:rPr lang="zh-CN" altLang="en-US" sz="2000" b="0" dirty="0" smtClean="0"/>
              <a:t>    </a:t>
            </a:r>
            <a:r>
              <a:rPr lang="en-US" altLang="zh-CN" sz="1800" b="0" dirty="0"/>
              <a:t>1</a:t>
            </a:r>
            <a:r>
              <a:rPr lang="zh-CN" altLang="en-US" sz="1800" b="0" dirty="0"/>
              <a:t>、家庭因素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2</a:t>
            </a:r>
            <a:r>
              <a:rPr lang="zh-CN" altLang="en-US" sz="1800" b="0" dirty="0"/>
              <a:t>、学校因素</a:t>
            </a:r>
          </a:p>
          <a:p>
            <a:r>
              <a:rPr lang="zh-CN" altLang="en-US" sz="1800" b="0" dirty="0"/>
              <a:t>    </a:t>
            </a:r>
            <a:r>
              <a:rPr lang="en-US" altLang="zh-CN" sz="1800" b="0" dirty="0"/>
              <a:t>3</a:t>
            </a:r>
            <a:r>
              <a:rPr lang="zh-CN" altLang="en-US" sz="1800" b="0" dirty="0"/>
              <a:t>、其它因素</a:t>
            </a:r>
          </a:p>
          <a:p>
            <a:r>
              <a:rPr lang="zh-CN" altLang="en-US" sz="2000" b="0" u="sng" dirty="0" smtClean="0"/>
              <a:t>预测未来</a:t>
            </a:r>
            <a:r>
              <a:rPr lang="zh-CN" altLang="en-US" sz="2000" b="0" dirty="0" smtClean="0"/>
              <a:t>：再次受挫，失败</a:t>
            </a:r>
          </a:p>
          <a:p>
            <a:r>
              <a:rPr lang="zh-CN" altLang="en-US" sz="2000" b="0" u="sng" dirty="0" smtClean="0"/>
              <a:t>治疗方案</a:t>
            </a:r>
            <a:r>
              <a:rPr lang="zh-CN" altLang="en-US" sz="2000" b="0" dirty="0" smtClean="0"/>
              <a:t>：改变归因，调节情绪</a:t>
            </a:r>
          </a:p>
          <a:p>
            <a:pPr marL="0" indent="0">
              <a:buNone/>
            </a:pPr>
            <a:endParaRPr lang="zh-CN" altLang="en-US" sz="2000" b="0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20816" y="3680453"/>
            <a:ext cx="2514528" cy="8382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悲观厌世的学生   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pic>
        <p:nvPicPr>
          <p:cNvPr id="6" name="Picture 4" descr="learning"/>
          <p:cNvPicPr>
            <a:picLocks noChangeAspect="1" noChangeArrowheads="1"/>
          </p:cNvPicPr>
          <p:nvPr/>
        </p:nvPicPr>
        <p:blipFill>
          <a:blip r:embed="rId2" cstate="print">
            <a:lum bright="-12000"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34"/>
          <a:stretch>
            <a:fillRect/>
          </a:stretch>
        </p:blipFill>
        <p:spPr bwMode="auto">
          <a:xfrm>
            <a:off x="800208" y="1836466"/>
            <a:ext cx="1830782" cy="186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662" y="5214950"/>
            <a:ext cx="7072362" cy="116205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2800" dirty="0" smtClean="0"/>
              <a:t>祝大家考试成功！</a:t>
            </a:r>
            <a:endParaRPr lang="zh-CN" altLang="en-US" sz="2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1538" y="1214422"/>
            <a:ext cx="3008313" cy="3143272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altLang="zh-CN" dirty="0" smtClean="0"/>
          </a:p>
          <a:p>
            <a:pPr algn="ctr"/>
            <a:r>
              <a:rPr lang="zh-CN" altLang="en-US" sz="2800" dirty="0" smtClean="0"/>
              <a:t>不要焦虑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不要抑郁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不要逃避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不要轻视</a:t>
            </a:r>
            <a:endParaRPr lang="zh-CN" altLang="en-US" sz="2800" dirty="0"/>
          </a:p>
        </p:txBody>
      </p:sp>
      <p:pic>
        <p:nvPicPr>
          <p:cNvPr id="5" name="内容占位符 4" descr="罗洛·梅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0562" y="1142984"/>
            <a:ext cx="2549415" cy="3218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 smtClean="0"/>
              <a:t>一、人性哲学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人性观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精神分析学派</a:t>
            </a:r>
            <a:endParaRPr lang="zh-CN" altLang="en-US" dirty="0"/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2"/>
          </p:nvPr>
        </p:nvGraphicFramePr>
        <p:xfrm>
          <a:off x="457200" y="2174874"/>
          <a:ext cx="3471858" cy="375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929"/>
                <a:gridCol w="1735929"/>
              </a:tblGrid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代表人物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人性观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弗洛伊德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消极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荣格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阿德勒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5089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霍妮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572000" y="2285992"/>
          <a:ext cx="3857684" cy="28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143"/>
                <a:gridCol w="2279541"/>
              </a:tblGrid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代表人物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人性观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人本主义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特质论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14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认知论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积极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占位符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其它学派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3000372"/>
            <a:ext cx="7772400" cy="1362075"/>
          </a:xfrm>
        </p:spPr>
        <p:txBody>
          <a:bodyPr anchor="ctr"/>
          <a:lstStyle/>
          <a:p>
            <a:pPr algn="ctr"/>
            <a:r>
              <a:rPr lang="zh-CN" altLang="en-US" dirty="0"/>
              <a:t>二</a:t>
            </a:r>
            <a:r>
              <a:rPr lang="zh-CN" altLang="en-US" dirty="0" smtClean="0"/>
              <a:t>、人格结构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弗洛伊德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人格层次说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257544" cy="3951288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zh-CN" altLang="en-US" dirty="0" smtClean="0"/>
              <a:t>意识</a:t>
            </a:r>
            <a:endParaRPr lang="en-US" altLang="zh-CN" dirty="0" smtClean="0"/>
          </a:p>
          <a:p>
            <a:r>
              <a:rPr lang="zh-CN" altLang="en-US" dirty="0" smtClean="0"/>
              <a:t>前意识</a:t>
            </a:r>
            <a:endParaRPr lang="en-US" altLang="zh-CN" dirty="0" smtClean="0"/>
          </a:p>
          <a:p>
            <a:r>
              <a:rPr lang="zh-CN" altLang="en-US" dirty="0" smtClean="0"/>
              <a:t>无意识（潜意识）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人格结构说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355999" cy="3951288"/>
          </a:xfrm>
          <a:ln>
            <a:solidFill>
              <a:srgbClr val="C00000"/>
            </a:solidFill>
          </a:ln>
        </p:spPr>
        <p:txBody>
          <a:bodyPr/>
          <a:lstStyle/>
          <a:p>
            <a:r>
              <a:rPr lang="zh-CN" altLang="en-US" dirty="0" smtClean="0"/>
              <a:t>本我</a:t>
            </a:r>
            <a:endParaRPr lang="en-US" altLang="zh-CN" dirty="0" smtClean="0"/>
          </a:p>
          <a:p>
            <a:r>
              <a:rPr lang="zh-CN" altLang="en-US" dirty="0" smtClean="0"/>
              <a:t>自我</a:t>
            </a:r>
            <a:endParaRPr lang="en-US" altLang="zh-CN" dirty="0" smtClean="0"/>
          </a:p>
          <a:p>
            <a:r>
              <a:rPr lang="zh-CN" altLang="en-US" dirty="0"/>
              <a:t>超我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弗洛伊德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00034" y="1643050"/>
          <a:ext cx="8143932" cy="457203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35983"/>
                <a:gridCol w="2035983"/>
                <a:gridCol w="2035983"/>
                <a:gridCol w="2035983"/>
              </a:tblGrid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ko-KR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Gulim" pitchFamily="34" charset="-127"/>
                      </a:endParaRP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本我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ea typeface="黑体" pitchFamily="49" charset="-122"/>
                      </a:endParaRP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自我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超我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性质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生物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心理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社会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来源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遗传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经验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文化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35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取向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过去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现在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过去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层次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无意识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意识和无意识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意识和无意识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原则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快乐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现实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道德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理性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非理性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理性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理性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8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</a:rPr>
                        <a:t>实质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主观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客观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主观</a:t>
                      </a:r>
                    </a:p>
                  </a:txBody>
                  <a:tcPr marL="91439" marR="91439" marT="60960" marB="609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628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黑体" pitchFamily="49" charset="-122"/>
                          <a:cs typeface="+mn-cs"/>
                        </a:rPr>
                        <a:t>焦虑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神经质焦虑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现实焦虑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道德焦虑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荣格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0390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57346"/>
                <a:gridCol w="1928826"/>
                <a:gridCol w="1928826"/>
                <a:gridCol w="2614602"/>
              </a:tblGrid>
              <a:tr h="1064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结构组织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层次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成分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元素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064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最外层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意识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自我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知觉、记忆、思维等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64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中间层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个人潜意识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情结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积极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消极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10644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最深层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集体无意识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原型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 smtClean="0"/>
                        <a:t>人格面具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阿尼玛和阿尼姆斯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阴影</a:t>
                      </a:r>
                      <a:endParaRPr lang="en-US" altLang="zh-CN" sz="2000" dirty="0" smtClean="0"/>
                    </a:p>
                    <a:p>
                      <a:pPr algn="ctr"/>
                      <a:r>
                        <a:rPr lang="zh-CN" altLang="en-US" sz="2000" dirty="0" smtClean="0"/>
                        <a:t>自性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991</Words>
  <Application>Microsoft Office PowerPoint</Application>
  <PresentationFormat>全屏显示(4:3)</PresentationFormat>
  <Paragraphs>358</Paragraphs>
  <Slides>35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文档</vt:lpstr>
      <vt:lpstr>人格心理学复习课</vt:lpstr>
      <vt:lpstr>第一部分</vt:lpstr>
      <vt:lpstr>人格研究主题</vt:lpstr>
      <vt:lpstr>一、人性哲学</vt:lpstr>
      <vt:lpstr>人性观</vt:lpstr>
      <vt:lpstr>二、人格结构</vt:lpstr>
      <vt:lpstr>弗洛伊德</vt:lpstr>
      <vt:lpstr>弗洛伊德</vt:lpstr>
      <vt:lpstr>荣格</vt:lpstr>
      <vt:lpstr>霍妮</vt:lpstr>
      <vt:lpstr>罗杰斯</vt:lpstr>
      <vt:lpstr>特质论</vt:lpstr>
      <vt:lpstr>艾森克</vt:lpstr>
      <vt:lpstr>凯利的认知建构理论</vt:lpstr>
      <vt:lpstr>三、人格动力</vt:lpstr>
      <vt:lpstr>动力观</vt:lpstr>
      <vt:lpstr>马斯洛需要层次理论</vt:lpstr>
      <vt:lpstr>四、人格发展</vt:lpstr>
      <vt:lpstr>发展中的问题</vt:lpstr>
      <vt:lpstr>五、人格成因</vt:lpstr>
      <vt:lpstr>影响因素</vt:lpstr>
      <vt:lpstr>生命史理论（life  history theory）</vt:lpstr>
      <vt:lpstr>六、健康人格</vt:lpstr>
      <vt:lpstr>第二部分</vt:lpstr>
      <vt:lpstr>焦点问题与特色</vt:lpstr>
      <vt:lpstr>弗洛伊德的防御机制</vt:lpstr>
      <vt:lpstr>荣格的人格类型与MBTI</vt:lpstr>
      <vt:lpstr>PowerPoint 演示文稿</vt:lpstr>
      <vt:lpstr>罗杰斯的来访者中心疗法</vt:lpstr>
      <vt:lpstr>大五人格</vt:lpstr>
      <vt:lpstr>固定角色治疗 </vt:lpstr>
      <vt:lpstr>第三部分</vt:lpstr>
      <vt:lpstr>常用方法</vt:lpstr>
      <vt:lpstr>案例分析</vt:lpstr>
      <vt:lpstr>祝大家考试成功！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人格心理学复习课</dc:title>
  <dc:creator>think pad</dc:creator>
  <cp:lastModifiedBy>微软用户</cp:lastModifiedBy>
  <cp:revision>26</cp:revision>
  <dcterms:created xsi:type="dcterms:W3CDTF">2015-06-16T13:38:26Z</dcterms:created>
  <dcterms:modified xsi:type="dcterms:W3CDTF">2016-06-21T13:07:04Z</dcterms:modified>
</cp:coreProperties>
</file>