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29"/>
  </p:notesMasterIdLst>
  <p:sldIdLst>
    <p:sldId id="256" r:id="rId2"/>
    <p:sldId id="338" r:id="rId3"/>
    <p:sldId id="369" r:id="rId4"/>
    <p:sldId id="370" r:id="rId5"/>
    <p:sldId id="327" r:id="rId6"/>
    <p:sldId id="326" r:id="rId7"/>
    <p:sldId id="371" r:id="rId8"/>
    <p:sldId id="358" r:id="rId9"/>
    <p:sldId id="366" r:id="rId10"/>
    <p:sldId id="372" r:id="rId11"/>
    <p:sldId id="359" r:id="rId12"/>
    <p:sldId id="373" r:id="rId13"/>
    <p:sldId id="365" r:id="rId14"/>
    <p:sldId id="360" r:id="rId15"/>
    <p:sldId id="385" r:id="rId16"/>
    <p:sldId id="384" r:id="rId17"/>
    <p:sldId id="383" r:id="rId18"/>
    <p:sldId id="374" r:id="rId19"/>
    <p:sldId id="364" r:id="rId20"/>
    <p:sldId id="367" r:id="rId21"/>
    <p:sldId id="375" r:id="rId22"/>
    <p:sldId id="354" r:id="rId23"/>
    <p:sldId id="342" r:id="rId24"/>
    <p:sldId id="376" r:id="rId25"/>
    <p:sldId id="279" r:id="rId26"/>
    <p:sldId id="378" r:id="rId27"/>
    <p:sldId id="377" r:id="rId28"/>
  </p:sldIdLst>
  <p:sldSz cx="12192000" cy="6858000"/>
  <p:notesSz cx="6858000" cy="9144000"/>
  <p:defaultTextStyle>
    <a:defPPr>
      <a:defRPr lang="pt-BR"/>
    </a:defPPr>
    <a:lvl1pPr algn="r" rtl="0" fontAlgn="base">
      <a:spcBef>
        <a:spcPct val="0"/>
      </a:spcBef>
      <a:spcAft>
        <a:spcPct val="0"/>
      </a:spcAft>
      <a:defRPr kumimoji="1" sz="3200" kern="1200">
        <a:solidFill>
          <a:schemeClr val="tx1"/>
        </a:solidFill>
        <a:latin typeface="Times New Roman" pitchFamily="18" charset="0"/>
        <a:ea typeface="+mn-ea"/>
        <a:cs typeface="+mn-cs"/>
      </a:defRPr>
    </a:lvl1pPr>
    <a:lvl2pPr marL="457200" algn="r" rtl="0" fontAlgn="base">
      <a:spcBef>
        <a:spcPct val="0"/>
      </a:spcBef>
      <a:spcAft>
        <a:spcPct val="0"/>
      </a:spcAft>
      <a:defRPr kumimoji="1" sz="3200" kern="1200">
        <a:solidFill>
          <a:schemeClr val="tx1"/>
        </a:solidFill>
        <a:latin typeface="Times New Roman" pitchFamily="18" charset="0"/>
        <a:ea typeface="+mn-ea"/>
        <a:cs typeface="+mn-cs"/>
      </a:defRPr>
    </a:lvl2pPr>
    <a:lvl3pPr marL="914400" algn="r" rtl="0" fontAlgn="base">
      <a:spcBef>
        <a:spcPct val="0"/>
      </a:spcBef>
      <a:spcAft>
        <a:spcPct val="0"/>
      </a:spcAft>
      <a:defRPr kumimoji="1" sz="3200" kern="1200">
        <a:solidFill>
          <a:schemeClr val="tx1"/>
        </a:solidFill>
        <a:latin typeface="Times New Roman" pitchFamily="18" charset="0"/>
        <a:ea typeface="+mn-ea"/>
        <a:cs typeface="+mn-cs"/>
      </a:defRPr>
    </a:lvl3pPr>
    <a:lvl4pPr marL="1371600" algn="r" rtl="0" fontAlgn="base">
      <a:spcBef>
        <a:spcPct val="0"/>
      </a:spcBef>
      <a:spcAft>
        <a:spcPct val="0"/>
      </a:spcAft>
      <a:defRPr kumimoji="1" sz="3200" kern="1200">
        <a:solidFill>
          <a:schemeClr val="tx1"/>
        </a:solidFill>
        <a:latin typeface="Times New Roman" pitchFamily="18" charset="0"/>
        <a:ea typeface="+mn-ea"/>
        <a:cs typeface="+mn-cs"/>
      </a:defRPr>
    </a:lvl4pPr>
    <a:lvl5pPr marL="1828800" algn="r" rtl="0" fontAlgn="base">
      <a:spcBef>
        <a:spcPct val="0"/>
      </a:spcBef>
      <a:spcAft>
        <a:spcPct val="0"/>
      </a:spcAft>
      <a:defRPr kumimoji="1" sz="3200" kern="1200">
        <a:solidFill>
          <a:schemeClr val="tx1"/>
        </a:solidFill>
        <a:latin typeface="Times New Roman" pitchFamily="18" charset="0"/>
        <a:ea typeface="+mn-ea"/>
        <a:cs typeface="+mn-cs"/>
      </a:defRPr>
    </a:lvl5pPr>
    <a:lvl6pPr marL="2286000" algn="l" defTabSz="914400" rtl="0" eaLnBrk="1" latinLnBrk="0" hangingPunct="1">
      <a:defRPr kumimoji="1" sz="3200" kern="1200">
        <a:solidFill>
          <a:schemeClr val="tx1"/>
        </a:solidFill>
        <a:latin typeface="Times New Roman" pitchFamily="18" charset="0"/>
        <a:ea typeface="+mn-ea"/>
        <a:cs typeface="+mn-cs"/>
      </a:defRPr>
    </a:lvl6pPr>
    <a:lvl7pPr marL="2743200" algn="l" defTabSz="914400" rtl="0" eaLnBrk="1" latinLnBrk="0" hangingPunct="1">
      <a:defRPr kumimoji="1" sz="3200" kern="1200">
        <a:solidFill>
          <a:schemeClr val="tx1"/>
        </a:solidFill>
        <a:latin typeface="Times New Roman" pitchFamily="18" charset="0"/>
        <a:ea typeface="+mn-ea"/>
        <a:cs typeface="+mn-cs"/>
      </a:defRPr>
    </a:lvl7pPr>
    <a:lvl8pPr marL="3200400" algn="l" defTabSz="914400" rtl="0" eaLnBrk="1" latinLnBrk="0" hangingPunct="1">
      <a:defRPr kumimoji="1" sz="3200" kern="1200">
        <a:solidFill>
          <a:schemeClr val="tx1"/>
        </a:solidFill>
        <a:latin typeface="Times New Roman" pitchFamily="18" charset="0"/>
        <a:ea typeface="+mn-ea"/>
        <a:cs typeface="+mn-cs"/>
      </a:defRPr>
    </a:lvl8pPr>
    <a:lvl9pPr marL="3657600" algn="l" defTabSz="914400" rtl="0" eaLnBrk="1" latinLnBrk="0" hangingPunct="1">
      <a:defRPr kumimoji="1" sz="32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F3634821-9FE5-41AF-AEDF-80476A50F1B2}">
          <p14:sldIdLst>
            <p14:sldId id="256"/>
            <p14:sldId id="338"/>
            <p14:sldId id="369"/>
          </p14:sldIdLst>
        </p14:section>
        <p14:section name="Introduction" id="{520C2E47-9BC9-48B7-81F2-2110CBC02B06}">
          <p14:sldIdLst>
            <p14:sldId id="370"/>
            <p14:sldId id="327"/>
            <p14:sldId id="326"/>
          </p14:sldIdLst>
        </p14:section>
        <p14:section name="What Are Information Systems" id="{DB5CD813-7295-426C-A58A-CA991323A802}">
          <p14:sldIdLst>
            <p14:sldId id="371"/>
            <p14:sldId id="358"/>
            <p14:sldId id="366"/>
          </p14:sldIdLst>
        </p14:section>
        <p14:section name="Theories from Game Studies" id="{68C7A939-F906-4E92-B814-7694CE0D2920}">
          <p14:sldIdLst>
            <p14:sldId id="372"/>
            <p14:sldId id="359"/>
          </p14:sldIdLst>
        </p14:section>
        <p14:section name="Defining Games as Information Systems" id="{32D7F8F9-9E60-4804-85D3-6C1F34B30F6C}">
          <p14:sldIdLst>
            <p14:sldId id="373"/>
            <p14:sldId id="365"/>
            <p14:sldId id="360"/>
            <p14:sldId id="385"/>
            <p14:sldId id="384"/>
            <p14:sldId id="383"/>
          </p14:sldIdLst>
        </p14:section>
        <p14:section name="Using IS in Game Design" id="{66258DDF-4C32-4702-992E-6B748FF5F0CB}">
          <p14:sldIdLst>
            <p14:sldId id="374"/>
            <p14:sldId id="364"/>
            <p14:sldId id="367"/>
          </p14:sldIdLst>
        </p14:section>
        <p14:section name="Conclusion" id="{702686B6-59A1-4D45-83DE-467A667A9B37}">
          <p14:sldIdLst>
            <p14:sldId id="375"/>
            <p14:sldId id="354"/>
            <p14:sldId id="342"/>
          </p14:sldIdLst>
        </p14:section>
        <p14:section name="End" id="{C7A367E5-12D0-4305-911B-E17D8BA4FBF7}">
          <p14:sldIdLst>
            <p14:sldId id="376"/>
            <p14:sldId id="279"/>
            <p14:sldId id="378"/>
            <p14:sldId id="3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andro" initials="l" lastIdx="31" clrIdx="0"/>
  <p:cmAuthor id="1" name="Leandro" initials="L" lastIdx="14" clrIdx="1">
    <p:extLst>
      <p:ext uri="{19B8F6BF-5375-455C-9EA6-DF929625EA0E}">
        <p15:presenceInfo xmlns:p15="http://schemas.microsoft.com/office/powerpoint/2012/main" userId="Leand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DA2"/>
    <a:srgbClr val="2D719A"/>
    <a:srgbClr val="FF9200"/>
    <a:srgbClr val="FF3300"/>
    <a:srgbClr val="6AAAF0"/>
    <a:srgbClr val="FF7B00"/>
    <a:srgbClr val="FFCC66"/>
    <a:srgbClr val="FFFF66"/>
    <a:srgbClr val="519BED"/>
    <a:srgbClr val="5CA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357" autoAdjust="0"/>
  </p:normalViewPr>
  <p:slideViewPr>
    <p:cSldViewPr>
      <p:cViewPr varScale="1">
        <p:scale>
          <a:sx n="65" d="100"/>
          <a:sy n="65" d="100"/>
        </p:scale>
        <p:origin x="372" y="78"/>
      </p:cViewPr>
      <p:guideLst>
        <p:guide orient="horz" pos="2160"/>
        <p:guide pos="3840"/>
      </p:guideLst>
    </p:cSldViewPr>
  </p:slideViewPr>
  <p:outlineViewPr>
    <p:cViewPr>
      <p:scale>
        <a:sx n="33" d="100"/>
        <a:sy n="33" d="100"/>
      </p:scale>
      <p:origin x="0" y="-839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ltLang="pt-BR" dirty="0"/>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noProof="0"/>
              <a:t>Click to edit Master text styles</a:t>
            </a:r>
          </a:p>
          <a:p>
            <a:pPr lvl="1"/>
            <a:r>
              <a:rPr lang="pt-BR" altLang="pt-BR" noProof="0"/>
              <a:t>Second level</a:t>
            </a:r>
          </a:p>
          <a:p>
            <a:pPr lvl="2"/>
            <a:r>
              <a:rPr lang="pt-BR" altLang="pt-BR" noProof="0"/>
              <a:t>Third level</a:t>
            </a:r>
          </a:p>
          <a:p>
            <a:pPr lvl="3"/>
            <a:r>
              <a:rPr lang="pt-BR" altLang="pt-BR" noProof="0"/>
              <a:t>Fourth level</a:t>
            </a:r>
          </a:p>
          <a:p>
            <a:pPr lvl="4"/>
            <a:r>
              <a:rPr lang="pt-BR" altLang="pt-BR"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5CECF81-AA34-40CE-BE46-086ABF5897AF}" type="slidenum">
              <a:rPr lang="pt-BR" altLang="pt-BR"/>
              <a:pPr>
                <a:defRPr/>
              </a:pPr>
              <a:t>‹#›</a:t>
            </a:fld>
            <a:endParaRPr lang="pt-BR" altLang="pt-BR" dirty="0"/>
          </a:p>
        </p:txBody>
      </p:sp>
    </p:spTree>
    <p:extLst>
      <p:ext uri="{BB962C8B-B14F-4D97-AF65-F5344CB8AC3E}">
        <p14:creationId xmlns:p14="http://schemas.microsoft.com/office/powerpoint/2010/main" val="2160292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DCB8770-83A4-4F61-BC9A-9EBEB884304F}" type="slidenum">
              <a:rPr lang="pt-BR" altLang="pt-BR"/>
              <a:pPr>
                <a:spcBef>
                  <a:spcPct val="0"/>
                </a:spcBef>
              </a:pPr>
              <a:t>1</a:t>
            </a:fld>
            <a:endParaRPr lang="pt-BR" altLang="pt-BR" dirty="0"/>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95633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14</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92225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8135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20</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555453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22</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45354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23</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585469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658C343-FC8D-42B7-BEC4-EFDDB5A804F0}" type="slidenum">
              <a:rPr lang="pt-BR" altLang="pt-BR"/>
              <a:pPr>
                <a:spcBef>
                  <a:spcPct val="0"/>
                </a:spcBef>
              </a:pPr>
              <a:t>25</a:t>
            </a:fld>
            <a:endParaRPr lang="pt-BR" altLang="pt-BR" dirty="0"/>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94553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2</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133294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3</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295395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80837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6</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2495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8</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30058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46877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11</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39820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13</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00132341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Espaço Reservado para Texto 11"/>
          <p:cNvSpPr>
            <a:spLocks noGrp="1"/>
          </p:cNvSpPr>
          <p:nvPr>
            <p:ph type="body" sz="quarter" idx="15"/>
          </p:nvPr>
        </p:nvSpPr>
        <p:spPr>
          <a:xfrm>
            <a:off x="1199456" y="4706574"/>
            <a:ext cx="9793088" cy="837188"/>
          </a:xfrm>
          <a:prstGeom prst="rect">
            <a:avLst/>
          </a:prstGeom>
        </p:spPr>
        <p:txBody>
          <a:bodyPr vert="horz" lIns="91440" tIns="45720" rIns="91440" bIns="45720" rtlCol="0">
            <a:noAutofit/>
          </a:bodyPr>
          <a:lstStyle>
            <a:lvl1pPr marL="0" indent="0" algn="ctr">
              <a:buFontTx/>
              <a:buNone/>
              <a:defRPr lang="en-US" sz="1100" cap="small" baseline="30000" smtClean="0">
                <a:solidFill>
                  <a:srgbClr val="2D719A"/>
                </a:solidFill>
                <a:ea typeface="Tahoma" panose="020B0604030504040204" pitchFamily="34" charset="0"/>
              </a:defRPr>
            </a:lvl1pPr>
          </a:lstStyle>
          <a:p>
            <a:pPr marL="228600" lvl="0" indent="-228600" algn="ctr"/>
            <a:r>
              <a:rPr lang="en-US" dirty="0"/>
              <a:t>Click to edit Master text styles</a:t>
            </a:r>
          </a:p>
        </p:txBody>
      </p:sp>
      <p:sp>
        <p:nvSpPr>
          <p:cNvPr id="2" name="Title 1"/>
          <p:cNvSpPr>
            <a:spLocks noGrp="1"/>
          </p:cNvSpPr>
          <p:nvPr>
            <p:ph type="title"/>
          </p:nvPr>
        </p:nvSpPr>
        <p:spPr>
          <a:xfrm>
            <a:off x="832682" y="2749120"/>
            <a:ext cx="10526635" cy="1118587"/>
          </a:xfrm>
        </p:spPr>
        <p:txBody>
          <a:bodyPr>
            <a:normAutofit/>
          </a:bodyPr>
          <a:lstStyle>
            <a:lvl1pPr algn="ctr">
              <a:defRPr sz="4400" b="1" i="0" baseline="0">
                <a:solidFill>
                  <a:schemeClr val="bg1"/>
                </a:solidFill>
                <a:latin typeface="Arial" panose="020B0604020202020204" pitchFamily="34" charset="0"/>
              </a:defRPr>
            </a:lvl1pPr>
          </a:lstStyle>
          <a:p>
            <a:r>
              <a:rPr lang="en-US"/>
              <a:t>Click to edit Master title style</a:t>
            </a:r>
            <a:endParaRPr lang="pt-BR" dirty="0"/>
          </a:p>
        </p:txBody>
      </p:sp>
      <p:pic>
        <p:nvPicPr>
          <p:cNvPr id="3" name="Picture 2" descr="A close up of a logo&#10;&#10;Description automatically generated">
            <a:extLst>
              <a:ext uri="{FF2B5EF4-FFF2-40B4-BE49-F238E27FC236}">
                <a16:creationId xmlns:a16="http://schemas.microsoft.com/office/drawing/2014/main" id="{798301F2-6F6C-46A6-813A-880DED726D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671" y="6021259"/>
            <a:ext cx="2028871" cy="612000"/>
          </a:xfrm>
          <a:prstGeom prst="rect">
            <a:avLst/>
          </a:prstGeom>
        </p:spPr>
      </p:pic>
      <p:pic>
        <p:nvPicPr>
          <p:cNvPr id="12" name="Picture 11" descr="A close up of a logo&#10;&#10;Description automatically generated">
            <a:extLst>
              <a:ext uri="{FF2B5EF4-FFF2-40B4-BE49-F238E27FC236}">
                <a16:creationId xmlns:a16="http://schemas.microsoft.com/office/drawing/2014/main" id="{2947647A-A101-4FE1-89F8-F7450981FA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2056" y="6021259"/>
            <a:ext cx="1866296" cy="61200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6F920C08-23AF-4BF7-9594-9ED5B27BFF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77048" y="5956452"/>
            <a:ext cx="1800000" cy="777718"/>
          </a:xfrm>
          <a:prstGeom prst="rect">
            <a:avLst/>
          </a:prstGeom>
        </p:spPr>
      </p:pic>
      <p:pic>
        <p:nvPicPr>
          <p:cNvPr id="18" name="Picture 17" descr="Logo&#10;&#10;Description automatically generated">
            <a:extLst>
              <a:ext uri="{FF2B5EF4-FFF2-40B4-BE49-F238E27FC236}">
                <a16:creationId xmlns:a16="http://schemas.microsoft.com/office/drawing/2014/main" id="{59530259-4DFA-4529-9AFD-A3BD6836DF95}"/>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01120C24-80F9-4DD6-A68E-987DF833797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884942" y="5926717"/>
            <a:ext cx="2087237" cy="837188"/>
          </a:xfrm>
          <a:prstGeom prst="rect">
            <a:avLst/>
          </a:prstGeom>
        </p:spPr>
      </p:pic>
      <p:pic>
        <p:nvPicPr>
          <p:cNvPr id="8" name="Picture 7" descr="Text&#10;&#10;Description automatically generated">
            <a:extLst>
              <a:ext uri="{FF2B5EF4-FFF2-40B4-BE49-F238E27FC236}">
                <a16:creationId xmlns:a16="http://schemas.microsoft.com/office/drawing/2014/main" id="{2B222B19-91C2-432C-9D26-820817B251C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52256" y="5769902"/>
            <a:ext cx="647200" cy="879788"/>
          </a:xfrm>
          <a:prstGeom prst="rect">
            <a:avLst/>
          </a:prstGeom>
        </p:spPr>
      </p:pic>
    </p:spTree>
    <p:extLst>
      <p:ext uri="{BB962C8B-B14F-4D97-AF65-F5344CB8AC3E}">
        <p14:creationId xmlns:p14="http://schemas.microsoft.com/office/powerpoint/2010/main" val="41270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8414" y="4665306"/>
            <a:ext cx="10595173" cy="1225595"/>
          </a:xfrm>
        </p:spPr>
        <p:txBody>
          <a:bodyPr anchor="ct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8" name="Rectangle 7"/>
          <p:cNvSpPr/>
          <p:nvPr/>
        </p:nvSpPr>
        <p:spPr>
          <a:xfrm>
            <a:off x="0" y="2467286"/>
            <a:ext cx="12192000" cy="2030069"/>
          </a:xfrm>
          <a:prstGeom prst="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rtlCol="0" anchor="ctr">
            <a:noAutofit/>
          </a:bodyPr>
          <a:lstStyle/>
          <a:p>
            <a:pPr algn="l"/>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430920" y="2708920"/>
            <a:ext cx="7922879" cy="1620000"/>
          </a:xfrm>
        </p:spPr>
        <p:txBody>
          <a:bodyPr anchor="ctr">
            <a:noAutofit/>
          </a:bodyPr>
          <a:lstStyle>
            <a:lvl1pPr algn="l">
              <a:defRPr sz="4500">
                <a:solidFill>
                  <a:schemeClr val="bg1"/>
                </a:solidFill>
              </a:defRPr>
            </a:lvl1pPr>
          </a:lstStyle>
          <a:p>
            <a:r>
              <a:rPr lang="en-US" dirty="0"/>
              <a:t>Click to edit Master title style</a:t>
            </a:r>
            <a:endParaRPr lang="pt-BR" dirty="0"/>
          </a:p>
        </p:txBody>
      </p:sp>
      <p:pic>
        <p:nvPicPr>
          <p:cNvPr id="10" name="Picture 9" descr="Logo&#10;&#10;Description automatically generated">
            <a:extLst>
              <a:ext uri="{FF2B5EF4-FFF2-40B4-BE49-F238E27FC236}">
                <a16:creationId xmlns:a16="http://schemas.microsoft.com/office/drawing/2014/main" id="{517C430A-4A1C-41A8-9DB1-417AED14E9E9}"/>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sp>
        <p:nvSpPr>
          <p:cNvPr id="13" name="TextBox 12">
            <a:extLst>
              <a:ext uri="{FF2B5EF4-FFF2-40B4-BE49-F238E27FC236}">
                <a16:creationId xmlns:a16="http://schemas.microsoft.com/office/drawing/2014/main" id="{CBBBE68B-3E22-4474-BEC4-AE1C8EB9C5DA}"/>
              </a:ext>
            </a:extLst>
          </p:cNvPr>
          <p:cNvSpPr txBox="1"/>
          <p:nvPr userDrawn="1"/>
        </p:nvSpPr>
        <p:spPr>
          <a:xfrm>
            <a:off x="196123" y="2521059"/>
            <a:ext cx="3234798" cy="1815882"/>
          </a:xfrm>
          <a:prstGeom prst="rect">
            <a:avLst/>
          </a:prstGeom>
          <a:noFill/>
        </p:spPr>
        <p:txBody>
          <a:bodyPr wrap="square">
            <a:spAutoFit/>
          </a:bodyPr>
          <a:lstStyle/>
          <a:p>
            <a:r>
              <a:rPr lang="en-US" altLang="pt-BR" sz="1600" b="0" noProof="0" dirty="0">
                <a:solidFill>
                  <a:schemeClr val="bg2"/>
                </a:solidFill>
                <a:latin typeface="Arial" panose="020B0604020202020204" pitchFamily="34" charset="0"/>
                <a:cs typeface="Arial" panose="020B0604020202020204" pitchFamily="34" charset="0"/>
              </a:rPr>
              <a:t>Introduction</a:t>
            </a:r>
          </a:p>
          <a:p>
            <a:r>
              <a:rPr lang="en-US" altLang="pt-BR" sz="1600" b="0" noProof="0" dirty="0">
                <a:solidFill>
                  <a:schemeClr val="bg2"/>
                </a:solidFill>
                <a:latin typeface="Arial" panose="020B0604020202020204" pitchFamily="34" charset="0"/>
                <a:cs typeface="Arial" panose="020B0604020202020204" pitchFamily="34" charset="0"/>
              </a:rPr>
              <a:t>What are Information Systems?</a:t>
            </a:r>
          </a:p>
          <a:p>
            <a:r>
              <a:rPr lang="en-US" altLang="pt-BR" sz="1600" b="0" noProof="0" dirty="0">
                <a:solidFill>
                  <a:schemeClr val="bg2"/>
                </a:solidFill>
                <a:latin typeface="Arial" panose="020B0604020202020204" pitchFamily="34" charset="0"/>
                <a:cs typeface="Arial" panose="020B0604020202020204" pitchFamily="34" charset="0"/>
              </a:rPr>
              <a:t>Theories from Games Studies</a:t>
            </a:r>
          </a:p>
          <a:p>
            <a:r>
              <a:rPr lang="en-US" altLang="pt-BR" sz="1600" b="0" noProof="0" dirty="0">
                <a:solidFill>
                  <a:schemeClr val="bg2"/>
                </a:solidFill>
                <a:latin typeface="Arial" panose="020B0604020202020204" pitchFamily="34" charset="0"/>
                <a:cs typeface="Arial" panose="020B0604020202020204" pitchFamily="34" charset="0"/>
              </a:rPr>
              <a:t>Defining Games as IS</a:t>
            </a:r>
          </a:p>
          <a:p>
            <a:r>
              <a:rPr lang="en-US" altLang="pt-BR" sz="1600" b="0" noProof="0" dirty="0">
                <a:solidFill>
                  <a:schemeClr val="bg2"/>
                </a:solidFill>
                <a:latin typeface="Arial" panose="020B0604020202020204" pitchFamily="34" charset="0"/>
                <a:cs typeface="Arial" panose="020B0604020202020204" pitchFamily="34" charset="0"/>
              </a:rPr>
              <a:t>Examples</a:t>
            </a:r>
          </a:p>
          <a:p>
            <a:r>
              <a:rPr lang="en-US" altLang="pt-BR" sz="1600" b="0" noProof="0" dirty="0">
                <a:solidFill>
                  <a:schemeClr val="bg2"/>
                </a:solidFill>
                <a:latin typeface="Arial" panose="020B0604020202020204" pitchFamily="34" charset="0"/>
                <a:cs typeface="Arial" panose="020B0604020202020204" pitchFamily="34" charset="0"/>
              </a:rPr>
              <a:t>Using IS in Game Design</a:t>
            </a:r>
          </a:p>
          <a:p>
            <a:r>
              <a:rPr lang="en-US" altLang="pt-BR" sz="1600" b="0" noProof="0" dirty="0">
                <a:solidFill>
                  <a:schemeClr val="bg2"/>
                </a:solidFill>
                <a:latin typeface="Arial" panose="020B0604020202020204" pitchFamily="34" charset="0"/>
                <a:cs typeface="Arial" panose="020B0604020202020204" pitchFamily="34" charset="0"/>
              </a:rPr>
              <a:t>Conclusion</a:t>
            </a:r>
          </a:p>
        </p:txBody>
      </p:sp>
      <p:sp>
        <p:nvSpPr>
          <p:cNvPr id="4" name="Date Placeholder 3">
            <a:extLst>
              <a:ext uri="{FF2B5EF4-FFF2-40B4-BE49-F238E27FC236}">
                <a16:creationId xmlns:a16="http://schemas.microsoft.com/office/drawing/2014/main" id="{D4DE9275-0EAE-4928-9689-E7AF010A6951}"/>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5" name="Footer Placeholder 4">
            <a:extLst>
              <a:ext uri="{FF2B5EF4-FFF2-40B4-BE49-F238E27FC236}">
                <a16:creationId xmlns:a16="http://schemas.microsoft.com/office/drawing/2014/main" id="{6EC00C71-D16C-4ED5-8B78-6181AC25817F}"/>
              </a:ext>
            </a:extLst>
          </p:cNvPr>
          <p:cNvSpPr>
            <a:spLocks noGrp="1"/>
          </p:cNvSpPr>
          <p:nvPr>
            <p:ph type="ftr" sz="quarter" idx="11"/>
          </p:nvPr>
        </p:nvSpPr>
        <p:spPr/>
        <p:txBody>
          <a:bodyPr/>
          <a:lstStyle/>
          <a:p>
            <a:pPr>
              <a:defRPr/>
            </a:pPr>
            <a:r>
              <a:rPr lang="pt-BR" altLang="pt-BR"/>
              <a:t>SBSI 2021</a:t>
            </a:r>
            <a:endParaRPr lang="pt-BR" altLang="pt-BR" dirty="0"/>
          </a:p>
        </p:txBody>
      </p:sp>
      <p:sp>
        <p:nvSpPr>
          <p:cNvPr id="6" name="Slide Number Placeholder 5">
            <a:extLst>
              <a:ext uri="{FF2B5EF4-FFF2-40B4-BE49-F238E27FC236}">
                <a16:creationId xmlns:a16="http://schemas.microsoft.com/office/drawing/2014/main" id="{5D4E1D57-AB43-4C7F-907B-DCABE0C02AA9}"/>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173039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b="1"/>
            </a:lvl1pPr>
          </a:lstStyle>
          <a:p>
            <a:r>
              <a:rPr lang="en-US"/>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7" name="Date Placeholder 6">
            <a:extLst>
              <a:ext uri="{FF2B5EF4-FFF2-40B4-BE49-F238E27FC236}">
                <a16:creationId xmlns:a16="http://schemas.microsoft.com/office/drawing/2014/main" id="{56AD188F-5595-4EFF-B4BE-76611E284C3A}"/>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E769F3A2-A5C4-4F08-8B14-6E493D823BD9}"/>
              </a:ext>
            </a:extLst>
          </p:cNvPr>
          <p:cNvSpPr>
            <a:spLocks noGrp="1"/>
          </p:cNvSpPr>
          <p:nvPr>
            <p:ph type="ftr" sz="quarter" idx="15"/>
          </p:nvPr>
        </p:nvSpPr>
        <p:spPr/>
        <p:txBody>
          <a:bodyPr/>
          <a:lstStyle/>
          <a:p>
            <a:pPr>
              <a:defRPr/>
            </a:pPr>
            <a:r>
              <a:rPr lang="pt-BR" altLang="pt-BR"/>
              <a:t>SBSI 2021</a:t>
            </a:r>
            <a:endParaRPr lang="pt-BR" altLang="pt-BR" dirty="0"/>
          </a:p>
        </p:txBody>
      </p:sp>
      <p:sp>
        <p:nvSpPr>
          <p:cNvPr id="9" name="Slide Number Placeholder 8">
            <a:extLst>
              <a:ext uri="{FF2B5EF4-FFF2-40B4-BE49-F238E27FC236}">
                <a16:creationId xmlns:a16="http://schemas.microsoft.com/office/drawing/2014/main" id="{D91E1A25-84C6-4E09-89A3-31EA722C3D32}"/>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191640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tIns="576000" bIns="0">
            <a:noAutofit/>
          </a:bodyPr>
          <a:lstStyle>
            <a:lvl1pPr>
              <a:defRPr sz="7200" b="1">
                <a:latin typeface="Circo" panose="02000800000000000000" pitchFamily="2" charset="0"/>
              </a:defRPr>
            </a:lvl1pPr>
          </a:lstStyle>
          <a:p>
            <a:r>
              <a:rPr lang="en-US" dirty="0"/>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2" name="Date Placeholder 1">
            <a:extLst>
              <a:ext uri="{FF2B5EF4-FFF2-40B4-BE49-F238E27FC236}">
                <a16:creationId xmlns:a16="http://schemas.microsoft.com/office/drawing/2014/main" id="{459CF84F-D92F-4A74-92FA-99671D4FBD9E}"/>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6462884E-8138-488C-A715-4EC1754E5C41}"/>
              </a:ext>
            </a:extLst>
          </p:cNvPr>
          <p:cNvSpPr>
            <a:spLocks noGrp="1"/>
          </p:cNvSpPr>
          <p:nvPr>
            <p:ph type="ftr" sz="quarter" idx="15"/>
          </p:nvPr>
        </p:nvSpPr>
        <p:spPr/>
        <p:txBody>
          <a:bodyPr/>
          <a:lstStyle/>
          <a:p>
            <a:pPr>
              <a:defRPr/>
            </a:pPr>
            <a:r>
              <a:rPr lang="pt-BR" altLang="pt-BR"/>
              <a:t>SBSI 2021</a:t>
            </a:r>
            <a:endParaRPr lang="pt-BR" altLang="pt-BR" dirty="0"/>
          </a:p>
        </p:txBody>
      </p:sp>
      <p:sp>
        <p:nvSpPr>
          <p:cNvPr id="6" name="Slide Number Placeholder 5">
            <a:extLst>
              <a:ext uri="{FF2B5EF4-FFF2-40B4-BE49-F238E27FC236}">
                <a16:creationId xmlns:a16="http://schemas.microsoft.com/office/drawing/2014/main" id="{69219F24-FBF7-4452-9550-12B1163E750A}"/>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69894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151" y="1332594"/>
            <a:ext cx="5652000" cy="4586513"/>
          </a:xfrm>
          <a:prstGeom prst="rect">
            <a:avLst/>
          </a:prstGeom>
        </p:spPr>
        <p:txBody>
          <a:bodyPr>
            <a:normAutofit/>
          </a:bodyPr>
          <a:lstStyle>
            <a:lvl1pPr marL="171450" indent="-171450">
              <a:buFontTx/>
              <a:buBlip>
                <a:blip r:embed="rId2"/>
              </a:buBlip>
              <a:defRPr sz="32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pt-BR" dirty="0"/>
          </a:p>
        </p:txBody>
      </p:sp>
      <p:sp>
        <p:nvSpPr>
          <p:cNvPr id="2" name="Date Placeholder 1">
            <a:extLst>
              <a:ext uri="{FF2B5EF4-FFF2-40B4-BE49-F238E27FC236}">
                <a16:creationId xmlns:a16="http://schemas.microsoft.com/office/drawing/2014/main" id="{4334413B-54E1-47B3-A4CD-29070CA18D0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5399710F-64C6-4ABA-8BFD-14A54D64FEB9}"/>
              </a:ext>
            </a:extLst>
          </p:cNvPr>
          <p:cNvSpPr>
            <a:spLocks noGrp="1"/>
          </p:cNvSpPr>
          <p:nvPr>
            <p:ph type="ftr" sz="quarter" idx="11"/>
          </p:nvPr>
        </p:nvSpPr>
        <p:spPr/>
        <p:txBody>
          <a:bodyPr/>
          <a:lstStyle/>
          <a:p>
            <a:pPr>
              <a:defRPr/>
            </a:pPr>
            <a:r>
              <a:rPr lang="pt-BR" altLang="pt-BR"/>
              <a:t>SBSI 2021</a:t>
            </a:r>
            <a:endParaRPr lang="pt-BR" altLang="pt-BR" dirty="0"/>
          </a:p>
        </p:txBody>
      </p:sp>
      <p:sp>
        <p:nvSpPr>
          <p:cNvPr id="8" name="Slide Number Placeholder 7">
            <a:extLst>
              <a:ext uri="{FF2B5EF4-FFF2-40B4-BE49-F238E27FC236}">
                <a16:creationId xmlns:a16="http://schemas.microsoft.com/office/drawing/2014/main" id="{D9318ABF-F620-41CB-A4F9-5359E514B2D3}"/>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50144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82160" y="1327786"/>
            <a:ext cx="5652000" cy="4586513"/>
          </a:xfrm>
          <a:prstGeom prst="rect">
            <a:avLst/>
          </a:prstGeom>
        </p:spPr>
        <p:txBody>
          <a:bodyPr>
            <a:normAutofit/>
          </a:bodyPr>
          <a:lstStyle>
            <a:lvl1pPr marL="171450" indent="-171450">
              <a:buFontTx/>
              <a:buBlip>
                <a:blip r:embed="rId2"/>
              </a:buBlip>
              <a:defRPr sz="32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pt-BR" dirty="0"/>
          </a:p>
        </p:txBody>
      </p:sp>
      <p:sp>
        <p:nvSpPr>
          <p:cNvPr id="2" name="Date Placeholder 1">
            <a:extLst>
              <a:ext uri="{FF2B5EF4-FFF2-40B4-BE49-F238E27FC236}">
                <a16:creationId xmlns:a16="http://schemas.microsoft.com/office/drawing/2014/main" id="{5C5ACC1E-CBD7-49F3-A37D-5F4B345280F4}"/>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21221393-097F-4EA1-817B-D06581648C60}"/>
              </a:ext>
            </a:extLst>
          </p:cNvPr>
          <p:cNvSpPr>
            <a:spLocks noGrp="1"/>
          </p:cNvSpPr>
          <p:nvPr>
            <p:ph type="ftr" sz="quarter" idx="11"/>
          </p:nvPr>
        </p:nvSpPr>
        <p:spPr/>
        <p:txBody>
          <a:bodyPr/>
          <a:lstStyle/>
          <a:p>
            <a:pPr>
              <a:defRPr/>
            </a:pPr>
            <a:r>
              <a:rPr lang="pt-BR" altLang="pt-BR"/>
              <a:t>SBSI 2021</a:t>
            </a:r>
            <a:endParaRPr lang="pt-BR" altLang="pt-BR" dirty="0"/>
          </a:p>
        </p:txBody>
      </p:sp>
      <p:sp>
        <p:nvSpPr>
          <p:cNvPr id="8" name="Slide Number Placeholder 7">
            <a:extLst>
              <a:ext uri="{FF2B5EF4-FFF2-40B4-BE49-F238E27FC236}">
                <a16:creationId xmlns:a16="http://schemas.microsoft.com/office/drawing/2014/main" id="{3BFF7B30-8022-4216-9BE8-E62350373456}"/>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9482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pt-BR"/>
          </a:p>
        </p:txBody>
      </p:sp>
      <p:sp>
        <p:nvSpPr>
          <p:cNvPr id="2" name="Date Placeholder 1">
            <a:extLst>
              <a:ext uri="{FF2B5EF4-FFF2-40B4-BE49-F238E27FC236}">
                <a16:creationId xmlns:a16="http://schemas.microsoft.com/office/drawing/2014/main" id="{2A8BEA3E-3A2D-4062-803B-2115E1C28E9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6" name="Footer Placeholder 5">
            <a:extLst>
              <a:ext uri="{FF2B5EF4-FFF2-40B4-BE49-F238E27FC236}">
                <a16:creationId xmlns:a16="http://schemas.microsoft.com/office/drawing/2014/main" id="{743A5ACF-2996-4064-95A2-F56F2A35AE98}"/>
              </a:ext>
            </a:extLst>
          </p:cNvPr>
          <p:cNvSpPr>
            <a:spLocks noGrp="1"/>
          </p:cNvSpPr>
          <p:nvPr>
            <p:ph type="ftr" sz="quarter" idx="11"/>
          </p:nvPr>
        </p:nvSpPr>
        <p:spPr/>
        <p:txBody>
          <a:bodyPr/>
          <a:lstStyle/>
          <a:p>
            <a:pPr>
              <a:defRPr/>
            </a:pPr>
            <a:r>
              <a:rPr lang="pt-BR" altLang="pt-BR"/>
              <a:t>SBSI 2021</a:t>
            </a:r>
            <a:endParaRPr lang="pt-BR" altLang="pt-BR" dirty="0"/>
          </a:p>
        </p:txBody>
      </p:sp>
      <p:sp>
        <p:nvSpPr>
          <p:cNvPr id="7" name="Slide Number Placeholder 6">
            <a:extLst>
              <a:ext uri="{FF2B5EF4-FFF2-40B4-BE49-F238E27FC236}">
                <a16:creationId xmlns:a16="http://schemas.microsoft.com/office/drawing/2014/main" id="{45FBCEFB-36EC-493F-B929-7C6634AE3456}"/>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242017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ALL BLANL">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31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1847" y="68960"/>
            <a:ext cx="10762313" cy="1118587"/>
          </a:xfrm>
          <a:prstGeom prst="rect">
            <a:avLst/>
          </a:prstGeom>
        </p:spPr>
        <p:txBody>
          <a:bodyPr vert="horz" lIns="91440" tIns="45720" rIns="91440" bIns="45720" rtlCol="0" anchor="ctr">
            <a:normAutofit/>
          </a:bodyPr>
          <a:lstStyle/>
          <a:p>
            <a:endParaRPr lang="pt-BR" dirty="0"/>
          </a:p>
        </p:txBody>
      </p:sp>
      <p:sp>
        <p:nvSpPr>
          <p:cNvPr id="4" name="Date Placeholder 3"/>
          <p:cNvSpPr>
            <a:spLocks noGrp="1"/>
          </p:cNvSpPr>
          <p:nvPr>
            <p:ph type="dt" sz="half" idx="2"/>
          </p:nvPr>
        </p:nvSpPr>
        <p:spPr>
          <a:xfrm>
            <a:off x="63151" y="6231596"/>
            <a:ext cx="2576465" cy="288000"/>
          </a:xfrm>
          <a:prstGeom prst="rect">
            <a:avLst/>
          </a:prstGeom>
        </p:spPr>
        <p:txBody>
          <a:bodyPr vert="horz" lIns="91440" tIns="45720" rIns="91440" bIns="0" rtlCol="0" anchor="ctr"/>
          <a:lstStyle>
            <a:lvl1pPr algn="l">
              <a:defRPr sz="900" b="1">
                <a:solidFill>
                  <a:schemeClr val="bg1"/>
                </a:solidFill>
                <a:latin typeface="Circo" panose="02000800000000000000" pitchFamily="2" charset="0"/>
                <a:cs typeface="Arial" panose="020B0604020202020204" pitchFamily="34" charset="0"/>
              </a:defRPr>
            </a:lvl1pPr>
          </a:lstStyle>
          <a:p>
            <a:pPr>
              <a:defRPr/>
            </a:pPr>
            <a:r>
              <a:rPr lang="pt-BR" altLang="pt-BR"/>
              <a:t>LUDES - http://ludes.cos.ufrj.br</a:t>
            </a:r>
            <a:endParaRPr lang="pt-BR" altLang="pt-BR" dirty="0"/>
          </a:p>
        </p:txBody>
      </p:sp>
      <p:sp>
        <p:nvSpPr>
          <p:cNvPr id="6" name="Slide Number Placeholder 5"/>
          <p:cNvSpPr>
            <a:spLocks noGrp="1"/>
          </p:cNvSpPr>
          <p:nvPr>
            <p:ph type="sldNum" sz="quarter" idx="4"/>
          </p:nvPr>
        </p:nvSpPr>
        <p:spPr>
          <a:xfrm>
            <a:off x="10197802" y="6352133"/>
            <a:ext cx="1925639" cy="288000"/>
          </a:xfrm>
          <a:prstGeom prst="rect">
            <a:avLst/>
          </a:prstGeom>
        </p:spPr>
        <p:txBody>
          <a:bodyPr vert="horz" lIns="91440" tIns="45720" rIns="91440" bIns="45720" rtlCol="0" anchor="ctr"/>
          <a:lstStyle>
            <a:lvl1pPr algn="r">
              <a:defRPr sz="3600" b="1">
                <a:solidFill>
                  <a:schemeClr val="bg1"/>
                </a:solidFill>
                <a:latin typeface="Circo" panose="02000800000000000000" pitchFamily="2" charset="0"/>
                <a:cs typeface="Arial" panose="020B0604020202020204" pitchFamily="34" charset="0"/>
              </a:defRPr>
            </a:lvl1pPr>
          </a:lstStyle>
          <a:p>
            <a:pPr>
              <a:defRPr/>
            </a:pPr>
            <a:fld id="{16497F98-F620-4594-A6E0-A4C09C6EBF06}" type="slidenum">
              <a:rPr lang="pt-BR" altLang="pt-BR" smtClean="0"/>
              <a:pPr>
                <a:defRPr/>
              </a:pPr>
              <a:t>‹#›</a:t>
            </a:fld>
            <a:r>
              <a:rPr lang="pt-BR" altLang="pt-BR" sz="1800" dirty="0"/>
              <a:t>/27</a:t>
            </a:r>
          </a:p>
        </p:txBody>
      </p:sp>
      <p:sp>
        <p:nvSpPr>
          <p:cNvPr id="10" name="Text Placeholder 9"/>
          <p:cNvSpPr>
            <a:spLocks noGrp="1"/>
          </p:cNvSpPr>
          <p:nvPr>
            <p:ph type="body" idx="1"/>
          </p:nvPr>
        </p:nvSpPr>
        <p:spPr>
          <a:xfrm>
            <a:off x="63151" y="1347831"/>
            <a:ext cx="11971008" cy="45916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11" name="Footer Placeholder 10"/>
          <p:cNvSpPr>
            <a:spLocks noGrp="1"/>
          </p:cNvSpPr>
          <p:nvPr>
            <p:ph type="ftr" sz="quarter" idx="3"/>
          </p:nvPr>
        </p:nvSpPr>
        <p:spPr>
          <a:xfrm>
            <a:off x="4282725" y="6208133"/>
            <a:ext cx="3531859" cy="288000"/>
          </a:xfrm>
          <a:prstGeom prst="rect">
            <a:avLst/>
          </a:prstGeom>
        </p:spPr>
        <p:txBody>
          <a:bodyPr vert="horz" lIns="91440" tIns="45720" rIns="91440" bIns="0" rtlCol="0" anchor="ctr"/>
          <a:lstStyle>
            <a:lvl1pPr algn="ctr">
              <a:defRPr sz="900" b="1">
                <a:solidFill>
                  <a:schemeClr val="bg1"/>
                </a:solidFill>
                <a:latin typeface="Circo" panose="02000800000000000000" pitchFamily="2" charset="0"/>
                <a:cs typeface="Arial" panose="020B0604020202020204" pitchFamily="34" charset="0"/>
              </a:defRPr>
            </a:lvl1pPr>
          </a:lstStyle>
          <a:p>
            <a:pPr>
              <a:defRPr/>
            </a:pPr>
            <a:r>
              <a:rPr lang="pt-BR" altLang="pt-BR"/>
              <a:t>SBSI 2021</a:t>
            </a:r>
            <a:endParaRPr lang="pt-BR" altLang="pt-BR" dirty="0"/>
          </a:p>
        </p:txBody>
      </p:sp>
      <p:pic>
        <p:nvPicPr>
          <p:cNvPr id="7" name="Picture 6" descr="Icon&#10;&#10;Description automatically generated">
            <a:extLst>
              <a:ext uri="{FF2B5EF4-FFF2-40B4-BE49-F238E27FC236}">
                <a16:creationId xmlns:a16="http://schemas.microsoft.com/office/drawing/2014/main" id="{0A181D16-C91F-4B7F-AFDB-2FB30D61C5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234" y="68960"/>
            <a:ext cx="1064609" cy="1085484"/>
          </a:xfrm>
          <a:prstGeom prst="rect">
            <a:avLst/>
          </a:prstGeom>
        </p:spPr>
      </p:pic>
    </p:spTree>
    <p:extLst>
      <p:ext uri="{BB962C8B-B14F-4D97-AF65-F5344CB8AC3E}">
        <p14:creationId xmlns:p14="http://schemas.microsoft.com/office/powerpoint/2010/main" val="36221338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41" r:id="rId4"/>
    <p:sldLayoutId id="2147483736" r:id="rId5"/>
    <p:sldLayoutId id="2147483743" r:id="rId6"/>
    <p:sldLayoutId id="2147483737" r:id="rId7"/>
    <p:sldLayoutId id="2147483742" r:id="rId8"/>
  </p:sldLayoutIdLst>
  <p:hf hdr="0"/>
  <p:txStyles>
    <p:titleStyle>
      <a:lvl1pPr algn="l" defTabSz="685800" rtl="0" eaLnBrk="1" latinLnBrk="0" hangingPunct="1">
        <a:lnSpc>
          <a:spcPct val="90000"/>
        </a:lnSpc>
        <a:spcBef>
          <a:spcPct val="0"/>
        </a:spcBef>
        <a:buNone/>
        <a:defRPr lang="en-US" sz="4000" b="1" i="0" kern="1200" smtClean="0">
          <a:solidFill>
            <a:srgbClr val="2D719A"/>
          </a:solidFill>
          <a:effectLst/>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750"/>
        </a:spcBef>
        <a:buSzPct val="95000"/>
        <a:buFontTx/>
        <a:buBlip>
          <a:blip r:embed="rId11"/>
        </a:buBlip>
        <a:defRPr lang="en-US" sz="3200" b="0" i="0" kern="1200" smtClean="0">
          <a:solidFill>
            <a:schemeClr val="tx1"/>
          </a:solidFill>
          <a:effectLst/>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SzPct val="95000"/>
        <a:buFontTx/>
        <a:buBlip>
          <a:blip r:embed="rId11"/>
        </a:buBlip>
        <a:defRPr lang="en-US" sz="2800" b="0" i="0" kern="1200" smtClean="0">
          <a:solidFill>
            <a:schemeClr val="tx1"/>
          </a:solidFill>
          <a:effectLst/>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SzPct val="95000"/>
        <a:buFontTx/>
        <a:buBlip>
          <a:blip r:embed="rId11"/>
        </a:buBlip>
        <a:defRPr lang="en-US" sz="2400" b="0" i="0" kern="1200" smtClean="0">
          <a:solidFill>
            <a:schemeClr val="tx1"/>
          </a:solidFill>
          <a:effectLst/>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SzPct val="95000"/>
        <a:buFontTx/>
        <a:buBlip>
          <a:blip r:embed="rId11"/>
        </a:buBlip>
        <a:defRPr lang="en-US" sz="2000" b="0" i="0" kern="1200" smtClean="0">
          <a:solidFill>
            <a:schemeClr val="tx1"/>
          </a:solidFill>
          <a:effectLst/>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SzPct val="95000"/>
        <a:buFontTx/>
        <a:buBlip>
          <a:blip r:embed="rId11"/>
        </a:buBlip>
        <a:defRPr lang="en-US" sz="2000" b="0" i="0" kern="1200" smtClean="0">
          <a:solidFill>
            <a:schemeClr val="tx1"/>
          </a:solidFill>
          <a:effectLst/>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E9C4084-229B-45B5-A3C0-6D53C0A20828}"/>
              </a:ext>
            </a:extLst>
          </p:cNvPr>
          <p:cNvSpPr>
            <a:spLocks noGrp="1"/>
          </p:cNvSpPr>
          <p:nvPr>
            <p:ph type="body" sz="quarter" idx="15"/>
          </p:nvPr>
        </p:nvSpPr>
        <p:spPr/>
        <p:txBody>
          <a:bodyPr/>
          <a:lstStyle/>
          <a:p>
            <a:r>
              <a:rPr lang="en-US" altLang="pt-BR" noProof="0" dirty="0"/>
              <a:t>1 Programa de Engenharia de Sistemas e Computação, COPPE/UFRJ, Brazil</a:t>
            </a:r>
            <a:br>
              <a:rPr lang="en-US" altLang="pt-BR" noProof="0" dirty="0"/>
            </a:br>
            <a:r>
              <a:rPr lang="en-US" altLang="pt-BR" noProof="0" dirty="0"/>
              <a:t>2 </a:t>
            </a:r>
            <a:r>
              <a:rPr lang="en-US" altLang="pt-BR" noProof="0" dirty="0" err="1"/>
              <a:t>Departamento</a:t>
            </a:r>
            <a:r>
              <a:rPr lang="en-US" altLang="pt-BR" noProof="0" dirty="0"/>
              <a:t> de </a:t>
            </a:r>
            <a:r>
              <a:rPr lang="en-US" altLang="pt-BR" noProof="0" dirty="0" err="1"/>
              <a:t>Ciência</a:t>
            </a:r>
            <a:r>
              <a:rPr lang="en-US" altLang="pt-BR" noProof="0" dirty="0"/>
              <a:t> da Computação, IM/UFRJ, Brazil </a:t>
            </a:r>
            <a:br>
              <a:rPr lang="en-US" altLang="pt-BR" noProof="0" dirty="0"/>
            </a:br>
            <a:r>
              <a:rPr lang="en-US" altLang="pt-BR" noProof="0" dirty="0"/>
              <a:t>3 Center for Naval Systems Analyses (CASNAV), Brazilian Navy</a:t>
            </a:r>
            <a:br>
              <a:rPr lang="en-US" altLang="pt-BR" noProof="0" dirty="0"/>
            </a:br>
            <a:endParaRPr lang="en-US" altLang="pt-BR" noProof="0" dirty="0"/>
          </a:p>
          <a:p>
            <a:endParaRPr lang="pt-BR" dirty="0"/>
          </a:p>
        </p:txBody>
      </p:sp>
      <p:sp>
        <p:nvSpPr>
          <p:cNvPr id="63490" name="Rectangle 2"/>
          <p:cNvSpPr>
            <a:spLocks noGrp="1" noChangeArrowheads="1"/>
          </p:cNvSpPr>
          <p:nvPr>
            <p:ph type="title"/>
          </p:nvPr>
        </p:nvSpPr>
        <p:spPr>
          <a:xfrm>
            <a:off x="832682" y="2665477"/>
            <a:ext cx="10526635" cy="1118587"/>
          </a:xfrm>
        </p:spPr>
        <p:txBody>
          <a:bodyPr/>
          <a:lstStyle/>
          <a:p>
            <a:r>
              <a:rPr lang="en-US" altLang="pt-BR" noProof="0" dirty="0"/>
              <a:t>Games as Information Systems</a:t>
            </a:r>
          </a:p>
        </p:txBody>
      </p:sp>
      <p:sp>
        <p:nvSpPr>
          <p:cNvPr id="11" name="TextBox 10">
            <a:extLst>
              <a:ext uri="{FF2B5EF4-FFF2-40B4-BE49-F238E27FC236}">
                <a16:creationId xmlns:a16="http://schemas.microsoft.com/office/drawing/2014/main" id="{AB656DE5-0C10-4030-AA67-97A298915F11}"/>
              </a:ext>
            </a:extLst>
          </p:cNvPr>
          <p:cNvSpPr txBox="1"/>
          <p:nvPr/>
        </p:nvSpPr>
        <p:spPr>
          <a:xfrm>
            <a:off x="2135560" y="3784064"/>
            <a:ext cx="7341909" cy="584775"/>
          </a:xfrm>
          <a:prstGeom prst="rect">
            <a:avLst/>
          </a:prstGeom>
          <a:noFill/>
        </p:spPr>
        <p:txBody>
          <a:bodyPr wrap="square">
            <a:spAutoFit/>
          </a:bodyPr>
          <a:lstStyle/>
          <a:p>
            <a:pPr algn="ctr"/>
            <a:r>
              <a:rPr lang="en-US" altLang="pt-BR" sz="1600" b="1" dirty="0">
                <a:solidFill>
                  <a:schemeClr val="bg1"/>
                </a:solidFill>
                <a:latin typeface="Arial" panose="020B0604020202020204" pitchFamily="34" charset="0"/>
                <a:cs typeface="Arial" panose="020B0604020202020204" pitchFamily="34" charset="0"/>
              </a:rPr>
              <a:t>Geraldo Xexéo</a:t>
            </a:r>
            <a:r>
              <a:rPr lang="en-US" altLang="pt-BR" sz="1600" b="1" baseline="30000" dirty="0">
                <a:solidFill>
                  <a:schemeClr val="bg1"/>
                </a:solidFill>
                <a:latin typeface="Arial" panose="020B0604020202020204" pitchFamily="34" charset="0"/>
                <a:cs typeface="Arial" panose="020B0604020202020204" pitchFamily="34" charset="0"/>
              </a:rPr>
              <a:t>1,2</a:t>
            </a:r>
            <a:r>
              <a:rPr lang="en-US" altLang="pt-BR" sz="1600" b="1" dirty="0">
                <a:solidFill>
                  <a:schemeClr val="bg1"/>
                </a:solidFill>
                <a:latin typeface="Arial" panose="020B0604020202020204" pitchFamily="34" charset="0"/>
                <a:cs typeface="Arial" panose="020B0604020202020204" pitchFamily="34" charset="0"/>
              </a:rPr>
              <a:t>, Eduardo Mangeli</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r>
              <a:rPr lang="en-US" altLang="pt-BR" sz="1600" b="1" dirty="0" err="1">
                <a:solidFill>
                  <a:schemeClr val="bg1"/>
                </a:solidFill>
                <a:latin typeface="Arial" panose="020B0604020202020204" pitchFamily="34" charset="0"/>
                <a:cs typeface="Arial" panose="020B0604020202020204" pitchFamily="34" charset="0"/>
              </a:rPr>
              <a:t>Farmy</a:t>
            </a:r>
            <a:r>
              <a:rPr lang="en-US" altLang="pt-BR" sz="1600" b="1" dirty="0">
                <a:solidFill>
                  <a:schemeClr val="bg1"/>
                </a:solidFill>
                <a:latin typeface="Arial" panose="020B0604020202020204" pitchFamily="34" charset="0"/>
                <a:cs typeface="Arial" panose="020B0604020202020204" pitchFamily="34" charset="0"/>
              </a:rPr>
              <a:t> Silva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Leandro Ouriques</a:t>
            </a:r>
            <a:r>
              <a:rPr lang="en-US" altLang="pt-BR" sz="1600" b="1" baseline="30000" dirty="0">
                <a:solidFill>
                  <a:schemeClr val="bg1"/>
                </a:solidFill>
                <a:latin typeface="Arial" panose="020B0604020202020204" pitchFamily="34" charset="0"/>
                <a:cs typeface="Arial" panose="020B0604020202020204" pitchFamily="34" charset="0"/>
              </a:rPr>
              <a:t>1,3</a:t>
            </a:r>
            <a:r>
              <a:rPr lang="en-US" altLang="pt-BR" sz="1600" b="1" dirty="0">
                <a:solidFill>
                  <a:schemeClr val="bg1"/>
                </a:solidFill>
                <a:latin typeface="Arial" panose="020B0604020202020204" pitchFamily="34" charset="0"/>
                <a:cs typeface="Arial" panose="020B0604020202020204" pitchFamily="34" charset="0"/>
              </a:rPr>
              <a:t>, </a:t>
            </a:r>
            <a:r>
              <a:rPr lang="pt-BR" sz="1600" b="1" dirty="0" err="1">
                <a:solidFill>
                  <a:schemeClr val="bg1"/>
                </a:solidFill>
                <a:latin typeface="Arial" panose="020B0604020202020204" pitchFamily="34" charset="0"/>
                <a:cs typeface="Arial" panose="020B0604020202020204" pitchFamily="34" charset="0"/>
              </a:rPr>
              <a:t>Luis</a:t>
            </a:r>
            <a:r>
              <a:rPr lang="pt-BR" sz="1600" b="1" dirty="0">
                <a:solidFill>
                  <a:schemeClr val="bg1"/>
                </a:solidFill>
                <a:latin typeface="Arial" panose="020B0604020202020204" pitchFamily="34" charset="0"/>
                <a:cs typeface="Arial" panose="020B0604020202020204" pitchFamily="34" charset="0"/>
              </a:rPr>
              <a:t> Felipe Coimbra Costa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and Rafael </a:t>
            </a:r>
            <a:r>
              <a:rPr lang="en-US" altLang="pt-BR" sz="1600" b="1" dirty="0" err="1">
                <a:solidFill>
                  <a:schemeClr val="bg1"/>
                </a:solidFill>
                <a:latin typeface="Arial" panose="020B0604020202020204" pitchFamily="34" charset="0"/>
                <a:cs typeface="Arial" panose="020B0604020202020204" pitchFamily="34" charset="0"/>
              </a:rPr>
              <a:t>Studart</a:t>
            </a:r>
            <a:r>
              <a:rPr lang="en-US" altLang="pt-BR" sz="1600" b="1" dirty="0">
                <a:solidFill>
                  <a:schemeClr val="bg1"/>
                </a:solidFill>
                <a:latin typeface="Arial" panose="020B0604020202020204" pitchFamily="34" charset="0"/>
                <a:cs typeface="Arial" panose="020B0604020202020204" pitchFamily="34" charset="0"/>
              </a:rPr>
              <a:t> Monclar</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endParaRPr lang="pt-BR" sz="16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0711"/>
    </mc:Choice>
    <mc:Fallback xmlns="">
      <p:transition spd="slow" advTm="107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F9474F4-C4A3-4BFB-9963-AB29499DD90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0889B89D-7C04-4E16-8095-359880804C86}"/>
              </a:ext>
            </a:extLst>
          </p:cNvPr>
          <p:cNvSpPr>
            <a:spLocks noGrp="1"/>
          </p:cNvSpPr>
          <p:nvPr>
            <p:ph type="title"/>
          </p:nvPr>
        </p:nvSpPr>
        <p:spPr>
          <a:xfrm>
            <a:off x="3430920" y="2708920"/>
            <a:ext cx="7922879" cy="1620000"/>
          </a:xfrm>
        </p:spPr>
        <p:txBody>
          <a:bodyPr/>
          <a:lstStyle/>
          <a:p>
            <a:r>
              <a:rPr lang="pt-BR" dirty="0" err="1"/>
              <a:t>Theories</a:t>
            </a:r>
            <a:r>
              <a:rPr lang="pt-BR" dirty="0"/>
              <a:t> </a:t>
            </a:r>
            <a:r>
              <a:rPr lang="pt-BR" dirty="0" err="1"/>
              <a:t>From</a:t>
            </a:r>
            <a:r>
              <a:rPr lang="pt-BR" dirty="0"/>
              <a:t> Game </a:t>
            </a:r>
            <a:r>
              <a:rPr lang="pt-BR" dirty="0" err="1"/>
              <a:t>Studies</a:t>
            </a:r>
            <a:endParaRPr lang="pt-BR" dirty="0"/>
          </a:p>
        </p:txBody>
      </p:sp>
      <p:sp>
        <p:nvSpPr>
          <p:cNvPr id="7" name="Date Placeholder 6">
            <a:extLst>
              <a:ext uri="{FF2B5EF4-FFF2-40B4-BE49-F238E27FC236}">
                <a16:creationId xmlns:a16="http://schemas.microsoft.com/office/drawing/2014/main" id="{5267118D-1927-4949-A444-0D15EF0FE8D2}"/>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F5074305-E989-4D24-A42E-6C1DCCD4458A}"/>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11" name="Slide Number Placeholder 10">
            <a:extLst>
              <a:ext uri="{FF2B5EF4-FFF2-40B4-BE49-F238E27FC236}">
                <a16:creationId xmlns:a16="http://schemas.microsoft.com/office/drawing/2014/main" id="{D021C4E7-269E-4A51-AC3B-78C3A3737152}"/>
              </a:ext>
            </a:extLst>
          </p:cNvPr>
          <p:cNvSpPr>
            <a:spLocks noGrp="1"/>
          </p:cNvSpPr>
          <p:nvPr>
            <p:ph type="sldNum" sz="quarter" idx="12"/>
          </p:nvPr>
        </p:nvSpPr>
        <p:spPr/>
        <p:txBody>
          <a:bodyPr/>
          <a:lstStyle/>
          <a:p>
            <a:pPr>
              <a:defRPr/>
            </a:pPr>
            <a:fld id="{16497F98-F620-4594-A6E0-A4C09C6EBF06}" type="slidenum">
              <a:rPr lang="pt-BR" altLang="pt-BR" smtClean="0"/>
              <a:pPr>
                <a:defRPr/>
              </a:pPr>
              <a:t>10</a:t>
            </a:fld>
            <a:r>
              <a:rPr lang="pt-BR" altLang="pt-BR" sz="1800"/>
              <a:t>/27</a:t>
            </a:r>
            <a:endParaRPr lang="pt-BR" altLang="pt-BR" sz="1800" dirty="0"/>
          </a:p>
        </p:txBody>
      </p:sp>
    </p:spTree>
    <p:extLst>
      <p:ext uri="{BB962C8B-B14F-4D97-AF65-F5344CB8AC3E}">
        <p14:creationId xmlns:p14="http://schemas.microsoft.com/office/powerpoint/2010/main" val="1629164751"/>
      </p:ext>
    </p:extLst>
  </p:cSld>
  <p:clrMapOvr>
    <a:masterClrMapping/>
  </p:clrMapOvr>
  <mc:AlternateContent xmlns:mc="http://schemas.openxmlformats.org/markup-compatibility/2006" xmlns:p14="http://schemas.microsoft.com/office/powerpoint/2010/main">
    <mc:Choice Requires="p14">
      <p:transition spd="slow" p14:dur="2000" advTm="1063"/>
    </mc:Choice>
    <mc:Fallback xmlns="">
      <p:transition spd="slow" advTm="106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Theories from Game Studies</a:t>
            </a:r>
          </a:p>
        </p:txBody>
      </p:sp>
      <p:sp>
        <p:nvSpPr>
          <p:cNvPr id="3" name="Espaço Reservado para Conteúdo 2"/>
          <p:cNvSpPr>
            <a:spLocks noGrp="1"/>
          </p:cNvSpPr>
          <p:nvPr>
            <p:ph sz="quarter" idx="13"/>
          </p:nvPr>
        </p:nvSpPr>
        <p:spPr>
          <a:xfrm>
            <a:off x="63501" y="1341438"/>
            <a:ext cx="11969751" cy="4608512"/>
          </a:xfrm>
        </p:spPr>
        <p:txBody>
          <a:bodyPr/>
          <a:lstStyle/>
          <a:p>
            <a:r>
              <a:rPr lang="en-US" altLang="pt-BR" noProof="0" dirty="0"/>
              <a:t>MDA framework</a:t>
            </a:r>
          </a:p>
          <a:p>
            <a:r>
              <a:rPr lang="en-US" noProof="0" dirty="0" err="1"/>
              <a:t>Järvinen</a:t>
            </a:r>
            <a:r>
              <a:rPr lang="en-US" noProof="0" dirty="0"/>
              <a:t> Elements</a:t>
            </a:r>
          </a:p>
          <a:p>
            <a:r>
              <a:rPr lang="en-US" noProof="0" dirty="0"/>
              <a:t>Classical Game Theory</a:t>
            </a:r>
          </a:p>
          <a:p>
            <a:r>
              <a:rPr lang="en-US" noProof="0" dirty="0"/>
              <a:t>Procedural </a:t>
            </a:r>
            <a:r>
              <a:rPr lang="en-US" noProof="0" dirty="0" err="1"/>
              <a:t>Rethorics</a:t>
            </a:r>
            <a:endParaRPr lang="en-US" noProof="0" dirty="0"/>
          </a:p>
        </p:txBody>
      </p:sp>
      <p:pic>
        <p:nvPicPr>
          <p:cNvPr id="4" name="Imagem 3">
            <a:extLst>
              <a:ext uri="{FF2B5EF4-FFF2-40B4-BE49-F238E27FC236}">
                <a16:creationId xmlns:a16="http://schemas.microsoft.com/office/drawing/2014/main" id="{FB5806B2-FC40-459D-91FA-E21F066A411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59896" y="868232"/>
            <a:ext cx="6480316" cy="2370848"/>
          </a:xfrm>
          <a:prstGeom prst="rect">
            <a:avLst/>
          </a:prstGeom>
        </p:spPr>
      </p:pic>
      <p:pic>
        <p:nvPicPr>
          <p:cNvPr id="6" name="Imagem 5">
            <a:extLst>
              <a:ext uri="{FF2B5EF4-FFF2-40B4-BE49-F238E27FC236}">
                <a16:creationId xmlns:a16="http://schemas.microsoft.com/office/drawing/2014/main" id="{8CFD1286-C274-4DFD-A94B-65C9DD805D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032" y="3327352"/>
            <a:ext cx="4536504" cy="2640492"/>
          </a:xfrm>
          <a:prstGeom prst="rect">
            <a:avLst/>
          </a:prstGeom>
        </p:spPr>
      </p:pic>
      <p:sp>
        <p:nvSpPr>
          <p:cNvPr id="9" name="Date Placeholder 8">
            <a:extLst>
              <a:ext uri="{FF2B5EF4-FFF2-40B4-BE49-F238E27FC236}">
                <a16:creationId xmlns:a16="http://schemas.microsoft.com/office/drawing/2014/main" id="{267A4520-964D-4AD3-9D2C-35D8E4FDF16C}"/>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68FC0670-2AC3-4938-847B-8206F2FE1148}"/>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5" name="Slide Number Placeholder 4">
            <a:extLst>
              <a:ext uri="{FF2B5EF4-FFF2-40B4-BE49-F238E27FC236}">
                <a16:creationId xmlns:a16="http://schemas.microsoft.com/office/drawing/2014/main" id="{A0436FB9-CDC2-4E53-816A-6ED1427DB3CB}"/>
              </a:ext>
            </a:extLst>
          </p:cNvPr>
          <p:cNvSpPr>
            <a:spLocks noGrp="1"/>
          </p:cNvSpPr>
          <p:nvPr>
            <p:ph type="sldNum" sz="quarter" idx="16"/>
          </p:nvPr>
        </p:nvSpPr>
        <p:spPr/>
        <p:txBody>
          <a:bodyPr/>
          <a:lstStyle/>
          <a:p>
            <a:pPr>
              <a:defRPr/>
            </a:pPr>
            <a:fld id="{16497F98-F620-4594-A6E0-A4C09C6EBF06}" type="slidenum">
              <a:rPr lang="pt-BR" altLang="pt-BR" smtClean="0"/>
              <a:pPr>
                <a:defRPr/>
              </a:pPr>
              <a:t>11</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4280996080"/>
      </p:ext>
    </p:extLst>
  </p:cSld>
  <p:clrMapOvr>
    <a:masterClrMapping/>
  </p:clrMapOvr>
  <mc:AlternateContent xmlns:mc="http://schemas.openxmlformats.org/markup-compatibility/2006" xmlns:p14="http://schemas.microsoft.com/office/powerpoint/2010/main">
    <mc:Choice Requires="p14">
      <p:transition spd="slow" p14:dur="2000" advTm="59835"/>
    </mc:Choice>
    <mc:Fallback xmlns="">
      <p:transition spd="slow" advTm="59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A618A9A-6010-4A9B-909B-45EB496D5C3B}"/>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AB8895A3-DB88-43E0-9ED1-BF7E0D5AB378}"/>
              </a:ext>
            </a:extLst>
          </p:cNvPr>
          <p:cNvSpPr>
            <a:spLocks noGrp="1"/>
          </p:cNvSpPr>
          <p:nvPr>
            <p:ph type="title"/>
          </p:nvPr>
        </p:nvSpPr>
        <p:spPr>
          <a:xfrm>
            <a:off x="3430920" y="2708920"/>
            <a:ext cx="7922879" cy="1620000"/>
          </a:xfrm>
        </p:spPr>
        <p:txBody>
          <a:bodyPr/>
          <a:lstStyle/>
          <a:p>
            <a:r>
              <a:rPr lang="pt-BR" dirty="0" err="1"/>
              <a:t>Defining</a:t>
            </a:r>
            <a:r>
              <a:rPr lang="pt-BR" dirty="0"/>
              <a:t> Games as </a:t>
            </a:r>
            <a:r>
              <a:rPr lang="pt-BR" dirty="0" err="1"/>
              <a:t>Information</a:t>
            </a:r>
            <a:r>
              <a:rPr lang="pt-BR" dirty="0"/>
              <a:t> Systems</a:t>
            </a:r>
          </a:p>
        </p:txBody>
      </p:sp>
      <p:sp>
        <p:nvSpPr>
          <p:cNvPr id="7" name="Date Placeholder 6">
            <a:extLst>
              <a:ext uri="{FF2B5EF4-FFF2-40B4-BE49-F238E27FC236}">
                <a16:creationId xmlns:a16="http://schemas.microsoft.com/office/drawing/2014/main" id="{0160860D-3B6E-4703-95FF-AB18F09FC1F5}"/>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3E4CC6C-3512-4A33-BB8F-9C35603A264C}"/>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11" name="Slide Number Placeholder 10">
            <a:extLst>
              <a:ext uri="{FF2B5EF4-FFF2-40B4-BE49-F238E27FC236}">
                <a16:creationId xmlns:a16="http://schemas.microsoft.com/office/drawing/2014/main" id="{C1308B0F-0736-4B9F-8D64-37DFD5261F20}"/>
              </a:ext>
            </a:extLst>
          </p:cNvPr>
          <p:cNvSpPr>
            <a:spLocks noGrp="1"/>
          </p:cNvSpPr>
          <p:nvPr>
            <p:ph type="sldNum" sz="quarter" idx="12"/>
          </p:nvPr>
        </p:nvSpPr>
        <p:spPr/>
        <p:txBody>
          <a:bodyPr/>
          <a:lstStyle/>
          <a:p>
            <a:pPr>
              <a:defRPr/>
            </a:pPr>
            <a:fld id="{16497F98-F620-4594-A6E0-A4C09C6EBF06}" type="slidenum">
              <a:rPr lang="pt-BR" altLang="pt-BR" smtClean="0"/>
              <a:pPr>
                <a:defRPr/>
              </a:pPr>
              <a:t>12</a:t>
            </a:fld>
            <a:r>
              <a:rPr lang="pt-BR" altLang="pt-BR" sz="1800"/>
              <a:t>/27</a:t>
            </a:r>
            <a:endParaRPr lang="pt-BR" altLang="pt-BR" sz="1800" dirty="0"/>
          </a:p>
        </p:txBody>
      </p:sp>
    </p:spTree>
    <p:extLst>
      <p:ext uri="{BB962C8B-B14F-4D97-AF65-F5344CB8AC3E}">
        <p14:creationId xmlns:p14="http://schemas.microsoft.com/office/powerpoint/2010/main" val="2984798934"/>
      </p:ext>
    </p:extLst>
  </p:cSld>
  <p:clrMapOvr>
    <a:masterClrMapping/>
  </p:clrMapOvr>
  <mc:AlternateContent xmlns:mc="http://schemas.openxmlformats.org/markup-compatibility/2006" xmlns:p14="http://schemas.microsoft.com/office/powerpoint/2010/main">
    <mc:Choice Requires="p14">
      <p:transition spd="slow" p14:dur="2000" advTm="1752"/>
    </mc:Choice>
    <mc:Fallback xmlns="">
      <p:transition spd="slow" advTm="17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Conceptual Model</a:t>
            </a:r>
          </a:p>
        </p:txBody>
      </p:sp>
      <p:pic>
        <p:nvPicPr>
          <p:cNvPr id="6" name="Imagem 5">
            <a:extLst>
              <a:ext uri="{FF2B5EF4-FFF2-40B4-BE49-F238E27FC236}">
                <a16:creationId xmlns:a16="http://schemas.microsoft.com/office/drawing/2014/main" id="{05BA3E2B-B260-4FDB-A7E3-12C668313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61368"/>
            <a:ext cx="6218829" cy="4639268"/>
          </a:xfrm>
          <a:prstGeom prst="rect">
            <a:avLst/>
          </a:prstGeom>
        </p:spPr>
      </p:pic>
      <p:sp>
        <p:nvSpPr>
          <p:cNvPr id="7" name="Date Placeholder 6">
            <a:extLst>
              <a:ext uri="{FF2B5EF4-FFF2-40B4-BE49-F238E27FC236}">
                <a16:creationId xmlns:a16="http://schemas.microsoft.com/office/drawing/2014/main" id="{9DAB42A6-C3F5-45D5-9CC0-E82AF9681FAE}"/>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D6EFF0E7-18A7-4815-8F1E-B71A58A53E2D}"/>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B19431D0-A7D0-4921-A55D-48EC50329A74}"/>
              </a:ext>
            </a:extLst>
          </p:cNvPr>
          <p:cNvSpPr>
            <a:spLocks noGrp="1"/>
          </p:cNvSpPr>
          <p:nvPr>
            <p:ph type="sldNum" sz="quarter" idx="12"/>
          </p:nvPr>
        </p:nvSpPr>
        <p:spPr/>
        <p:txBody>
          <a:bodyPr/>
          <a:lstStyle/>
          <a:p>
            <a:pPr>
              <a:defRPr/>
            </a:pPr>
            <a:fld id="{16497F98-F620-4594-A6E0-A4C09C6EBF06}" type="slidenum">
              <a:rPr lang="pt-BR" altLang="pt-BR" smtClean="0"/>
              <a:pPr>
                <a:defRPr/>
              </a:pPr>
              <a:t>13</a:t>
            </a:fld>
            <a:r>
              <a:rPr lang="pt-BR" altLang="pt-BR" sz="1800"/>
              <a:t>/27</a:t>
            </a:r>
            <a:endParaRPr lang="pt-BR" altLang="pt-BR" sz="1800" dirty="0"/>
          </a:p>
        </p:txBody>
      </p:sp>
    </p:spTree>
    <p:extLst>
      <p:ext uri="{BB962C8B-B14F-4D97-AF65-F5344CB8AC3E}">
        <p14:creationId xmlns:p14="http://schemas.microsoft.com/office/powerpoint/2010/main" val="1377285251"/>
      </p:ext>
    </p:extLst>
  </p:cSld>
  <p:clrMapOvr>
    <a:masterClrMapping/>
  </p:clrMapOvr>
  <mc:AlternateContent xmlns:mc="http://schemas.openxmlformats.org/markup-compatibility/2006" xmlns:p14="http://schemas.microsoft.com/office/powerpoint/2010/main">
    <mc:Choice Requires="p14">
      <p:transition spd="slow" p14:dur="2000" advTm="30614"/>
    </mc:Choice>
    <mc:Fallback xmlns="">
      <p:transition spd="slow" advTm="3061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defRPr/>
            </a:pPr>
            <a:r>
              <a:rPr lang="en-US" altLang="pt-BR" sz="3600" dirty="0"/>
              <a:t>Mapping of Elements</a:t>
            </a:r>
            <a:endParaRPr lang="en-US" altLang="pt-BR" sz="3600" noProof="0" dirty="0"/>
          </a:p>
        </p:txBody>
      </p:sp>
      <p:pic>
        <p:nvPicPr>
          <p:cNvPr id="8" name="Imagem 7">
            <a:extLst>
              <a:ext uri="{FF2B5EF4-FFF2-40B4-BE49-F238E27FC236}">
                <a16:creationId xmlns:a16="http://schemas.microsoft.com/office/drawing/2014/main" id="{496B7A51-498B-44D4-8315-064F39473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752" y="1178712"/>
            <a:ext cx="8066495" cy="4500576"/>
          </a:xfrm>
          <a:prstGeom prst="rect">
            <a:avLst/>
          </a:prstGeom>
        </p:spPr>
      </p:pic>
      <p:sp>
        <p:nvSpPr>
          <p:cNvPr id="9" name="Date Placeholder 8">
            <a:extLst>
              <a:ext uri="{FF2B5EF4-FFF2-40B4-BE49-F238E27FC236}">
                <a16:creationId xmlns:a16="http://schemas.microsoft.com/office/drawing/2014/main" id="{DCD158E7-D474-4290-BBF7-870A15FBE2B2}"/>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79FFB7C2-3748-4CFB-9383-7823BB6E02FC}"/>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pic>
        <p:nvPicPr>
          <p:cNvPr id="7" name="Imagem 5">
            <a:extLst>
              <a:ext uri="{FF2B5EF4-FFF2-40B4-BE49-F238E27FC236}">
                <a16:creationId xmlns:a16="http://schemas.microsoft.com/office/drawing/2014/main" id="{658E9DC7-D11E-477E-B1D8-8CC1ECC970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271" y="2670364"/>
            <a:ext cx="2016224" cy="1504110"/>
          </a:xfrm>
          <a:prstGeom prst="rect">
            <a:avLst/>
          </a:prstGeom>
        </p:spPr>
      </p:pic>
      <p:pic>
        <p:nvPicPr>
          <p:cNvPr id="11" name="Imagem 5">
            <a:extLst>
              <a:ext uri="{FF2B5EF4-FFF2-40B4-BE49-F238E27FC236}">
                <a16:creationId xmlns:a16="http://schemas.microsoft.com/office/drawing/2014/main" id="{7B7CA2BB-A1AC-4A19-93F9-C101BC4868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3947" y="2670364"/>
            <a:ext cx="2024086" cy="1504110"/>
          </a:xfrm>
          <a:prstGeom prst="rect">
            <a:avLst/>
          </a:prstGeom>
        </p:spPr>
      </p:pic>
      <p:sp>
        <p:nvSpPr>
          <p:cNvPr id="3" name="Slide Number Placeholder 2">
            <a:extLst>
              <a:ext uri="{FF2B5EF4-FFF2-40B4-BE49-F238E27FC236}">
                <a16:creationId xmlns:a16="http://schemas.microsoft.com/office/drawing/2014/main" id="{8C8DE862-C4F6-44D6-967E-F50373428F0A}"/>
              </a:ext>
            </a:extLst>
          </p:cNvPr>
          <p:cNvSpPr>
            <a:spLocks noGrp="1"/>
          </p:cNvSpPr>
          <p:nvPr>
            <p:ph type="sldNum" sz="quarter" idx="12"/>
          </p:nvPr>
        </p:nvSpPr>
        <p:spPr/>
        <p:txBody>
          <a:bodyPr/>
          <a:lstStyle/>
          <a:p>
            <a:pPr>
              <a:defRPr/>
            </a:pPr>
            <a:fld id="{16497F98-F620-4594-A6E0-A4C09C6EBF06}" type="slidenum">
              <a:rPr lang="pt-BR" altLang="pt-BR" smtClean="0"/>
              <a:pPr>
                <a:defRPr/>
              </a:pPr>
              <a:t>14</a:t>
            </a:fld>
            <a:r>
              <a:rPr lang="pt-BR" altLang="pt-BR" sz="1800"/>
              <a:t>/27</a:t>
            </a:r>
            <a:endParaRPr lang="pt-BR" altLang="pt-BR" sz="1800" dirty="0"/>
          </a:p>
        </p:txBody>
      </p:sp>
    </p:spTree>
    <p:extLst>
      <p:ext uri="{BB962C8B-B14F-4D97-AF65-F5344CB8AC3E}">
        <p14:creationId xmlns:p14="http://schemas.microsoft.com/office/powerpoint/2010/main" val="2156292150"/>
      </p:ext>
    </p:extLst>
  </p:cSld>
  <p:clrMapOvr>
    <a:masterClrMapping/>
  </p:clrMapOvr>
  <mc:AlternateContent xmlns:mc="http://schemas.openxmlformats.org/markup-compatibility/2006" xmlns:p14="http://schemas.microsoft.com/office/powerpoint/2010/main">
    <mc:Choice Requires="p14">
      <p:transition spd="slow" p14:dur="2000" advTm="65621"/>
    </mc:Choice>
    <mc:Fallback xmlns="">
      <p:transition spd="slow" advTm="6562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A618A9A-6010-4A9B-909B-45EB496D5C3B}"/>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AB8895A3-DB88-43E0-9ED1-BF7E0D5AB378}"/>
              </a:ext>
            </a:extLst>
          </p:cNvPr>
          <p:cNvSpPr>
            <a:spLocks noGrp="1"/>
          </p:cNvSpPr>
          <p:nvPr>
            <p:ph type="title"/>
          </p:nvPr>
        </p:nvSpPr>
        <p:spPr>
          <a:xfrm>
            <a:off x="3430920" y="2708920"/>
            <a:ext cx="7922879" cy="1620000"/>
          </a:xfrm>
        </p:spPr>
        <p:txBody>
          <a:bodyPr/>
          <a:lstStyle/>
          <a:p>
            <a:r>
              <a:rPr lang="pt-BR" dirty="0" err="1"/>
              <a:t>Examples</a:t>
            </a:r>
            <a:endParaRPr lang="pt-BR" dirty="0"/>
          </a:p>
        </p:txBody>
      </p:sp>
      <p:sp>
        <p:nvSpPr>
          <p:cNvPr id="7" name="Date Placeholder 6">
            <a:extLst>
              <a:ext uri="{FF2B5EF4-FFF2-40B4-BE49-F238E27FC236}">
                <a16:creationId xmlns:a16="http://schemas.microsoft.com/office/drawing/2014/main" id="{0160860D-3B6E-4703-95FF-AB18F09FC1F5}"/>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3E4CC6C-3512-4A33-BB8F-9C35603A264C}"/>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4" name="Slide Number Placeholder 3">
            <a:extLst>
              <a:ext uri="{FF2B5EF4-FFF2-40B4-BE49-F238E27FC236}">
                <a16:creationId xmlns:a16="http://schemas.microsoft.com/office/drawing/2014/main" id="{AFAB5568-B57B-4901-A39B-DC64EE54D92D}"/>
              </a:ext>
            </a:extLst>
          </p:cNvPr>
          <p:cNvSpPr>
            <a:spLocks noGrp="1"/>
          </p:cNvSpPr>
          <p:nvPr>
            <p:ph type="sldNum" sz="quarter" idx="12"/>
          </p:nvPr>
        </p:nvSpPr>
        <p:spPr/>
        <p:txBody>
          <a:bodyPr/>
          <a:lstStyle/>
          <a:p>
            <a:pPr>
              <a:defRPr/>
            </a:pPr>
            <a:fld id="{16497F98-F620-4594-A6E0-A4C09C6EBF06}" type="slidenum">
              <a:rPr lang="pt-BR" altLang="pt-BR" smtClean="0"/>
              <a:pPr>
                <a:defRPr/>
              </a:pPr>
              <a:t>15</a:t>
            </a:fld>
            <a:r>
              <a:rPr lang="pt-BR" altLang="pt-BR" sz="1800"/>
              <a:t>/27</a:t>
            </a:r>
            <a:endParaRPr lang="pt-BR" altLang="pt-BR" sz="1800" dirty="0"/>
          </a:p>
        </p:txBody>
      </p:sp>
    </p:spTree>
    <p:extLst>
      <p:ext uri="{BB962C8B-B14F-4D97-AF65-F5344CB8AC3E}">
        <p14:creationId xmlns:p14="http://schemas.microsoft.com/office/powerpoint/2010/main" val="4276333492"/>
      </p:ext>
    </p:extLst>
  </p:cSld>
  <p:clrMapOvr>
    <a:masterClrMapping/>
  </p:clrMapOvr>
  <mc:AlternateContent xmlns:mc="http://schemas.openxmlformats.org/markup-compatibility/2006" xmlns:p14="http://schemas.microsoft.com/office/powerpoint/2010/main">
    <mc:Choice Requires="p14">
      <p:transition spd="slow" p14:dur="2000" advTm="1752"/>
    </mc:Choice>
    <mc:Fallback xmlns="">
      <p:transition spd="slow" advTm="17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DD8C-3F0B-4A6F-B811-A95DFB0695B4}"/>
              </a:ext>
            </a:extLst>
          </p:cNvPr>
          <p:cNvSpPr>
            <a:spLocks noGrp="1"/>
          </p:cNvSpPr>
          <p:nvPr>
            <p:ph type="title"/>
          </p:nvPr>
        </p:nvSpPr>
        <p:spPr>
          <a:xfrm>
            <a:off x="1271847" y="68960"/>
            <a:ext cx="10762313" cy="1118587"/>
          </a:xfrm>
        </p:spPr>
        <p:txBody>
          <a:bodyPr anchor="ctr">
            <a:normAutofit/>
          </a:bodyPr>
          <a:lstStyle/>
          <a:p>
            <a:r>
              <a:rPr lang="pt-BR" dirty="0" err="1"/>
              <a:t>Modelling</a:t>
            </a:r>
            <a:r>
              <a:rPr lang="pt-BR" dirty="0"/>
              <a:t> Games - </a:t>
            </a:r>
            <a:r>
              <a:rPr lang="pt-BR" dirty="0" err="1"/>
              <a:t>Examples</a:t>
            </a:r>
            <a:endParaRPr lang="pt-BR" dirty="0"/>
          </a:p>
        </p:txBody>
      </p:sp>
      <p:sp>
        <p:nvSpPr>
          <p:cNvPr id="3" name="Date Placeholder 2">
            <a:extLst>
              <a:ext uri="{FF2B5EF4-FFF2-40B4-BE49-F238E27FC236}">
                <a16:creationId xmlns:a16="http://schemas.microsoft.com/office/drawing/2014/main" id="{4AA77E27-B7FC-4FD0-A2F5-1D086B52984C}"/>
              </a:ext>
            </a:extLst>
          </p:cNvPr>
          <p:cNvSpPr>
            <a:spLocks noGrp="1"/>
          </p:cNvSpPr>
          <p:nvPr>
            <p:ph type="dt" sz="half" idx="14"/>
          </p:nvPr>
        </p:nvSpPr>
        <p:spPr>
          <a:xfrm>
            <a:off x="63151" y="6231596"/>
            <a:ext cx="2576465" cy="288000"/>
          </a:xfrm>
        </p:spPr>
        <p:txBody>
          <a:bodyPr anchor="ctr">
            <a:normAutofit/>
          </a:bodyPr>
          <a:lstStyle/>
          <a:p>
            <a:pPr>
              <a:spcAft>
                <a:spcPts val="600"/>
              </a:spcAft>
              <a:defRPr/>
            </a:pPr>
            <a:r>
              <a:rPr lang="pt-BR" altLang="pt-BR"/>
              <a:t>LUDES - http://ludes.cos.ufrj.br</a:t>
            </a:r>
          </a:p>
        </p:txBody>
      </p:sp>
      <p:sp>
        <p:nvSpPr>
          <p:cNvPr id="4" name="Footer Placeholder 3">
            <a:extLst>
              <a:ext uri="{FF2B5EF4-FFF2-40B4-BE49-F238E27FC236}">
                <a16:creationId xmlns:a16="http://schemas.microsoft.com/office/drawing/2014/main" id="{D7228FD9-F057-4369-8F42-0C726AA2BDC7}"/>
              </a:ext>
            </a:extLst>
          </p:cNvPr>
          <p:cNvSpPr>
            <a:spLocks noGrp="1"/>
          </p:cNvSpPr>
          <p:nvPr>
            <p:ph type="ftr" sz="quarter" idx="15"/>
          </p:nvPr>
        </p:nvSpPr>
        <p:spPr>
          <a:xfrm>
            <a:off x="4282725" y="6208133"/>
            <a:ext cx="3531859" cy="288000"/>
          </a:xfrm>
        </p:spPr>
        <p:txBody>
          <a:bodyPr anchor="ctr">
            <a:normAutofit/>
          </a:bodyPr>
          <a:lstStyle/>
          <a:p>
            <a:pPr>
              <a:spcAft>
                <a:spcPts val="600"/>
              </a:spcAft>
              <a:defRPr/>
            </a:pPr>
            <a:r>
              <a:rPr lang="pt-BR" altLang="pt-BR"/>
              <a:t>SBSI 2021</a:t>
            </a:r>
          </a:p>
        </p:txBody>
      </p:sp>
      <p:grpSp>
        <p:nvGrpSpPr>
          <p:cNvPr id="22" name="Group 21">
            <a:extLst>
              <a:ext uri="{FF2B5EF4-FFF2-40B4-BE49-F238E27FC236}">
                <a16:creationId xmlns:a16="http://schemas.microsoft.com/office/drawing/2014/main" id="{521D3285-57BC-4BD1-B413-F1F5A659773C}"/>
              </a:ext>
            </a:extLst>
          </p:cNvPr>
          <p:cNvGrpSpPr/>
          <p:nvPr/>
        </p:nvGrpSpPr>
        <p:grpSpPr>
          <a:xfrm>
            <a:off x="35055" y="1733162"/>
            <a:ext cx="3693200" cy="2513923"/>
            <a:chOff x="35055" y="1733162"/>
            <a:chExt cx="3693200" cy="2513923"/>
          </a:xfrm>
        </p:grpSpPr>
        <p:grpSp>
          <p:nvGrpSpPr>
            <p:cNvPr id="18" name="Group 17">
              <a:extLst>
                <a:ext uri="{FF2B5EF4-FFF2-40B4-BE49-F238E27FC236}">
                  <a16:creationId xmlns:a16="http://schemas.microsoft.com/office/drawing/2014/main" id="{83C3AD05-7090-4AAD-A484-A9225F817EEB}"/>
                </a:ext>
              </a:extLst>
            </p:cNvPr>
            <p:cNvGrpSpPr/>
            <p:nvPr/>
          </p:nvGrpSpPr>
          <p:grpSpPr>
            <a:xfrm>
              <a:off x="35055" y="2492896"/>
              <a:ext cx="3693200" cy="1754189"/>
              <a:chOff x="28423" y="2492896"/>
              <a:chExt cx="3693200" cy="1754189"/>
            </a:xfrm>
          </p:grpSpPr>
          <p:pic>
            <p:nvPicPr>
              <p:cNvPr id="6" name="Imagem 4">
                <a:extLst>
                  <a:ext uri="{FF2B5EF4-FFF2-40B4-BE49-F238E27FC236}">
                    <a16:creationId xmlns:a16="http://schemas.microsoft.com/office/drawing/2014/main" id="{75EDBBBF-E125-4976-AA05-0ECE7C62E7E0}"/>
                  </a:ext>
                </a:extLst>
              </p:cNvPr>
              <p:cNvPicPr>
                <a:picLocks noChangeAspect="1"/>
              </p:cNvPicPr>
              <p:nvPr/>
            </p:nvPicPr>
            <p:blipFill>
              <a:blip r:embed="rId2"/>
              <a:stretch>
                <a:fillRect/>
              </a:stretch>
            </p:blipFill>
            <p:spPr>
              <a:xfrm>
                <a:off x="28423" y="2492896"/>
                <a:ext cx="2041525" cy="1754188"/>
              </a:xfrm>
              <a:prstGeom prst="rect">
                <a:avLst/>
              </a:prstGeom>
            </p:spPr>
          </p:pic>
          <p:pic>
            <p:nvPicPr>
              <p:cNvPr id="7" name="Imagem 6">
                <a:extLst>
                  <a:ext uri="{FF2B5EF4-FFF2-40B4-BE49-F238E27FC236}">
                    <a16:creationId xmlns:a16="http://schemas.microsoft.com/office/drawing/2014/main" id="{7CD633EB-F66B-4B09-9912-7340FDDF40EA}"/>
                  </a:ext>
                </a:extLst>
              </p:cNvPr>
              <p:cNvPicPr>
                <a:picLocks noChangeAspect="1"/>
              </p:cNvPicPr>
              <p:nvPr/>
            </p:nvPicPr>
            <p:blipFill>
              <a:blip r:embed="rId3"/>
              <a:stretch>
                <a:fillRect/>
              </a:stretch>
            </p:blipFill>
            <p:spPr>
              <a:xfrm>
                <a:off x="2207569" y="2492897"/>
                <a:ext cx="1514054" cy="1754188"/>
              </a:xfrm>
              <a:prstGeom prst="rect">
                <a:avLst/>
              </a:prstGeom>
            </p:spPr>
          </p:pic>
        </p:grpSp>
        <p:sp>
          <p:nvSpPr>
            <p:cNvPr id="11" name="TextBox 10">
              <a:extLst>
                <a:ext uri="{FF2B5EF4-FFF2-40B4-BE49-F238E27FC236}">
                  <a16:creationId xmlns:a16="http://schemas.microsoft.com/office/drawing/2014/main" id="{A4ABF17F-A722-44D7-8FFB-4BAAB42919D3}"/>
                </a:ext>
              </a:extLst>
            </p:cNvPr>
            <p:cNvSpPr txBox="1"/>
            <p:nvPr/>
          </p:nvSpPr>
          <p:spPr>
            <a:xfrm>
              <a:off x="164679" y="1733162"/>
              <a:ext cx="3433953" cy="646331"/>
            </a:xfrm>
            <a:prstGeom prst="rect">
              <a:avLst/>
            </a:prstGeom>
          </p:spPr>
          <p:txBody>
            <a:bodyPr vert="horz" lIns="91440" tIns="45720" rIns="91440" bIns="45720" rtlCol="0" anchor="ctr">
              <a:normAutofit/>
            </a:bodyPr>
            <a:lstStyle>
              <a:lvl1pPr algn="l" defTabSz="685800" eaLnBrk="1" latinLnBrk="0" hangingPunct="1">
                <a:lnSpc>
                  <a:spcPct val="90000"/>
                </a:lnSpc>
                <a:buNone/>
                <a:defRPr lang="en-US" sz="4000" b="1" i="0">
                  <a:solidFill>
                    <a:srgbClr val="2D719A"/>
                  </a:solidFill>
                  <a:effectLst/>
                  <a:latin typeface="Arial" panose="020B0604020202020204" pitchFamily="34" charset="0"/>
                  <a:ea typeface="+mj-ea"/>
                  <a:cs typeface="Arial" panose="020B0604020202020204" pitchFamily="34" charset="0"/>
                </a:defRPr>
              </a:lvl1pPr>
            </a:lstStyle>
            <a:p>
              <a:r>
                <a:rPr lang="pt-BR" dirty="0" err="1"/>
                <a:t>Video</a:t>
              </a:r>
              <a:r>
                <a:rPr lang="pt-BR" dirty="0"/>
                <a:t> Games</a:t>
              </a:r>
            </a:p>
          </p:txBody>
        </p:sp>
      </p:grpSp>
      <p:grpSp>
        <p:nvGrpSpPr>
          <p:cNvPr id="21" name="Group 20">
            <a:extLst>
              <a:ext uri="{FF2B5EF4-FFF2-40B4-BE49-F238E27FC236}">
                <a16:creationId xmlns:a16="http://schemas.microsoft.com/office/drawing/2014/main" id="{223C16BE-2374-44D3-9E28-730AB7F540CF}"/>
              </a:ext>
            </a:extLst>
          </p:cNvPr>
          <p:cNvGrpSpPr/>
          <p:nvPr/>
        </p:nvGrpSpPr>
        <p:grpSpPr>
          <a:xfrm>
            <a:off x="3917232" y="1733162"/>
            <a:ext cx="5203104" cy="2517055"/>
            <a:chOff x="3917232" y="1733162"/>
            <a:chExt cx="5203104" cy="2517055"/>
          </a:xfrm>
        </p:grpSpPr>
        <p:grpSp>
          <p:nvGrpSpPr>
            <p:cNvPr id="17" name="Group 16">
              <a:extLst>
                <a:ext uri="{FF2B5EF4-FFF2-40B4-BE49-F238E27FC236}">
                  <a16:creationId xmlns:a16="http://schemas.microsoft.com/office/drawing/2014/main" id="{0C135EB7-FB09-4023-8B3C-662561C8FA21}"/>
                </a:ext>
              </a:extLst>
            </p:cNvPr>
            <p:cNvGrpSpPr/>
            <p:nvPr/>
          </p:nvGrpSpPr>
          <p:grpSpPr>
            <a:xfrm>
              <a:off x="3917232" y="2447332"/>
              <a:ext cx="5203104" cy="1802885"/>
              <a:chOff x="3917232" y="2447332"/>
              <a:chExt cx="5203104" cy="1802885"/>
            </a:xfrm>
          </p:grpSpPr>
          <p:pic>
            <p:nvPicPr>
              <p:cNvPr id="8" name="Imagem 4">
                <a:extLst>
                  <a:ext uri="{FF2B5EF4-FFF2-40B4-BE49-F238E27FC236}">
                    <a16:creationId xmlns:a16="http://schemas.microsoft.com/office/drawing/2014/main" id="{B4A69515-9D61-43DD-BF76-88BB293B1FD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917232" y="2481513"/>
                <a:ext cx="2370138" cy="1754188"/>
              </a:xfrm>
              <a:prstGeom prst="rect">
                <a:avLst/>
              </a:prstGeom>
            </p:spPr>
          </p:pic>
          <p:pic>
            <p:nvPicPr>
              <p:cNvPr id="9" name="Imagem 6">
                <a:extLst>
                  <a:ext uri="{FF2B5EF4-FFF2-40B4-BE49-F238E27FC236}">
                    <a16:creationId xmlns:a16="http://schemas.microsoft.com/office/drawing/2014/main" id="{FE4BE169-4F41-46E6-8561-9859D880BAE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240016" y="2447332"/>
                <a:ext cx="2880320" cy="1802885"/>
              </a:xfrm>
              <a:prstGeom prst="rect">
                <a:avLst/>
              </a:prstGeom>
            </p:spPr>
          </p:pic>
        </p:grpSp>
        <p:sp>
          <p:nvSpPr>
            <p:cNvPr id="12" name="TextBox 11">
              <a:extLst>
                <a:ext uri="{FF2B5EF4-FFF2-40B4-BE49-F238E27FC236}">
                  <a16:creationId xmlns:a16="http://schemas.microsoft.com/office/drawing/2014/main" id="{7E61552E-0338-4AB9-8522-44EB42E508E3}"/>
                </a:ext>
              </a:extLst>
            </p:cNvPr>
            <p:cNvSpPr txBox="1"/>
            <p:nvPr/>
          </p:nvSpPr>
          <p:spPr>
            <a:xfrm>
              <a:off x="4801808" y="1733162"/>
              <a:ext cx="3433953" cy="646331"/>
            </a:xfrm>
            <a:prstGeom prst="rect">
              <a:avLst/>
            </a:prstGeom>
          </p:spPr>
          <p:txBody>
            <a:bodyPr vert="horz" lIns="91440" tIns="45720" rIns="91440" bIns="45720" rtlCol="0" anchor="ctr">
              <a:normAutofit fontScale="92500"/>
            </a:bodyPr>
            <a:lstStyle>
              <a:lvl1pPr algn="l" defTabSz="685800" eaLnBrk="1" latinLnBrk="0" hangingPunct="1">
                <a:lnSpc>
                  <a:spcPct val="90000"/>
                </a:lnSpc>
                <a:buNone/>
                <a:defRPr lang="en-US" sz="4000" b="1" i="0">
                  <a:solidFill>
                    <a:srgbClr val="2D719A"/>
                  </a:solidFill>
                  <a:effectLst/>
                  <a:latin typeface="Arial" panose="020B0604020202020204" pitchFamily="34" charset="0"/>
                  <a:ea typeface="+mj-ea"/>
                  <a:cs typeface="Arial" panose="020B0604020202020204" pitchFamily="34" charset="0"/>
                </a:defRPr>
              </a:lvl1pPr>
            </a:lstStyle>
            <a:p>
              <a:r>
                <a:rPr lang="pt-BR" dirty="0"/>
                <a:t>Board Games</a:t>
              </a:r>
            </a:p>
          </p:txBody>
        </p:sp>
      </p:grpSp>
      <p:grpSp>
        <p:nvGrpSpPr>
          <p:cNvPr id="20" name="Group 19">
            <a:extLst>
              <a:ext uri="{FF2B5EF4-FFF2-40B4-BE49-F238E27FC236}">
                <a16:creationId xmlns:a16="http://schemas.microsoft.com/office/drawing/2014/main" id="{4366D5AC-FD11-4BE1-B6E8-7BF6E7C21053}"/>
              </a:ext>
            </a:extLst>
          </p:cNvPr>
          <p:cNvGrpSpPr/>
          <p:nvPr/>
        </p:nvGrpSpPr>
        <p:grpSpPr>
          <a:xfrm>
            <a:off x="8758047" y="1733162"/>
            <a:ext cx="3433953" cy="2241644"/>
            <a:chOff x="8758047" y="1733162"/>
            <a:chExt cx="3433953" cy="2241644"/>
          </a:xfrm>
        </p:grpSpPr>
        <p:pic>
          <p:nvPicPr>
            <p:cNvPr id="10" name="Picture 2" descr="Kroger - Uno Card Game, 1 ct">
              <a:extLst>
                <a:ext uri="{FF2B5EF4-FFF2-40B4-BE49-F238E27FC236}">
                  <a16:creationId xmlns:a16="http://schemas.microsoft.com/office/drawing/2014/main" id="{58B71B28-509A-42D6-A0EA-D1B8E3E295ED}"/>
                </a:ext>
              </a:extLst>
            </p:cNvPr>
            <p:cNvPicPr>
              <a:picLocks noChangeAspect="1" noChangeArrowheads="1"/>
            </p:cNvPicPr>
            <p:nvPr/>
          </p:nvPicPr>
          <p:blipFill>
            <a:blip r:embed="rId6">
              <a:clrChange>
                <a:clrFrom>
                  <a:srgbClr val="FDFDFD">
                    <a:alpha val="99608"/>
                  </a:srgbClr>
                </a:clrFrom>
                <a:clrTo>
                  <a:srgbClr val="FDFDFD">
                    <a:alpha val="0"/>
                  </a:srgbClr>
                </a:clrTo>
              </a:clrChange>
              <a:extLst>
                <a:ext uri="{28A0092B-C50C-407E-A947-70E740481C1C}">
                  <a14:useLocalDpi xmlns:a14="http://schemas.microsoft.com/office/drawing/2010/main" val="0"/>
                </a:ext>
              </a:extLst>
            </a:blip>
            <a:stretch>
              <a:fillRect/>
            </a:stretch>
          </p:blipFill>
          <p:spPr bwMode="auto">
            <a:xfrm>
              <a:off x="9178829" y="2428581"/>
              <a:ext cx="2592388" cy="1546225"/>
            </a:xfrm>
            <a:prstGeom prst="rect">
              <a:avLst/>
            </a:prstGeom>
          </p:spPr>
        </p:pic>
        <p:sp>
          <p:nvSpPr>
            <p:cNvPr id="13" name="TextBox 12">
              <a:extLst>
                <a:ext uri="{FF2B5EF4-FFF2-40B4-BE49-F238E27FC236}">
                  <a16:creationId xmlns:a16="http://schemas.microsoft.com/office/drawing/2014/main" id="{F23B775D-9F41-43CC-8428-D903C1D6798E}"/>
                </a:ext>
              </a:extLst>
            </p:cNvPr>
            <p:cNvSpPr txBox="1"/>
            <p:nvPr/>
          </p:nvSpPr>
          <p:spPr>
            <a:xfrm>
              <a:off x="8758047" y="1733162"/>
              <a:ext cx="3433953" cy="646331"/>
            </a:xfrm>
            <a:prstGeom prst="rect">
              <a:avLst/>
            </a:prstGeom>
          </p:spPr>
          <p:txBody>
            <a:bodyPr vert="horz" lIns="91440" tIns="45720" rIns="91440" bIns="45720" rtlCol="0" anchor="ctr">
              <a:normAutofit/>
            </a:bodyPr>
            <a:lstStyle>
              <a:lvl1pPr algn="l" defTabSz="685800" eaLnBrk="1" latinLnBrk="0" hangingPunct="1">
                <a:lnSpc>
                  <a:spcPct val="90000"/>
                </a:lnSpc>
                <a:buNone/>
                <a:defRPr lang="en-US" sz="4000" b="1" i="0">
                  <a:solidFill>
                    <a:srgbClr val="2D719A"/>
                  </a:solidFill>
                  <a:effectLst/>
                  <a:latin typeface="Arial" panose="020B0604020202020204" pitchFamily="34" charset="0"/>
                  <a:ea typeface="+mj-ea"/>
                  <a:cs typeface="Arial" panose="020B0604020202020204" pitchFamily="34" charset="0"/>
                </a:defRPr>
              </a:lvl1pPr>
            </a:lstStyle>
            <a:p>
              <a:r>
                <a:rPr lang="pt-BR" dirty="0"/>
                <a:t>Card Game</a:t>
              </a:r>
            </a:p>
          </p:txBody>
        </p:sp>
      </p:grpSp>
      <p:sp>
        <p:nvSpPr>
          <p:cNvPr id="23" name="Slide Number Placeholder 22">
            <a:extLst>
              <a:ext uri="{FF2B5EF4-FFF2-40B4-BE49-F238E27FC236}">
                <a16:creationId xmlns:a16="http://schemas.microsoft.com/office/drawing/2014/main" id="{6736950D-1A35-4BB8-AB4D-4EFCB092F9FF}"/>
              </a:ext>
            </a:extLst>
          </p:cNvPr>
          <p:cNvSpPr>
            <a:spLocks noGrp="1"/>
          </p:cNvSpPr>
          <p:nvPr>
            <p:ph type="sldNum" sz="quarter" idx="16"/>
          </p:nvPr>
        </p:nvSpPr>
        <p:spPr/>
        <p:txBody>
          <a:bodyPr/>
          <a:lstStyle/>
          <a:p>
            <a:pPr>
              <a:defRPr/>
            </a:pPr>
            <a:fld id="{16497F98-F620-4594-A6E0-A4C09C6EBF06}" type="slidenum">
              <a:rPr lang="pt-BR" altLang="pt-BR" smtClean="0"/>
              <a:pPr>
                <a:defRPr/>
              </a:pPr>
              <a:t>16</a:t>
            </a:fld>
            <a:r>
              <a:rPr lang="pt-BR" altLang="pt-BR" sz="1800"/>
              <a:t>/27</a:t>
            </a:r>
            <a:endParaRPr lang="pt-BR" altLang="pt-BR" sz="1800" dirty="0"/>
          </a:p>
        </p:txBody>
      </p:sp>
    </p:spTree>
    <p:extLst>
      <p:ext uri="{BB962C8B-B14F-4D97-AF65-F5344CB8AC3E}">
        <p14:creationId xmlns:p14="http://schemas.microsoft.com/office/powerpoint/2010/main" val="226436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54A3-22E2-40B7-B225-13C796AC76D7}"/>
              </a:ext>
            </a:extLst>
          </p:cNvPr>
          <p:cNvSpPr>
            <a:spLocks noGrp="1"/>
          </p:cNvSpPr>
          <p:nvPr>
            <p:ph type="title"/>
          </p:nvPr>
        </p:nvSpPr>
        <p:spPr/>
        <p:txBody>
          <a:bodyPr/>
          <a:lstStyle/>
          <a:p>
            <a:r>
              <a:rPr lang="en-US"/>
              <a:t>Analysis Results</a:t>
            </a:r>
          </a:p>
        </p:txBody>
      </p:sp>
      <p:sp>
        <p:nvSpPr>
          <p:cNvPr id="3" name="Date Placeholder 2">
            <a:extLst>
              <a:ext uri="{FF2B5EF4-FFF2-40B4-BE49-F238E27FC236}">
                <a16:creationId xmlns:a16="http://schemas.microsoft.com/office/drawing/2014/main" id="{370BB7CA-C700-4AF7-8D10-E47FAD15CF6D}"/>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BF7FAF35-B30F-4072-9354-62159D8A6BAF}"/>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pic>
        <p:nvPicPr>
          <p:cNvPr id="7" name="Picture 6">
            <a:extLst>
              <a:ext uri="{FF2B5EF4-FFF2-40B4-BE49-F238E27FC236}">
                <a16:creationId xmlns:a16="http://schemas.microsoft.com/office/drawing/2014/main" id="{DBE3FAD2-6586-4DEC-A194-9D41E71172A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63583" y="1277928"/>
            <a:ext cx="10601325" cy="4695825"/>
          </a:xfrm>
          <a:prstGeom prst="rect">
            <a:avLst/>
          </a:prstGeom>
        </p:spPr>
      </p:pic>
      <p:pic>
        <p:nvPicPr>
          <p:cNvPr id="8" name="Imagem 5">
            <a:extLst>
              <a:ext uri="{FF2B5EF4-FFF2-40B4-BE49-F238E27FC236}">
                <a16:creationId xmlns:a16="http://schemas.microsoft.com/office/drawing/2014/main" id="{6F264EB2-CB40-431B-ABFA-16BD2FA8A9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5144" y="217867"/>
            <a:ext cx="1495335" cy="1115525"/>
          </a:xfrm>
          <a:prstGeom prst="rect">
            <a:avLst/>
          </a:prstGeom>
        </p:spPr>
      </p:pic>
      <p:sp>
        <p:nvSpPr>
          <p:cNvPr id="9" name="Slide Number Placeholder 8">
            <a:extLst>
              <a:ext uri="{FF2B5EF4-FFF2-40B4-BE49-F238E27FC236}">
                <a16:creationId xmlns:a16="http://schemas.microsoft.com/office/drawing/2014/main" id="{CDEB8C6E-FDEC-41A9-BC21-76E00883BDDB}"/>
              </a:ext>
            </a:extLst>
          </p:cNvPr>
          <p:cNvSpPr>
            <a:spLocks noGrp="1"/>
          </p:cNvSpPr>
          <p:nvPr>
            <p:ph type="sldNum" sz="quarter" idx="12"/>
          </p:nvPr>
        </p:nvSpPr>
        <p:spPr/>
        <p:txBody>
          <a:bodyPr/>
          <a:lstStyle/>
          <a:p>
            <a:pPr>
              <a:defRPr/>
            </a:pPr>
            <a:fld id="{16497F98-F620-4594-A6E0-A4C09C6EBF06}" type="slidenum">
              <a:rPr lang="pt-BR" altLang="pt-BR" smtClean="0"/>
              <a:pPr>
                <a:defRPr/>
              </a:pPr>
              <a:t>17</a:t>
            </a:fld>
            <a:r>
              <a:rPr lang="pt-BR" altLang="pt-BR" sz="1800"/>
              <a:t>/27</a:t>
            </a:r>
            <a:endParaRPr lang="pt-BR" altLang="pt-BR" sz="1800" dirty="0"/>
          </a:p>
        </p:txBody>
      </p:sp>
    </p:spTree>
    <p:extLst>
      <p:ext uri="{BB962C8B-B14F-4D97-AF65-F5344CB8AC3E}">
        <p14:creationId xmlns:p14="http://schemas.microsoft.com/office/powerpoint/2010/main" val="415270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F0EC97E-3BEB-43B3-B4A2-4BC6DB2620F4}"/>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3119246-225C-423F-BC11-DCF1C29386A9}"/>
              </a:ext>
            </a:extLst>
          </p:cNvPr>
          <p:cNvSpPr>
            <a:spLocks noGrp="1"/>
          </p:cNvSpPr>
          <p:nvPr>
            <p:ph type="title"/>
          </p:nvPr>
        </p:nvSpPr>
        <p:spPr>
          <a:xfrm>
            <a:off x="3430920" y="2708920"/>
            <a:ext cx="7922879" cy="1620000"/>
          </a:xfrm>
        </p:spPr>
        <p:txBody>
          <a:bodyPr/>
          <a:lstStyle/>
          <a:p>
            <a:r>
              <a:rPr lang="en-US" dirty="0"/>
              <a:t>Using IS in Game Design</a:t>
            </a:r>
            <a:endParaRPr lang="pt-BR" dirty="0"/>
          </a:p>
        </p:txBody>
      </p:sp>
      <p:sp>
        <p:nvSpPr>
          <p:cNvPr id="9" name="Date Placeholder 8">
            <a:extLst>
              <a:ext uri="{FF2B5EF4-FFF2-40B4-BE49-F238E27FC236}">
                <a16:creationId xmlns:a16="http://schemas.microsoft.com/office/drawing/2014/main" id="{AAA9A3BC-A08C-4A13-B49C-1D548B6D81C7}"/>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F065AB5-2946-4EF9-A27D-B943EA5099FD}"/>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12" name="Slide Number Placeholder 11">
            <a:extLst>
              <a:ext uri="{FF2B5EF4-FFF2-40B4-BE49-F238E27FC236}">
                <a16:creationId xmlns:a16="http://schemas.microsoft.com/office/drawing/2014/main" id="{7F703620-1C4F-49B8-85B4-D4D354256966}"/>
              </a:ext>
            </a:extLst>
          </p:cNvPr>
          <p:cNvSpPr>
            <a:spLocks noGrp="1"/>
          </p:cNvSpPr>
          <p:nvPr>
            <p:ph type="sldNum" sz="quarter" idx="12"/>
          </p:nvPr>
        </p:nvSpPr>
        <p:spPr/>
        <p:txBody>
          <a:bodyPr/>
          <a:lstStyle/>
          <a:p>
            <a:pPr>
              <a:defRPr/>
            </a:pPr>
            <a:fld id="{16497F98-F620-4594-A6E0-A4C09C6EBF06}" type="slidenum">
              <a:rPr lang="pt-BR" altLang="pt-BR" smtClean="0"/>
              <a:pPr>
                <a:defRPr/>
              </a:pPr>
              <a:t>18</a:t>
            </a:fld>
            <a:r>
              <a:rPr lang="pt-BR" altLang="pt-BR" sz="1800"/>
              <a:t>/27</a:t>
            </a:r>
            <a:endParaRPr lang="pt-BR" altLang="pt-BR" sz="1800" dirty="0"/>
          </a:p>
        </p:txBody>
      </p:sp>
    </p:spTree>
    <p:extLst>
      <p:ext uri="{BB962C8B-B14F-4D97-AF65-F5344CB8AC3E}">
        <p14:creationId xmlns:p14="http://schemas.microsoft.com/office/powerpoint/2010/main" val="1404458438"/>
      </p:ext>
    </p:extLst>
  </p:cSld>
  <p:clrMapOvr>
    <a:masterClrMapping/>
  </p:clrMapOvr>
  <mc:AlternateContent xmlns:mc="http://schemas.openxmlformats.org/markup-compatibility/2006" xmlns:p14="http://schemas.microsoft.com/office/powerpoint/2010/main">
    <mc:Choice Requires="p14">
      <p:transition spd="slow" p14:dur="2000" advTm="3457"/>
    </mc:Choice>
    <mc:Fallback xmlns="">
      <p:transition spd="slow" advTm="345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ltLang="pt-BR" noProof="0" dirty="0"/>
              <a:t>Tools and Methodologies</a:t>
            </a:r>
          </a:p>
        </p:txBody>
      </p:sp>
      <p:sp>
        <p:nvSpPr>
          <p:cNvPr id="3" name="Espaço Reservado para Conteúdo 2"/>
          <p:cNvSpPr>
            <a:spLocks noGrp="1"/>
          </p:cNvSpPr>
          <p:nvPr>
            <p:ph sz="quarter" idx="13"/>
          </p:nvPr>
        </p:nvSpPr>
        <p:spPr/>
        <p:txBody>
          <a:bodyPr>
            <a:normAutofit fontScale="92500"/>
          </a:bodyPr>
          <a:lstStyle/>
          <a:p>
            <a:r>
              <a:rPr lang="en-US" altLang="pt-BR" noProof="0" dirty="0"/>
              <a:t>Method for mapping the elements of business process models using BPMN (</a:t>
            </a:r>
            <a:r>
              <a:rPr lang="en-US" altLang="pt-BR" noProof="0" dirty="0" err="1"/>
              <a:t>Classe</a:t>
            </a:r>
            <a:r>
              <a:rPr lang="en-US" altLang="pt-BR" noProof="0" dirty="0"/>
              <a:t>, 2018)</a:t>
            </a:r>
          </a:p>
          <a:p>
            <a:r>
              <a:rPr lang="en-US" altLang="pt-BR" noProof="0" dirty="0"/>
              <a:t>Software Product Line architecture was proposed to support the design of educational games (Martins, 2018)</a:t>
            </a:r>
          </a:p>
          <a:p>
            <a:r>
              <a:rPr lang="en-US" noProof="0" dirty="0"/>
              <a:t>UML diagrams to represent game elements: characters, scenarios, actions and so on; and model games as finite state machines (Tang, 2008) (De Lope and Medina, 2016)</a:t>
            </a:r>
          </a:p>
          <a:p>
            <a:r>
              <a:rPr lang="en-US" noProof="0" dirty="0"/>
              <a:t>Formal Framework - Machinations - to represent discrete game mechanics, which was inspired by the Petri Nets (</a:t>
            </a:r>
            <a:r>
              <a:rPr lang="en-US" noProof="0" dirty="0" err="1"/>
              <a:t>Dormans</a:t>
            </a:r>
            <a:r>
              <a:rPr lang="en-US" noProof="0" dirty="0"/>
              <a:t>, 2012)</a:t>
            </a:r>
          </a:p>
        </p:txBody>
      </p:sp>
      <p:sp>
        <p:nvSpPr>
          <p:cNvPr id="7" name="Date Placeholder 6">
            <a:extLst>
              <a:ext uri="{FF2B5EF4-FFF2-40B4-BE49-F238E27FC236}">
                <a16:creationId xmlns:a16="http://schemas.microsoft.com/office/drawing/2014/main" id="{B23D6D1F-7F2D-4600-BA13-5303259A49B6}"/>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4238E321-E7FE-4C20-92F0-464A6CD8E3CC}"/>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DB3E0D2C-0030-4CE6-A971-E5836B8994F1}"/>
              </a:ext>
            </a:extLst>
          </p:cNvPr>
          <p:cNvSpPr>
            <a:spLocks noGrp="1"/>
          </p:cNvSpPr>
          <p:nvPr>
            <p:ph type="sldNum" sz="quarter" idx="16"/>
          </p:nvPr>
        </p:nvSpPr>
        <p:spPr/>
        <p:txBody>
          <a:bodyPr/>
          <a:lstStyle/>
          <a:p>
            <a:pPr>
              <a:defRPr/>
            </a:pPr>
            <a:fld id="{16497F98-F620-4594-A6E0-A4C09C6EBF06}" type="slidenum">
              <a:rPr lang="pt-BR" altLang="pt-BR" smtClean="0"/>
              <a:pPr>
                <a:defRPr/>
              </a:pPr>
              <a:t>19</a:t>
            </a:fld>
            <a:r>
              <a:rPr lang="pt-BR" altLang="pt-BR" sz="1800"/>
              <a:t>/27</a:t>
            </a:r>
            <a:endParaRPr lang="pt-BR" altLang="pt-BR" sz="1800" dirty="0"/>
          </a:p>
        </p:txBody>
      </p:sp>
    </p:spTree>
    <p:extLst>
      <p:ext uri="{BB962C8B-B14F-4D97-AF65-F5344CB8AC3E}">
        <p14:creationId xmlns:p14="http://schemas.microsoft.com/office/powerpoint/2010/main" val="1634278695"/>
      </p:ext>
    </p:extLst>
  </p:cSld>
  <p:clrMapOvr>
    <a:masterClrMapping/>
  </p:clrMapOvr>
  <mc:AlternateContent xmlns:mc="http://schemas.openxmlformats.org/markup-compatibility/2006" xmlns:p14="http://schemas.microsoft.com/office/powerpoint/2010/main">
    <mc:Choice Requires="p14">
      <p:transition spd="slow" p14:dur="2000" advTm="40999"/>
    </mc:Choice>
    <mc:Fallback xmlns="">
      <p:transition spd="slow" advTm="4099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28247733-BFB0-461E-9816-315B1D260853}"/>
              </a:ext>
            </a:extLst>
          </p:cNvPr>
          <p:cNvSpPr>
            <a:spLocks noGrp="1"/>
          </p:cNvSpPr>
          <p:nvPr>
            <p:ph type="title"/>
          </p:nvPr>
        </p:nvSpPr>
        <p:spPr>
          <a:xfrm>
            <a:off x="1271847" y="68960"/>
            <a:ext cx="10762313" cy="1118587"/>
          </a:xfrm>
        </p:spPr>
        <p:txBody>
          <a:bodyPr>
            <a:normAutofit fontScale="90000"/>
          </a:bodyPr>
          <a:lstStyle/>
          <a:p>
            <a:r>
              <a:rPr lang="en-US" noProof="0"/>
              <a:t>LUDES</a:t>
            </a:r>
            <a:endParaRPr lang="en-US" noProof="0" dirty="0"/>
          </a:p>
        </p:txBody>
      </p:sp>
      <p:sp>
        <p:nvSpPr>
          <p:cNvPr id="30" name="Content Placeholder 29">
            <a:extLst>
              <a:ext uri="{FF2B5EF4-FFF2-40B4-BE49-F238E27FC236}">
                <a16:creationId xmlns:a16="http://schemas.microsoft.com/office/drawing/2014/main" id="{D7C74E95-E4E6-419F-8E0E-71D36D90FCC3}"/>
              </a:ext>
            </a:extLst>
          </p:cNvPr>
          <p:cNvSpPr>
            <a:spLocks noGrp="1"/>
          </p:cNvSpPr>
          <p:nvPr>
            <p:ph sz="quarter" idx="13"/>
          </p:nvPr>
        </p:nvSpPr>
        <p:spPr>
          <a:xfrm>
            <a:off x="63501" y="1341438"/>
            <a:ext cx="11969751" cy="4608512"/>
          </a:xfrm>
        </p:spPr>
        <p:txBody>
          <a:bodyPr/>
          <a:lstStyle/>
          <a:p>
            <a:r>
              <a:rPr lang="en-US" altLang="pt-BR" noProof="0"/>
              <a:t>Ludology, Engineering and Simulation</a:t>
            </a:r>
          </a:p>
          <a:p>
            <a:r>
              <a:rPr lang="en-US" altLang="pt-BR" noProof="0"/>
              <a:t>LUDES is a laboratory created to research Games and Simulations with the tools of Engineering, aiming to understand:</a:t>
            </a:r>
          </a:p>
          <a:p>
            <a:pPr lvl="1"/>
            <a:r>
              <a:rPr lang="en-US" altLang="pt-BR" noProof="0"/>
              <a:t>What is a game</a:t>
            </a:r>
          </a:p>
          <a:p>
            <a:pPr lvl="1"/>
            <a:r>
              <a:rPr lang="en-US" altLang="pt-BR" noProof="0"/>
              <a:t>Why people play games</a:t>
            </a:r>
          </a:p>
          <a:p>
            <a:pPr lvl="1"/>
            <a:r>
              <a:rPr lang="en-US" altLang="pt-BR" noProof="0"/>
              <a:t>What is quality for games</a:t>
            </a:r>
          </a:p>
          <a:p>
            <a:pPr lvl="1"/>
            <a:r>
              <a:rPr lang="en-US" altLang="pt-BR" noProof="0"/>
              <a:t>How to develop games</a:t>
            </a:r>
          </a:p>
          <a:p>
            <a:pPr lvl="1"/>
            <a:r>
              <a:rPr lang="en-US" altLang="pt-BR" noProof="0"/>
              <a:t>What are the impacts of games</a:t>
            </a:r>
            <a:endParaRPr lang="en-US" altLang="pt-BR" noProof="0" dirty="0"/>
          </a:p>
        </p:txBody>
      </p:sp>
      <p:pic>
        <p:nvPicPr>
          <p:cNvPr id="4175" name="Picture 4174">
            <a:extLst>
              <a:ext uri="{FF2B5EF4-FFF2-40B4-BE49-F238E27FC236}">
                <a16:creationId xmlns:a16="http://schemas.microsoft.com/office/drawing/2014/main" id="{C5615692-9304-4197-B134-9948F30D9E9A}"/>
              </a:ext>
            </a:extLst>
          </p:cNvPr>
          <p:cNvPicPr>
            <a:picLocks noChangeAspect="1"/>
          </p:cNvPicPr>
          <p:nvPr/>
        </p:nvPicPr>
        <p:blipFill>
          <a:blip r:embed="rId3"/>
          <a:stretch>
            <a:fillRect/>
          </a:stretch>
        </p:blipFill>
        <p:spPr>
          <a:xfrm>
            <a:off x="10318283" y="3506041"/>
            <a:ext cx="1847850" cy="2552700"/>
          </a:xfrm>
          <a:prstGeom prst="rect">
            <a:avLst/>
          </a:prstGeom>
        </p:spPr>
      </p:pic>
      <p:sp>
        <p:nvSpPr>
          <p:cNvPr id="4215" name="Rectangle: Rounded Corners 4214">
            <a:extLst>
              <a:ext uri="{FF2B5EF4-FFF2-40B4-BE49-F238E27FC236}">
                <a16:creationId xmlns:a16="http://schemas.microsoft.com/office/drawing/2014/main" id="{896B948C-A5A9-4059-B6A8-D57FEB30BBAA}"/>
              </a:ext>
            </a:extLst>
          </p:cNvPr>
          <p:cNvSpPr/>
          <p:nvPr/>
        </p:nvSpPr>
        <p:spPr>
          <a:xfrm>
            <a:off x="5284773" y="5397598"/>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7" name="Date Placeholder 26">
            <a:extLst>
              <a:ext uri="{FF2B5EF4-FFF2-40B4-BE49-F238E27FC236}">
                <a16:creationId xmlns:a16="http://schemas.microsoft.com/office/drawing/2014/main" id="{D6CACFC8-359C-4786-B05D-82C2D3CCED0D}"/>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28" name="Footer Placeholder 27">
            <a:extLst>
              <a:ext uri="{FF2B5EF4-FFF2-40B4-BE49-F238E27FC236}">
                <a16:creationId xmlns:a16="http://schemas.microsoft.com/office/drawing/2014/main" id="{B38F6582-7F35-4EA4-8345-D623BB558269}"/>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7E28F227-829D-4774-93CE-9FB05470B6BF}"/>
              </a:ext>
            </a:extLst>
          </p:cNvPr>
          <p:cNvSpPr>
            <a:spLocks noGrp="1"/>
          </p:cNvSpPr>
          <p:nvPr>
            <p:ph type="sldNum" sz="quarter" idx="16"/>
          </p:nvPr>
        </p:nvSpPr>
        <p:spPr/>
        <p:txBody>
          <a:bodyPr/>
          <a:lstStyle/>
          <a:p>
            <a:pPr>
              <a:defRPr/>
            </a:pPr>
            <a:fld id="{16497F98-F620-4594-A6E0-A4C09C6EBF06}" type="slidenum">
              <a:rPr lang="pt-BR" altLang="pt-BR" smtClean="0"/>
              <a:pPr>
                <a:defRPr/>
              </a:pPr>
              <a:t>2</a:t>
            </a:fld>
            <a:r>
              <a:rPr lang="pt-BR" altLang="pt-BR" sz="1800"/>
              <a:t>/27</a:t>
            </a:r>
            <a:endParaRPr lang="pt-BR" altLang="pt-BR" sz="1800" dirty="0"/>
          </a:p>
        </p:txBody>
      </p:sp>
    </p:spTree>
    <p:extLst>
      <p:ext uri="{BB962C8B-B14F-4D97-AF65-F5344CB8AC3E}">
        <p14:creationId xmlns:p14="http://schemas.microsoft.com/office/powerpoint/2010/main" val="823073337"/>
      </p:ext>
    </p:extLst>
  </p:cSld>
  <p:clrMapOvr>
    <a:masterClrMapping/>
  </p:clrMapOvr>
  <mc:AlternateContent xmlns:mc="http://schemas.openxmlformats.org/markup-compatibility/2006" xmlns:p14="http://schemas.microsoft.com/office/powerpoint/2010/main">
    <mc:Choice Requires="p14">
      <p:transition spd="slow" p14:dur="2000" advTm="30110"/>
    </mc:Choice>
    <mc:Fallback xmlns="">
      <p:transition spd="slow" advTm="3011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Quality</a:t>
            </a:r>
          </a:p>
        </p:txBody>
      </p:sp>
      <p:sp>
        <p:nvSpPr>
          <p:cNvPr id="3" name="Espaço Reservado para Conteúdo 2"/>
          <p:cNvSpPr>
            <a:spLocks noGrp="1"/>
          </p:cNvSpPr>
          <p:nvPr>
            <p:ph sz="quarter" idx="13"/>
          </p:nvPr>
        </p:nvSpPr>
        <p:spPr/>
        <p:txBody>
          <a:bodyPr/>
          <a:lstStyle/>
          <a:p>
            <a:r>
              <a:rPr lang="en-US" altLang="pt-BR" noProof="0" dirty="0"/>
              <a:t>Fundamental aspect in the game design process</a:t>
            </a:r>
            <a:endParaRPr lang="en-US" noProof="0" dirty="0"/>
          </a:p>
          <a:p>
            <a:r>
              <a:rPr lang="en-US" noProof="0" dirty="0"/>
              <a:t>ISO/IEC 25010:2011 standard describes a quality model for systems and software that can be applied to games</a:t>
            </a:r>
          </a:p>
          <a:p>
            <a:r>
              <a:rPr lang="en-US" noProof="0" dirty="0" err="1"/>
              <a:t>Qualinet</a:t>
            </a:r>
            <a:r>
              <a:rPr lang="en-US" noProof="0" dirty="0"/>
              <a:t> model for Quality of Experience (</a:t>
            </a:r>
            <a:r>
              <a:rPr lang="en-US" noProof="0" dirty="0" err="1"/>
              <a:t>QoE</a:t>
            </a:r>
            <a:r>
              <a:rPr lang="en-US" noProof="0" dirty="0"/>
              <a:t>) were used to build a taxonomy of factors, aspects, and features that are relevant to games (</a:t>
            </a:r>
            <a:r>
              <a:rPr lang="en-US" noProof="0" dirty="0" err="1"/>
              <a:t>Möller</a:t>
            </a:r>
            <a:r>
              <a:rPr lang="en-US" noProof="0" dirty="0"/>
              <a:t>, 2013)</a:t>
            </a:r>
          </a:p>
        </p:txBody>
      </p:sp>
      <p:sp>
        <p:nvSpPr>
          <p:cNvPr id="7" name="Date Placeholder 6">
            <a:extLst>
              <a:ext uri="{FF2B5EF4-FFF2-40B4-BE49-F238E27FC236}">
                <a16:creationId xmlns:a16="http://schemas.microsoft.com/office/drawing/2014/main" id="{65B4FB1E-2A05-4B8B-BC23-EF8D7E7DF218}"/>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B69314B5-5BE1-4636-A392-694AF1E47F5E}"/>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1F253860-8F5D-48B9-9CCD-7F1AC4732606}"/>
              </a:ext>
            </a:extLst>
          </p:cNvPr>
          <p:cNvSpPr>
            <a:spLocks noGrp="1"/>
          </p:cNvSpPr>
          <p:nvPr>
            <p:ph type="sldNum" sz="quarter" idx="16"/>
          </p:nvPr>
        </p:nvSpPr>
        <p:spPr/>
        <p:txBody>
          <a:bodyPr/>
          <a:lstStyle/>
          <a:p>
            <a:pPr>
              <a:defRPr/>
            </a:pPr>
            <a:fld id="{16497F98-F620-4594-A6E0-A4C09C6EBF06}" type="slidenum">
              <a:rPr lang="pt-BR" altLang="pt-BR" smtClean="0"/>
              <a:pPr>
                <a:defRPr/>
              </a:pPr>
              <a:t>20</a:t>
            </a:fld>
            <a:r>
              <a:rPr lang="pt-BR" altLang="pt-BR" sz="1800"/>
              <a:t>/27</a:t>
            </a:r>
            <a:endParaRPr lang="pt-BR" altLang="pt-BR" sz="1800" dirty="0"/>
          </a:p>
        </p:txBody>
      </p:sp>
    </p:spTree>
    <p:extLst>
      <p:ext uri="{BB962C8B-B14F-4D97-AF65-F5344CB8AC3E}">
        <p14:creationId xmlns:p14="http://schemas.microsoft.com/office/powerpoint/2010/main" val="2254026196"/>
      </p:ext>
    </p:extLst>
  </p:cSld>
  <p:clrMapOvr>
    <a:masterClrMapping/>
  </p:clrMapOvr>
  <mc:AlternateContent xmlns:mc="http://schemas.openxmlformats.org/markup-compatibility/2006" xmlns:p14="http://schemas.microsoft.com/office/powerpoint/2010/main">
    <mc:Choice Requires="p14">
      <p:transition spd="slow" p14:dur="2000" advTm="14237"/>
    </mc:Choice>
    <mc:Fallback xmlns="">
      <p:transition spd="slow" advTm="1423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E7A8B0-AC84-491C-897F-4CC0B509ABB6}"/>
              </a:ext>
            </a:extLst>
          </p:cNvPr>
          <p:cNvSpPr>
            <a:spLocks noGrp="1"/>
          </p:cNvSpPr>
          <p:nvPr>
            <p:ph type="body" idx="1"/>
          </p:nvPr>
        </p:nvSpPr>
        <p:spPr/>
        <p:txBody>
          <a:bodyPr/>
          <a:lstStyle/>
          <a:p>
            <a:endParaRPr lang="pt-BR" dirty="0"/>
          </a:p>
        </p:txBody>
      </p:sp>
      <p:sp>
        <p:nvSpPr>
          <p:cNvPr id="2" name="Title 1">
            <a:extLst>
              <a:ext uri="{FF2B5EF4-FFF2-40B4-BE49-F238E27FC236}">
                <a16:creationId xmlns:a16="http://schemas.microsoft.com/office/drawing/2014/main" id="{0F2D0AA0-1DD8-4EAF-BDC4-C113FD208A12}"/>
              </a:ext>
            </a:extLst>
          </p:cNvPr>
          <p:cNvSpPr>
            <a:spLocks noGrp="1"/>
          </p:cNvSpPr>
          <p:nvPr>
            <p:ph type="title"/>
          </p:nvPr>
        </p:nvSpPr>
        <p:spPr/>
        <p:txBody>
          <a:bodyPr/>
          <a:lstStyle/>
          <a:p>
            <a:r>
              <a:rPr lang="en-US"/>
              <a:t>Conclusion</a:t>
            </a:r>
          </a:p>
        </p:txBody>
      </p:sp>
      <p:sp>
        <p:nvSpPr>
          <p:cNvPr id="9" name="Date Placeholder 8">
            <a:extLst>
              <a:ext uri="{FF2B5EF4-FFF2-40B4-BE49-F238E27FC236}">
                <a16:creationId xmlns:a16="http://schemas.microsoft.com/office/drawing/2014/main" id="{FDAF12F0-E289-4AF5-B76C-D0A83C59E216}"/>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34AE843F-CD0F-40DA-AD85-B213FB817217}"/>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867CA364-1F90-44B2-9C7F-AF8DA3D1571B}"/>
              </a:ext>
            </a:extLst>
          </p:cNvPr>
          <p:cNvSpPr>
            <a:spLocks noGrp="1"/>
          </p:cNvSpPr>
          <p:nvPr>
            <p:ph type="sldNum" sz="quarter" idx="12"/>
          </p:nvPr>
        </p:nvSpPr>
        <p:spPr/>
        <p:txBody>
          <a:bodyPr/>
          <a:lstStyle/>
          <a:p>
            <a:pPr>
              <a:defRPr/>
            </a:pPr>
            <a:fld id="{16497F98-F620-4594-A6E0-A4C09C6EBF06}" type="slidenum">
              <a:rPr lang="pt-BR" altLang="pt-BR" smtClean="0"/>
              <a:pPr>
                <a:defRPr/>
              </a:pPr>
              <a:t>21</a:t>
            </a:fld>
            <a:r>
              <a:rPr lang="pt-BR" altLang="pt-BR" sz="1800"/>
              <a:t>/27</a:t>
            </a:r>
            <a:endParaRPr lang="pt-BR" altLang="pt-BR" sz="1800" dirty="0"/>
          </a:p>
        </p:txBody>
      </p:sp>
    </p:spTree>
    <p:extLst>
      <p:ext uri="{BB962C8B-B14F-4D97-AF65-F5344CB8AC3E}">
        <p14:creationId xmlns:p14="http://schemas.microsoft.com/office/powerpoint/2010/main" val="3673393667"/>
      </p:ext>
    </p:extLst>
  </p:cSld>
  <p:clrMapOvr>
    <a:masterClrMapping/>
  </p:clrMapOvr>
  <mc:AlternateContent xmlns:mc="http://schemas.openxmlformats.org/markup-compatibility/2006" xmlns:p14="http://schemas.microsoft.com/office/powerpoint/2010/main">
    <mc:Choice Requires="p14">
      <p:transition spd="slow" p14:dur="2000" advTm="1161"/>
    </mc:Choice>
    <mc:Fallback xmlns="">
      <p:transition spd="slow" advTm="11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lstStyle/>
          <a:p>
            <a:r>
              <a:rPr lang="en-US" altLang="pt-BR" noProof="0" dirty="0"/>
              <a:t>Contributions</a:t>
            </a:r>
          </a:p>
        </p:txBody>
      </p:sp>
      <p:sp>
        <p:nvSpPr>
          <p:cNvPr id="6146" name="Rectangle 3"/>
          <p:cNvSpPr>
            <a:spLocks noGrp="1" noChangeArrowheads="1"/>
          </p:cNvSpPr>
          <p:nvPr>
            <p:ph sz="quarter" idx="13"/>
          </p:nvPr>
        </p:nvSpPr>
        <p:spPr/>
        <p:txBody>
          <a:bodyPr>
            <a:normAutofit lnSpcReduction="10000"/>
          </a:bodyPr>
          <a:lstStyle/>
          <a:p>
            <a:r>
              <a:rPr lang="en-US" noProof="0" dirty="0"/>
              <a:t>Two conceptual models:</a:t>
            </a:r>
          </a:p>
          <a:p>
            <a:pPr lvl="1"/>
            <a:r>
              <a:rPr lang="en-US" noProof="0" dirty="0"/>
              <a:t> First model presents game components, which was extended from a conceptual  model of systems</a:t>
            </a:r>
          </a:p>
          <a:p>
            <a:pPr lvl="1"/>
            <a:r>
              <a:rPr lang="en-US" noProof="0" dirty="0"/>
              <a:t>Second model correlates the IS concepts with game elements from theoretical models of games, for instance, the MDA Framework</a:t>
            </a:r>
          </a:p>
          <a:p>
            <a:r>
              <a:rPr lang="en-US" noProof="0" dirty="0"/>
              <a:t>Paper can guide future works that lead towards a better understanding of the game design process and the emerging game engineering</a:t>
            </a:r>
          </a:p>
          <a:p>
            <a:pPr marL="0" indent="0">
              <a:buNone/>
            </a:pPr>
            <a:br>
              <a:rPr lang="en-US" noProof="0" dirty="0"/>
            </a:br>
            <a:endParaRPr lang="en-US" noProof="0" dirty="0"/>
          </a:p>
        </p:txBody>
      </p:sp>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5" name="Chave esquerda 4"/>
          <p:cNvSpPr/>
          <p:nvPr/>
        </p:nvSpPr>
        <p:spPr>
          <a:xfrm>
            <a:off x="10344151" y="836613"/>
            <a:ext cx="73025" cy="431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8" name="Date Placeholder 7">
            <a:extLst>
              <a:ext uri="{FF2B5EF4-FFF2-40B4-BE49-F238E27FC236}">
                <a16:creationId xmlns:a16="http://schemas.microsoft.com/office/drawing/2014/main" id="{9E71EB26-0D0F-4A7D-810B-D2A703966255}"/>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32F0311B-8361-49C4-ABB6-09022F6013DB}"/>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BC2E3A84-54D6-4CEF-B744-8E8B8866E2C0}"/>
              </a:ext>
            </a:extLst>
          </p:cNvPr>
          <p:cNvSpPr>
            <a:spLocks noGrp="1"/>
          </p:cNvSpPr>
          <p:nvPr>
            <p:ph type="sldNum" sz="quarter" idx="16"/>
          </p:nvPr>
        </p:nvSpPr>
        <p:spPr/>
        <p:txBody>
          <a:bodyPr/>
          <a:lstStyle/>
          <a:p>
            <a:pPr>
              <a:defRPr/>
            </a:pPr>
            <a:fld id="{16497F98-F620-4594-A6E0-A4C09C6EBF06}" type="slidenum">
              <a:rPr lang="pt-BR" altLang="pt-BR" smtClean="0"/>
              <a:pPr>
                <a:defRPr/>
              </a:pPr>
              <a:t>22</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1745235595"/>
      </p:ext>
    </p:extLst>
  </p:cSld>
  <p:clrMapOvr>
    <a:masterClrMapping/>
  </p:clrMapOvr>
  <mc:AlternateContent xmlns:mc="http://schemas.openxmlformats.org/markup-compatibility/2006" xmlns:p14="http://schemas.microsoft.com/office/powerpoint/2010/main">
    <mc:Choice Requires="p14">
      <p:transition spd="slow" p14:dur="2000" advTm="40277"/>
    </mc:Choice>
    <mc:Fallback xmlns="">
      <p:transition spd="slow" advTm="4027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12" name="Rectangle 2"/>
          <p:cNvSpPr>
            <a:spLocks noGrp="1" noChangeArrowheads="1"/>
          </p:cNvSpPr>
          <p:nvPr>
            <p:ph type="title"/>
          </p:nvPr>
        </p:nvSpPr>
        <p:spPr/>
        <p:txBody>
          <a:bodyPr/>
          <a:lstStyle/>
          <a:p>
            <a:r>
              <a:rPr lang="en-US" altLang="pt-BR" noProof="0" dirty="0"/>
              <a:t>Future Work</a:t>
            </a:r>
          </a:p>
        </p:txBody>
      </p:sp>
      <p:sp>
        <p:nvSpPr>
          <p:cNvPr id="17" name="Content Placeholder 16">
            <a:extLst>
              <a:ext uri="{FF2B5EF4-FFF2-40B4-BE49-F238E27FC236}">
                <a16:creationId xmlns:a16="http://schemas.microsoft.com/office/drawing/2014/main" id="{CDE4BF59-8099-4531-8E4D-F7B8B60C9502}"/>
              </a:ext>
            </a:extLst>
          </p:cNvPr>
          <p:cNvSpPr>
            <a:spLocks noGrp="1"/>
          </p:cNvSpPr>
          <p:nvPr>
            <p:ph sz="quarter" idx="13"/>
          </p:nvPr>
        </p:nvSpPr>
        <p:spPr/>
        <p:txBody>
          <a:bodyPr/>
          <a:lstStyle/>
          <a:p>
            <a:r>
              <a:rPr lang="en-US" dirty="0"/>
              <a:t>Build a practical framework for analyzing games as IS</a:t>
            </a:r>
          </a:p>
          <a:p>
            <a:r>
              <a:rPr lang="en-US" dirty="0"/>
              <a:t>Continue investigating recognized techniques in IS to incorporate them into the game designs developed by our research group</a:t>
            </a:r>
          </a:p>
          <a:p>
            <a:endParaRPr lang="pt-BR" dirty="0"/>
          </a:p>
        </p:txBody>
      </p:sp>
      <p:sp>
        <p:nvSpPr>
          <p:cNvPr id="8" name="Date Placeholder 7">
            <a:extLst>
              <a:ext uri="{FF2B5EF4-FFF2-40B4-BE49-F238E27FC236}">
                <a16:creationId xmlns:a16="http://schemas.microsoft.com/office/drawing/2014/main" id="{14AC72C8-A7B1-4EFE-ACA3-0921C9B6FE1F}"/>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A150DD93-2B78-4877-AC60-D52F5A4F365A}"/>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F85A2102-1D3C-4F10-B02E-6F34E5506A0F}"/>
              </a:ext>
            </a:extLst>
          </p:cNvPr>
          <p:cNvSpPr>
            <a:spLocks noGrp="1"/>
          </p:cNvSpPr>
          <p:nvPr>
            <p:ph type="sldNum" sz="quarter" idx="16"/>
          </p:nvPr>
        </p:nvSpPr>
        <p:spPr/>
        <p:txBody>
          <a:bodyPr/>
          <a:lstStyle/>
          <a:p>
            <a:pPr>
              <a:defRPr/>
            </a:pPr>
            <a:fld id="{16497F98-F620-4594-A6E0-A4C09C6EBF06}" type="slidenum">
              <a:rPr lang="pt-BR" altLang="pt-BR" smtClean="0"/>
              <a:pPr>
                <a:defRPr/>
              </a:pPr>
              <a:t>23</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1115538875"/>
      </p:ext>
    </p:extLst>
  </p:cSld>
  <p:clrMapOvr>
    <a:masterClrMapping/>
  </p:clrMapOvr>
  <mc:AlternateContent xmlns:mc="http://schemas.openxmlformats.org/markup-compatibility/2006" xmlns:p14="http://schemas.microsoft.com/office/powerpoint/2010/main">
    <mc:Choice Requires="p14">
      <p:transition spd="slow" p14:dur="2000" advTm="14503"/>
    </mc:Choice>
    <mc:Fallback xmlns="">
      <p:transition spd="slow" advTm="1450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F8E331D-2947-489F-865D-A5194986CF4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49BAD6CB-E400-4C2E-85C5-0FC6FAD6DE6A}"/>
              </a:ext>
            </a:extLst>
          </p:cNvPr>
          <p:cNvSpPr>
            <a:spLocks noGrp="1"/>
          </p:cNvSpPr>
          <p:nvPr>
            <p:ph type="title"/>
          </p:nvPr>
        </p:nvSpPr>
        <p:spPr/>
        <p:txBody>
          <a:bodyPr/>
          <a:lstStyle/>
          <a:p>
            <a:r>
              <a:rPr lang="pt-BR" dirty="0"/>
              <a:t>Obrigado!</a:t>
            </a:r>
          </a:p>
        </p:txBody>
      </p:sp>
      <p:sp>
        <p:nvSpPr>
          <p:cNvPr id="9" name="Date Placeholder 8">
            <a:extLst>
              <a:ext uri="{FF2B5EF4-FFF2-40B4-BE49-F238E27FC236}">
                <a16:creationId xmlns:a16="http://schemas.microsoft.com/office/drawing/2014/main" id="{5B05B0DC-D0F1-4798-93E6-3704E9220922}"/>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F52B0671-D16E-4B54-9A0F-4BC51D74B37C}"/>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87B32368-A590-4958-A7FA-969907121EC7}"/>
              </a:ext>
            </a:extLst>
          </p:cNvPr>
          <p:cNvSpPr>
            <a:spLocks noGrp="1"/>
          </p:cNvSpPr>
          <p:nvPr>
            <p:ph type="sldNum" sz="quarter" idx="12"/>
          </p:nvPr>
        </p:nvSpPr>
        <p:spPr/>
        <p:txBody>
          <a:bodyPr/>
          <a:lstStyle/>
          <a:p>
            <a:pPr>
              <a:defRPr/>
            </a:pPr>
            <a:fld id="{16497F98-F620-4594-A6E0-A4C09C6EBF06}" type="slidenum">
              <a:rPr lang="pt-BR" altLang="pt-BR" smtClean="0"/>
              <a:pPr>
                <a:defRPr/>
              </a:pPr>
              <a:t>24</a:t>
            </a:fld>
            <a:r>
              <a:rPr lang="pt-BR" altLang="pt-BR" sz="1800"/>
              <a:t>/27</a:t>
            </a:r>
            <a:endParaRPr lang="pt-BR" altLang="pt-BR" sz="1800" dirty="0"/>
          </a:p>
        </p:txBody>
      </p:sp>
    </p:spTree>
    <p:extLst>
      <p:ext uri="{BB962C8B-B14F-4D97-AF65-F5344CB8AC3E}">
        <p14:creationId xmlns:p14="http://schemas.microsoft.com/office/powerpoint/2010/main" val="508473966"/>
      </p:ext>
    </p:extLst>
  </p:cSld>
  <p:clrMapOvr>
    <a:masterClrMapping/>
  </p:clrMapOvr>
  <mc:AlternateContent xmlns:mc="http://schemas.openxmlformats.org/markup-compatibility/2006" xmlns:p14="http://schemas.microsoft.com/office/powerpoint/2010/main">
    <mc:Choice Requires="p14">
      <p:transition spd="slow" p14:dur="2000" advTm="2392"/>
    </mc:Choice>
    <mc:Fallback xmlns="">
      <p:transition spd="slow" advTm="239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71847" y="68960"/>
            <a:ext cx="10762313" cy="1118587"/>
          </a:xfrm>
        </p:spPr>
        <p:txBody>
          <a:bodyPr/>
          <a:lstStyle/>
          <a:p>
            <a:r>
              <a:rPr lang="en-US" altLang="pt-BR" noProof="0" dirty="0"/>
              <a:t>References</a:t>
            </a:r>
          </a:p>
        </p:txBody>
      </p:sp>
      <p:sp>
        <p:nvSpPr>
          <p:cNvPr id="21507" name="Rectangle 3"/>
          <p:cNvSpPr>
            <a:spLocks noGrp="1" noChangeArrowheads="1"/>
          </p:cNvSpPr>
          <p:nvPr>
            <p:ph sz="quarter" idx="13"/>
          </p:nvPr>
        </p:nvSpPr>
        <p:spPr>
          <a:xfrm>
            <a:off x="63501" y="1341438"/>
            <a:ext cx="11969751" cy="4608512"/>
          </a:xfrm>
        </p:spPr>
        <p:txBody>
          <a:bodyPr>
            <a:normAutofit fontScale="40000" lnSpcReduction="20000"/>
          </a:bodyPr>
          <a:lstStyle/>
          <a:p>
            <a:r>
              <a:rPr lang="en-US" noProof="0" dirty="0" err="1"/>
              <a:t>Saiqa</a:t>
            </a:r>
            <a:r>
              <a:rPr lang="en-US" noProof="0" dirty="0"/>
              <a:t> Aleem, Luiz Fernando </a:t>
            </a:r>
            <a:r>
              <a:rPr lang="en-US" noProof="0" dirty="0" err="1"/>
              <a:t>Capretz</a:t>
            </a:r>
            <a:r>
              <a:rPr lang="en-US" noProof="0" dirty="0"/>
              <a:t>, and Faheem Ahmed. 2016. Game development software engineering process life cycle: a systematic review. Journal of Software Engineering Research and Development 4, 1 (</a:t>
            </a:r>
            <a:r>
              <a:rPr lang="en-US" noProof="0" dirty="0" err="1"/>
              <a:t>nov</a:t>
            </a:r>
            <a:r>
              <a:rPr lang="en-US" noProof="0" dirty="0"/>
              <a:t> 2016), 30. https: //doi.org/10.1186/s40411-016-0032-7</a:t>
            </a:r>
          </a:p>
          <a:p>
            <a:r>
              <a:rPr lang="en-US" noProof="0" dirty="0"/>
              <a:t>Mario Bunge. 1979. Treatise on Basic Philosophy - Ontology II: A World of Systems. Treatise on Basic Philosophy, Vol. 4. Springer</a:t>
            </a:r>
          </a:p>
          <a:p>
            <a:r>
              <a:rPr lang="en-US" noProof="0" dirty="0" err="1"/>
              <a:t>Tadeu</a:t>
            </a:r>
            <a:r>
              <a:rPr lang="en-US" noProof="0" dirty="0"/>
              <a:t> </a:t>
            </a:r>
            <a:r>
              <a:rPr lang="en-US" noProof="0" dirty="0" err="1"/>
              <a:t>Classe</a:t>
            </a:r>
            <a:r>
              <a:rPr lang="en-US" noProof="0" dirty="0"/>
              <a:t>, Renata Araujo, and Geraldo Xexéo. 2018. De Processos de </a:t>
            </a:r>
            <a:r>
              <a:rPr lang="en-US" noProof="0" dirty="0" err="1"/>
              <a:t>Negócio</a:t>
            </a:r>
            <a:r>
              <a:rPr lang="en-US" noProof="0" dirty="0"/>
              <a:t> para </a:t>
            </a:r>
            <a:r>
              <a:rPr lang="en-US" noProof="0" dirty="0" err="1"/>
              <a:t>Jogos</a:t>
            </a:r>
            <a:r>
              <a:rPr lang="en-US" noProof="0" dirty="0"/>
              <a:t> </a:t>
            </a:r>
            <a:r>
              <a:rPr lang="en-US" noProof="0" dirty="0" err="1"/>
              <a:t>Digitais</a:t>
            </a:r>
            <a:r>
              <a:rPr lang="en-US" noProof="0" dirty="0"/>
              <a:t>: Uma </a:t>
            </a:r>
            <a:r>
              <a:rPr lang="en-US" noProof="0" dirty="0" err="1"/>
              <a:t>Proposta</a:t>
            </a:r>
            <a:r>
              <a:rPr lang="en-US" noProof="0" dirty="0"/>
              <a:t> de </a:t>
            </a:r>
            <a:r>
              <a:rPr lang="en-US" noProof="0" dirty="0" err="1"/>
              <a:t>Mapeamento</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RJ, Brazil, 465–472</a:t>
            </a:r>
          </a:p>
          <a:p>
            <a:r>
              <a:rPr lang="en-US" noProof="0" dirty="0"/>
              <a:t>Willian S. Davis and David C. Yen (Eds.). 1998.The Information System Consultant’s Handbook: Systems Analysis and Design(1st ed.). CRC Press</a:t>
            </a:r>
          </a:p>
          <a:p>
            <a:r>
              <a:rPr lang="en-US" noProof="0" dirty="0"/>
              <a:t>R. P. De Lope and N. Medina-Medina. 2016. Using UML to Model Educational Games. In2016 8th International Conference on Games and Virtual Worlds for Serious Applications (VS-GAMES). IEEE, Barcelona, Spain, 1– 4. https://doi.org/10.1109/VS-GAMES.2016.7590373</a:t>
            </a:r>
          </a:p>
          <a:p>
            <a:r>
              <a:rPr lang="en-US" noProof="0" dirty="0"/>
              <a:t>Joris </a:t>
            </a:r>
            <a:r>
              <a:rPr lang="en-US" noProof="0" dirty="0" err="1"/>
              <a:t>Dormans</a:t>
            </a:r>
            <a:r>
              <a:rPr lang="en-US" noProof="0" dirty="0"/>
              <a:t> et al.2012.Engineering emergence: applied theory for game design. Universiteit van Amsterdam, Netherlands</a:t>
            </a:r>
          </a:p>
          <a:p>
            <a:r>
              <a:rPr lang="en-US" noProof="0" dirty="0" err="1"/>
              <a:t>Gevã</a:t>
            </a:r>
            <a:r>
              <a:rPr lang="en-US" noProof="0" dirty="0"/>
              <a:t> Martins, </a:t>
            </a:r>
            <a:r>
              <a:rPr lang="en-US" noProof="0" dirty="0" err="1"/>
              <a:t>Welington</a:t>
            </a:r>
            <a:r>
              <a:rPr lang="en-US" noProof="0" dirty="0"/>
              <a:t> Silva, Fernanda Campos, Victor </a:t>
            </a:r>
            <a:r>
              <a:rPr lang="en-US" noProof="0" dirty="0" err="1"/>
              <a:t>Stroele</a:t>
            </a:r>
            <a:r>
              <a:rPr lang="en-US" noProof="0" dirty="0"/>
              <a:t>, José Maria N. David, and Regina Braga. 2018. </a:t>
            </a:r>
            <a:r>
              <a:rPr lang="en-US" noProof="0" dirty="0" err="1"/>
              <a:t>Construção</a:t>
            </a:r>
            <a:r>
              <a:rPr lang="en-US" noProof="0" dirty="0"/>
              <a:t> de </a:t>
            </a:r>
            <a:r>
              <a:rPr lang="en-US" noProof="0" dirty="0" err="1"/>
              <a:t>Jogos</a:t>
            </a:r>
            <a:r>
              <a:rPr lang="en-US" noProof="0" dirty="0"/>
              <a:t> </a:t>
            </a:r>
            <a:r>
              <a:rPr lang="en-US" noProof="0" dirty="0" err="1"/>
              <a:t>Educacionais</a:t>
            </a:r>
            <a:r>
              <a:rPr lang="en-US" noProof="0" dirty="0"/>
              <a:t> </a:t>
            </a:r>
            <a:r>
              <a:rPr lang="en-US" noProof="0" dirty="0" err="1"/>
              <a:t>através</a:t>
            </a:r>
            <a:r>
              <a:rPr lang="en-US" noProof="0" dirty="0"/>
              <a:t> de </a:t>
            </a:r>
            <a:r>
              <a:rPr lang="en-US" noProof="0" dirty="0" err="1"/>
              <a:t>Modelo</a:t>
            </a:r>
            <a:r>
              <a:rPr lang="en-US" noProof="0" dirty="0"/>
              <a:t> de </a:t>
            </a:r>
            <a:r>
              <a:rPr lang="en-US" noProof="0" dirty="0" err="1"/>
              <a:t>recursos</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16–22.</a:t>
            </a:r>
          </a:p>
          <a:p>
            <a:r>
              <a:rPr lang="en-US" noProof="0" dirty="0"/>
              <a:t>S. Moller, S. Schmidt, and J. Beyer. 2013. Gaming taxonomy: An overview of concepts and evaluation methods for computer gaming </a:t>
            </a:r>
            <a:r>
              <a:rPr lang="en-US" noProof="0" dirty="0" err="1"/>
              <a:t>QoE</a:t>
            </a:r>
            <a:r>
              <a:rPr lang="en-US" noProof="0" dirty="0"/>
              <a:t>. In 2013 Fifth International Workshop on Quality of Multimedia Experience (</a:t>
            </a:r>
            <a:r>
              <a:rPr lang="en-US" noProof="0" dirty="0" err="1"/>
              <a:t>QoMEX</a:t>
            </a:r>
            <a:r>
              <a:rPr lang="en-US" noProof="0" dirty="0"/>
              <a:t>). IEEE, Klagenfurt am </a:t>
            </a:r>
            <a:r>
              <a:rPr lang="en-US" noProof="0" dirty="0" err="1"/>
              <a:t>Wörthersee</a:t>
            </a:r>
            <a:r>
              <a:rPr lang="en-US" noProof="0" dirty="0"/>
              <a:t>, Austria, 236–241. https://doi.org/10.1109/QoMEX.2013.6603243 </a:t>
            </a:r>
          </a:p>
          <a:p>
            <a:r>
              <a:rPr lang="en-US" noProof="0" dirty="0"/>
              <a:t>Ann Osborne O’Hagan, Gerry Coleman, and Rory V. O’Connor. 2014. Software Development Processes for Games: A Systematic Literature Review. In Communications in Computer and Information Science. Springer Berlin, 182–193. https://doi.org/10.1007/978-3-662-43896-1_16</a:t>
            </a:r>
          </a:p>
          <a:p>
            <a:r>
              <a:rPr lang="en-US" noProof="0" dirty="0"/>
              <a:t>Stephen Tang, Martin </a:t>
            </a:r>
            <a:r>
              <a:rPr lang="en-US" noProof="0" dirty="0" err="1"/>
              <a:t>Hanneghan</a:t>
            </a:r>
            <a:r>
              <a:rPr lang="en-US" noProof="0" dirty="0"/>
              <a:t>, Tony Hughes, C Dennett, S Cooper, M </a:t>
            </a:r>
            <a:r>
              <a:rPr lang="en-US" noProof="0" dirty="0" err="1"/>
              <a:t>Ariff</a:t>
            </a:r>
            <a:r>
              <a:rPr lang="en-US" noProof="0" dirty="0"/>
              <a:t> Sabri, et al. 2008. Towards a domain specific modelling language for serious gam design. In 6th International Game Design and Technology Workshop. Liverpool John </a:t>
            </a:r>
            <a:r>
              <a:rPr lang="en-US" noProof="0" dirty="0" err="1"/>
              <a:t>Moores</a:t>
            </a:r>
            <a:r>
              <a:rPr lang="en-US" noProof="0" dirty="0"/>
              <a:t> University, Liverpool, UK, 10 pages</a:t>
            </a:r>
          </a:p>
          <a:p>
            <a:r>
              <a:rPr lang="en-US" noProof="0" dirty="0"/>
              <a:t>Jeffrey Whitten and Lonnie Bentley. 2007. System Analysis and Design Methods (7th ed). McGraw-Hill.</a:t>
            </a:r>
          </a:p>
        </p:txBody>
      </p:sp>
      <p:pic>
        <p:nvPicPr>
          <p:cNvPr id="8" name="Picture 6">
            <a:extLst>
              <a:ext uri="{FF2B5EF4-FFF2-40B4-BE49-F238E27FC236}">
                <a16:creationId xmlns:a16="http://schemas.microsoft.com/office/drawing/2014/main" id="{88CFE0D2-B40F-49CD-96FF-F4009DDE4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a:extLst>
              <a:ext uri="{FF2B5EF4-FFF2-40B4-BE49-F238E27FC236}">
                <a16:creationId xmlns:a16="http://schemas.microsoft.com/office/drawing/2014/main" id="{29BEA746-EDF9-4CF0-B9D0-99969AFFBCFD}"/>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22D90A1-E341-4CE5-9858-1B4640E36517}"/>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999E157C-1C1A-4588-9A34-AFDD027CE0EA}"/>
              </a:ext>
            </a:extLst>
          </p:cNvPr>
          <p:cNvSpPr>
            <a:spLocks noGrp="1"/>
          </p:cNvSpPr>
          <p:nvPr>
            <p:ph type="sldNum" sz="quarter" idx="16"/>
          </p:nvPr>
        </p:nvSpPr>
        <p:spPr/>
        <p:txBody>
          <a:bodyPr/>
          <a:lstStyle/>
          <a:p>
            <a:pPr>
              <a:defRPr/>
            </a:pPr>
            <a:fld id="{16497F98-F620-4594-A6E0-A4C09C6EBF06}" type="slidenum">
              <a:rPr lang="pt-BR" altLang="pt-BR" smtClean="0"/>
              <a:pPr>
                <a:defRPr/>
              </a:pPr>
              <a:t>25</a:t>
            </a:fld>
            <a:r>
              <a:rPr lang="pt-BR" altLang="pt-BR" sz="1800"/>
              <a:t>/27</a:t>
            </a:r>
            <a:endParaRPr lang="pt-BR" altLang="pt-BR" sz="1800" dirty="0"/>
          </a:p>
        </p:txBody>
      </p:sp>
    </p:spTree>
  </p:cSld>
  <p:clrMapOvr>
    <a:masterClrMapping/>
  </p:clrMapOvr>
  <mc:AlternateContent xmlns:mc="http://schemas.openxmlformats.org/markup-compatibility/2006" xmlns:p14="http://schemas.microsoft.com/office/powerpoint/2010/main">
    <mc:Choice Requires="p14">
      <p:transition spd="slow" p14:dur="2000" advTm="6055"/>
    </mc:Choice>
    <mc:Fallback xmlns="">
      <p:transition spd="slow" advTm="605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0784-F1DE-405E-A2C5-66908A47AE8D}"/>
              </a:ext>
            </a:extLst>
          </p:cNvPr>
          <p:cNvSpPr>
            <a:spLocks noGrp="1"/>
          </p:cNvSpPr>
          <p:nvPr>
            <p:ph type="title"/>
          </p:nvPr>
        </p:nvSpPr>
        <p:spPr/>
        <p:txBody>
          <a:bodyPr/>
          <a:lstStyle/>
          <a:p>
            <a:r>
              <a:rPr lang="en-US" dirty="0" err="1"/>
              <a:t>Acknoledgments</a:t>
            </a:r>
            <a:r>
              <a:rPr lang="en-US" dirty="0"/>
              <a:t> </a:t>
            </a:r>
          </a:p>
        </p:txBody>
      </p:sp>
      <p:sp>
        <p:nvSpPr>
          <p:cNvPr id="3" name="Content Placeholder 2">
            <a:extLst>
              <a:ext uri="{FF2B5EF4-FFF2-40B4-BE49-F238E27FC236}">
                <a16:creationId xmlns:a16="http://schemas.microsoft.com/office/drawing/2014/main" id="{1F1544F2-BCC9-4BFA-ADC1-F17A9AE730E1}"/>
              </a:ext>
            </a:extLst>
          </p:cNvPr>
          <p:cNvSpPr>
            <a:spLocks noGrp="1"/>
          </p:cNvSpPr>
          <p:nvPr>
            <p:ph sz="quarter" idx="13"/>
          </p:nvPr>
        </p:nvSpPr>
        <p:spPr/>
        <p:txBody>
          <a:bodyPr>
            <a:normAutofit/>
          </a:bodyPr>
          <a:lstStyle/>
          <a:p>
            <a:r>
              <a:rPr lang="en-US" dirty="0"/>
              <a:t>This study was supported by </a:t>
            </a:r>
          </a:p>
          <a:p>
            <a:pPr lvl="1"/>
            <a:r>
              <a:rPr lang="en-US" dirty="0"/>
              <a:t>the </a:t>
            </a:r>
            <a:r>
              <a:rPr lang="en-US" dirty="0" err="1"/>
              <a:t>Conselho</a:t>
            </a:r>
            <a:r>
              <a:rPr lang="en-US" dirty="0"/>
              <a:t> Nacional de </a:t>
            </a:r>
            <a:r>
              <a:rPr lang="en-US" dirty="0" err="1"/>
              <a:t>Desenvolvimento</a:t>
            </a:r>
            <a:r>
              <a:rPr lang="en-US" dirty="0"/>
              <a:t> </a:t>
            </a:r>
            <a:r>
              <a:rPr lang="en-US" dirty="0" err="1"/>
              <a:t>Científico</a:t>
            </a:r>
            <a:r>
              <a:rPr lang="en-US" dirty="0"/>
              <a:t> e </a:t>
            </a:r>
            <a:r>
              <a:rPr lang="en-US" dirty="0" err="1"/>
              <a:t>Tecnológico</a:t>
            </a:r>
            <a:r>
              <a:rPr lang="en-US" dirty="0"/>
              <a:t> (</a:t>
            </a:r>
            <a:r>
              <a:rPr lang="en-US" dirty="0" err="1"/>
              <a:t>CNPq</a:t>
            </a:r>
            <a:r>
              <a:rPr lang="en-US" dirty="0"/>
              <a:t>) - </a:t>
            </a:r>
            <a:r>
              <a:rPr lang="en-US" dirty="0" err="1"/>
              <a:t>Brasil</a:t>
            </a:r>
            <a:r>
              <a:rPr lang="en-US" dirty="0"/>
              <a:t> under Grant RESOLUÇÃO NORMATIVA RN-017/2006</a:t>
            </a:r>
          </a:p>
          <a:p>
            <a:pPr lvl="1"/>
            <a:r>
              <a:rPr lang="en-US" dirty="0" err="1"/>
              <a:t>Coordenação</a:t>
            </a:r>
            <a:r>
              <a:rPr lang="en-US" dirty="0"/>
              <a:t> de </a:t>
            </a:r>
            <a:r>
              <a:rPr lang="en-US" dirty="0" err="1"/>
              <a:t>Aperfeiçoamento</a:t>
            </a:r>
            <a:r>
              <a:rPr lang="en-US" dirty="0"/>
              <a:t> de </a:t>
            </a:r>
            <a:r>
              <a:rPr lang="en-US" dirty="0" err="1"/>
              <a:t>Pessoal</a:t>
            </a:r>
            <a:r>
              <a:rPr lang="en-US" dirty="0"/>
              <a:t> de </a:t>
            </a:r>
            <a:r>
              <a:rPr lang="en-US" dirty="0" err="1"/>
              <a:t>Nível</a:t>
            </a:r>
            <a:r>
              <a:rPr lang="en-US" dirty="0"/>
              <a:t> Superior (CAPES) - </a:t>
            </a:r>
            <a:r>
              <a:rPr lang="en-US" dirty="0" err="1"/>
              <a:t>Brasil</a:t>
            </a:r>
            <a:r>
              <a:rPr lang="en-US" dirty="0"/>
              <a:t> under Grant Finance Code 001. </a:t>
            </a:r>
          </a:p>
          <a:p>
            <a:r>
              <a:rPr lang="en-US" dirty="0" err="1"/>
              <a:t>Farmy</a:t>
            </a:r>
            <a:r>
              <a:rPr lang="en-US" dirty="0"/>
              <a:t> Silva was supported by </a:t>
            </a:r>
            <a:r>
              <a:rPr lang="en-US" dirty="0" err="1"/>
              <a:t>CNPq</a:t>
            </a:r>
            <a:r>
              <a:rPr lang="en-US" dirty="0"/>
              <a:t>. </a:t>
            </a:r>
          </a:p>
          <a:p>
            <a:r>
              <a:rPr lang="en-US" dirty="0"/>
              <a:t>Leandro </a:t>
            </a:r>
            <a:r>
              <a:rPr lang="en-US" dirty="0" err="1"/>
              <a:t>Ouriques</a:t>
            </a:r>
            <a:r>
              <a:rPr lang="en-US" dirty="0"/>
              <a:t> was supported by Brazilian Navy. </a:t>
            </a:r>
          </a:p>
          <a:p>
            <a:r>
              <a:rPr lang="en-US" dirty="0"/>
              <a:t>Eduardo </a:t>
            </a:r>
            <a:r>
              <a:rPr lang="en-US" dirty="0" err="1"/>
              <a:t>Mangeli</a:t>
            </a:r>
            <a:r>
              <a:rPr lang="en-US" dirty="0"/>
              <a:t> and Luis Coimbra were supported by CAPES.</a:t>
            </a:r>
          </a:p>
        </p:txBody>
      </p:sp>
      <p:sp>
        <p:nvSpPr>
          <p:cNvPr id="10" name="Date Placeholder 9">
            <a:extLst>
              <a:ext uri="{FF2B5EF4-FFF2-40B4-BE49-F238E27FC236}">
                <a16:creationId xmlns:a16="http://schemas.microsoft.com/office/drawing/2014/main" id="{232744FF-D129-4827-9ED3-2B312F05A057}"/>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271F506-D706-41C5-8FAF-F0AFFD374DEE}"/>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5" name="Slide Number Placeholder 4">
            <a:extLst>
              <a:ext uri="{FF2B5EF4-FFF2-40B4-BE49-F238E27FC236}">
                <a16:creationId xmlns:a16="http://schemas.microsoft.com/office/drawing/2014/main" id="{C91F7552-429B-44C6-AE0B-A3336FBF19C7}"/>
              </a:ext>
            </a:extLst>
          </p:cNvPr>
          <p:cNvSpPr>
            <a:spLocks noGrp="1"/>
          </p:cNvSpPr>
          <p:nvPr>
            <p:ph type="sldNum" sz="quarter" idx="16"/>
          </p:nvPr>
        </p:nvSpPr>
        <p:spPr/>
        <p:txBody>
          <a:bodyPr/>
          <a:lstStyle/>
          <a:p>
            <a:pPr>
              <a:defRPr/>
            </a:pPr>
            <a:fld id="{16497F98-F620-4594-A6E0-A4C09C6EBF06}" type="slidenum">
              <a:rPr lang="pt-BR" altLang="pt-BR" smtClean="0"/>
              <a:pPr>
                <a:defRPr/>
              </a:pPr>
              <a:t>26</a:t>
            </a:fld>
            <a:r>
              <a:rPr lang="pt-BR" altLang="pt-BR" sz="1800"/>
              <a:t>/27</a:t>
            </a:r>
            <a:endParaRPr lang="pt-BR" altLang="pt-BR" sz="1800" dirty="0"/>
          </a:p>
        </p:txBody>
      </p:sp>
    </p:spTree>
    <p:extLst>
      <p:ext uri="{BB962C8B-B14F-4D97-AF65-F5344CB8AC3E}">
        <p14:creationId xmlns:p14="http://schemas.microsoft.com/office/powerpoint/2010/main" val="1586695198"/>
      </p:ext>
    </p:extLst>
  </p:cSld>
  <p:clrMapOvr>
    <a:masterClrMapping/>
  </p:clrMapOvr>
  <mc:AlternateContent xmlns:mc="http://schemas.openxmlformats.org/markup-compatibility/2006" xmlns:p14="http://schemas.microsoft.com/office/powerpoint/2010/main">
    <mc:Choice Requires="p14">
      <p:transition spd="slow" p14:dur="2000" advTm="5047"/>
    </mc:Choice>
    <mc:Fallback xmlns="">
      <p:transition spd="slow" advTm="504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E8430A3-0286-462A-BF16-E8F485121E54}"/>
              </a:ext>
            </a:extLst>
          </p:cNvPr>
          <p:cNvPicPr>
            <a:picLocks noChangeAspect="1"/>
          </p:cNvPicPr>
          <p:nvPr/>
        </p:nvPicPr>
        <p:blipFill>
          <a:blip r:embed="rId2"/>
          <a:stretch>
            <a:fillRect/>
          </a:stretch>
        </p:blipFill>
        <p:spPr>
          <a:xfrm>
            <a:off x="7644404" y="523172"/>
            <a:ext cx="2663829" cy="3679929"/>
          </a:xfrm>
          <a:prstGeom prst="rect">
            <a:avLst/>
          </a:prstGeom>
        </p:spPr>
      </p:pic>
      <p:sp>
        <p:nvSpPr>
          <p:cNvPr id="17" name="Rectangle: Rounded Corners 16">
            <a:extLst>
              <a:ext uri="{FF2B5EF4-FFF2-40B4-BE49-F238E27FC236}">
                <a16:creationId xmlns:a16="http://schemas.microsoft.com/office/drawing/2014/main" id="{67B4ACA3-0269-447E-AC19-6C3D3330D6C7}"/>
              </a:ext>
            </a:extLst>
          </p:cNvPr>
          <p:cNvSpPr/>
          <p:nvPr/>
        </p:nvSpPr>
        <p:spPr>
          <a:xfrm>
            <a:off x="6446509" y="4294214"/>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19" name="Picture 18" descr="Diagram&#10;&#10;Description automatically generated with medium confidence">
            <a:extLst>
              <a:ext uri="{FF2B5EF4-FFF2-40B4-BE49-F238E27FC236}">
                <a16:creationId xmlns:a16="http://schemas.microsoft.com/office/drawing/2014/main" id="{0A11B36F-E99A-4B28-80FD-88556E000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4879902"/>
            <a:ext cx="765745" cy="1044198"/>
          </a:xfrm>
          <a:prstGeom prst="rect">
            <a:avLst/>
          </a:prstGeom>
        </p:spPr>
      </p:pic>
      <p:pic>
        <p:nvPicPr>
          <p:cNvPr id="25" name="Picture 24" descr="Logo, company name&#10;&#10;Description automatically generated">
            <a:extLst>
              <a:ext uri="{FF2B5EF4-FFF2-40B4-BE49-F238E27FC236}">
                <a16:creationId xmlns:a16="http://schemas.microsoft.com/office/drawing/2014/main" id="{CCCB24FA-A288-4D8D-915B-910BA692D4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5246" b="24746"/>
          <a:stretch/>
        </p:blipFill>
        <p:spPr>
          <a:xfrm>
            <a:off x="119336" y="312660"/>
            <a:ext cx="5401067" cy="1440160"/>
          </a:xfrm>
          <a:prstGeom prst="rect">
            <a:avLst/>
          </a:prstGeom>
        </p:spPr>
      </p:pic>
      <p:pic>
        <p:nvPicPr>
          <p:cNvPr id="30" name="Picture 29" descr="Shape&#10;&#10;Description automatically generated with medium confidence">
            <a:extLst>
              <a:ext uri="{FF2B5EF4-FFF2-40B4-BE49-F238E27FC236}">
                <a16:creationId xmlns:a16="http://schemas.microsoft.com/office/drawing/2014/main" id="{ADE2274A-3052-4CE1-995E-F55EBC05BF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6320" y="5031775"/>
            <a:ext cx="2232248" cy="892325"/>
          </a:xfrm>
          <a:prstGeom prst="rect">
            <a:avLst/>
          </a:prstGeom>
        </p:spPr>
      </p:pic>
      <p:pic>
        <p:nvPicPr>
          <p:cNvPr id="32" name="Picture 31" descr="Logo&#10;&#10;Description automatically generated">
            <a:extLst>
              <a:ext uri="{FF2B5EF4-FFF2-40B4-BE49-F238E27FC236}">
                <a16:creationId xmlns:a16="http://schemas.microsoft.com/office/drawing/2014/main" id="{25E40645-8C5E-44EB-8ED9-78BE83599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5679" y="5031774"/>
            <a:ext cx="2065257" cy="892326"/>
          </a:xfrm>
          <a:prstGeom prst="rect">
            <a:avLst/>
          </a:prstGeom>
        </p:spPr>
      </p:pic>
      <p:sp>
        <p:nvSpPr>
          <p:cNvPr id="33" name="TextBox 32">
            <a:extLst>
              <a:ext uri="{FF2B5EF4-FFF2-40B4-BE49-F238E27FC236}">
                <a16:creationId xmlns:a16="http://schemas.microsoft.com/office/drawing/2014/main" id="{F6B62F05-6126-4036-81D7-9EFADB84691C}"/>
              </a:ext>
            </a:extLst>
          </p:cNvPr>
          <p:cNvSpPr txBox="1"/>
          <p:nvPr/>
        </p:nvSpPr>
        <p:spPr>
          <a:xfrm>
            <a:off x="676931" y="2408602"/>
            <a:ext cx="4843472" cy="1249573"/>
          </a:xfrm>
          <a:prstGeom prst="rect">
            <a:avLst/>
          </a:prstGeom>
          <a:noFill/>
        </p:spPr>
        <p:txBody>
          <a:bodyPr wrap="square" rtlCol="0">
            <a:spAutoFit/>
          </a:bodyPr>
          <a:lstStyle/>
          <a:p>
            <a:pPr marL="0" indent="0" algn="ctr">
              <a:lnSpc>
                <a:spcPct val="120000"/>
              </a:lnSpc>
              <a:spcBef>
                <a:spcPts val="0"/>
              </a:spcBef>
              <a:spcAft>
                <a:spcPts val="2400"/>
              </a:spcAft>
              <a:buNone/>
            </a:pPr>
            <a:r>
              <a:rPr lang="pt-BR" sz="3200" dirty="0">
                <a:solidFill>
                  <a:srgbClr val="2D719A"/>
                </a:solidFill>
                <a:latin typeface="Circo" panose="02000800000000000000" pitchFamily="2" charset="0"/>
                <a:cs typeface="Arial" panose="020B0604020202020204" pitchFamily="34" charset="0"/>
              </a:rPr>
              <a:t>Saiba mais sobre nosso trabalho</a:t>
            </a:r>
          </a:p>
        </p:txBody>
      </p:sp>
    </p:spTree>
    <p:extLst>
      <p:ext uri="{BB962C8B-B14F-4D97-AF65-F5344CB8AC3E}">
        <p14:creationId xmlns:p14="http://schemas.microsoft.com/office/powerpoint/2010/main" val="1698839547"/>
      </p:ext>
    </p:extLst>
  </p:cSld>
  <p:clrMapOvr>
    <a:masterClrMapping/>
  </p:clrMapOvr>
  <mc:AlternateContent xmlns:mc="http://schemas.openxmlformats.org/markup-compatibility/2006" xmlns:p14="http://schemas.microsoft.com/office/powerpoint/2010/main">
    <mc:Choice Requires="p14">
      <p:transition spd="slow" p14:dur="2000" advTm="11274"/>
    </mc:Choice>
    <mc:Fallback xmlns="">
      <p:transition spd="slow" advTm="112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a:t>Summary</a:t>
            </a:r>
            <a:endParaRPr lang="en-US" altLang="pt-BR" noProof="0" dirty="0"/>
          </a:p>
        </p:txBody>
      </p:sp>
      <p:sp>
        <p:nvSpPr>
          <p:cNvPr id="4099" name="Rectangle 3"/>
          <p:cNvSpPr>
            <a:spLocks noGrp="1" noChangeArrowheads="1"/>
          </p:cNvSpPr>
          <p:nvPr>
            <p:ph sz="quarter" idx="13"/>
          </p:nvPr>
        </p:nvSpPr>
        <p:spPr>
          <a:xfrm>
            <a:off x="63501" y="1341438"/>
            <a:ext cx="11969751" cy="4608512"/>
          </a:xfrm>
        </p:spPr>
        <p:txBody>
          <a:bodyPr>
            <a:normAutofit/>
          </a:bodyPr>
          <a:lstStyle/>
          <a:p>
            <a:r>
              <a:rPr lang="en-US" altLang="pt-BR" noProof="0" dirty="0"/>
              <a:t>Introduction</a:t>
            </a:r>
          </a:p>
          <a:p>
            <a:r>
              <a:rPr lang="en-US" altLang="pt-BR" noProof="0" dirty="0"/>
              <a:t>What are Information Systems?</a:t>
            </a:r>
          </a:p>
          <a:p>
            <a:r>
              <a:rPr lang="en-US" altLang="pt-BR" noProof="0" dirty="0"/>
              <a:t>Theories from Games Studies</a:t>
            </a:r>
          </a:p>
          <a:p>
            <a:r>
              <a:rPr lang="en-US" altLang="pt-BR" noProof="0" dirty="0"/>
              <a:t>Defining Games as IS</a:t>
            </a:r>
          </a:p>
          <a:p>
            <a:r>
              <a:rPr lang="en-US" altLang="pt-BR" noProof="0" dirty="0"/>
              <a:t>Examples</a:t>
            </a:r>
          </a:p>
          <a:p>
            <a:r>
              <a:rPr lang="en-US" altLang="pt-BR" noProof="0" dirty="0"/>
              <a:t>Using IS in Game Design</a:t>
            </a:r>
          </a:p>
          <a:p>
            <a:r>
              <a:rPr lang="en-US" altLang="pt-BR" noProof="0" dirty="0"/>
              <a:t>Conclusion</a:t>
            </a:r>
          </a:p>
        </p:txBody>
      </p:sp>
      <p:sp>
        <p:nvSpPr>
          <p:cNvPr id="6" name="Date Placeholder 5">
            <a:extLst>
              <a:ext uri="{FF2B5EF4-FFF2-40B4-BE49-F238E27FC236}">
                <a16:creationId xmlns:a16="http://schemas.microsoft.com/office/drawing/2014/main" id="{D0A27C40-5250-4FAE-A586-FB75E0C8053E}"/>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7" name="Footer Placeholder 6">
            <a:extLst>
              <a:ext uri="{FF2B5EF4-FFF2-40B4-BE49-F238E27FC236}">
                <a16:creationId xmlns:a16="http://schemas.microsoft.com/office/drawing/2014/main" id="{99C1E627-D7D9-4BB7-B8C0-AF9CEB34F823}"/>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8478D247-C682-469E-8669-A56413130FEB}"/>
              </a:ext>
            </a:extLst>
          </p:cNvPr>
          <p:cNvSpPr>
            <a:spLocks noGrp="1"/>
          </p:cNvSpPr>
          <p:nvPr>
            <p:ph type="sldNum" sz="quarter" idx="16"/>
          </p:nvPr>
        </p:nvSpPr>
        <p:spPr/>
        <p:txBody>
          <a:bodyPr/>
          <a:lstStyle/>
          <a:p>
            <a:pPr>
              <a:defRPr/>
            </a:pPr>
            <a:fld id="{16497F98-F620-4594-A6E0-A4C09C6EBF06}" type="slidenum">
              <a:rPr lang="pt-BR" altLang="pt-BR" smtClean="0"/>
              <a:pPr>
                <a:defRPr/>
              </a:pPr>
              <a:t>3</a:t>
            </a:fld>
            <a:r>
              <a:rPr lang="pt-BR" altLang="pt-BR" sz="1800"/>
              <a:t>/27</a:t>
            </a:r>
            <a:endParaRPr lang="pt-BR" altLang="pt-BR" sz="1800" dirty="0"/>
          </a:p>
        </p:txBody>
      </p:sp>
    </p:spTree>
    <p:extLst>
      <p:ext uri="{BB962C8B-B14F-4D97-AF65-F5344CB8AC3E}">
        <p14:creationId xmlns:p14="http://schemas.microsoft.com/office/powerpoint/2010/main" val="3856330037"/>
      </p:ext>
    </p:extLst>
  </p:cSld>
  <p:clrMapOvr>
    <a:masterClrMapping/>
  </p:clrMapOvr>
  <mc:AlternateContent xmlns:mc="http://schemas.openxmlformats.org/markup-compatibility/2006" xmlns:p14="http://schemas.microsoft.com/office/powerpoint/2010/main">
    <mc:Choice Requires="p14">
      <p:transition spd="slow" p14:dur="2000" advTm="27895"/>
    </mc:Choice>
    <mc:Fallback xmlns="">
      <p:transition spd="slow" advTm="278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636D6F55-45E0-40E5-99D0-6CBADA84FCA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A021C6C-FEDD-46AD-AEB2-34271E61136E}"/>
              </a:ext>
            </a:extLst>
          </p:cNvPr>
          <p:cNvSpPr>
            <a:spLocks noGrp="1"/>
          </p:cNvSpPr>
          <p:nvPr>
            <p:ph type="title"/>
          </p:nvPr>
        </p:nvSpPr>
        <p:spPr>
          <a:xfrm>
            <a:off x="3430920" y="2708920"/>
            <a:ext cx="7922879" cy="1620000"/>
          </a:xfrm>
        </p:spPr>
        <p:txBody>
          <a:bodyPr/>
          <a:lstStyle/>
          <a:p>
            <a:r>
              <a:rPr lang="en-US" noProof="0" dirty="0"/>
              <a:t>Introduction</a:t>
            </a:r>
          </a:p>
        </p:txBody>
      </p:sp>
      <p:sp>
        <p:nvSpPr>
          <p:cNvPr id="7" name="Date Placeholder 6">
            <a:extLst>
              <a:ext uri="{FF2B5EF4-FFF2-40B4-BE49-F238E27FC236}">
                <a16:creationId xmlns:a16="http://schemas.microsoft.com/office/drawing/2014/main" id="{6B42841E-A393-4693-B545-4D09FAAE7328}"/>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DF806DE-72F4-47EA-9399-66C31335CCEE}"/>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26" name="Slide Number Placeholder 25">
            <a:extLst>
              <a:ext uri="{FF2B5EF4-FFF2-40B4-BE49-F238E27FC236}">
                <a16:creationId xmlns:a16="http://schemas.microsoft.com/office/drawing/2014/main" id="{4B6790C1-0B54-4C78-A712-360DBF4C33C3}"/>
              </a:ext>
            </a:extLst>
          </p:cNvPr>
          <p:cNvSpPr>
            <a:spLocks noGrp="1"/>
          </p:cNvSpPr>
          <p:nvPr>
            <p:ph type="sldNum" sz="quarter" idx="12"/>
          </p:nvPr>
        </p:nvSpPr>
        <p:spPr/>
        <p:txBody>
          <a:bodyPr/>
          <a:lstStyle/>
          <a:p>
            <a:pPr>
              <a:defRPr/>
            </a:pPr>
            <a:fld id="{16497F98-F620-4594-A6E0-A4C09C6EBF06}" type="slidenum">
              <a:rPr lang="pt-BR" altLang="pt-BR" smtClean="0"/>
              <a:pPr>
                <a:defRPr/>
              </a:pPr>
              <a:t>4</a:t>
            </a:fld>
            <a:r>
              <a:rPr lang="pt-BR" altLang="pt-BR" sz="1800"/>
              <a:t>/27</a:t>
            </a:r>
            <a:endParaRPr lang="pt-BR" altLang="pt-BR" sz="1800" dirty="0"/>
          </a:p>
        </p:txBody>
      </p:sp>
    </p:spTree>
    <p:extLst>
      <p:ext uri="{BB962C8B-B14F-4D97-AF65-F5344CB8AC3E}">
        <p14:creationId xmlns:p14="http://schemas.microsoft.com/office/powerpoint/2010/main" val="2991994143"/>
      </p:ext>
    </p:extLst>
  </p:cSld>
  <p:clrMapOvr>
    <a:masterClrMapping/>
  </p:clrMapOvr>
  <mc:AlternateContent xmlns:mc="http://schemas.openxmlformats.org/markup-compatibility/2006" xmlns:p14="http://schemas.microsoft.com/office/powerpoint/2010/main">
    <mc:Choice Requires="p14">
      <p:transition spd="slow" p14:dur="2000" advTm="1159"/>
    </mc:Choice>
    <mc:Fallback xmlns="">
      <p:transition spd="slow" advTm="115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Motivation</a:t>
            </a:r>
          </a:p>
        </p:txBody>
      </p:sp>
      <p:sp>
        <p:nvSpPr>
          <p:cNvPr id="3" name="Espaço Reservado para Conteúdo 2"/>
          <p:cNvSpPr>
            <a:spLocks noGrp="1"/>
          </p:cNvSpPr>
          <p:nvPr>
            <p:ph sz="quarter" idx="13"/>
          </p:nvPr>
        </p:nvSpPr>
        <p:spPr>
          <a:xfrm>
            <a:off x="63501" y="1341438"/>
            <a:ext cx="11969751" cy="4608512"/>
          </a:xfrm>
        </p:spPr>
        <p:txBody>
          <a:bodyPr>
            <a:normAutofit fontScale="92500" lnSpcReduction="10000"/>
          </a:bodyPr>
          <a:lstStyle/>
          <a:p>
            <a:r>
              <a:rPr lang="en-US" altLang="pt-BR" noProof="0" dirty="0"/>
              <a:t>Game design and development turned out to be a legitimate profession and industry. </a:t>
            </a:r>
          </a:p>
          <a:p>
            <a:r>
              <a:rPr lang="en-US" altLang="pt-BR" noProof="0" dirty="0"/>
              <a:t>There are undergraduate and graduate courses in Game Design, Art, Programming and all others related to this subject.</a:t>
            </a:r>
          </a:p>
          <a:p>
            <a:r>
              <a:rPr lang="en-US" altLang="pt-BR" noProof="0" dirty="0"/>
              <a:t>New knowledge is being defined by borrowing from other areas such as administration, management, art, narrative studies by creating new models, tools and practices both from empirical evidence and scientific investigation.</a:t>
            </a:r>
          </a:p>
          <a:p>
            <a:r>
              <a:rPr lang="en-US" altLang="pt-BR" noProof="0" dirty="0"/>
              <a:t>Game industry has been using many elements from Information Systems (IS), but without any formal or theoretical approach.</a:t>
            </a:r>
            <a:endParaRPr lang="en-US" noProof="0" dirty="0"/>
          </a:p>
        </p:txBody>
      </p:sp>
      <p:sp>
        <p:nvSpPr>
          <p:cNvPr id="7" name="Date Placeholder 6">
            <a:extLst>
              <a:ext uri="{FF2B5EF4-FFF2-40B4-BE49-F238E27FC236}">
                <a16:creationId xmlns:a16="http://schemas.microsoft.com/office/drawing/2014/main" id="{BB9E2911-CFA8-4F47-844F-D5D4AA23B300}"/>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671C1A87-D19C-4624-9D85-30ECB6B755D8}"/>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646D1E13-1F12-46F8-BABA-D5D7DE7D538C}"/>
              </a:ext>
            </a:extLst>
          </p:cNvPr>
          <p:cNvSpPr>
            <a:spLocks noGrp="1"/>
          </p:cNvSpPr>
          <p:nvPr>
            <p:ph type="sldNum" sz="quarter" idx="16"/>
          </p:nvPr>
        </p:nvSpPr>
        <p:spPr/>
        <p:txBody>
          <a:bodyPr/>
          <a:lstStyle/>
          <a:p>
            <a:pPr>
              <a:defRPr/>
            </a:pPr>
            <a:fld id="{16497F98-F620-4594-A6E0-A4C09C6EBF06}" type="slidenum">
              <a:rPr lang="pt-BR" altLang="pt-BR" smtClean="0"/>
              <a:pPr>
                <a:defRPr/>
              </a:pPr>
              <a:t>5</a:t>
            </a:fld>
            <a:r>
              <a:rPr lang="pt-BR" altLang="pt-BR" sz="1800"/>
              <a:t>/27</a:t>
            </a:r>
            <a:endParaRPr lang="pt-BR" altLang="pt-BR" sz="1800" dirty="0"/>
          </a:p>
        </p:txBody>
      </p:sp>
    </p:spTree>
    <p:extLst>
      <p:ext uri="{BB962C8B-B14F-4D97-AF65-F5344CB8AC3E}">
        <p14:creationId xmlns:p14="http://schemas.microsoft.com/office/powerpoint/2010/main" val="3716257044"/>
      </p:ext>
    </p:extLst>
  </p:cSld>
  <p:clrMapOvr>
    <a:masterClrMapping/>
  </p:clrMapOvr>
  <mc:AlternateContent xmlns:mc="http://schemas.openxmlformats.org/markup-compatibility/2006" xmlns:p14="http://schemas.microsoft.com/office/powerpoint/2010/main">
    <mc:Choice Requires="p14">
      <p:transition spd="slow" p14:dur="2000" advTm="57415"/>
    </mc:Choice>
    <mc:Fallback xmlns="">
      <p:transition spd="slow" advTm="574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a:xfrm>
            <a:off x="1271847" y="68960"/>
            <a:ext cx="10762313" cy="1118587"/>
          </a:xfrm>
        </p:spPr>
        <p:txBody>
          <a:bodyPr/>
          <a:lstStyle/>
          <a:p>
            <a:r>
              <a:rPr lang="en-US" altLang="pt-BR" noProof="0" dirty="0"/>
              <a:t>Problem</a:t>
            </a:r>
          </a:p>
        </p:txBody>
      </p:sp>
      <p:sp>
        <p:nvSpPr>
          <p:cNvPr id="10" name="Retângulo 9"/>
          <p:cNvSpPr/>
          <p:nvPr/>
        </p:nvSpPr>
        <p:spPr>
          <a:xfrm>
            <a:off x="468034" y="4072323"/>
            <a:ext cx="11161240" cy="1810817"/>
          </a:xfrm>
          <a:prstGeom prst="rect">
            <a:avLst/>
          </a:prstGeom>
          <a:noFill/>
        </p:spPr>
        <p:txBody>
          <a:bodyPr wrap="square">
            <a:spAutoFit/>
          </a:bodyPr>
          <a:lstStyle/>
          <a:p>
            <a:pPr algn="ctr">
              <a:lnSpc>
                <a:spcPct val="120000"/>
              </a:lnSpc>
              <a:spcBef>
                <a:spcPts val="0"/>
              </a:spcBef>
              <a:spcAft>
                <a:spcPts val="2400"/>
              </a:spcAft>
            </a:pPr>
            <a:r>
              <a:rPr lang="pt-BR" dirty="0">
                <a:latin typeface="Arial" panose="020B0604020202020204" pitchFamily="34" charset="0"/>
                <a:cs typeface="Arial" panose="020B0604020202020204" pitchFamily="34" charset="0"/>
              </a:rPr>
              <a:t>Software </a:t>
            </a:r>
            <a:r>
              <a:rPr lang="en-US" dirty="0">
                <a:latin typeface="Arial" panose="020B0604020202020204" pitchFamily="34" charset="0"/>
                <a:cs typeface="Arial" panose="020B0604020202020204" pitchFamily="34" charset="0"/>
              </a:rPr>
              <a:t>engineering techniques may help game development to achieve maintainability, flexibility, lower effort and cost, and better design.</a:t>
            </a:r>
            <a:endParaRPr lang="pt-BR"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A6A69DA-BB8A-4FEE-A9FC-D80E722F6994}"/>
              </a:ext>
            </a:extLst>
          </p:cNvPr>
          <p:cNvSpPr txBox="1"/>
          <p:nvPr/>
        </p:nvSpPr>
        <p:spPr>
          <a:xfrm>
            <a:off x="1415479" y="1158339"/>
            <a:ext cx="9649071" cy="1810817"/>
          </a:xfrm>
          <a:prstGeom prst="rect">
            <a:avLst/>
          </a:prstGeom>
          <a:noFill/>
        </p:spPr>
        <p:txBody>
          <a:bodyPr wrap="square">
            <a:spAutoFit/>
          </a:bodyPr>
          <a:lstStyle/>
          <a:p>
            <a:pPr marL="0" indent="0" algn="ctr">
              <a:lnSpc>
                <a:spcPct val="120000"/>
              </a:lnSpc>
              <a:spcBef>
                <a:spcPts val="0"/>
              </a:spcBef>
              <a:spcAft>
                <a:spcPts val="2400"/>
              </a:spcAft>
              <a:buNone/>
            </a:pPr>
            <a:r>
              <a:rPr lang="en-US" altLang="pt-BR" sz="3200" dirty="0">
                <a:latin typeface="Arial" panose="020B0604020202020204" pitchFamily="34" charset="0"/>
                <a:cs typeface="Arial" panose="020B0604020202020204" pitchFamily="34" charset="0"/>
              </a:rPr>
              <a:t>There is not yet a set of widely accepted standard of practices for game conception, development, maintenance and study </a:t>
            </a:r>
            <a:r>
              <a:rPr lang="en-US" altLang="pt-BR" sz="1800" dirty="0">
                <a:latin typeface="Arial" panose="020B0604020202020204" pitchFamily="34" charset="0"/>
                <a:cs typeface="Arial" panose="020B0604020202020204" pitchFamily="34" charset="0"/>
              </a:rPr>
              <a:t>(Aleem, 2016) (O’Hagan2014)</a:t>
            </a:r>
          </a:p>
        </p:txBody>
      </p:sp>
      <p:sp>
        <p:nvSpPr>
          <p:cNvPr id="7" name="Arrow: Down 6">
            <a:extLst>
              <a:ext uri="{FF2B5EF4-FFF2-40B4-BE49-F238E27FC236}">
                <a16:creationId xmlns:a16="http://schemas.microsoft.com/office/drawing/2014/main" id="{05C2E9B3-ACCE-4DAC-805E-0A31471D55A0}"/>
              </a:ext>
            </a:extLst>
          </p:cNvPr>
          <p:cNvSpPr/>
          <p:nvPr/>
        </p:nvSpPr>
        <p:spPr>
          <a:xfrm>
            <a:off x="5246647" y="2996539"/>
            <a:ext cx="1986733" cy="1119693"/>
          </a:xfrm>
          <a:prstGeom prst="downArrow">
            <a:avLst/>
          </a:prstGeom>
          <a:solidFill>
            <a:srgbClr val="2D719A"/>
          </a:solidFill>
          <a:ln>
            <a:solidFill>
              <a:srgbClr val="2D719A"/>
            </a:solidFill>
          </a:ln>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5F8AD68D-CB80-4780-9872-66F253D16861}"/>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CFC9EF0-2A62-4596-B1EC-6C2DEB2FF0F0}"/>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615432D3-71E8-401E-A64B-FBC87E7D23DC}"/>
              </a:ext>
            </a:extLst>
          </p:cNvPr>
          <p:cNvSpPr>
            <a:spLocks noGrp="1"/>
          </p:cNvSpPr>
          <p:nvPr>
            <p:ph type="sldNum" sz="quarter" idx="12"/>
          </p:nvPr>
        </p:nvSpPr>
        <p:spPr/>
        <p:txBody>
          <a:bodyPr/>
          <a:lstStyle/>
          <a:p>
            <a:pPr>
              <a:defRPr/>
            </a:pPr>
            <a:fld id="{16497F98-F620-4594-A6E0-A4C09C6EBF06}" type="slidenum">
              <a:rPr lang="pt-BR" altLang="pt-BR" smtClean="0"/>
              <a:pPr>
                <a:defRPr/>
              </a:pPr>
              <a:t>6</a:t>
            </a:fld>
            <a:r>
              <a:rPr lang="pt-BR" altLang="pt-BR" sz="1800"/>
              <a:t>/27</a:t>
            </a:r>
            <a:endParaRPr lang="pt-BR" altLang="pt-BR" sz="1800" dirty="0"/>
          </a:p>
        </p:txBody>
      </p:sp>
    </p:spTree>
    <p:extLst>
      <p:ext uri="{BB962C8B-B14F-4D97-AF65-F5344CB8AC3E}">
        <p14:creationId xmlns:p14="http://schemas.microsoft.com/office/powerpoint/2010/main" val="2240695365"/>
      </p:ext>
    </p:extLst>
  </p:cSld>
  <p:clrMapOvr>
    <a:masterClrMapping/>
  </p:clrMapOvr>
  <mc:AlternateContent xmlns:mc="http://schemas.openxmlformats.org/markup-compatibility/2006" xmlns:p14="http://schemas.microsoft.com/office/powerpoint/2010/main">
    <mc:Choice Requires="p14">
      <p:transition spd="slow" p14:dur="2000" advTm="45199"/>
    </mc:Choice>
    <mc:Fallback xmlns="">
      <p:transition spd="slow" advTm="451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A82ABA4-0203-4D26-BCF1-04CC42E316A5}"/>
              </a:ext>
            </a:extLst>
          </p:cNvPr>
          <p:cNvSpPr>
            <a:spLocks noGrp="1"/>
          </p:cNvSpPr>
          <p:nvPr>
            <p:ph type="body" idx="1"/>
          </p:nvPr>
        </p:nvSpPr>
        <p:spPr/>
        <p:txBody>
          <a:bodyPr/>
          <a:lstStyle/>
          <a:p>
            <a:endParaRPr lang="pt-BR"/>
          </a:p>
        </p:txBody>
      </p:sp>
      <p:sp>
        <p:nvSpPr>
          <p:cNvPr id="5" name="Title 4">
            <a:extLst>
              <a:ext uri="{FF2B5EF4-FFF2-40B4-BE49-F238E27FC236}">
                <a16:creationId xmlns:a16="http://schemas.microsoft.com/office/drawing/2014/main" id="{E6D6ADF1-804A-4D2F-A947-09C11C65D532}"/>
              </a:ext>
            </a:extLst>
          </p:cNvPr>
          <p:cNvSpPr>
            <a:spLocks noGrp="1"/>
          </p:cNvSpPr>
          <p:nvPr>
            <p:ph type="title"/>
          </p:nvPr>
        </p:nvSpPr>
        <p:spPr>
          <a:xfrm>
            <a:off x="4282724" y="2708920"/>
            <a:ext cx="7071075" cy="1620000"/>
          </a:xfrm>
        </p:spPr>
        <p:txBody>
          <a:bodyPr/>
          <a:lstStyle/>
          <a:p>
            <a:r>
              <a:rPr lang="en-US" noProof="0" dirty="0"/>
              <a:t>What are </a:t>
            </a:r>
            <a:r>
              <a:rPr lang="en-US" noProof="0" dirty="0" err="1"/>
              <a:t>Informaition</a:t>
            </a:r>
            <a:r>
              <a:rPr lang="en-US" noProof="0" dirty="0"/>
              <a:t> Systems?</a:t>
            </a:r>
          </a:p>
        </p:txBody>
      </p:sp>
      <p:sp>
        <p:nvSpPr>
          <p:cNvPr id="8" name="Date Placeholder 7">
            <a:extLst>
              <a:ext uri="{FF2B5EF4-FFF2-40B4-BE49-F238E27FC236}">
                <a16:creationId xmlns:a16="http://schemas.microsoft.com/office/drawing/2014/main" id="{958BCA34-4FD6-4272-92A4-AF6ACCA414CD}"/>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B397044A-85CD-4504-A3D5-2F4CEAF47552}"/>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301B5379-872A-4235-997A-46F2E9B38833}"/>
              </a:ext>
            </a:extLst>
          </p:cNvPr>
          <p:cNvSpPr>
            <a:spLocks noGrp="1"/>
          </p:cNvSpPr>
          <p:nvPr>
            <p:ph type="sldNum" sz="quarter" idx="12"/>
          </p:nvPr>
        </p:nvSpPr>
        <p:spPr/>
        <p:txBody>
          <a:bodyPr/>
          <a:lstStyle/>
          <a:p>
            <a:pPr>
              <a:defRPr/>
            </a:pPr>
            <a:fld id="{16497F98-F620-4594-A6E0-A4C09C6EBF06}" type="slidenum">
              <a:rPr lang="pt-BR" altLang="pt-BR" smtClean="0"/>
              <a:pPr>
                <a:defRPr/>
              </a:pPr>
              <a:t>7</a:t>
            </a:fld>
            <a:r>
              <a:rPr lang="pt-BR" altLang="pt-BR" sz="1800"/>
              <a:t>/27</a:t>
            </a:r>
            <a:endParaRPr lang="pt-BR" altLang="pt-BR" sz="1800" dirty="0"/>
          </a:p>
        </p:txBody>
      </p:sp>
    </p:spTree>
    <p:extLst>
      <p:ext uri="{BB962C8B-B14F-4D97-AF65-F5344CB8AC3E}">
        <p14:creationId xmlns:p14="http://schemas.microsoft.com/office/powerpoint/2010/main" val="2149212864"/>
      </p:ext>
    </p:extLst>
  </p:cSld>
  <p:clrMapOvr>
    <a:masterClrMapping/>
  </p:clrMapOvr>
  <mc:AlternateContent xmlns:mc="http://schemas.openxmlformats.org/markup-compatibility/2006" xmlns:p14="http://schemas.microsoft.com/office/powerpoint/2010/main">
    <mc:Choice Requires="p14">
      <p:transition spd="slow" p14:dur="2000" advTm="1346"/>
    </mc:Choice>
    <mc:Fallback xmlns="">
      <p:transition spd="slow" advTm="13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8A3E7D-988D-4199-A1E6-6F9BD465A458}"/>
              </a:ext>
            </a:extLst>
          </p:cNvPr>
          <p:cNvSpPr>
            <a:spLocks noGrp="1"/>
          </p:cNvSpPr>
          <p:nvPr>
            <p:ph sz="half" idx="1"/>
          </p:nvPr>
        </p:nvSpPr>
        <p:spPr>
          <a:xfrm>
            <a:off x="63151" y="1332594"/>
            <a:ext cx="5652000" cy="4586513"/>
          </a:xfrm>
        </p:spPr>
        <p:txBody>
          <a:bodyPr>
            <a:normAutofit fontScale="92500" lnSpcReduction="20000"/>
          </a:bodyPr>
          <a:lstStyle/>
          <a:p>
            <a:r>
              <a:rPr lang="en-US" noProof="0" dirty="0"/>
              <a:t>Set of interrelated components that function together in a meaningful way (Davis,1988), in which the whole system is greater than the sum of its components, since new properties emerge from the actions and interactions among them. </a:t>
            </a:r>
          </a:p>
          <a:p>
            <a:r>
              <a:rPr lang="en-US" noProof="0" dirty="0"/>
              <a:t>These properties do not exist in the parts when isolated (Bunge, 1979)</a:t>
            </a:r>
          </a:p>
          <a:p>
            <a:endParaRPr lang="en-US" noProof="0" dirty="0"/>
          </a:p>
        </p:txBody>
      </p:sp>
      <p:sp>
        <p:nvSpPr>
          <p:cNvPr id="65538" name="Rectangle 2"/>
          <p:cNvSpPr>
            <a:spLocks noGrp="1" noChangeArrowheads="1"/>
          </p:cNvSpPr>
          <p:nvPr>
            <p:ph type="title"/>
          </p:nvPr>
        </p:nvSpPr>
        <p:spPr>
          <a:xfrm>
            <a:off x="1271847" y="68960"/>
            <a:ext cx="10762313" cy="1118587"/>
          </a:xfrm>
        </p:spPr>
        <p:txBody>
          <a:bodyPr>
            <a:normAutofit/>
          </a:bodyPr>
          <a:lstStyle/>
          <a:p>
            <a:r>
              <a:rPr lang="en-US" altLang="pt-BR" noProof="0" dirty="0"/>
              <a:t>What is a System?</a:t>
            </a:r>
          </a:p>
        </p:txBody>
      </p:sp>
      <p:pic>
        <p:nvPicPr>
          <p:cNvPr id="6" name="Imagem 5">
            <a:extLst>
              <a:ext uri="{FF2B5EF4-FFF2-40B4-BE49-F238E27FC236}">
                <a16:creationId xmlns:a16="http://schemas.microsoft.com/office/drawing/2014/main" id="{16D8D62E-1F93-4EC8-874C-6326DD68B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024" y="1988840"/>
            <a:ext cx="5137300" cy="3817557"/>
          </a:xfrm>
          <a:prstGeom prst="rect">
            <a:avLst/>
          </a:prstGeom>
        </p:spPr>
      </p:pic>
      <p:sp>
        <p:nvSpPr>
          <p:cNvPr id="8" name="Date Placeholder 7">
            <a:extLst>
              <a:ext uri="{FF2B5EF4-FFF2-40B4-BE49-F238E27FC236}">
                <a16:creationId xmlns:a16="http://schemas.microsoft.com/office/drawing/2014/main" id="{6C88B9DB-E17F-4BCA-8721-2517BD87AB23}"/>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EDB1C40A-E23E-4FDD-A495-D9A1A97C4FA7}"/>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50D52117-8BA9-4292-8A0D-CE1EA14AF759}"/>
              </a:ext>
            </a:extLst>
          </p:cNvPr>
          <p:cNvSpPr>
            <a:spLocks noGrp="1"/>
          </p:cNvSpPr>
          <p:nvPr>
            <p:ph type="sldNum" sz="quarter" idx="12"/>
          </p:nvPr>
        </p:nvSpPr>
        <p:spPr/>
        <p:txBody>
          <a:bodyPr/>
          <a:lstStyle/>
          <a:p>
            <a:pPr>
              <a:defRPr/>
            </a:pPr>
            <a:fld id="{16497F98-F620-4594-A6E0-A4C09C6EBF06}" type="slidenum">
              <a:rPr lang="pt-BR" altLang="pt-BR" smtClean="0"/>
              <a:pPr>
                <a:defRPr/>
              </a:pPr>
              <a:t>8</a:t>
            </a:fld>
            <a:r>
              <a:rPr lang="pt-BR" altLang="pt-BR" sz="1800"/>
              <a:t>/27</a:t>
            </a:r>
            <a:endParaRPr lang="pt-BR" altLang="pt-BR" sz="1800" dirty="0"/>
          </a:p>
        </p:txBody>
      </p:sp>
    </p:spTree>
    <p:extLst>
      <p:ext uri="{BB962C8B-B14F-4D97-AF65-F5344CB8AC3E}">
        <p14:creationId xmlns:p14="http://schemas.microsoft.com/office/powerpoint/2010/main" val="4064237316"/>
      </p:ext>
    </p:extLst>
  </p:cSld>
  <p:clrMapOvr>
    <a:masterClrMapping/>
  </p:clrMapOvr>
  <mc:AlternateContent xmlns:mc="http://schemas.openxmlformats.org/markup-compatibility/2006" xmlns:p14="http://schemas.microsoft.com/office/powerpoint/2010/main">
    <mc:Choice Requires="p14">
      <p:transition spd="slow" p14:dur="2000" advTm="39853"/>
    </mc:Choice>
    <mc:Fallback xmlns="">
      <p:transition spd="slow" advTm="398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normAutofit/>
          </a:bodyPr>
          <a:lstStyle/>
          <a:p>
            <a:r>
              <a:rPr lang="en-US" altLang="pt-BR" noProof="0" dirty="0"/>
              <a:t>Information Systems</a:t>
            </a:r>
          </a:p>
        </p:txBody>
      </p:sp>
      <p:sp>
        <p:nvSpPr>
          <p:cNvPr id="4" name="Content Placeholder 3">
            <a:extLst>
              <a:ext uri="{FF2B5EF4-FFF2-40B4-BE49-F238E27FC236}">
                <a16:creationId xmlns:a16="http://schemas.microsoft.com/office/drawing/2014/main" id="{D390BD1D-FDD2-4867-8E58-69B61E1EE873}"/>
              </a:ext>
            </a:extLst>
          </p:cNvPr>
          <p:cNvSpPr>
            <a:spLocks noGrp="1"/>
          </p:cNvSpPr>
          <p:nvPr>
            <p:ph sz="quarter" idx="13"/>
          </p:nvPr>
        </p:nvSpPr>
        <p:spPr>
          <a:xfrm>
            <a:off x="63501" y="1341438"/>
            <a:ext cx="11969751" cy="4608512"/>
          </a:xfrm>
        </p:spPr>
        <p:txBody>
          <a:bodyPr/>
          <a:lstStyle/>
          <a:p>
            <a:r>
              <a:rPr lang="en-US" dirty="0"/>
              <a:t>Arrangement of people, data, processes, and information technology that interact to collect, process, store, and provide as output the information needed to support an organization (Whitten and Bentley, 2007)</a:t>
            </a:r>
          </a:p>
          <a:p>
            <a:endParaRPr lang="en-US" dirty="0"/>
          </a:p>
        </p:txBody>
      </p:sp>
      <p:sp>
        <p:nvSpPr>
          <p:cNvPr id="7" name="Date Placeholder 6">
            <a:extLst>
              <a:ext uri="{FF2B5EF4-FFF2-40B4-BE49-F238E27FC236}">
                <a16:creationId xmlns:a16="http://schemas.microsoft.com/office/drawing/2014/main" id="{F0CF6DA3-7827-49F7-8D5F-E217EAB20DCB}"/>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09068D0-7D98-46BD-B27F-648B169209C1}"/>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9FF52802-7251-4FB2-BE77-5C41899F1EFD}"/>
              </a:ext>
            </a:extLst>
          </p:cNvPr>
          <p:cNvSpPr>
            <a:spLocks noGrp="1"/>
          </p:cNvSpPr>
          <p:nvPr>
            <p:ph type="sldNum" sz="quarter" idx="16"/>
          </p:nvPr>
        </p:nvSpPr>
        <p:spPr/>
        <p:txBody>
          <a:bodyPr/>
          <a:lstStyle/>
          <a:p>
            <a:pPr>
              <a:defRPr/>
            </a:pPr>
            <a:fld id="{16497F98-F620-4594-A6E0-A4C09C6EBF06}" type="slidenum">
              <a:rPr lang="pt-BR" altLang="pt-BR" smtClean="0"/>
              <a:pPr>
                <a:defRPr/>
              </a:pPr>
              <a:t>9</a:t>
            </a:fld>
            <a:r>
              <a:rPr lang="pt-BR" altLang="pt-BR" sz="1800"/>
              <a:t>/27</a:t>
            </a:r>
            <a:endParaRPr lang="pt-BR" altLang="pt-BR" sz="1800" dirty="0"/>
          </a:p>
        </p:txBody>
      </p:sp>
    </p:spTree>
    <p:extLst>
      <p:ext uri="{BB962C8B-B14F-4D97-AF65-F5344CB8AC3E}">
        <p14:creationId xmlns:p14="http://schemas.microsoft.com/office/powerpoint/2010/main" val="2178313624"/>
      </p:ext>
    </p:extLst>
  </p:cSld>
  <p:clrMapOvr>
    <a:masterClrMapping/>
  </p:clrMapOvr>
  <mc:AlternateContent xmlns:mc="http://schemas.openxmlformats.org/markup-compatibility/2006" xmlns:p14="http://schemas.microsoft.com/office/powerpoint/2010/main">
    <mc:Choice Requires="p14">
      <p:transition spd="slow" p14:dur="2000" advTm="20295"/>
    </mc:Choice>
    <mc:Fallback xmlns="">
      <p:transition spd="slow" advTm="2029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15"/>
</p:tagLst>
</file>

<file path=ppt/tags/tag2.xml><?xml version="1.0" encoding="utf-8"?>
<p:tagLst xmlns:a="http://schemas.openxmlformats.org/drawingml/2006/main" xmlns:r="http://schemas.openxmlformats.org/officeDocument/2006/relationships" xmlns:p="http://schemas.openxmlformats.org/presentationml/2006/main">
  <p:tag name="TIMING" val="|0.3|0.5|0.3|0.2"/>
</p:tagLst>
</file>

<file path=ppt/tags/tag3.xml><?xml version="1.0" encoding="utf-8"?>
<p:tagLst xmlns:a="http://schemas.openxmlformats.org/drawingml/2006/main" xmlns:r="http://schemas.openxmlformats.org/officeDocument/2006/relationships" xmlns:p="http://schemas.openxmlformats.org/presentationml/2006/main">
  <p:tag name="TIMING" val="|0.3|0.5|0.3|0.2"/>
</p:tagLst>
</file>

<file path=ppt/theme/theme1.xml><?xml version="1.0" encoding="utf-8"?>
<a:theme xmlns:a="http://schemas.openxmlformats.org/drawingml/2006/main" name="ApresentacaoLudesXexe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D719A"/>
        </a:solidFill>
      </a:spPr>
      <a:bodyPr rtlCol="0" anchor="ctr">
        <a:spAutoFit/>
      </a:bodyPr>
      <a:lstStyle>
        <a:defPPr algn="ctr">
          <a:defRPr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defRPr>
        </a:defPPr>
      </a:lstStyle>
      <a:style>
        <a:lnRef idx="1">
          <a:schemeClr val="accent6"/>
        </a:lnRef>
        <a:fillRef idx="3">
          <a:schemeClr val="accent6"/>
        </a:fillRef>
        <a:effectRef idx="2">
          <a:schemeClr val="accent6"/>
        </a:effectRef>
        <a:fontRef idx="minor">
          <a:schemeClr val="lt1"/>
        </a:fontRef>
      </a:style>
    </a:spDef>
    <a:txDef>
      <a:spPr>
        <a:noFill/>
      </a:spPr>
      <a:bodyPr wrap="square">
        <a:spAutoFit/>
      </a:bodyPr>
      <a:lstStyle>
        <a:defPPr marL="0" indent="0" algn="ctr">
          <a:lnSpc>
            <a:spcPct val="120000"/>
          </a:lnSpc>
          <a:spcBef>
            <a:spcPts val="0"/>
          </a:spcBef>
          <a:spcAft>
            <a:spcPts val="2400"/>
          </a:spcAft>
          <a:buNone/>
          <a:defRPr sz="32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emplate Ludes.potx" id="{A5F3C548-D2F5-4605-B513-98895526F183}" vid="{FE2CE3DE-4070-410C-A400-66E4D46ED737}"/>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Endo-GDC</Template>
  <TotalTime>13858</TotalTime>
  <Words>1614</Words>
  <Application>Microsoft Office PowerPoint</Application>
  <PresentationFormat>Widescreen</PresentationFormat>
  <Paragraphs>182</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Circo</vt:lpstr>
      <vt:lpstr>Tahoma</vt:lpstr>
      <vt:lpstr>Times New Roman</vt:lpstr>
      <vt:lpstr>ApresentacaoLudesXexeo</vt:lpstr>
      <vt:lpstr>Games as Information Systems</vt:lpstr>
      <vt:lpstr>LUDES</vt:lpstr>
      <vt:lpstr>Summary</vt:lpstr>
      <vt:lpstr>Introduction</vt:lpstr>
      <vt:lpstr>Motivation</vt:lpstr>
      <vt:lpstr>Problem</vt:lpstr>
      <vt:lpstr>What are Informaition Systems?</vt:lpstr>
      <vt:lpstr>What is a System?</vt:lpstr>
      <vt:lpstr>Information Systems</vt:lpstr>
      <vt:lpstr>Theories From Game Studies</vt:lpstr>
      <vt:lpstr>Theories from Game Studies</vt:lpstr>
      <vt:lpstr>Defining Games as Information Systems</vt:lpstr>
      <vt:lpstr>Conceptual Model</vt:lpstr>
      <vt:lpstr>Mapping of Elements</vt:lpstr>
      <vt:lpstr>Examples</vt:lpstr>
      <vt:lpstr>Modelling Games - Examples</vt:lpstr>
      <vt:lpstr>Analysis Results</vt:lpstr>
      <vt:lpstr>Using IS in Game Design</vt:lpstr>
      <vt:lpstr>Tools and Methodologies</vt:lpstr>
      <vt:lpstr>Quality</vt:lpstr>
      <vt:lpstr>Conclusion</vt:lpstr>
      <vt:lpstr>Contributions</vt:lpstr>
      <vt:lpstr>Future Work</vt:lpstr>
      <vt:lpstr>Obrigado!</vt:lpstr>
      <vt:lpstr>References</vt:lpstr>
      <vt:lpstr>Acknoledgments </vt:lpstr>
      <vt:lpstr>PowerPoint Presentation</vt:lpstr>
    </vt:vector>
  </TitlesOfParts>
  <Company>labbd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in Software Engineering</dc:title>
  <dc:creator>Jano</dc:creator>
  <cp:lastModifiedBy>Geraldo Xexéo</cp:lastModifiedBy>
  <cp:revision>583</cp:revision>
  <cp:lastPrinted>2018-03-27T02:07:43Z</cp:lastPrinted>
  <dcterms:created xsi:type="dcterms:W3CDTF">2006-05-15T18:07:35Z</dcterms:created>
  <dcterms:modified xsi:type="dcterms:W3CDTF">2021-05-14T19:45:41Z</dcterms:modified>
</cp:coreProperties>
</file>