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25" r:id="rId1"/>
  </p:sldMasterIdLst>
  <p:notesMasterIdLst>
    <p:notesMasterId r:id="rId29"/>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85" r:id="rId16"/>
    <p:sldId id="384" r:id="rId17"/>
    <p:sldId id="383" r:id="rId18"/>
    <p:sldId id="374" r:id="rId19"/>
    <p:sldId id="364" r:id="rId20"/>
    <p:sldId id="367" r:id="rId21"/>
    <p:sldId id="375" r:id="rId22"/>
    <p:sldId id="354" r:id="rId23"/>
    <p:sldId id="342" r:id="rId24"/>
    <p:sldId id="376" r:id="rId25"/>
    <p:sldId id="279" r:id="rId26"/>
    <p:sldId id="378" r:id="rId27"/>
    <p:sldId id="377"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irco" panose="02000800000000000000" pitchFamily="2" charset="0"/>
      <p:regular r:id="rId34"/>
    </p:embeddedFont>
    <p:embeddedFont>
      <p:font typeface="Tahoma" panose="020B0604030504040204" pitchFamily="34" charset="0"/>
      <p:regular r:id="rId35"/>
      <p:bold r:id="rId36"/>
    </p:embeddedFont>
  </p:embeddedFontLst>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85"/>
            <p14:sldId id="384"/>
            <p14:sldId id="38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p:cViewPr varScale="1">
        <p:scale>
          <a:sx n="110" d="100"/>
          <a:sy n="110" d="100"/>
        </p:scale>
        <p:origin x="600" y="78"/>
      </p:cViewPr>
      <p:guideLst>
        <p:guide orient="horz" pos="2160"/>
        <p:guide pos="3840"/>
      </p:guideLst>
    </p:cSldViewPr>
  </p:slideViewPr>
  <p:outlineViewPr>
    <p:cViewPr>
      <p:scale>
        <a:sx n="33" d="100"/>
        <a:sy n="33" d="100"/>
      </p:scale>
      <p:origin x="0" y="-1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22</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23</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25</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l"/>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430920" y="2708920"/>
            <a:ext cx="7922879" cy="1620000"/>
          </a:xfrm>
        </p:spPr>
        <p:txBody>
          <a:bodyPr anchor="ctr">
            <a:noAutofit/>
          </a:bodyPr>
          <a:lstStyle>
            <a:lvl1pPr algn="l">
              <a:defRPr sz="4500">
                <a:solidFill>
                  <a:schemeClr val="bg1"/>
                </a:solidFill>
              </a:defRPr>
            </a:lvl1pPr>
          </a:lstStyle>
          <a:p>
            <a:r>
              <a:rPr lang="en-US" dirty="0"/>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13" name="TextBox 12">
            <a:extLst>
              <a:ext uri="{FF2B5EF4-FFF2-40B4-BE49-F238E27FC236}">
                <a16:creationId xmlns:a16="http://schemas.microsoft.com/office/drawing/2014/main" id="{CBBBE68B-3E22-4474-BEC4-AE1C8EB9C5DA}"/>
              </a:ext>
            </a:extLst>
          </p:cNvPr>
          <p:cNvSpPr txBox="1"/>
          <p:nvPr userDrawn="1"/>
        </p:nvSpPr>
        <p:spPr>
          <a:xfrm>
            <a:off x="196123" y="2521059"/>
            <a:ext cx="3234798" cy="1815882"/>
          </a:xfrm>
          <a:prstGeom prst="rect">
            <a:avLst/>
          </a:prstGeom>
          <a:noFill/>
        </p:spPr>
        <p:txBody>
          <a:bodyPr wrap="square">
            <a:spAutoFit/>
          </a:bodyPr>
          <a:lstStyle/>
          <a:p>
            <a:r>
              <a:rPr lang="en-US" altLang="pt-BR" sz="1600" b="0" noProof="0" dirty="0">
                <a:solidFill>
                  <a:schemeClr val="bg2"/>
                </a:solidFill>
                <a:latin typeface="Arial" panose="020B0604020202020204" pitchFamily="34" charset="0"/>
                <a:cs typeface="Arial" panose="020B0604020202020204" pitchFamily="34" charset="0"/>
              </a:rPr>
              <a:t>Introduction</a:t>
            </a:r>
          </a:p>
          <a:p>
            <a:r>
              <a:rPr lang="en-US" altLang="pt-BR" sz="1600" b="0" noProof="0" dirty="0">
                <a:solidFill>
                  <a:schemeClr val="bg2"/>
                </a:solidFill>
                <a:latin typeface="Arial" panose="020B0604020202020204" pitchFamily="34" charset="0"/>
                <a:cs typeface="Arial" panose="020B0604020202020204" pitchFamily="34" charset="0"/>
              </a:rPr>
              <a:t>What are Information Systems?</a:t>
            </a:r>
          </a:p>
          <a:p>
            <a:r>
              <a:rPr lang="en-US" altLang="pt-BR" sz="1600" b="0" noProof="0" dirty="0">
                <a:solidFill>
                  <a:schemeClr val="bg2"/>
                </a:solidFill>
                <a:latin typeface="Arial" panose="020B0604020202020204" pitchFamily="34" charset="0"/>
                <a:cs typeface="Arial" panose="020B0604020202020204" pitchFamily="34" charset="0"/>
              </a:rPr>
              <a:t>Theories from Games Studies</a:t>
            </a:r>
          </a:p>
          <a:p>
            <a:r>
              <a:rPr lang="en-US" altLang="pt-BR" sz="1600" b="0" noProof="0" dirty="0">
                <a:solidFill>
                  <a:schemeClr val="bg2"/>
                </a:solidFill>
                <a:latin typeface="Arial" panose="020B0604020202020204" pitchFamily="34" charset="0"/>
                <a:cs typeface="Arial" panose="020B0604020202020204" pitchFamily="34" charset="0"/>
              </a:rPr>
              <a:t>Defining Games as IS</a:t>
            </a:r>
          </a:p>
          <a:p>
            <a:r>
              <a:rPr lang="en-US" altLang="pt-BR" sz="1600" b="0" noProof="0" dirty="0">
                <a:solidFill>
                  <a:schemeClr val="bg2"/>
                </a:solidFill>
                <a:latin typeface="Arial" panose="020B0604020202020204" pitchFamily="34" charset="0"/>
                <a:cs typeface="Arial" panose="020B0604020202020204" pitchFamily="34" charset="0"/>
              </a:rPr>
              <a:t>Examples</a:t>
            </a:r>
          </a:p>
          <a:p>
            <a:r>
              <a:rPr lang="en-US" altLang="pt-BR" sz="1600" b="0" noProof="0" dirty="0">
                <a:solidFill>
                  <a:schemeClr val="bg2"/>
                </a:solidFill>
                <a:latin typeface="Arial" panose="020B0604020202020204" pitchFamily="34" charset="0"/>
                <a:cs typeface="Arial" panose="020B0604020202020204" pitchFamily="34" charset="0"/>
              </a:rPr>
              <a:t>Using IS in Game Design</a:t>
            </a:r>
          </a:p>
          <a:p>
            <a:r>
              <a:rPr lang="en-US" altLang="pt-BR" sz="1600" b="0" noProof="0" dirty="0">
                <a:solidFill>
                  <a:schemeClr val="bg2"/>
                </a:solidFill>
                <a:latin typeface="Arial" panose="020B0604020202020204" pitchFamily="34" charset="0"/>
                <a:cs typeface="Arial" panose="020B0604020202020204" pitchFamily="34" charset="0"/>
              </a:rPr>
              <a:t>Conclusion</a:t>
            </a:r>
          </a:p>
        </p:txBody>
      </p:sp>
      <p:sp>
        <p:nvSpPr>
          <p:cNvPr id="4" name="Date Placeholder 3">
            <a:extLst>
              <a:ext uri="{FF2B5EF4-FFF2-40B4-BE49-F238E27FC236}">
                <a16:creationId xmlns:a16="http://schemas.microsoft.com/office/drawing/2014/main" id="{D4DE9275-0EAE-4928-9689-E7AF010A6951}"/>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5" name="Footer Placeholder 4">
            <a:extLst>
              <a:ext uri="{FF2B5EF4-FFF2-40B4-BE49-F238E27FC236}">
                <a16:creationId xmlns:a16="http://schemas.microsoft.com/office/drawing/2014/main" id="{6EC00C71-D16C-4ED5-8B78-6181AC25817F}"/>
              </a:ext>
            </a:extLst>
          </p:cNvPr>
          <p:cNvSpPr>
            <a:spLocks noGrp="1"/>
          </p:cNvSpPr>
          <p:nvPr>
            <p:ph type="ftr" sz="quarter" idx="11"/>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5D4E1D57-AB43-4C7F-907B-DCABE0C02AA9}"/>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56AD188F-5595-4EFF-B4BE-76611E284C3A}"/>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E769F3A2-A5C4-4F08-8B14-6E493D823BD9}"/>
              </a:ext>
            </a:extLst>
          </p:cNvPr>
          <p:cNvSpPr>
            <a:spLocks noGrp="1"/>
          </p:cNvSpPr>
          <p:nvPr>
            <p:ph type="ftr" sz="quarter" idx="15"/>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D91E1A25-84C6-4E09-89A3-31EA722C3D32}"/>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459CF84F-D92F-4A74-92FA-99671D4FBD9E}"/>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6462884E-8138-488C-A715-4EC1754E5C41}"/>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69219F24-FBF7-4452-9550-12B1163E750A}"/>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4334413B-54E1-47B3-A4CD-29070CA18D0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5399710F-64C6-4ABA-8BFD-14A54D64FEB9}"/>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D9318ABF-F620-41CB-A4F9-5359E514B2D3}"/>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2160" y="1327786"/>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5C5ACC1E-CBD7-49F3-A37D-5F4B345280F4}"/>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21221393-097F-4EA1-817B-D06581648C60}"/>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3BFF7B30-8022-4216-9BE8-E6235037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948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2" name="Date Placeholder 1">
            <a:extLst>
              <a:ext uri="{FF2B5EF4-FFF2-40B4-BE49-F238E27FC236}">
                <a16:creationId xmlns:a16="http://schemas.microsoft.com/office/drawing/2014/main" id="{2A8BEA3E-3A2D-4062-803B-2115E1C28E9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6" name="Footer Placeholder 5">
            <a:extLst>
              <a:ext uri="{FF2B5EF4-FFF2-40B4-BE49-F238E27FC236}">
                <a16:creationId xmlns:a16="http://schemas.microsoft.com/office/drawing/2014/main" id="{743A5ACF-2996-4064-95A2-F56F2A35AE98}"/>
              </a:ext>
            </a:extLst>
          </p:cNvPr>
          <p:cNvSpPr>
            <a:spLocks noGrp="1"/>
          </p:cNvSpPr>
          <p:nvPr>
            <p:ph type="ftr" sz="quarter" idx="11"/>
          </p:nvPr>
        </p:nvSpPr>
        <p:spPr/>
        <p:txBody>
          <a:bodyPr/>
          <a:lstStyle/>
          <a:p>
            <a:pPr>
              <a:defRPr/>
            </a:pPr>
            <a:r>
              <a:rPr lang="pt-BR" altLang="pt-BR"/>
              <a:t>SBSI 2021</a:t>
            </a:r>
            <a:endParaRPr lang="pt-BR" altLang="pt-BR" dirty="0"/>
          </a:p>
        </p:txBody>
      </p:sp>
      <p:sp>
        <p:nvSpPr>
          <p:cNvPr id="7" name="Slide Number Placeholder 6">
            <a:extLst>
              <a:ext uri="{FF2B5EF4-FFF2-40B4-BE49-F238E27FC236}">
                <a16:creationId xmlns:a16="http://schemas.microsoft.com/office/drawing/2014/main" id="{45FBCEFB-36EC-493F-B929-7C6634AE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24201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/27</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43" r:id="rId6"/>
    <p:sldLayoutId id="2147483737" r:id="rId7"/>
    <p:sldLayoutId id="2147483742" r:id="rId8"/>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1"/>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1"/>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1"/>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711"/>
    </mc:Choice>
    <mc:Fallback xmlns="">
      <p:transition spd="slow" advTm="10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F9474F4-C4A3-4BFB-9963-AB29499DD90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3430920" y="2708920"/>
            <a:ext cx="7922879"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D021C4E7-269E-4A51-AC3B-78C3A3737152}"/>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/27</a:t>
            </a:r>
            <a:endParaRPr lang="pt-BR" altLang="pt-BR" sz="1800" dirty="0"/>
          </a:p>
        </p:txBody>
      </p:sp>
    </p:spTree>
    <p:extLst>
      <p:ext uri="{BB962C8B-B14F-4D97-AF65-F5344CB8AC3E}">
        <p14:creationId xmlns:p14="http://schemas.microsoft.com/office/powerpoint/2010/main" val="1629164751"/>
      </p:ext>
    </p:extLst>
  </p:cSld>
  <p:clrMapOvr>
    <a:masterClrMapping/>
  </p:clrMapOvr>
  <mc:AlternateContent xmlns:mc="http://schemas.openxmlformats.org/markup-compatibility/2006" xmlns:p14="http://schemas.microsoft.com/office/powerpoint/2010/main">
    <mc:Choice Requires="p14">
      <p:transition spd="slow" p14:dur="2000" advTm="1063"/>
    </mc:Choice>
    <mc:Fallback xmlns="">
      <p:transition spd="slow" advTm="10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A0436FB9-CDC2-4E53-816A-6ED1427DB3CB}"/>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4280996080"/>
      </p:ext>
    </p:extLst>
  </p:cSld>
  <p:clrMapOvr>
    <a:masterClrMapping/>
  </p:clrMapOvr>
  <mc:AlternateContent xmlns:mc="http://schemas.openxmlformats.org/markup-compatibility/2006" xmlns:p14="http://schemas.microsoft.com/office/powerpoint/2010/main">
    <mc:Choice Requires="p14">
      <p:transition spd="slow" p14:dur="2000" advTm="59835"/>
    </mc:Choice>
    <mc:Fallback xmlns="">
      <p:transition spd="slow" advTm="59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C1308B0F-0736-4B9F-8D64-37DFD5261F20}"/>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/27</a:t>
            </a:r>
            <a:endParaRPr lang="pt-BR" altLang="pt-BR" sz="1800" dirty="0"/>
          </a:p>
        </p:txBody>
      </p:sp>
    </p:spTree>
    <p:extLst>
      <p:ext uri="{BB962C8B-B14F-4D97-AF65-F5344CB8AC3E}">
        <p14:creationId xmlns:p14="http://schemas.microsoft.com/office/powerpoint/2010/main" val="2984798934"/>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Conceptual Model</a:t>
            </a:r>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19431D0-A7D0-4921-A55D-48EC50329A74}"/>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/27</a:t>
            </a:r>
            <a:endParaRPr lang="pt-BR" altLang="pt-BR" sz="1800" dirty="0"/>
          </a:p>
        </p:txBody>
      </p:sp>
    </p:spTree>
    <p:extLst>
      <p:ext uri="{BB962C8B-B14F-4D97-AF65-F5344CB8AC3E}">
        <p14:creationId xmlns:p14="http://schemas.microsoft.com/office/powerpoint/2010/main" val="1377285251"/>
      </p:ext>
    </p:extLst>
  </p:cSld>
  <p:clrMapOvr>
    <a:masterClrMapping/>
  </p:clrMapOvr>
  <mc:AlternateContent xmlns:mc="http://schemas.openxmlformats.org/markup-compatibility/2006" xmlns:p14="http://schemas.microsoft.com/office/powerpoint/2010/main">
    <mc:Choice Requires="p14">
      <p:transition spd="slow" p14:dur="2000" advTm="30614"/>
    </mc:Choice>
    <mc:Fallback xmlns="">
      <p:transition spd="slow" advTm="306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Mapping of Elements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8712"/>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Imagem 5">
            <a:extLst>
              <a:ext uri="{FF2B5EF4-FFF2-40B4-BE49-F238E27FC236}">
                <a16:creationId xmlns:a16="http://schemas.microsoft.com/office/drawing/2014/main" id="{658E9DC7-D11E-477E-B1D8-8CC1ECC970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271" y="2670364"/>
            <a:ext cx="2016224" cy="1504110"/>
          </a:xfrm>
          <a:prstGeom prst="rect">
            <a:avLst/>
          </a:prstGeom>
        </p:spPr>
      </p:pic>
      <p:pic>
        <p:nvPicPr>
          <p:cNvPr id="11" name="Imagem 5">
            <a:extLst>
              <a:ext uri="{FF2B5EF4-FFF2-40B4-BE49-F238E27FC236}">
                <a16:creationId xmlns:a16="http://schemas.microsoft.com/office/drawing/2014/main" id="{7B7CA2BB-A1AC-4A19-93F9-C101BC4868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947" y="2670364"/>
            <a:ext cx="2024086" cy="1504110"/>
          </a:xfrm>
          <a:prstGeom prst="rect">
            <a:avLst/>
          </a:prstGeom>
        </p:spPr>
      </p:pic>
      <p:sp>
        <p:nvSpPr>
          <p:cNvPr id="3" name="Slide Number Placeholder 2">
            <a:extLst>
              <a:ext uri="{FF2B5EF4-FFF2-40B4-BE49-F238E27FC236}">
                <a16:creationId xmlns:a16="http://schemas.microsoft.com/office/drawing/2014/main" id="{8C8DE862-C4F6-44D6-967E-F50373428F0A}"/>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/27</a:t>
            </a:r>
            <a:endParaRPr lang="pt-BR" altLang="pt-BR" sz="1800" dirty="0"/>
          </a:p>
        </p:txBody>
      </p:sp>
    </p:spTree>
    <p:extLst>
      <p:ext uri="{BB962C8B-B14F-4D97-AF65-F5344CB8AC3E}">
        <p14:creationId xmlns:p14="http://schemas.microsoft.com/office/powerpoint/2010/main" val="2156292150"/>
      </p:ext>
    </p:extLst>
  </p:cSld>
  <p:clrMapOvr>
    <a:masterClrMapping/>
  </p:clrMapOvr>
  <mc:AlternateContent xmlns:mc="http://schemas.openxmlformats.org/markup-compatibility/2006" xmlns:p14="http://schemas.microsoft.com/office/powerpoint/2010/main">
    <mc:Choice Requires="p14">
      <p:transition spd="slow" p14:dur="2000" advTm="65621"/>
    </mc:Choice>
    <mc:Fallback xmlns="">
      <p:transition spd="slow" advTm="6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Examples</a:t>
            </a:r>
            <a:endParaRPr lang="pt-BR" dirty="0"/>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4" name="Slide Number Placeholder 3">
            <a:extLst>
              <a:ext uri="{FF2B5EF4-FFF2-40B4-BE49-F238E27FC236}">
                <a16:creationId xmlns:a16="http://schemas.microsoft.com/office/drawing/2014/main" id="{AFAB5568-B57B-4901-A39B-DC64EE54D92D}"/>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/27</a:t>
            </a:r>
            <a:endParaRPr lang="pt-BR" altLang="pt-BR" sz="1800" dirty="0"/>
          </a:p>
        </p:txBody>
      </p:sp>
    </p:spTree>
    <p:extLst>
      <p:ext uri="{BB962C8B-B14F-4D97-AF65-F5344CB8AC3E}">
        <p14:creationId xmlns:p14="http://schemas.microsoft.com/office/powerpoint/2010/main" val="4276333492"/>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DD8C-3F0B-4A6F-B811-A95DFB0695B4}"/>
              </a:ext>
            </a:extLst>
          </p:cNvPr>
          <p:cNvSpPr>
            <a:spLocks noGrp="1"/>
          </p:cNvSpPr>
          <p:nvPr>
            <p:ph type="title"/>
          </p:nvPr>
        </p:nvSpPr>
        <p:spPr>
          <a:xfrm>
            <a:off x="1271847" y="68960"/>
            <a:ext cx="10762313" cy="1118587"/>
          </a:xfrm>
        </p:spPr>
        <p:txBody>
          <a:bodyPr anchor="ctr">
            <a:normAutofit/>
          </a:bodyPr>
          <a:lstStyle/>
          <a:p>
            <a:r>
              <a:rPr lang="pt-BR" dirty="0" err="1"/>
              <a:t>Modelling</a:t>
            </a:r>
            <a:r>
              <a:rPr lang="pt-BR" dirty="0"/>
              <a:t> Games - </a:t>
            </a:r>
            <a:r>
              <a:rPr lang="pt-BR" dirty="0" err="1"/>
              <a:t>Examples</a:t>
            </a:r>
            <a:endParaRPr lang="pt-BR" dirty="0"/>
          </a:p>
        </p:txBody>
      </p:sp>
      <p:sp>
        <p:nvSpPr>
          <p:cNvPr id="3" name="Date Placeholder 2">
            <a:extLst>
              <a:ext uri="{FF2B5EF4-FFF2-40B4-BE49-F238E27FC236}">
                <a16:creationId xmlns:a16="http://schemas.microsoft.com/office/drawing/2014/main" id="{4AA77E27-B7FC-4FD0-A2F5-1D086B52984C}"/>
              </a:ext>
            </a:extLst>
          </p:cNvPr>
          <p:cNvSpPr>
            <a:spLocks noGrp="1"/>
          </p:cNvSpPr>
          <p:nvPr>
            <p:ph type="dt" sz="half" idx="14"/>
          </p:nvPr>
        </p:nvSpPr>
        <p:spPr>
          <a:xfrm>
            <a:off x="63151" y="6231596"/>
            <a:ext cx="2576465" cy="288000"/>
          </a:xfrm>
        </p:spPr>
        <p:txBody>
          <a:bodyPr anchor="ctr">
            <a:normAutofit/>
          </a:bodyPr>
          <a:lstStyle/>
          <a:p>
            <a:pPr>
              <a:spcAft>
                <a:spcPts val="600"/>
              </a:spcAft>
              <a:defRPr/>
            </a:pPr>
            <a:r>
              <a:rPr lang="pt-BR" altLang="pt-BR"/>
              <a:t>LUDES - http://ludes.cos.ufrj.br</a:t>
            </a:r>
          </a:p>
        </p:txBody>
      </p:sp>
      <p:sp>
        <p:nvSpPr>
          <p:cNvPr id="4" name="Footer Placeholder 3">
            <a:extLst>
              <a:ext uri="{FF2B5EF4-FFF2-40B4-BE49-F238E27FC236}">
                <a16:creationId xmlns:a16="http://schemas.microsoft.com/office/drawing/2014/main" id="{D7228FD9-F057-4369-8F42-0C726AA2BDC7}"/>
              </a:ext>
            </a:extLst>
          </p:cNvPr>
          <p:cNvSpPr>
            <a:spLocks noGrp="1"/>
          </p:cNvSpPr>
          <p:nvPr>
            <p:ph type="ftr" sz="quarter" idx="15"/>
          </p:nvPr>
        </p:nvSpPr>
        <p:spPr>
          <a:xfrm>
            <a:off x="4282725" y="6208133"/>
            <a:ext cx="3531859" cy="288000"/>
          </a:xfrm>
        </p:spPr>
        <p:txBody>
          <a:bodyPr anchor="ctr">
            <a:normAutofit/>
          </a:bodyPr>
          <a:lstStyle/>
          <a:p>
            <a:pPr>
              <a:spcAft>
                <a:spcPts val="600"/>
              </a:spcAft>
              <a:defRPr/>
            </a:pPr>
            <a:r>
              <a:rPr lang="pt-BR" altLang="pt-BR"/>
              <a:t>SBSI 2021</a:t>
            </a:r>
          </a:p>
        </p:txBody>
      </p:sp>
      <p:grpSp>
        <p:nvGrpSpPr>
          <p:cNvPr id="22" name="Group 21">
            <a:extLst>
              <a:ext uri="{FF2B5EF4-FFF2-40B4-BE49-F238E27FC236}">
                <a16:creationId xmlns:a16="http://schemas.microsoft.com/office/drawing/2014/main" id="{521D3285-57BC-4BD1-B413-F1F5A659773C}"/>
              </a:ext>
            </a:extLst>
          </p:cNvPr>
          <p:cNvGrpSpPr/>
          <p:nvPr/>
        </p:nvGrpSpPr>
        <p:grpSpPr>
          <a:xfrm>
            <a:off x="35055" y="1733162"/>
            <a:ext cx="3693200" cy="2513923"/>
            <a:chOff x="35055" y="1733162"/>
            <a:chExt cx="3693200" cy="2513923"/>
          </a:xfrm>
        </p:grpSpPr>
        <p:grpSp>
          <p:nvGrpSpPr>
            <p:cNvPr id="18" name="Group 17">
              <a:extLst>
                <a:ext uri="{FF2B5EF4-FFF2-40B4-BE49-F238E27FC236}">
                  <a16:creationId xmlns:a16="http://schemas.microsoft.com/office/drawing/2014/main" id="{83C3AD05-7090-4AAD-A484-A9225F817EEB}"/>
                </a:ext>
              </a:extLst>
            </p:cNvPr>
            <p:cNvGrpSpPr/>
            <p:nvPr/>
          </p:nvGrpSpPr>
          <p:grpSpPr>
            <a:xfrm>
              <a:off x="35055" y="2492896"/>
              <a:ext cx="3693200" cy="1754189"/>
              <a:chOff x="28423" y="2492896"/>
              <a:chExt cx="3693200" cy="1754189"/>
            </a:xfrm>
          </p:grpSpPr>
          <p:pic>
            <p:nvPicPr>
              <p:cNvPr id="6" name="Imagem 4">
                <a:extLst>
                  <a:ext uri="{FF2B5EF4-FFF2-40B4-BE49-F238E27FC236}">
                    <a16:creationId xmlns:a16="http://schemas.microsoft.com/office/drawing/2014/main" id="{75EDBBBF-E125-4976-AA05-0ECE7C62E7E0}"/>
                  </a:ext>
                </a:extLst>
              </p:cNvPr>
              <p:cNvPicPr>
                <a:picLocks noChangeAspect="1"/>
              </p:cNvPicPr>
              <p:nvPr/>
            </p:nvPicPr>
            <p:blipFill>
              <a:blip r:embed="rId2"/>
              <a:stretch>
                <a:fillRect/>
              </a:stretch>
            </p:blipFill>
            <p:spPr>
              <a:xfrm>
                <a:off x="28423" y="2492896"/>
                <a:ext cx="2041525" cy="1754188"/>
              </a:xfrm>
              <a:prstGeom prst="rect">
                <a:avLst/>
              </a:prstGeom>
            </p:spPr>
          </p:pic>
          <p:pic>
            <p:nvPicPr>
              <p:cNvPr id="7" name="Imagem 6">
                <a:extLst>
                  <a:ext uri="{FF2B5EF4-FFF2-40B4-BE49-F238E27FC236}">
                    <a16:creationId xmlns:a16="http://schemas.microsoft.com/office/drawing/2014/main" id="{7CD633EB-F66B-4B09-9912-7340FDDF40EA}"/>
                  </a:ext>
                </a:extLst>
              </p:cNvPr>
              <p:cNvPicPr>
                <a:picLocks noChangeAspect="1"/>
              </p:cNvPicPr>
              <p:nvPr/>
            </p:nvPicPr>
            <p:blipFill>
              <a:blip r:embed="rId3"/>
              <a:stretch>
                <a:fillRect/>
              </a:stretch>
            </p:blipFill>
            <p:spPr>
              <a:xfrm>
                <a:off x="2207569" y="2492897"/>
                <a:ext cx="1514054" cy="1754188"/>
              </a:xfrm>
              <a:prstGeom prst="rect">
                <a:avLst/>
              </a:prstGeom>
            </p:spPr>
          </p:pic>
        </p:grpSp>
        <p:sp>
          <p:nvSpPr>
            <p:cNvPr id="11" name="TextBox 10">
              <a:extLst>
                <a:ext uri="{FF2B5EF4-FFF2-40B4-BE49-F238E27FC236}">
                  <a16:creationId xmlns:a16="http://schemas.microsoft.com/office/drawing/2014/main" id="{A4ABF17F-A722-44D7-8FFB-4BAAB42919D3}"/>
                </a:ext>
              </a:extLst>
            </p:cNvPr>
            <p:cNvSpPr txBox="1"/>
            <p:nvPr/>
          </p:nvSpPr>
          <p:spPr>
            <a:xfrm>
              <a:off x="164679"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err="1"/>
                <a:t>Video</a:t>
              </a:r>
              <a:r>
                <a:rPr lang="pt-BR" dirty="0"/>
                <a:t> Games</a:t>
              </a:r>
            </a:p>
          </p:txBody>
        </p:sp>
      </p:grpSp>
      <p:grpSp>
        <p:nvGrpSpPr>
          <p:cNvPr id="21" name="Group 20">
            <a:extLst>
              <a:ext uri="{FF2B5EF4-FFF2-40B4-BE49-F238E27FC236}">
                <a16:creationId xmlns:a16="http://schemas.microsoft.com/office/drawing/2014/main" id="{223C16BE-2374-44D3-9E28-730AB7F540CF}"/>
              </a:ext>
            </a:extLst>
          </p:cNvPr>
          <p:cNvGrpSpPr/>
          <p:nvPr/>
        </p:nvGrpSpPr>
        <p:grpSpPr>
          <a:xfrm>
            <a:off x="3917232" y="1733162"/>
            <a:ext cx="5203104" cy="2517055"/>
            <a:chOff x="3917232" y="1733162"/>
            <a:chExt cx="5203104" cy="2517055"/>
          </a:xfrm>
        </p:grpSpPr>
        <p:grpSp>
          <p:nvGrpSpPr>
            <p:cNvPr id="17" name="Group 16">
              <a:extLst>
                <a:ext uri="{FF2B5EF4-FFF2-40B4-BE49-F238E27FC236}">
                  <a16:creationId xmlns:a16="http://schemas.microsoft.com/office/drawing/2014/main" id="{0C135EB7-FB09-4023-8B3C-662561C8FA21}"/>
                </a:ext>
              </a:extLst>
            </p:cNvPr>
            <p:cNvGrpSpPr/>
            <p:nvPr/>
          </p:nvGrpSpPr>
          <p:grpSpPr>
            <a:xfrm>
              <a:off x="3917232" y="2447332"/>
              <a:ext cx="5203104" cy="1802885"/>
              <a:chOff x="3917232" y="2447332"/>
              <a:chExt cx="5203104" cy="1802885"/>
            </a:xfrm>
          </p:grpSpPr>
          <p:pic>
            <p:nvPicPr>
              <p:cNvPr id="8" name="Imagem 4">
                <a:extLst>
                  <a:ext uri="{FF2B5EF4-FFF2-40B4-BE49-F238E27FC236}">
                    <a16:creationId xmlns:a16="http://schemas.microsoft.com/office/drawing/2014/main" id="{B4A69515-9D61-43DD-BF76-88BB293B1FD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917232" y="2481513"/>
                <a:ext cx="2370138" cy="1754188"/>
              </a:xfrm>
              <a:prstGeom prst="rect">
                <a:avLst/>
              </a:prstGeom>
            </p:spPr>
          </p:pic>
          <p:pic>
            <p:nvPicPr>
              <p:cNvPr id="9" name="Imagem 6">
                <a:extLst>
                  <a:ext uri="{FF2B5EF4-FFF2-40B4-BE49-F238E27FC236}">
                    <a16:creationId xmlns:a16="http://schemas.microsoft.com/office/drawing/2014/main" id="{FE4BE169-4F41-46E6-8561-9859D880BAE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40016" y="2447332"/>
                <a:ext cx="2880320" cy="1802885"/>
              </a:xfrm>
              <a:prstGeom prst="rect">
                <a:avLst/>
              </a:prstGeom>
            </p:spPr>
          </p:pic>
        </p:grpSp>
        <p:sp>
          <p:nvSpPr>
            <p:cNvPr id="12" name="TextBox 11">
              <a:extLst>
                <a:ext uri="{FF2B5EF4-FFF2-40B4-BE49-F238E27FC236}">
                  <a16:creationId xmlns:a16="http://schemas.microsoft.com/office/drawing/2014/main" id="{7E61552E-0338-4AB9-8522-44EB42E508E3}"/>
                </a:ext>
              </a:extLst>
            </p:cNvPr>
            <p:cNvSpPr txBox="1"/>
            <p:nvPr/>
          </p:nvSpPr>
          <p:spPr>
            <a:xfrm>
              <a:off x="4801808" y="1733162"/>
              <a:ext cx="3433953" cy="646331"/>
            </a:xfrm>
            <a:prstGeom prst="rect">
              <a:avLst/>
            </a:prstGeom>
          </p:spPr>
          <p:txBody>
            <a:bodyPr vert="horz" lIns="91440" tIns="45720" rIns="91440" bIns="45720" rtlCol="0" anchor="ctr">
              <a:normAutofit fontScale="92500"/>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Board Games</a:t>
              </a:r>
            </a:p>
          </p:txBody>
        </p:sp>
      </p:grpSp>
      <p:grpSp>
        <p:nvGrpSpPr>
          <p:cNvPr id="20" name="Group 19">
            <a:extLst>
              <a:ext uri="{FF2B5EF4-FFF2-40B4-BE49-F238E27FC236}">
                <a16:creationId xmlns:a16="http://schemas.microsoft.com/office/drawing/2014/main" id="{4366D5AC-FD11-4BE1-B6E8-7BF6E7C21053}"/>
              </a:ext>
            </a:extLst>
          </p:cNvPr>
          <p:cNvGrpSpPr/>
          <p:nvPr/>
        </p:nvGrpSpPr>
        <p:grpSpPr>
          <a:xfrm>
            <a:off x="8758047" y="1733162"/>
            <a:ext cx="3433953" cy="2241644"/>
            <a:chOff x="8758047" y="1733162"/>
            <a:chExt cx="3433953" cy="2241644"/>
          </a:xfrm>
        </p:grpSpPr>
        <p:pic>
          <p:nvPicPr>
            <p:cNvPr id="10" name="Picture 2" descr="Kroger - Uno Card Game, 1 ct">
              <a:extLst>
                <a:ext uri="{FF2B5EF4-FFF2-40B4-BE49-F238E27FC236}">
                  <a16:creationId xmlns:a16="http://schemas.microsoft.com/office/drawing/2014/main" id="{58B71B28-509A-42D6-A0EA-D1B8E3E295ED}"/>
                </a:ext>
              </a:extLst>
            </p:cNvPr>
            <p:cNvPicPr>
              <a:picLocks noChangeAspect="1" noChangeArrowheads="1"/>
            </p:cNvPicPr>
            <p:nvPr/>
          </p:nvPicPr>
          <p:blipFill>
            <a:blip r:embed="rId6">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9178829" y="2428581"/>
              <a:ext cx="2592388" cy="1546225"/>
            </a:xfrm>
            <a:prstGeom prst="rect">
              <a:avLst/>
            </a:prstGeom>
          </p:spPr>
        </p:pic>
        <p:sp>
          <p:nvSpPr>
            <p:cNvPr id="13" name="TextBox 12">
              <a:extLst>
                <a:ext uri="{FF2B5EF4-FFF2-40B4-BE49-F238E27FC236}">
                  <a16:creationId xmlns:a16="http://schemas.microsoft.com/office/drawing/2014/main" id="{F23B775D-9F41-43CC-8428-D903C1D6798E}"/>
                </a:ext>
              </a:extLst>
            </p:cNvPr>
            <p:cNvSpPr txBox="1"/>
            <p:nvPr/>
          </p:nvSpPr>
          <p:spPr>
            <a:xfrm>
              <a:off x="8758047"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Card Game</a:t>
              </a:r>
            </a:p>
          </p:txBody>
        </p:sp>
      </p:grpSp>
      <p:sp>
        <p:nvSpPr>
          <p:cNvPr id="23" name="Slide Number Placeholder 22">
            <a:extLst>
              <a:ext uri="{FF2B5EF4-FFF2-40B4-BE49-F238E27FC236}">
                <a16:creationId xmlns:a16="http://schemas.microsoft.com/office/drawing/2014/main" id="{6736950D-1A35-4BB8-AB4D-4EFCB092F9FF}"/>
              </a:ext>
            </a:extLst>
          </p:cNvPr>
          <p:cNvSpPr>
            <a:spLocks noGrp="1"/>
          </p:cNvSpPr>
          <p:nvPr>
            <p:ph type="sldNum" sz="quarter" idx="16"/>
          </p:nvPr>
        </p:nvSpPr>
        <p:spPr/>
        <p:txBody>
          <a:bodyPr/>
          <a:lstStyle/>
          <a:p>
            <a:pPr>
              <a:defRPr/>
            </a:pPr>
            <a:fld id="{16497F98-F620-4594-A6E0-A4C09C6EBF06}" type="slidenum">
              <a:rPr lang="pt-BR" altLang="pt-BR" smtClean="0"/>
              <a:pPr>
                <a:defRPr/>
              </a:pPr>
              <a:t>16</a:t>
            </a:fld>
            <a:r>
              <a:rPr lang="pt-BR" altLang="pt-BR" sz="1800"/>
              <a:t>/27</a:t>
            </a:r>
            <a:endParaRPr lang="pt-BR" altLang="pt-BR" sz="1800" dirty="0"/>
          </a:p>
        </p:txBody>
      </p:sp>
    </p:spTree>
    <p:extLst>
      <p:ext uri="{BB962C8B-B14F-4D97-AF65-F5344CB8AC3E}">
        <p14:creationId xmlns:p14="http://schemas.microsoft.com/office/powerpoint/2010/main" val="226436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54A3-22E2-40B7-B225-13C796AC76D7}"/>
              </a:ext>
            </a:extLst>
          </p:cNvPr>
          <p:cNvSpPr>
            <a:spLocks noGrp="1"/>
          </p:cNvSpPr>
          <p:nvPr>
            <p:ph type="title"/>
          </p:nvPr>
        </p:nvSpPr>
        <p:spPr/>
        <p:txBody>
          <a:bodyPr/>
          <a:lstStyle/>
          <a:p>
            <a:r>
              <a:rPr lang="en-US" dirty="0"/>
              <a:t>Analysis Results</a:t>
            </a:r>
          </a:p>
        </p:txBody>
      </p:sp>
      <p:sp>
        <p:nvSpPr>
          <p:cNvPr id="3" name="Date Placeholder 2">
            <a:extLst>
              <a:ext uri="{FF2B5EF4-FFF2-40B4-BE49-F238E27FC236}">
                <a16:creationId xmlns:a16="http://schemas.microsoft.com/office/drawing/2014/main" id="{370BB7CA-C700-4AF7-8D10-E47FAD15CF6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BF7FAF35-B30F-4072-9354-62159D8A6BAF}"/>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Picture 6">
            <a:extLst>
              <a:ext uri="{FF2B5EF4-FFF2-40B4-BE49-F238E27FC236}">
                <a16:creationId xmlns:a16="http://schemas.microsoft.com/office/drawing/2014/main" id="{DBE3FAD2-6586-4DEC-A194-9D41E71172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3583" y="1277928"/>
            <a:ext cx="10601325" cy="4695825"/>
          </a:xfrm>
          <a:prstGeom prst="rect">
            <a:avLst/>
          </a:prstGeom>
        </p:spPr>
      </p:pic>
      <p:pic>
        <p:nvPicPr>
          <p:cNvPr id="8" name="Imagem 5">
            <a:extLst>
              <a:ext uri="{FF2B5EF4-FFF2-40B4-BE49-F238E27FC236}">
                <a16:creationId xmlns:a16="http://schemas.microsoft.com/office/drawing/2014/main" id="{6F264EB2-CB40-431B-ABFA-16BD2FA8A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5144" y="217867"/>
            <a:ext cx="1495335" cy="1115525"/>
          </a:xfrm>
          <a:prstGeom prst="rect">
            <a:avLst/>
          </a:prstGeom>
        </p:spPr>
      </p:pic>
      <p:sp>
        <p:nvSpPr>
          <p:cNvPr id="9" name="Slide Number Placeholder 8">
            <a:extLst>
              <a:ext uri="{FF2B5EF4-FFF2-40B4-BE49-F238E27FC236}">
                <a16:creationId xmlns:a16="http://schemas.microsoft.com/office/drawing/2014/main" id="{CDEB8C6E-FDEC-41A9-BC21-76E00883BDDB}"/>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/27</a:t>
            </a:r>
            <a:endParaRPr lang="pt-BR" altLang="pt-BR" sz="1800" dirty="0"/>
          </a:p>
        </p:txBody>
      </p:sp>
    </p:spTree>
    <p:extLst>
      <p:ext uri="{BB962C8B-B14F-4D97-AF65-F5344CB8AC3E}">
        <p14:creationId xmlns:p14="http://schemas.microsoft.com/office/powerpoint/2010/main" val="415270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F0EC97E-3BEB-43B3-B4A2-4BC6DB2620F4}"/>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a:xfrm>
            <a:off x="3430920" y="2708920"/>
            <a:ext cx="7922879" cy="1620000"/>
          </a:xfrm>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2" name="Slide Number Placeholder 11">
            <a:extLst>
              <a:ext uri="{FF2B5EF4-FFF2-40B4-BE49-F238E27FC236}">
                <a16:creationId xmlns:a16="http://schemas.microsoft.com/office/drawing/2014/main" id="{7F703620-1C4F-49B8-85B4-D4D354256966}"/>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/27</a:t>
            </a:r>
            <a:endParaRPr lang="pt-BR" altLang="pt-BR" sz="1800" dirty="0"/>
          </a:p>
        </p:txBody>
      </p:sp>
    </p:spTree>
    <p:extLst>
      <p:ext uri="{BB962C8B-B14F-4D97-AF65-F5344CB8AC3E}">
        <p14:creationId xmlns:p14="http://schemas.microsoft.com/office/powerpoint/2010/main" val="1404458438"/>
      </p:ext>
    </p:extLst>
  </p:cSld>
  <p:clrMapOvr>
    <a:masterClrMapping/>
  </p:clrMapOvr>
  <mc:AlternateContent xmlns:mc="http://schemas.openxmlformats.org/markup-compatibility/2006" xmlns:p14="http://schemas.microsoft.com/office/powerpoint/2010/main">
    <mc:Choice Requires="p14">
      <p:transition spd="slow" p14:dur="2000" advTm="3457"/>
    </mc:Choice>
    <mc:Fallback xmlns="">
      <p:transition spd="slow" advTm="345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DB3E0D2C-0030-4CE6-A971-E5836B8994F1}"/>
              </a:ext>
            </a:extLst>
          </p:cNvPr>
          <p:cNvSpPr>
            <a:spLocks noGrp="1"/>
          </p:cNvSpPr>
          <p:nvPr>
            <p:ph type="sldNum" sz="quarter" idx="16"/>
          </p:nvPr>
        </p:nvSpPr>
        <p:spPr/>
        <p:txBody>
          <a:bodyPr/>
          <a:lstStyle/>
          <a:p>
            <a:pPr>
              <a:defRPr/>
            </a:pPr>
            <a:fld id="{16497F98-F620-4594-A6E0-A4C09C6EBF06}" type="slidenum">
              <a:rPr lang="pt-BR" altLang="pt-BR" smtClean="0"/>
              <a:pPr>
                <a:defRPr/>
              </a:pPr>
              <a:t>19</a:t>
            </a:fld>
            <a:r>
              <a:rPr lang="pt-BR" altLang="pt-BR" sz="1800"/>
              <a:t>/27</a:t>
            </a:r>
            <a:endParaRPr lang="pt-BR" altLang="pt-BR" sz="1800" dirty="0"/>
          </a:p>
        </p:txBody>
      </p:sp>
    </p:spTree>
    <p:extLst>
      <p:ext uri="{BB962C8B-B14F-4D97-AF65-F5344CB8AC3E}">
        <p14:creationId xmlns:p14="http://schemas.microsoft.com/office/powerpoint/2010/main" val="1634278695"/>
      </p:ext>
    </p:extLst>
  </p:cSld>
  <p:clrMapOvr>
    <a:masterClrMapping/>
  </p:clrMapOvr>
  <mc:AlternateContent xmlns:mc="http://schemas.openxmlformats.org/markup-compatibility/2006" xmlns:p14="http://schemas.microsoft.com/office/powerpoint/2010/main">
    <mc:Choice Requires="p14">
      <p:transition spd="slow" p14:dur="2000" advTm="40999"/>
    </mc:Choice>
    <mc:Fallback xmlns="">
      <p:transition spd="slow" advTm="409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dirty="0"/>
              <a:t>LUDES</a:t>
            </a:r>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dirty="0"/>
              <a:t>Ludology, Engineering and Simulation</a:t>
            </a:r>
          </a:p>
          <a:p>
            <a:r>
              <a:rPr lang="en-US" altLang="pt-BR" noProof="0" dirty="0"/>
              <a:t>LUDES is a laboratory created to research Games and Simulations with the tools of Engineering, aiming to understand:</a:t>
            </a:r>
          </a:p>
          <a:p>
            <a:pPr lvl="1"/>
            <a:r>
              <a:rPr lang="en-US" altLang="pt-BR" noProof="0" dirty="0"/>
              <a:t>What is a game</a:t>
            </a:r>
          </a:p>
          <a:p>
            <a:pPr lvl="1"/>
            <a:r>
              <a:rPr lang="en-US" altLang="pt-BR" noProof="0" dirty="0"/>
              <a:t>Why people play games</a:t>
            </a:r>
          </a:p>
          <a:p>
            <a:pPr lvl="1"/>
            <a:r>
              <a:rPr lang="en-US" altLang="pt-BR" noProof="0" dirty="0"/>
              <a:t>What is quality for games</a:t>
            </a:r>
          </a:p>
          <a:p>
            <a:pPr lvl="1"/>
            <a:r>
              <a:rPr lang="en-US" altLang="pt-BR" noProof="0" dirty="0"/>
              <a:t>How to develop games</a:t>
            </a:r>
          </a:p>
          <a:p>
            <a:pPr lvl="1"/>
            <a:r>
              <a:rPr lang="en-US" altLang="pt-BR" noProof="0" dirty="0"/>
              <a:t>What are the impacts of games</a:t>
            </a:r>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7E28F227-829D-4774-93CE-9FB05470B6BF}"/>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/27</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30110"/>
    </mc:Choice>
    <mc:Fallback xmlns="">
      <p:transition spd="slow" advTm="301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1F253860-8F5D-48B9-9CCD-7F1AC4732606}"/>
              </a:ext>
            </a:extLst>
          </p:cNvPr>
          <p:cNvSpPr>
            <a:spLocks noGrp="1"/>
          </p:cNvSpPr>
          <p:nvPr>
            <p:ph type="sldNum" sz="quarter" idx="16"/>
          </p:nvPr>
        </p:nvSpPr>
        <p:spPr/>
        <p:txBody>
          <a:bodyPr/>
          <a:lstStyle/>
          <a:p>
            <a:pPr>
              <a:defRPr/>
            </a:pPr>
            <a:fld id="{16497F98-F620-4594-A6E0-A4C09C6EBF06}" type="slidenum">
              <a:rPr lang="pt-BR" altLang="pt-BR" smtClean="0"/>
              <a:pPr>
                <a:defRPr/>
              </a:pPr>
              <a:t>20</a:t>
            </a:fld>
            <a:r>
              <a:rPr lang="pt-BR" altLang="pt-BR" sz="1800"/>
              <a:t>/27</a:t>
            </a:r>
            <a:endParaRPr lang="pt-BR" altLang="pt-BR" sz="1800" dirty="0"/>
          </a:p>
        </p:txBody>
      </p:sp>
    </p:spTree>
    <p:extLst>
      <p:ext uri="{BB962C8B-B14F-4D97-AF65-F5344CB8AC3E}">
        <p14:creationId xmlns:p14="http://schemas.microsoft.com/office/powerpoint/2010/main" val="2254026196"/>
      </p:ext>
    </p:extLst>
  </p:cSld>
  <p:clrMapOvr>
    <a:masterClrMapping/>
  </p:clrMapOvr>
  <mc:AlternateContent xmlns:mc="http://schemas.openxmlformats.org/markup-compatibility/2006" xmlns:p14="http://schemas.microsoft.com/office/powerpoint/2010/main">
    <mc:Choice Requires="p14">
      <p:transition spd="slow" p14:dur="2000" advTm="14237"/>
    </mc:Choice>
    <mc:Fallback xmlns="">
      <p:transition spd="slow" advTm="142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dirty="0"/>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en-US" dirty="0"/>
              <a:t>Conclusion</a:t>
            </a:r>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67CA364-1F90-44B2-9C7F-AF8DA3D1571B}"/>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/27</a:t>
            </a:r>
            <a:endParaRPr lang="pt-BR" altLang="pt-BR" sz="1800" dirty="0"/>
          </a:p>
        </p:txBody>
      </p:sp>
    </p:spTree>
    <p:extLst>
      <p:ext uri="{BB962C8B-B14F-4D97-AF65-F5344CB8AC3E}">
        <p14:creationId xmlns:p14="http://schemas.microsoft.com/office/powerpoint/2010/main" val="3673393667"/>
      </p:ext>
    </p:extLst>
  </p:cSld>
  <p:clrMapOvr>
    <a:masterClrMapping/>
  </p:clrMapOvr>
  <mc:AlternateContent xmlns:mc="http://schemas.openxmlformats.org/markup-compatibility/2006" xmlns:p14="http://schemas.microsoft.com/office/powerpoint/2010/main">
    <mc:Choice Requires="p14">
      <p:transition spd="slow" p14:dur="2000" advTm="1161"/>
    </mc:Choice>
    <mc:Fallback xmlns="">
      <p:transition spd="slow" advTm="11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C2E3A84-54D6-4CEF-B744-8E8B8866E2C0}"/>
              </a:ext>
            </a:extLst>
          </p:cNvPr>
          <p:cNvSpPr>
            <a:spLocks noGrp="1"/>
          </p:cNvSpPr>
          <p:nvPr>
            <p:ph type="sldNum" sz="quarter" idx="16"/>
          </p:nvPr>
        </p:nvSpPr>
        <p:spPr/>
        <p:txBody>
          <a:bodyPr/>
          <a:lstStyle/>
          <a:p>
            <a:pPr>
              <a:defRPr/>
            </a:pPr>
            <a:fld id="{16497F98-F620-4594-A6E0-A4C09C6EBF06}" type="slidenum">
              <a:rPr lang="pt-BR" altLang="pt-BR" smtClean="0"/>
              <a:pPr>
                <a:defRPr/>
              </a:pPr>
              <a:t>22</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40277"/>
    </mc:Choice>
    <mc:Fallback xmlns="">
      <p:transition spd="slow" advTm="4027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F85A2102-1D3C-4F10-B02E-6F34E5506A0F}"/>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4503"/>
    </mc:Choice>
    <mc:Fallback xmlns="">
      <p:transition spd="slow" advTm="1450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7B32368-A590-4958-A7FA-969907121EC7}"/>
              </a:ext>
            </a:extLst>
          </p:cNvPr>
          <p:cNvSpPr>
            <a:spLocks noGrp="1"/>
          </p:cNvSpPr>
          <p:nvPr>
            <p:ph type="sldNum" sz="quarter" idx="12"/>
          </p:nvPr>
        </p:nvSpPr>
        <p:spPr/>
        <p:txBody>
          <a:bodyPr/>
          <a:lstStyle/>
          <a:p>
            <a:pPr>
              <a:defRPr/>
            </a:pPr>
            <a:fld id="{16497F98-F620-4594-A6E0-A4C09C6EBF06}" type="slidenum">
              <a:rPr lang="pt-BR" altLang="pt-BR" smtClean="0"/>
              <a:pPr>
                <a:defRPr/>
              </a:pPr>
              <a:t>24</a:t>
            </a:fld>
            <a:r>
              <a:rPr lang="pt-BR" altLang="pt-BR" sz="1800"/>
              <a:t>/27</a:t>
            </a:r>
            <a:endParaRPr lang="pt-BR" altLang="pt-BR" sz="1800" dirty="0"/>
          </a:p>
        </p:txBody>
      </p:sp>
    </p:spTree>
    <p:extLst>
      <p:ext uri="{BB962C8B-B14F-4D97-AF65-F5344CB8AC3E}">
        <p14:creationId xmlns:p14="http://schemas.microsoft.com/office/powerpoint/2010/main" val="508473966"/>
      </p:ext>
    </p:extLst>
  </p:cSld>
  <p:clrMapOvr>
    <a:masterClrMapping/>
  </p:clrMapOvr>
  <mc:AlternateContent xmlns:mc="http://schemas.openxmlformats.org/markup-compatibility/2006" xmlns:p14="http://schemas.microsoft.com/office/powerpoint/2010/main">
    <mc:Choice Requires="p14">
      <p:transition spd="slow" p14:dur="2000" advTm="2392"/>
    </mc:Choice>
    <mc:Fallback xmlns="">
      <p:transition spd="slow" advTm="239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99E157C-1C1A-4588-9A34-AFDD027CE0EA}"/>
              </a:ext>
            </a:extLst>
          </p:cNvPr>
          <p:cNvSpPr>
            <a:spLocks noGrp="1"/>
          </p:cNvSpPr>
          <p:nvPr>
            <p:ph type="sldNum" sz="quarter" idx="16"/>
          </p:nvPr>
        </p:nvSpPr>
        <p:spPr/>
        <p:txBody>
          <a:bodyPr/>
          <a:lstStyle/>
          <a:p>
            <a:pPr>
              <a:defRPr/>
            </a:pPr>
            <a:fld id="{16497F98-F620-4594-A6E0-A4C09C6EBF06}" type="slidenum">
              <a:rPr lang="pt-BR" altLang="pt-BR" smtClean="0"/>
              <a:pPr>
                <a:defRPr/>
              </a:pPr>
              <a:t>25</a:t>
            </a:fld>
            <a:r>
              <a:rPr lang="pt-BR" altLang="pt-BR" sz="1800"/>
              <a:t>/27</a:t>
            </a:r>
            <a:endParaRPr lang="pt-BR" altLang="pt-BR" sz="1800" dirty="0"/>
          </a:p>
        </p:txBody>
      </p:sp>
    </p:spTree>
  </p:cSld>
  <p:clrMapOvr>
    <a:masterClrMapping/>
  </p:clrMapOvr>
  <mc:AlternateContent xmlns:mc="http://schemas.openxmlformats.org/markup-compatibility/2006" xmlns:p14="http://schemas.microsoft.com/office/powerpoint/2010/main">
    <mc:Choice Requires="p14">
      <p:transition spd="slow" p14:dur="2000" advTm="6055"/>
    </mc:Choice>
    <mc:Fallback xmlns="">
      <p:transition spd="slow" advTm="605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C91F7552-429B-44C6-AE0B-A3336FBF19C7}"/>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/27</a:t>
            </a:r>
            <a:endParaRPr lang="pt-BR" altLang="pt-BR" sz="1800" dirty="0"/>
          </a:p>
        </p:txBody>
      </p:sp>
    </p:spTree>
    <p:extLst>
      <p:ext uri="{BB962C8B-B14F-4D97-AF65-F5344CB8AC3E}">
        <p14:creationId xmlns:p14="http://schemas.microsoft.com/office/powerpoint/2010/main" val="1586695198"/>
      </p:ext>
    </p:extLst>
  </p:cSld>
  <p:clrMapOvr>
    <a:masterClrMapping/>
  </p:clrMapOvr>
  <mc:AlternateContent xmlns:mc="http://schemas.openxmlformats.org/markup-compatibility/2006" xmlns:p14="http://schemas.microsoft.com/office/powerpoint/2010/main">
    <mc:Choice Requires="p14">
      <p:transition spd="slow" p14:dur="2000" advTm="5047"/>
    </mc:Choice>
    <mc:Fallback xmlns="">
      <p:transition spd="slow" advTm="504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Tree>
    <p:extLst>
      <p:ext uri="{BB962C8B-B14F-4D97-AF65-F5344CB8AC3E}">
        <p14:creationId xmlns:p14="http://schemas.microsoft.com/office/powerpoint/2010/main" val="1698839547"/>
      </p:ext>
    </p:extLst>
  </p:cSld>
  <p:clrMapOvr>
    <a:masterClrMapping/>
  </p:clrMapOvr>
  <mc:AlternateContent xmlns:mc="http://schemas.openxmlformats.org/markup-compatibility/2006" xmlns:p14="http://schemas.microsoft.com/office/powerpoint/2010/main">
    <mc:Choice Requires="p14">
      <p:transition spd="slow" p14:dur="2000" advTm="11274"/>
    </mc:Choice>
    <mc:Fallback xmlns="">
      <p:transition spd="slow" advTm="112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Summary</a:t>
            </a:r>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dirty="0"/>
              <a:t>Introduction</a:t>
            </a:r>
          </a:p>
          <a:p>
            <a:r>
              <a:rPr lang="en-US" altLang="pt-BR" noProof="0" dirty="0"/>
              <a:t>What are Information Systems?</a:t>
            </a:r>
          </a:p>
          <a:p>
            <a:r>
              <a:rPr lang="en-US" altLang="pt-BR" noProof="0" dirty="0"/>
              <a:t>Theories from Games Studies</a:t>
            </a:r>
          </a:p>
          <a:p>
            <a:r>
              <a:rPr lang="en-US" altLang="pt-BR" noProof="0" dirty="0"/>
              <a:t>Defining Games as IS</a:t>
            </a:r>
          </a:p>
          <a:p>
            <a:r>
              <a:rPr lang="en-US" altLang="pt-BR" noProof="0" dirty="0"/>
              <a:t>Examples</a:t>
            </a:r>
          </a:p>
          <a:p>
            <a:r>
              <a:rPr lang="en-US" altLang="pt-BR" noProof="0" dirty="0"/>
              <a:t>Using IS in Game Design</a:t>
            </a:r>
          </a:p>
          <a:p>
            <a:r>
              <a:rPr lang="en-US" altLang="pt-BR" noProof="0" dirty="0"/>
              <a:t>Conclusion</a:t>
            </a:r>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478D247-C682-469E-8669-A56413130FEB}"/>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/27</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36D6F55-45E0-40E5-99D0-6CBADA84FCA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3430920" y="2708920"/>
            <a:ext cx="7922879"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26" name="Slide Number Placeholder 25">
            <a:extLst>
              <a:ext uri="{FF2B5EF4-FFF2-40B4-BE49-F238E27FC236}">
                <a16:creationId xmlns:a16="http://schemas.microsoft.com/office/drawing/2014/main" id="{4B6790C1-0B54-4C78-A712-360DBF4C33C3}"/>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/27</a:t>
            </a:r>
            <a:endParaRPr lang="pt-BR" altLang="pt-BR" sz="1800" dirty="0"/>
          </a:p>
        </p:txBody>
      </p:sp>
    </p:spTree>
    <p:extLst>
      <p:ext uri="{BB962C8B-B14F-4D97-AF65-F5344CB8AC3E}">
        <p14:creationId xmlns:p14="http://schemas.microsoft.com/office/powerpoint/2010/main" val="2991994143"/>
      </p:ext>
    </p:extLst>
  </p:cSld>
  <p:clrMapOvr>
    <a:masterClrMapping/>
  </p:clrMapOvr>
  <mc:AlternateContent xmlns:mc="http://schemas.openxmlformats.org/markup-compatibility/2006" xmlns:p14="http://schemas.microsoft.com/office/powerpoint/2010/main">
    <mc:Choice Requires="p14">
      <p:transition spd="slow" p14:dur="2000" advTm="1159"/>
    </mc:Choice>
    <mc:Fallback xmlns="">
      <p:transition spd="slow" advTm="11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646D1E13-1F12-46F8-BABA-D5D7DE7D538C}"/>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/27</a:t>
            </a:r>
            <a:endParaRPr lang="pt-BR" altLang="pt-BR" sz="1800" dirty="0"/>
          </a:p>
        </p:txBody>
      </p:sp>
    </p:spTree>
    <p:extLst>
      <p:ext uri="{BB962C8B-B14F-4D97-AF65-F5344CB8AC3E}">
        <p14:creationId xmlns:p14="http://schemas.microsoft.com/office/powerpoint/2010/main" val="3716257044"/>
      </p:ext>
    </p:extLst>
  </p:cSld>
  <p:clrMapOvr>
    <a:masterClrMapping/>
  </p:clrMapOvr>
  <mc:AlternateContent xmlns:mc="http://schemas.openxmlformats.org/markup-compatibility/2006" xmlns:p14="http://schemas.microsoft.com/office/powerpoint/2010/main">
    <mc:Choice Requires="p14">
      <p:transition spd="slow" p14:dur="2000" advTm="57415"/>
    </mc:Choice>
    <mc:Fallback xmlns="">
      <p:transition spd="slow" advTm="574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en-US">
                <a:latin typeface="Arial" panose="020B0604020202020204" pitchFamily="34" charset="0"/>
                <a:cs typeface="Arial" panose="020B0604020202020204" pitchFamily="34" charset="0"/>
              </a:rPr>
              <a:t>Information System techniques </a:t>
            </a:r>
            <a:r>
              <a:rPr lang="en-US" dirty="0">
                <a:latin typeface="Arial" panose="020B0604020202020204" pitchFamily="34" charset="0"/>
                <a:cs typeface="Arial" panose="020B0604020202020204" pitchFamily="34" charset="0"/>
              </a:rPr>
              <a:t>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615432D3-71E8-401E-A64B-FBC87E7D23DC}"/>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/27</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45199"/>
    </mc:Choice>
    <mc:Fallback xmlns="">
      <p:transition spd="slow" advTm="451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4282724" y="2708920"/>
            <a:ext cx="7071075"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301B5379-872A-4235-997A-46F2E9B38833}"/>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/27</a:t>
            </a:r>
            <a:endParaRPr lang="pt-BR" altLang="pt-BR" sz="1800" dirty="0"/>
          </a:p>
        </p:txBody>
      </p:sp>
    </p:spTree>
    <p:extLst>
      <p:ext uri="{BB962C8B-B14F-4D97-AF65-F5344CB8AC3E}">
        <p14:creationId xmlns:p14="http://schemas.microsoft.com/office/powerpoint/2010/main" val="2149212864"/>
      </p:ext>
    </p:extLst>
  </p:cSld>
  <p:clrMapOvr>
    <a:masterClrMapping/>
  </p:clrMapOvr>
  <mc:AlternateContent xmlns:mc="http://schemas.openxmlformats.org/markup-compatibility/2006" xmlns:p14="http://schemas.microsoft.com/office/powerpoint/2010/main">
    <mc:Choice Requires="p14">
      <p:transition spd="slow" p14:dur="2000" advTm="1346"/>
    </mc:Choice>
    <mc:Fallback xmlns="">
      <p:transition spd="slow" advTm="1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8A3E7D-988D-4199-A1E6-6F9BD465A458}"/>
              </a:ext>
            </a:extLst>
          </p:cNvPr>
          <p:cNvSpPr>
            <a:spLocks noGrp="1"/>
          </p:cNvSpPr>
          <p:nvPr>
            <p:ph sz="half" idx="1"/>
          </p:nvPr>
        </p:nvSpPr>
        <p:spPr>
          <a:xfrm>
            <a:off x="63151" y="1332594"/>
            <a:ext cx="5652000" cy="4586513"/>
          </a:xfrm>
        </p:spPr>
        <p:txBody>
          <a:bodyPr>
            <a:normAutofit fontScale="92500" lnSpcReduction="20000"/>
          </a:bodyPr>
          <a:lstStyle/>
          <a:p>
            <a:r>
              <a:rPr lang="en-US" noProof="0" dirty="0"/>
              <a:t>Set of interrelated components that function together in a meaningful way (Davis,1988),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What is a System?</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50D52117-8BA9-4292-8A0D-CE1EA14AF759}"/>
              </a:ext>
            </a:extLst>
          </p:cNvPr>
          <p:cNvSpPr>
            <a:spLocks noGrp="1"/>
          </p:cNvSpPr>
          <p:nvPr>
            <p:ph type="sldNum" sz="quarter" idx="12"/>
          </p:nvPr>
        </p:nvSpPr>
        <p:spPr/>
        <p:txBody>
          <a:bodyPr/>
          <a:lstStyle/>
          <a:p>
            <a:pPr>
              <a:defRPr/>
            </a:pPr>
            <a:fld id="{16497F98-F620-4594-A6E0-A4C09C6EBF06}" type="slidenum">
              <a:rPr lang="pt-BR" altLang="pt-BR" smtClean="0"/>
              <a:pPr>
                <a:defRPr/>
              </a:pPr>
              <a:t>8</a:t>
            </a:fld>
            <a:r>
              <a:rPr lang="pt-BR" altLang="pt-BR" sz="1800"/>
              <a:t>/27</a:t>
            </a:r>
            <a:endParaRPr lang="pt-BR" altLang="pt-BR" sz="1800" dirty="0"/>
          </a:p>
        </p:txBody>
      </p:sp>
    </p:spTree>
    <p:extLst>
      <p:ext uri="{BB962C8B-B14F-4D97-AF65-F5344CB8AC3E}">
        <p14:creationId xmlns:p14="http://schemas.microsoft.com/office/powerpoint/2010/main" val="4064237316"/>
      </p:ext>
    </p:extLst>
  </p:cSld>
  <p:clrMapOvr>
    <a:masterClrMapping/>
  </p:clrMapOvr>
  <mc:AlternateContent xmlns:mc="http://schemas.openxmlformats.org/markup-compatibility/2006" xmlns:p14="http://schemas.microsoft.com/office/powerpoint/2010/main">
    <mc:Choice Requires="p14">
      <p:transition spd="slow" p14:dur="2000" advTm="39853"/>
    </mc:Choice>
    <mc:Fallback xmlns="">
      <p:transition spd="slow" advTm="39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Information Systems</a:t>
            </a:r>
          </a:p>
        </p:txBody>
      </p:sp>
      <p:sp>
        <p:nvSpPr>
          <p:cNvPr id="4" name="Content Placeholder 3">
            <a:extLst>
              <a:ext uri="{FF2B5EF4-FFF2-40B4-BE49-F238E27FC236}">
                <a16:creationId xmlns:a16="http://schemas.microsoft.com/office/drawing/2014/main" id="{D390BD1D-FDD2-4867-8E58-69B61E1EE873}"/>
              </a:ext>
            </a:extLst>
          </p:cNvPr>
          <p:cNvSpPr>
            <a:spLocks noGrp="1"/>
          </p:cNvSpPr>
          <p:nvPr>
            <p:ph sz="quarter" idx="13"/>
          </p:nvPr>
        </p:nvSpPr>
        <p:spPr>
          <a:xfrm>
            <a:off x="63501" y="1341438"/>
            <a:ext cx="11969751" cy="4608512"/>
          </a:xfrm>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FF52802-7251-4FB2-BE77-5C41899F1EFD}"/>
              </a:ext>
            </a:extLst>
          </p:cNvPr>
          <p:cNvSpPr>
            <a:spLocks noGrp="1"/>
          </p:cNvSpPr>
          <p:nvPr>
            <p:ph type="sldNum" sz="quarter" idx="16"/>
          </p:nvPr>
        </p:nvSpPr>
        <p:spPr/>
        <p:txBody>
          <a:bodyPr/>
          <a:lstStyle/>
          <a:p>
            <a:pPr>
              <a:defRPr/>
            </a:pPr>
            <a:fld id="{16497F98-F620-4594-A6E0-A4C09C6EBF06}" type="slidenum">
              <a:rPr lang="pt-BR" altLang="pt-BR" smtClean="0"/>
              <a:pPr>
                <a:defRPr/>
              </a:pPr>
              <a:t>9</a:t>
            </a:fld>
            <a:r>
              <a:rPr lang="pt-BR" altLang="pt-BR" sz="1800"/>
              <a:t>/27</a:t>
            </a:r>
            <a:endParaRPr lang="pt-BR" altLang="pt-BR" sz="1800" dirty="0"/>
          </a:p>
        </p:txBody>
      </p:sp>
    </p:spTree>
    <p:extLst>
      <p:ext uri="{BB962C8B-B14F-4D97-AF65-F5344CB8AC3E}">
        <p14:creationId xmlns:p14="http://schemas.microsoft.com/office/powerpoint/2010/main" val="2178313624"/>
      </p:ext>
    </p:extLst>
  </p:cSld>
  <p:clrMapOvr>
    <a:masterClrMapping/>
  </p:clrMapOvr>
  <mc:AlternateContent xmlns:mc="http://schemas.openxmlformats.org/markup-compatibility/2006" xmlns:p14="http://schemas.microsoft.com/office/powerpoint/2010/main">
    <mc:Choice Requires="p14">
      <p:transition spd="slow" p14:dur="2000" advTm="20295"/>
    </mc:Choice>
    <mc:Fallback xmlns="">
      <p:transition spd="slow" advTm="202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15"/>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ags/tag3.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13893</TotalTime>
  <Words>1614</Words>
  <Application>Microsoft Office PowerPoint</Application>
  <PresentationFormat>Widescreen</PresentationFormat>
  <Paragraphs>182</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Circo</vt:lpstr>
      <vt:lpstr>Tahoma</vt:lpstr>
      <vt:lpstr>Calibri</vt:lpstr>
      <vt:lpstr>Times New Roman</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Conceptual Model</vt:lpstr>
      <vt:lpstr>Mapping of Elements</vt:lpstr>
      <vt:lpstr>Examples</vt:lpstr>
      <vt:lpstr>Modelling Games - Examples</vt:lpstr>
      <vt:lpstr>Analysis Results</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586</cp:revision>
  <cp:lastPrinted>2018-03-27T02:07:43Z</cp:lastPrinted>
  <dcterms:created xsi:type="dcterms:W3CDTF">2006-05-15T18:07:35Z</dcterms:created>
  <dcterms:modified xsi:type="dcterms:W3CDTF">2021-05-14T20:43:52Z</dcterms:modified>
</cp:coreProperties>
</file>