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29"/>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61" r:id="rId16"/>
    <p:sldId id="362" r:id="rId17"/>
    <p:sldId id="363" r:id="rId18"/>
    <p:sldId id="374" r:id="rId19"/>
    <p:sldId id="364" r:id="rId20"/>
    <p:sldId id="367" r:id="rId21"/>
    <p:sldId id="375" r:id="rId22"/>
    <p:sldId id="354" r:id="rId23"/>
    <p:sldId id="342" r:id="rId24"/>
    <p:sldId id="376" r:id="rId25"/>
    <p:sldId id="279" r:id="rId26"/>
    <p:sldId id="378" r:id="rId27"/>
    <p:sldId id="377" r:id="rId28"/>
  </p:sldIdLst>
  <p:sldSz cx="12192000" cy="6858000"/>
  <p:notesSz cx="6858000" cy="9144000"/>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61"/>
            <p14:sldId id="362"/>
            <p14:sldId id="36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p:cViewPr varScale="1">
        <p:scale>
          <a:sx n="110" d="100"/>
          <a:sy n="110" d="100"/>
        </p:scale>
        <p:origin x="600" y="-18"/>
      </p:cViewPr>
      <p:guideLst>
        <p:guide orient="horz" pos="2160"/>
        <p:guide pos="3840"/>
      </p:guideLst>
    </p:cSldViewPr>
  </p:slideViewPr>
  <p:outlineViewPr>
    <p:cViewPr>
      <p:scale>
        <a:sx n="33" d="100"/>
        <a:sy n="33" d="100"/>
      </p:scale>
      <p:origin x="0" y="-839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1847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4491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17</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60496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22</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23</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25</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pt-BR" altLang="pt-BR"/>
              <a:t>LUDES - http://ludes.cos.ufrj.br</a:t>
            </a:r>
            <a:endParaRPr lang="pt-BR" altLang="pt-BR" dirty="0"/>
          </a:p>
        </p:txBody>
      </p:sp>
      <p:sp>
        <p:nvSpPr>
          <p:cNvPr id="5" name="Footer Placeholder 4"/>
          <p:cNvSpPr>
            <a:spLocks noGrp="1"/>
          </p:cNvSpPr>
          <p:nvPr>
            <p:ph type="ftr" sz="quarter" idx="11"/>
          </p:nvPr>
        </p:nvSpPr>
        <p:spPr/>
        <p:txBody>
          <a:bodyPr/>
          <a:lstStyle/>
          <a:p>
            <a:pPr>
              <a:defRPr/>
            </a:pPr>
            <a:r>
              <a:rPr lang="pt-BR" altLang="pt-BR"/>
              <a:t>SBSI 2021</a:t>
            </a:r>
            <a:endParaRPr lang="pt-BR" altLang="pt-BR" dirty="0"/>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38200" y="2708920"/>
            <a:ext cx="10515600" cy="1620000"/>
          </a:xfrm>
        </p:spPr>
        <p:txBody>
          <a:bodyPr anchor="ctr">
            <a:noAutofit/>
          </a:bodyPr>
          <a:lstStyle>
            <a:lvl1pPr algn="ctr">
              <a:defRPr sz="4500">
                <a:solidFill>
                  <a:schemeClr val="bg1"/>
                </a:solidFill>
              </a:defRPr>
            </a:lvl1pPr>
          </a:lstStyle>
          <a:p>
            <a:r>
              <a:rPr lang="en-US"/>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7" name="Slide Number Placeholder 6">
            <a:extLst>
              <a:ext uri="{FF2B5EF4-FFF2-40B4-BE49-F238E27FC236}">
                <a16:creationId xmlns:a16="http://schemas.microsoft.com/office/drawing/2014/main" id="{82788174-2CA2-45DB-80BF-7290D4F0792A}"/>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999BEDC0-AD69-4CFE-B02B-D325E0C73BBC}"/>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7B8FB59-5434-4670-BDCC-8192FBD28D6A}"/>
              </a:ext>
            </a:extLst>
          </p:cNvPr>
          <p:cNvSpPr>
            <a:spLocks noGrp="1"/>
          </p:cNvSpPr>
          <p:nvPr>
            <p:ph type="ftr" sz="quarter" idx="15"/>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4350B9C4-ACE4-4FC6-9EF0-BFC77A6CF329}"/>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68265EFC-7A0F-4839-9BD8-8D44F7B02AE7}"/>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55C15E36-7262-4FA5-B976-2F48AA3D5F1B}"/>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694128DE-E701-4B86-BF82-E3013BAAE9E7}"/>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11793DBE-C977-4C72-99BF-614AA0422D9F}"/>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11535458-8C42-46AB-9AF6-BE1BEDB803B8}"/>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972FCA99-8EB4-4AC2-B8EA-791DDA966247}"/>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2" name="Date Placeholder 1">
            <a:extLst>
              <a:ext uri="{FF2B5EF4-FFF2-40B4-BE49-F238E27FC236}">
                <a16:creationId xmlns:a16="http://schemas.microsoft.com/office/drawing/2014/main" id="{141B7D83-1F38-4154-8DE4-ACA1FD3D5DF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6" name="Footer Placeholder 5">
            <a:extLst>
              <a:ext uri="{FF2B5EF4-FFF2-40B4-BE49-F238E27FC236}">
                <a16:creationId xmlns:a16="http://schemas.microsoft.com/office/drawing/2014/main" id="{9ABC5288-05B2-4620-BDE1-BF24AA363EE9}"/>
              </a:ext>
            </a:extLst>
          </p:cNvPr>
          <p:cNvSpPr>
            <a:spLocks noGrp="1"/>
          </p:cNvSpPr>
          <p:nvPr>
            <p:ph type="ftr" sz="quarter" idx="11"/>
          </p:nvPr>
        </p:nvSpPr>
        <p:spPr/>
        <p:txBody>
          <a:bodyPr/>
          <a:lstStyle/>
          <a:p>
            <a:pPr>
              <a:defRPr/>
            </a:pPr>
            <a:r>
              <a:rPr lang="pt-BR" altLang="pt-BR"/>
              <a:t>SBSI 2021</a:t>
            </a:r>
            <a:endParaRPr lang="pt-BR" altLang="pt-BR" dirty="0"/>
          </a:p>
        </p:txBody>
      </p:sp>
      <p:sp>
        <p:nvSpPr>
          <p:cNvPr id="7" name="Slide Number Placeholder 6">
            <a:extLst>
              <a:ext uri="{FF2B5EF4-FFF2-40B4-BE49-F238E27FC236}">
                <a16:creationId xmlns:a16="http://schemas.microsoft.com/office/drawing/2014/main" id="{EFEA3B49-DAAA-4481-934F-FFAED5E01708}"/>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dirty="0"/>
              <a:t>/27</a:t>
            </a:r>
          </a:p>
        </p:txBody>
      </p:sp>
    </p:spTree>
    <p:extLst>
      <p:ext uri="{BB962C8B-B14F-4D97-AF65-F5344CB8AC3E}">
        <p14:creationId xmlns:p14="http://schemas.microsoft.com/office/powerpoint/2010/main" val="24201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/27</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37" r:id="rId6"/>
    <p:sldLayoutId id="2147483742" r:id="rId7"/>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0"/>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0"/>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0"/>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0"/>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0"/>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503"/>
    </mc:Choice>
    <mc:Fallback xmlns="">
      <p:transition spd="slow" advTm="150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19F7F32-7BAE-4BEB-AE92-75A8F629203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838200" y="2708920"/>
            <a:ext cx="10515600"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835BABD6-7160-4F0C-BA34-93FAD0C65893}"/>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/27</a:t>
            </a:r>
            <a:endParaRPr lang="pt-BR" altLang="pt-BR" sz="1800" dirty="0"/>
          </a:p>
        </p:txBody>
      </p:sp>
    </p:spTree>
    <p:extLst>
      <p:ext uri="{BB962C8B-B14F-4D97-AF65-F5344CB8AC3E}">
        <p14:creationId xmlns:p14="http://schemas.microsoft.com/office/powerpoint/2010/main" val="162916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F58B9E13-FF74-43F0-A6AA-237201872FDB}"/>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/27</a:t>
            </a:r>
            <a:endParaRPr lang="pt-BR" altLang="pt-BR" sz="1800" dirty="0"/>
          </a:p>
        </p:txBody>
      </p:sp>
    </p:spTree>
    <p:extLst>
      <p:ext uri="{BB962C8B-B14F-4D97-AF65-F5344CB8AC3E}">
        <p14:creationId xmlns:p14="http://schemas.microsoft.com/office/powerpoint/2010/main" val="42809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92FCFDE-243A-412E-A607-AC96439BD343}"/>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838200" y="2708920"/>
            <a:ext cx="10515600"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B539F484-CFA6-4364-A0B0-D57BFB4D1F6E}"/>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/27</a:t>
            </a:r>
            <a:endParaRPr lang="pt-BR" altLang="pt-BR" sz="1800" dirty="0"/>
          </a:p>
        </p:txBody>
      </p:sp>
    </p:spTree>
    <p:extLst>
      <p:ext uri="{BB962C8B-B14F-4D97-AF65-F5344CB8AC3E}">
        <p14:creationId xmlns:p14="http://schemas.microsoft.com/office/powerpoint/2010/main" val="29847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Defining Games as IS</a:t>
            </a:r>
          </a:p>
        </p:txBody>
      </p:sp>
      <p:sp>
        <p:nvSpPr>
          <p:cNvPr id="15" name="Retângulo 2"/>
          <p:cNvSpPr>
            <a:spLocks noChangeArrowheads="1"/>
          </p:cNvSpPr>
          <p:nvPr/>
        </p:nvSpPr>
        <p:spPr bwMode="auto">
          <a:xfrm>
            <a:off x="983432" y="1147169"/>
            <a:ext cx="871301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l"/>
              <a:defRPr sz="3200">
                <a:solidFill>
                  <a:schemeClr val="tx1"/>
                </a:solidFill>
                <a:latin typeface="Arial" charset="0"/>
              </a:defRPr>
            </a:lvl1pPr>
            <a:lvl2pPr marL="742950" indent="-285750">
              <a:spcBef>
                <a:spcPct val="20000"/>
              </a:spcBef>
              <a:buClr>
                <a:schemeClr val="tx2"/>
              </a:buClr>
              <a:buSzPct val="75000"/>
              <a:buFont typeface="Wingdings" pitchFamily="2" charset="2"/>
              <a:buChar char="l"/>
              <a:defRPr sz="2800">
                <a:solidFill>
                  <a:schemeClr val="tx1"/>
                </a:solidFill>
                <a:latin typeface="Arial" charset="0"/>
              </a:defRPr>
            </a:lvl2pPr>
            <a:lvl3pPr marL="1143000" indent="-228600">
              <a:spcBef>
                <a:spcPct val="20000"/>
              </a:spcBef>
              <a:buClr>
                <a:schemeClr val="accent2"/>
              </a:buClr>
              <a:buSzPct val="75000"/>
              <a:buFont typeface="Wingdings" pitchFamily="2" charset="2"/>
              <a:buChar char="l"/>
              <a:defRPr sz="2400">
                <a:solidFill>
                  <a:schemeClr val="tx1"/>
                </a:solidFill>
                <a:latin typeface="Arial" charset="0"/>
              </a:defRPr>
            </a:lvl3pPr>
            <a:lvl4pPr marL="1600200" indent="-228600">
              <a:spcBef>
                <a:spcPct val="20000"/>
              </a:spcBef>
              <a:buClr>
                <a:schemeClr val="folHlink"/>
              </a:buClr>
              <a:buSzPct val="75000"/>
              <a:buFont typeface="Wingdings" pitchFamily="2" charset="2"/>
              <a:buChar char="l"/>
              <a:defRPr sz="2000">
                <a:solidFill>
                  <a:schemeClr val="tx1"/>
                </a:solidFill>
                <a:latin typeface="Arial" charset="0"/>
              </a:defRPr>
            </a:lvl4pPr>
            <a:lvl5pPr marL="2057400" indent="-228600">
              <a:spcBef>
                <a:spcPct val="20000"/>
              </a:spcBef>
              <a:buClr>
                <a:schemeClr val="tx1"/>
              </a:buClr>
              <a:buSzPct val="75000"/>
              <a:buFont typeface="Wingdings" pitchFamily="2" charset="2"/>
              <a:buChar char="l"/>
              <a:defRPr sz="2000">
                <a:solidFill>
                  <a:schemeClr val="tx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Arial" charset="0"/>
              </a:defRPr>
            </a:lvl9pPr>
          </a:lstStyle>
          <a:p>
            <a:pPr eaLnBrk="1" hangingPunct="1">
              <a:spcBef>
                <a:spcPts val="1200"/>
              </a:spcBef>
              <a:buClrTx/>
              <a:buSzTx/>
              <a:buNone/>
            </a:pPr>
            <a:r>
              <a:rPr lang="en-US" altLang="pt-BR" sz="2400" u="sng" dirty="0"/>
              <a:t>Concept</a:t>
            </a:r>
            <a:endParaRPr lang="en-US" altLang="pt-BR" sz="2400" dirty="0"/>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674AA007-79C7-4088-8921-E164490FA2D7}"/>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/27</a:t>
            </a:r>
            <a:endParaRPr lang="pt-BR" altLang="pt-BR" sz="1800" dirty="0"/>
          </a:p>
        </p:txBody>
      </p:sp>
    </p:spTree>
    <p:extLst>
      <p:ext uri="{BB962C8B-B14F-4D97-AF65-F5344CB8AC3E}">
        <p14:creationId xmlns:p14="http://schemas.microsoft.com/office/powerpoint/2010/main" val="137728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Elements of Games Mapped to IS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2131"/>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CC2BF5B4-69BD-4AB8-94A9-0D72B8C3B3AF}"/>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/27</a:t>
            </a:r>
            <a:endParaRPr lang="pt-BR" altLang="pt-BR" sz="1800" dirty="0"/>
          </a:p>
        </p:txBody>
      </p:sp>
    </p:spTree>
    <p:extLst>
      <p:ext uri="{BB962C8B-B14F-4D97-AF65-F5344CB8AC3E}">
        <p14:creationId xmlns:p14="http://schemas.microsoft.com/office/powerpoint/2010/main" val="215629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AFD751D-ACE7-44EE-A804-6185F21EA69B}"/>
              </a:ext>
            </a:extLst>
          </p:cNvPr>
          <p:cNvPicPr>
            <a:picLocks noChangeAspect="1"/>
          </p:cNvPicPr>
          <p:nvPr/>
        </p:nvPicPr>
        <p:blipFill>
          <a:blip r:embed="rId3"/>
          <a:stretch>
            <a:fillRect/>
          </a:stretch>
        </p:blipFill>
        <p:spPr>
          <a:xfrm>
            <a:off x="1354138" y="1341438"/>
            <a:ext cx="5337175" cy="4606925"/>
          </a:xfrm>
          <a:prstGeom prst="rect">
            <a:avLst/>
          </a:prstGeom>
        </p:spPr>
      </p:pic>
      <p:pic>
        <p:nvPicPr>
          <p:cNvPr id="7" name="Imagem 6">
            <a:extLst>
              <a:ext uri="{FF2B5EF4-FFF2-40B4-BE49-F238E27FC236}">
                <a16:creationId xmlns:a16="http://schemas.microsoft.com/office/drawing/2014/main" id="{D38361BD-961F-45FC-A89D-5966C8047601}"/>
              </a:ext>
            </a:extLst>
          </p:cNvPr>
          <p:cNvPicPr>
            <a:picLocks noChangeAspect="1"/>
          </p:cNvPicPr>
          <p:nvPr/>
        </p:nvPicPr>
        <p:blipFill>
          <a:blip r:embed="rId4"/>
          <a:stretch>
            <a:fillRect/>
          </a:stretch>
        </p:blipFill>
        <p:spPr>
          <a:xfrm>
            <a:off x="6754813" y="1341438"/>
            <a:ext cx="3987800" cy="4606925"/>
          </a:xfrm>
          <a:prstGeom prst="rect">
            <a:avLst/>
          </a:prstGeom>
        </p:spPr>
      </p:pic>
      <p:sp>
        <p:nvSpPr>
          <p:cNvPr id="65538" name="Rectangle 2"/>
          <p:cNvSpPr>
            <a:spLocks noGrp="1" noChangeArrowheads="1"/>
          </p:cNvSpPr>
          <p:nvPr>
            <p:ph type="title"/>
          </p:nvPr>
        </p:nvSpPr>
        <p:spPr/>
        <p:txBody>
          <a:bodyPr anchor="ctr">
            <a:normAutofit/>
          </a:bodyPr>
          <a:lstStyle/>
          <a:p>
            <a:pPr eaLnBrk="1" hangingPunct="1">
              <a:defRPr/>
            </a:pPr>
            <a:r>
              <a:rPr lang="en-US" altLang="pt-BR" noProof="0"/>
              <a:t>Video Game Examples</a:t>
            </a:r>
          </a:p>
        </p:txBody>
      </p:sp>
      <p:sp>
        <p:nvSpPr>
          <p:cNvPr id="9" name="Date Placeholder 8">
            <a:extLst>
              <a:ext uri="{FF2B5EF4-FFF2-40B4-BE49-F238E27FC236}">
                <a16:creationId xmlns:a16="http://schemas.microsoft.com/office/drawing/2014/main" id="{FC6DC560-1C29-432F-A0A2-30CA8C787CA9}"/>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1FC56D66-979F-4E51-A7B9-5B2AF21D4DFB}"/>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8705D50-0524-4B43-82E0-3575023A8ED4}"/>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/27</a:t>
            </a:r>
            <a:endParaRPr lang="pt-BR" altLang="pt-BR" sz="1800" dirty="0"/>
          </a:p>
        </p:txBody>
      </p:sp>
    </p:spTree>
    <p:extLst>
      <p:ext uri="{BB962C8B-B14F-4D97-AF65-F5344CB8AC3E}">
        <p14:creationId xmlns:p14="http://schemas.microsoft.com/office/powerpoint/2010/main" val="410240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85C8586-D33B-463F-AD8B-522C55632A3F}"/>
              </a:ext>
            </a:extLst>
          </p:cNvPr>
          <p:cNvPicPr>
            <a:picLocks noChangeAspect="1"/>
          </p:cNvPicPr>
          <p:nvPr/>
        </p:nvPicPr>
        <p:blipFill>
          <a:blip r:embed="rId3"/>
          <a:stretch>
            <a:fillRect/>
          </a:stretch>
        </p:blipFill>
        <p:spPr>
          <a:xfrm>
            <a:off x="61913" y="1611313"/>
            <a:ext cx="5446713" cy="4062413"/>
          </a:xfrm>
          <a:prstGeom prst="rect">
            <a:avLst/>
          </a:prstGeom>
        </p:spPr>
      </p:pic>
      <p:pic>
        <p:nvPicPr>
          <p:cNvPr id="7" name="Imagem 6">
            <a:extLst>
              <a:ext uri="{FF2B5EF4-FFF2-40B4-BE49-F238E27FC236}">
                <a16:creationId xmlns:a16="http://schemas.microsoft.com/office/drawing/2014/main" id="{195E3DD3-00D7-49C9-9407-9AB00B0E6B2D}"/>
              </a:ext>
            </a:extLst>
          </p:cNvPr>
          <p:cNvPicPr>
            <a:picLocks noChangeAspect="1"/>
          </p:cNvPicPr>
          <p:nvPr/>
        </p:nvPicPr>
        <p:blipFill>
          <a:blip r:embed="rId4"/>
          <a:stretch>
            <a:fillRect/>
          </a:stretch>
        </p:blipFill>
        <p:spPr>
          <a:xfrm>
            <a:off x="5589588" y="1611313"/>
            <a:ext cx="6442075" cy="4062413"/>
          </a:xfrm>
          <a:prstGeom prst="rect">
            <a:avLst/>
          </a:prstGeom>
        </p:spPr>
      </p:pic>
      <p:sp>
        <p:nvSpPr>
          <p:cNvPr id="65538" name="Rectangle 2"/>
          <p:cNvSpPr>
            <a:spLocks noGrp="1" noChangeArrowheads="1"/>
          </p:cNvSpPr>
          <p:nvPr>
            <p:ph type="title"/>
          </p:nvPr>
        </p:nvSpPr>
        <p:spPr/>
        <p:txBody>
          <a:bodyPr vert="horz" lIns="91440" tIns="45720" rIns="91440" bIns="45720" rtlCol="0" anchor="ctr">
            <a:normAutofit/>
          </a:bodyPr>
          <a:lstStyle/>
          <a:p>
            <a:pPr>
              <a:defRPr/>
            </a:pPr>
            <a:r>
              <a:rPr lang="en-US" altLang="pt-BR" noProof="0"/>
              <a:t>Board Game Examples</a:t>
            </a:r>
          </a:p>
        </p:txBody>
      </p:sp>
      <p:sp>
        <p:nvSpPr>
          <p:cNvPr id="9" name="Date Placeholder 8">
            <a:extLst>
              <a:ext uri="{FF2B5EF4-FFF2-40B4-BE49-F238E27FC236}">
                <a16:creationId xmlns:a16="http://schemas.microsoft.com/office/drawing/2014/main" id="{1ADC8326-6FA6-4D9A-A142-5FC2B012BE5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4EC022D0-1BBE-41D3-BFE6-F0A0552B88B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AD5A1BB-AF39-483F-80B2-B591787D21F6}"/>
              </a:ext>
            </a:extLst>
          </p:cNvPr>
          <p:cNvSpPr>
            <a:spLocks noGrp="1"/>
          </p:cNvSpPr>
          <p:nvPr>
            <p:ph type="sldNum" sz="quarter" idx="12"/>
          </p:nvPr>
        </p:nvSpPr>
        <p:spPr/>
        <p:txBody>
          <a:bodyPr/>
          <a:lstStyle/>
          <a:p>
            <a:pPr>
              <a:defRPr/>
            </a:pPr>
            <a:fld id="{16497F98-F620-4594-A6E0-A4C09C6EBF06}" type="slidenum">
              <a:rPr lang="pt-BR" altLang="pt-BR" smtClean="0"/>
              <a:pPr>
                <a:defRPr/>
              </a:pPr>
              <a:t>16</a:t>
            </a:fld>
            <a:r>
              <a:rPr lang="pt-BR" altLang="pt-BR" sz="1800"/>
              <a:t>/27</a:t>
            </a:r>
            <a:endParaRPr lang="pt-BR" altLang="pt-BR" sz="1800" dirty="0"/>
          </a:p>
        </p:txBody>
      </p:sp>
    </p:spTree>
    <p:extLst>
      <p:ext uri="{BB962C8B-B14F-4D97-AF65-F5344CB8AC3E}">
        <p14:creationId xmlns:p14="http://schemas.microsoft.com/office/powerpoint/2010/main" val="38598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chor="ctr">
            <a:normAutofit/>
          </a:bodyPr>
          <a:lstStyle/>
          <a:p>
            <a:pPr eaLnBrk="1" hangingPunct="1">
              <a:defRPr/>
            </a:pPr>
            <a:r>
              <a:rPr lang="en-US" altLang="pt-BR" noProof="0"/>
              <a:t>Card Game Example</a:t>
            </a:r>
          </a:p>
        </p:txBody>
      </p:sp>
      <p:pic>
        <p:nvPicPr>
          <p:cNvPr id="2050" name="Picture 2" descr="Kroger - Uno Card Game, 1 ct">
            <a:extLst>
              <a:ext uri="{FF2B5EF4-FFF2-40B4-BE49-F238E27FC236}">
                <a16:creationId xmlns:a16="http://schemas.microsoft.com/office/drawing/2014/main" id="{69781FED-F967-4E84-B858-D2E26C677C98}"/>
              </a:ext>
            </a:extLst>
          </p:cNvPr>
          <p:cNvPicPr>
            <a:picLocks noChangeAspect="1" noChangeArrowheads="1"/>
          </p:cNvPicPr>
          <p:nvPr/>
        </p:nvPicPr>
        <p:blipFill>
          <a:blip r:embed="rId3">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2177935" y="1197080"/>
            <a:ext cx="7589505" cy="4591651"/>
          </a:xfrm>
          <a:prstGeom prst="rect">
            <a:avLst/>
          </a:prstGeom>
          <a:solidFill>
            <a:srgbClr val="FFFFFF"/>
          </a:solidFill>
        </p:spPr>
      </p:pic>
      <p:sp>
        <p:nvSpPr>
          <p:cNvPr id="7" name="Date Placeholder 6">
            <a:extLst>
              <a:ext uri="{FF2B5EF4-FFF2-40B4-BE49-F238E27FC236}">
                <a16:creationId xmlns:a16="http://schemas.microsoft.com/office/drawing/2014/main" id="{0042D052-C4F3-4440-B4B0-C67C01D8675F}"/>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7E19BEA5-5288-4156-A8FA-18743C62CCA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18159847-D984-4B63-A050-2FF94B188701}"/>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/27</a:t>
            </a:r>
            <a:endParaRPr lang="pt-BR" altLang="pt-BR" sz="1800" dirty="0"/>
          </a:p>
        </p:txBody>
      </p:sp>
    </p:spTree>
    <p:extLst>
      <p:ext uri="{BB962C8B-B14F-4D97-AF65-F5344CB8AC3E}">
        <p14:creationId xmlns:p14="http://schemas.microsoft.com/office/powerpoint/2010/main" val="308194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499070-B49D-4566-98CC-15BB6BF3C08F}"/>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4D1E1F23-24A1-4822-8BCD-079E526EAA46}"/>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/27</a:t>
            </a:r>
            <a:endParaRPr lang="pt-BR" altLang="pt-BR" sz="1800" dirty="0"/>
          </a:p>
        </p:txBody>
      </p:sp>
    </p:spTree>
    <p:extLst>
      <p:ext uri="{BB962C8B-B14F-4D97-AF65-F5344CB8AC3E}">
        <p14:creationId xmlns:p14="http://schemas.microsoft.com/office/powerpoint/2010/main" val="140445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C2B888A9-FFDD-49D9-B612-921B0E39B4A3}"/>
              </a:ext>
            </a:extLst>
          </p:cNvPr>
          <p:cNvSpPr>
            <a:spLocks noGrp="1"/>
          </p:cNvSpPr>
          <p:nvPr>
            <p:ph type="sldNum" sz="quarter" idx="16"/>
          </p:nvPr>
        </p:nvSpPr>
        <p:spPr/>
        <p:txBody>
          <a:bodyPr/>
          <a:lstStyle/>
          <a:p>
            <a:pPr>
              <a:defRPr/>
            </a:pPr>
            <a:fld id="{16497F98-F620-4594-A6E0-A4C09C6EBF06}" type="slidenum">
              <a:rPr lang="pt-BR" altLang="pt-BR" smtClean="0"/>
              <a:pPr>
                <a:defRPr/>
              </a:pPr>
              <a:t>19</a:t>
            </a:fld>
            <a:r>
              <a:rPr lang="pt-BR" altLang="pt-BR" sz="1800"/>
              <a:t>/27</a:t>
            </a:r>
            <a:endParaRPr lang="pt-BR" altLang="pt-BR" sz="1800" dirty="0"/>
          </a:p>
        </p:txBody>
      </p:sp>
    </p:spTree>
    <p:extLst>
      <p:ext uri="{BB962C8B-B14F-4D97-AF65-F5344CB8AC3E}">
        <p14:creationId xmlns:p14="http://schemas.microsoft.com/office/powerpoint/2010/main" val="163427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a:t>LUDES</a:t>
            </a:r>
            <a:endParaRPr lang="en-US" noProof="0" dirty="0"/>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a:t>Ludology, Engineering and Simulation</a:t>
            </a:r>
          </a:p>
          <a:p>
            <a:r>
              <a:rPr lang="en-US" altLang="pt-BR" noProof="0"/>
              <a:t>LUDES is a laboratory created to research Games and Simulations with the tools of Engineering, aiming to understand:</a:t>
            </a:r>
          </a:p>
          <a:p>
            <a:pPr lvl="1"/>
            <a:r>
              <a:rPr lang="en-US" altLang="pt-BR" noProof="0"/>
              <a:t>What is a game</a:t>
            </a:r>
          </a:p>
          <a:p>
            <a:pPr lvl="1"/>
            <a:r>
              <a:rPr lang="en-US" altLang="pt-BR" noProof="0"/>
              <a:t>Why people play games</a:t>
            </a:r>
          </a:p>
          <a:p>
            <a:pPr lvl="1"/>
            <a:r>
              <a:rPr lang="en-US" altLang="pt-BR" noProof="0"/>
              <a:t>What is quality for games</a:t>
            </a:r>
          </a:p>
          <a:p>
            <a:pPr lvl="1"/>
            <a:r>
              <a:rPr lang="en-US" altLang="pt-BR" noProof="0"/>
              <a:t>How to develop games</a:t>
            </a:r>
          </a:p>
          <a:p>
            <a:pPr lvl="1"/>
            <a:r>
              <a:rPr lang="en-US" altLang="pt-BR" noProof="0"/>
              <a:t>What are the impacts of games</a:t>
            </a:r>
            <a:endParaRPr lang="en-US" altLang="pt-BR" noProof="0" dirty="0"/>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p:txBody>
          <a:bodyPr/>
          <a:lstStyle/>
          <a:p>
            <a:pPr>
              <a:defRPr/>
            </a:pPr>
            <a:r>
              <a:rPr lang="pt-BR" altLang="pt-BR"/>
              <a:t>SBSI 2021</a:t>
            </a:r>
            <a:endParaRPr lang="pt-BR" altLang="pt-BR" dirty="0"/>
          </a:p>
        </p:txBody>
      </p:sp>
      <p:sp>
        <p:nvSpPr>
          <p:cNvPr id="4169" name="Slide Number Placeholder 4168">
            <a:extLst>
              <a:ext uri="{FF2B5EF4-FFF2-40B4-BE49-F238E27FC236}">
                <a16:creationId xmlns:a16="http://schemas.microsoft.com/office/drawing/2014/main" id="{BAD9C607-9B84-48DF-8D53-88419D27A958}"/>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/27</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42C6F522-5853-47EF-B120-7B193C3B684D}"/>
              </a:ext>
            </a:extLst>
          </p:cNvPr>
          <p:cNvSpPr>
            <a:spLocks noGrp="1"/>
          </p:cNvSpPr>
          <p:nvPr>
            <p:ph type="sldNum" sz="quarter" idx="16"/>
          </p:nvPr>
        </p:nvSpPr>
        <p:spPr/>
        <p:txBody>
          <a:bodyPr/>
          <a:lstStyle/>
          <a:p>
            <a:pPr>
              <a:defRPr/>
            </a:pPr>
            <a:fld id="{16497F98-F620-4594-A6E0-A4C09C6EBF06}" type="slidenum">
              <a:rPr lang="pt-BR" altLang="pt-BR" smtClean="0"/>
              <a:pPr>
                <a:defRPr/>
              </a:pPr>
              <a:t>20</a:t>
            </a:fld>
            <a:r>
              <a:rPr lang="pt-BR" altLang="pt-BR" sz="1800"/>
              <a:t>/27</a:t>
            </a:r>
            <a:endParaRPr lang="pt-BR" altLang="pt-BR" sz="1800" dirty="0"/>
          </a:p>
        </p:txBody>
      </p:sp>
    </p:spTree>
    <p:extLst>
      <p:ext uri="{BB962C8B-B14F-4D97-AF65-F5344CB8AC3E}">
        <p14:creationId xmlns:p14="http://schemas.microsoft.com/office/powerpoint/2010/main" val="225402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dirty="0"/>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en-US"/>
              <a:t>Conclusion</a:t>
            </a:r>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106AAABB-F563-4D19-8206-66EFE1D602E6}"/>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/27</a:t>
            </a:r>
            <a:endParaRPr lang="pt-BR" altLang="pt-BR" sz="1800" dirty="0"/>
          </a:p>
        </p:txBody>
      </p:sp>
    </p:spTree>
    <p:extLst>
      <p:ext uri="{BB962C8B-B14F-4D97-AF65-F5344CB8AC3E}">
        <p14:creationId xmlns:p14="http://schemas.microsoft.com/office/powerpoint/2010/main" val="367339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5" name="Chave esquerda 4"/>
          <p:cNvSpPr/>
          <p:nvPr/>
        </p:nvSpPr>
        <p:spPr>
          <a:xfrm>
            <a:off x="10344151" y="836613"/>
            <a:ext cx="73025" cy="43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1A289224-E6C0-4E6A-9036-235E4CD80BF0}"/>
              </a:ext>
            </a:extLst>
          </p:cNvPr>
          <p:cNvSpPr>
            <a:spLocks noGrp="1"/>
          </p:cNvSpPr>
          <p:nvPr>
            <p:ph type="sldNum" sz="quarter" idx="16"/>
          </p:nvPr>
        </p:nvSpPr>
        <p:spPr/>
        <p:txBody>
          <a:bodyPr/>
          <a:lstStyle/>
          <a:p>
            <a:pPr>
              <a:defRPr/>
            </a:pPr>
            <a:fld id="{16497F98-F620-4594-A6E0-A4C09C6EBF06}" type="slidenum">
              <a:rPr lang="pt-BR" altLang="pt-BR" smtClean="0"/>
              <a:pPr>
                <a:defRPr/>
              </a:pPr>
              <a:t>22</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D1BEAFF-F4CA-4F49-8E53-CF99F43F873A}"/>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833"/>
    </mc:Choice>
    <mc:Fallback xmlns="">
      <p:transition spd="slow" advTm="18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9DD6BDCA-4F29-4177-A6C8-37347EC50D39}"/>
              </a:ext>
            </a:extLst>
          </p:cNvPr>
          <p:cNvSpPr>
            <a:spLocks noGrp="1"/>
          </p:cNvSpPr>
          <p:nvPr>
            <p:ph type="sldNum" sz="quarter" idx="12"/>
          </p:nvPr>
        </p:nvSpPr>
        <p:spPr/>
        <p:txBody>
          <a:bodyPr/>
          <a:lstStyle/>
          <a:p>
            <a:pPr>
              <a:defRPr/>
            </a:pPr>
            <a:fld id="{16497F98-F620-4594-A6E0-A4C09C6EBF06}" type="slidenum">
              <a:rPr lang="pt-BR" altLang="pt-BR" smtClean="0"/>
              <a:pPr>
                <a:defRPr/>
              </a:pPr>
              <a:t>24</a:t>
            </a:fld>
            <a:r>
              <a:rPr lang="pt-BR" altLang="pt-BR" sz="1800"/>
              <a:t>/27</a:t>
            </a:r>
            <a:endParaRPr lang="pt-BR" altLang="pt-BR" sz="1800" dirty="0"/>
          </a:p>
        </p:txBody>
      </p:sp>
    </p:spTree>
    <p:extLst>
      <p:ext uri="{BB962C8B-B14F-4D97-AF65-F5344CB8AC3E}">
        <p14:creationId xmlns:p14="http://schemas.microsoft.com/office/powerpoint/2010/main" val="50847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BDD35D4-C133-4086-A4BC-98623F15538D}"/>
              </a:ext>
            </a:extLst>
          </p:cNvPr>
          <p:cNvSpPr>
            <a:spLocks noGrp="1"/>
          </p:cNvSpPr>
          <p:nvPr>
            <p:ph type="sldNum" sz="quarter" idx="16"/>
          </p:nvPr>
        </p:nvSpPr>
        <p:spPr/>
        <p:txBody>
          <a:bodyPr/>
          <a:lstStyle/>
          <a:p>
            <a:pPr>
              <a:defRPr/>
            </a:pPr>
            <a:fld id="{16497F98-F620-4594-A6E0-A4C09C6EBF06}" type="slidenum">
              <a:rPr lang="pt-BR" altLang="pt-BR" smtClean="0"/>
              <a:pPr>
                <a:defRPr/>
              </a:pPr>
              <a:t>25</a:t>
            </a:fld>
            <a:r>
              <a:rPr lang="pt-BR" altLang="pt-BR" sz="1800"/>
              <a:t>/27</a:t>
            </a:r>
            <a:endParaRPr lang="pt-BR" altLang="pt-BR" sz="1800" dirty="0"/>
          </a:p>
        </p:txBody>
      </p:sp>
    </p:spTree>
  </p:cSld>
  <p:clrMapOvr>
    <a:masterClrMapping/>
  </p:clrMapOvr>
  <mc:AlternateContent xmlns:mc="http://schemas.openxmlformats.org/markup-compatibility/2006" xmlns:p14="http://schemas.microsoft.com/office/powerpoint/2010/main">
    <mc:Choice Requires="p14">
      <p:transition spd="slow" p14:dur="2000" advTm="181"/>
    </mc:Choice>
    <mc:Fallback xmlns="">
      <p:transition spd="slow" advTm="1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p:txBody>
          <a:bodyPr/>
          <a:lstStyle/>
          <a:p>
            <a:pPr>
              <a:defRPr/>
            </a:pPr>
            <a:r>
              <a:rPr lang="pt-BR" altLang="pt-BR"/>
              <a:t>SBSI 2021</a:t>
            </a:r>
            <a:endParaRPr lang="pt-BR" altLang="pt-BR" dirty="0"/>
          </a:p>
        </p:txBody>
      </p:sp>
      <p:sp>
        <p:nvSpPr>
          <p:cNvPr id="13" name="Slide Number Placeholder 12">
            <a:extLst>
              <a:ext uri="{FF2B5EF4-FFF2-40B4-BE49-F238E27FC236}">
                <a16:creationId xmlns:a16="http://schemas.microsoft.com/office/drawing/2014/main" id="{5096BEBF-3EDE-4EAD-B5BA-BB132D1FE770}"/>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/27</a:t>
            </a:r>
            <a:endParaRPr lang="pt-BR" altLang="pt-BR" sz="1800" dirty="0"/>
          </a:p>
        </p:txBody>
      </p:sp>
    </p:spTree>
    <p:extLst>
      <p:ext uri="{BB962C8B-B14F-4D97-AF65-F5344CB8AC3E}">
        <p14:creationId xmlns:p14="http://schemas.microsoft.com/office/powerpoint/2010/main" val="158669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Tree>
    <p:extLst>
      <p:ext uri="{BB962C8B-B14F-4D97-AF65-F5344CB8AC3E}">
        <p14:creationId xmlns:p14="http://schemas.microsoft.com/office/powerpoint/2010/main" val="169883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a:t>Summary</a:t>
            </a:r>
            <a:endParaRPr lang="en-US" altLang="pt-BR" noProof="0" dirty="0"/>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a:t>Introduction</a:t>
            </a:r>
          </a:p>
          <a:p>
            <a:r>
              <a:rPr lang="en-US" altLang="pt-BR" noProof="0"/>
              <a:t>What are Information Systems?</a:t>
            </a:r>
          </a:p>
          <a:p>
            <a:r>
              <a:rPr lang="en-US" altLang="pt-BR" noProof="0"/>
              <a:t>Theories from Games Studies</a:t>
            </a:r>
          </a:p>
          <a:p>
            <a:r>
              <a:rPr lang="en-US" altLang="pt-BR" noProof="0"/>
              <a:t>Defining Games as IS</a:t>
            </a:r>
          </a:p>
          <a:p>
            <a:r>
              <a:rPr lang="en-US" altLang="pt-BR" noProof="0"/>
              <a:t>Examples</a:t>
            </a:r>
          </a:p>
          <a:p>
            <a:r>
              <a:rPr lang="en-US" altLang="pt-BR" noProof="0"/>
              <a:t>Using IS in Game Design</a:t>
            </a:r>
          </a:p>
          <a:p>
            <a:r>
              <a:rPr lang="en-US" altLang="pt-BR" noProof="0"/>
              <a:t>Conclusion</a:t>
            </a:r>
            <a:endParaRPr lang="en-US" altLang="pt-BR" noProof="0" dirty="0"/>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p:txBody>
          <a:bodyPr/>
          <a:lstStyle/>
          <a:p>
            <a:pPr>
              <a:defRPr/>
            </a:pPr>
            <a:r>
              <a:rPr lang="pt-BR" altLang="pt-BR"/>
              <a:t>SBSI 2021</a:t>
            </a:r>
            <a:endParaRPr lang="pt-BR" altLang="pt-BR" dirty="0"/>
          </a:p>
        </p:txBody>
      </p:sp>
      <p:sp>
        <p:nvSpPr>
          <p:cNvPr id="15" name="Slide Number Placeholder 14">
            <a:extLst>
              <a:ext uri="{FF2B5EF4-FFF2-40B4-BE49-F238E27FC236}">
                <a16:creationId xmlns:a16="http://schemas.microsoft.com/office/drawing/2014/main" id="{C6190EAA-1495-4484-B0B3-DFBCD9626788}"/>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/27</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0110C5B-07AF-48B8-ADE8-3C90997A81E8}"/>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838200" y="2708920"/>
            <a:ext cx="10515600"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CDCDE992-6776-43AC-8E9C-A9B08822224D}"/>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/27</a:t>
            </a:r>
            <a:endParaRPr lang="pt-BR" altLang="pt-BR" sz="1800" dirty="0"/>
          </a:p>
        </p:txBody>
      </p:sp>
    </p:spTree>
    <p:extLst>
      <p:ext uri="{BB962C8B-B14F-4D97-AF65-F5344CB8AC3E}">
        <p14:creationId xmlns:p14="http://schemas.microsoft.com/office/powerpoint/2010/main" val="299199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FC41E2E0-E804-4269-89B0-003B1E9C3886}"/>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/27</a:t>
            </a:r>
            <a:endParaRPr lang="pt-BR" altLang="pt-BR" sz="1800" dirty="0"/>
          </a:p>
        </p:txBody>
      </p:sp>
    </p:spTree>
    <p:extLst>
      <p:ext uri="{BB962C8B-B14F-4D97-AF65-F5344CB8AC3E}">
        <p14:creationId xmlns:p14="http://schemas.microsoft.com/office/powerpoint/2010/main" val="371625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pt-BR" dirty="0">
                <a:latin typeface="Arial" panose="020B0604020202020204" pitchFamily="34" charset="0"/>
                <a:cs typeface="Arial" panose="020B0604020202020204" pitchFamily="34" charset="0"/>
              </a:rPr>
              <a:t>Software </a:t>
            </a:r>
            <a:r>
              <a:rPr lang="en-US" dirty="0">
                <a:latin typeface="Arial" panose="020B0604020202020204" pitchFamily="34" charset="0"/>
                <a:cs typeface="Arial" panose="020B0604020202020204" pitchFamily="34" charset="0"/>
              </a:rPr>
              <a:t>engineering techniques 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p:txBody>
          <a:bodyPr/>
          <a:lstStyle/>
          <a:p>
            <a:pPr>
              <a:defRPr/>
            </a:pPr>
            <a:r>
              <a:rPr lang="pt-BR" altLang="pt-BR"/>
              <a:t>SBSI 2021</a:t>
            </a:r>
            <a:endParaRPr lang="pt-BR" altLang="pt-BR" dirty="0"/>
          </a:p>
        </p:txBody>
      </p:sp>
      <p:sp>
        <p:nvSpPr>
          <p:cNvPr id="12" name="Slide Number Placeholder 11">
            <a:extLst>
              <a:ext uri="{FF2B5EF4-FFF2-40B4-BE49-F238E27FC236}">
                <a16:creationId xmlns:a16="http://schemas.microsoft.com/office/drawing/2014/main" id="{5909AF38-C810-483A-98F0-832BEC1BB5A2}"/>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/27</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1033"/>
    </mc:Choice>
    <mc:Fallback xmlns="">
      <p:transition spd="slow" advTm="10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838200" y="2708920"/>
            <a:ext cx="10515600"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D6CD01AC-4325-4E16-91E0-2AEDA622ACCC}"/>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/27</a:t>
            </a:r>
            <a:endParaRPr lang="pt-BR" altLang="pt-BR" sz="1800" dirty="0"/>
          </a:p>
        </p:txBody>
      </p:sp>
    </p:spTree>
    <p:extLst>
      <p:ext uri="{BB962C8B-B14F-4D97-AF65-F5344CB8AC3E}">
        <p14:creationId xmlns:p14="http://schemas.microsoft.com/office/powerpoint/2010/main" val="214921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8A3E7D-988D-4199-A1E6-6F9BD465A458}"/>
              </a:ext>
            </a:extLst>
          </p:cNvPr>
          <p:cNvSpPr>
            <a:spLocks noGrp="1"/>
          </p:cNvSpPr>
          <p:nvPr>
            <p:ph sz="half" idx="1"/>
          </p:nvPr>
        </p:nvSpPr>
        <p:spPr>
          <a:xfrm>
            <a:off x="63151" y="1332594"/>
            <a:ext cx="5652000" cy="4586513"/>
          </a:xfrm>
        </p:spPr>
        <p:txBody>
          <a:bodyPr>
            <a:normAutofit fontScale="92500" lnSpcReduction="20000"/>
          </a:bodyPr>
          <a:lstStyle/>
          <a:p>
            <a:r>
              <a:rPr lang="en-US" noProof="0" dirty="0"/>
              <a:t>Set of interrelated components that function together in a meaningful way (Davis,1988),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What is a System?</a:t>
            </a:r>
          </a:p>
        </p:txBody>
      </p:sp>
      <p:pic>
        <p:nvPicPr>
          <p:cNvPr id="6" name="Imagem 5">
            <a:extLst>
              <a:ext uri="{FF2B5EF4-FFF2-40B4-BE49-F238E27FC236}">
                <a16:creationId xmlns:a16="http://schemas.microsoft.com/office/drawing/2014/main" id="{16D8D62E-1F93-4EC8-874C-6326DD68B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024" y="1988840"/>
            <a:ext cx="5137300" cy="3817557"/>
          </a:xfrm>
          <a:prstGeom prst="rect">
            <a:avLst/>
          </a:prstGeom>
        </p:spPr>
      </p:pic>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1"/>
          </p:nvPr>
        </p:nvSpPr>
        <p:spPr/>
        <p:txBody>
          <a:bodyPr/>
          <a:lstStyle/>
          <a:p>
            <a:pPr>
              <a:defRPr/>
            </a:pPr>
            <a:r>
              <a:rPr lang="pt-BR" altLang="pt-BR"/>
              <a:t>SBSI 2021</a:t>
            </a:r>
            <a:endParaRPr lang="pt-BR" altLang="pt-BR" dirty="0"/>
          </a:p>
        </p:txBody>
      </p:sp>
      <p:sp>
        <p:nvSpPr>
          <p:cNvPr id="11" name="Slide Number Placeholder 10">
            <a:extLst>
              <a:ext uri="{FF2B5EF4-FFF2-40B4-BE49-F238E27FC236}">
                <a16:creationId xmlns:a16="http://schemas.microsoft.com/office/drawing/2014/main" id="{5F20EC63-6244-43C6-8B7E-DC0FB56A0F15}"/>
              </a:ext>
            </a:extLst>
          </p:cNvPr>
          <p:cNvSpPr>
            <a:spLocks noGrp="1"/>
          </p:cNvSpPr>
          <p:nvPr>
            <p:ph type="sldNum" sz="quarter" idx="12"/>
          </p:nvPr>
        </p:nvSpPr>
        <p:spPr/>
        <p:txBody>
          <a:bodyPr/>
          <a:lstStyle/>
          <a:p>
            <a:pPr>
              <a:defRPr/>
            </a:pPr>
            <a:fld id="{16497F98-F620-4594-A6E0-A4C09C6EBF06}" type="slidenum">
              <a:rPr lang="pt-BR" altLang="pt-BR" smtClean="0"/>
              <a:pPr>
                <a:defRPr/>
              </a:pPr>
              <a:t>8</a:t>
            </a:fld>
            <a:r>
              <a:rPr lang="pt-BR" altLang="pt-BR" sz="1800"/>
              <a:t>/27</a:t>
            </a:r>
            <a:endParaRPr lang="pt-BR" altLang="pt-BR" sz="1800" dirty="0"/>
          </a:p>
        </p:txBody>
      </p:sp>
    </p:spTree>
    <p:extLst>
      <p:ext uri="{BB962C8B-B14F-4D97-AF65-F5344CB8AC3E}">
        <p14:creationId xmlns:p14="http://schemas.microsoft.com/office/powerpoint/2010/main" val="406423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normAutofit/>
          </a:bodyPr>
          <a:lstStyle/>
          <a:p>
            <a:r>
              <a:rPr lang="en-US" altLang="pt-BR" noProof="0" dirty="0"/>
              <a:t>Information Systems</a:t>
            </a:r>
          </a:p>
        </p:txBody>
      </p:sp>
      <p:sp>
        <p:nvSpPr>
          <p:cNvPr id="4" name="Content Placeholder 3">
            <a:extLst>
              <a:ext uri="{FF2B5EF4-FFF2-40B4-BE49-F238E27FC236}">
                <a16:creationId xmlns:a16="http://schemas.microsoft.com/office/drawing/2014/main" id="{D390BD1D-FDD2-4867-8E58-69B61E1EE873}"/>
              </a:ext>
            </a:extLst>
          </p:cNvPr>
          <p:cNvSpPr>
            <a:spLocks noGrp="1"/>
          </p:cNvSpPr>
          <p:nvPr>
            <p:ph sz="quarter" idx="13"/>
          </p:nvPr>
        </p:nvSpPr>
        <p:spPr>
          <a:xfrm>
            <a:off x="63501" y="1341438"/>
            <a:ext cx="11969751" cy="4608512"/>
          </a:xfrm>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5"/>
          </p:nvPr>
        </p:nvSpPr>
        <p:spPr/>
        <p:txBody>
          <a:bodyPr/>
          <a:lstStyle/>
          <a:p>
            <a:pPr>
              <a:defRPr/>
            </a:pPr>
            <a:r>
              <a:rPr lang="pt-BR" altLang="pt-BR"/>
              <a:t>SBSI 2021</a:t>
            </a:r>
            <a:endParaRPr lang="pt-BR" altLang="pt-BR" dirty="0"/>
          </a:p>
        </p:txBody>
      </p:sp>
      <p:sp>
        <p:nvSpPr>
          <p:cNvPr id="10" name="Slide Number Placeholder 9">
            <a:extLst>
              <a:ext uri="{FF2B5EF4-FFF2-40B4-BE49-F238E27FC236}">
                <a16:creationId xmlns:a16="http://schemas.microsoft.com/office/drawing/2014/main" id="{2D1783D4-96BB-4FDE-BE7C-4DBAA291EE94}"/>
              </a:ext>
            </a:extLst>
          </p:cNvPr>
          <p:cNvSpPr>
            <a:spLocks noGrp="1"/>
          </p:cNvSpPr>
          <p:nvPr>
            <p:ph type="sldNum" sz="quarter" idx="16"/>
          </p:nvPr>
        </p:nvSpPr>
        <p:spPr/>
        <p:txBody>
          <a:bodyPr/>
          <a:lstStyle/>
          <a:p>
            <a:pPr>
              <a:defRPr/>
            </a:pPr>
            <a:fld id="{16497F98-F620-4594-A6E0-A4C09C6EBF06}" type="slidenum">
              <a:rPr lang="pt-BR" altLang="pt-BR" smtClean="0"/>
              <a:pPr>
                <a:defRPr/>
              </a:pPr>
              <a:t>9</a:t>
            </a:fld>
            <a:r>
              <a:rPr lang="pt-BR" altLang="pt-BR" sz="1800"/>
              <a:t>/27</a:t>
            </a:r>
            <a:endParaRPr lang="pt-BR" altLang="pt-BR" sz="1800" dirty="0"/>
          </a:p>
        </p:txBody>
      </p:sp>
    </p:spTree>
    <p:extLst>
      <p:ext uri="{BB962C8B-B14F-4D97-AF65-F5344CB8AC3E}">
        <p14:creationId xmlns:p14="http://schemas.microsoft.com/office/powerpoint/2010/main" val="2178313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5|0.3|0.2"/>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13801</TotalTime>
  <Words>1619</Words>
  <Application>Microsoft Office PowerPoint</Application>
  <PresentationFormat>Widescreen</PresentationFormat>
  <Paragraphs>183</Paragraphs>
  <Slides>27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Circo</vt:lpstr>
      <vt:lpstr>Tahoma</vt:lpstr>
      <vt:lpstr>Times New Roman</vt:lpstr>
      <vt:lpstr>Wingdings</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Defining Games as IS</vt:lpstr>
      <vt:lpstr>Elements of Games Mapped to IS</vt:lpstr>
      <vt:lpstr>Video Game Examples</vt:lpstr>
      <vt:lpstr>Board Game Examples</vt:lpstr>
      <vt:lpstr>Card Game Example</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575</cp:revision>
  <cp:lastPrinted>2018-03-27T02:07:43Z</cp:lastPrinted>
  <dcterms:created xsi:type="dcterms:W3CDTF">2006-05-15T18:07:35Z</dcterms:created>
  <dcterms:modified xsi:type="dcterms:W3CDTF">2021-05-08T16:27:51Z</dcterms:modified>
</cp:coreProperties>
</file>