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85" r:id="rId1"/>
  </p:sldMasterIdLst>
  <p:notesMasterIdLst>
    <p:notesMasterId r:id="rId13"/>
  </p:notesMasterIdLst>
  <p:sldIdLst>
    <p:sldId id="256" r:id="rId2"/>
    <p:sldId id="333" r:id="rId3"/>
    <p:sldId id="342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3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DD710D-47B3-469B-BFB0-9B402DDD9888}">
          <p14:sldIdLst>
            <p14:sldId id="256"/>
            <p14:sldId id="333"/>
            <p14:sldId id="342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Untitled Section" id="{D0460775-1359-48AC-9C87-2EE0A5376B07}">
          <p14:sldIdLst>
            <p14:sldId id="33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7" autoAdjust="0"/>
    <p:restoredTop sz="96305" autoAdjust="0"/>
  </p:normalViewPr>
  <p:slideViewPr>
    <p:cSldViewPr snapToGrid="0">
      <p:cViewPr varScale="1">
        <p:scale>
          <a:sx n="128" d="100"/>
          <a:sy n="128" d="100"/>
        </p:scale>
        <p:origin x="-104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21E8C-A508-41A1-9084-4B57012D21FE}" type="datetimeFigureOut">
              <a:rPr lang="en-US" smtClean="0"/>
              <a:t>18/10/17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53541-2247-44C2-A7B3-61B92D94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53541-2247-44C2-A7B3-61B92D9422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27550" y="1478378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264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66253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4"/>
            <a:ext cx="7886700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1820"/>
            <a:ext cx="386834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7108"/>
            <a:ext cx="3868340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820"/>
            <a:ext cx="3887391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7108"/>
            <a:ext cx="3887391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0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36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03" y="1196752"/>
            <a:ext cx="9093068" cy="4752528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9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82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90713"/>
            <a:ext cx="794638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08920"/>
            <a:ext cx="9144000" cy="1620000"/>
          </a:xfrm>
          <a:prstGeom prst="rect">
            <a:avLst/>
          </a:prstGeom>
          <a:solidFill>
            <a:srgbClr val="4E7D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41" y="2708920"/>
            <a:ext cx="7886700" cy="1620000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6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44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ow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834" y="3573016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90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Up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3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86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3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1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277508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59503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4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644" y="68959"/>
            <a:ext cx="789497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7363" y="1347830"/>
            <a:ext cx="8978256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101944" y="617416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993441" y="618808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68219" y="61880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8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  <p:sldLayoutId id="2147483697" r:id="rId12"/>
    <p:sldLayoutId id="2147483705" r:id="rId13"/>
    <p:sldLayoutId id="2147483706" r:id="rId1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17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ageli@cos.ufrj.br" TargetMode="External"/><Relationship Id="rId4" Type="http://schemas.openxmlformats.org/officeDocument/2006/relationships/hyperlink" Target="mailto:xexeo@cos.ufrj.b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shuak@cos.ufrj.b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5"/>
          </p:nvPr>
        </p:nvSpPr>
        <p:spPr>
          <a:xfrm>
            <a:off x="1412311" y="4920870"/>
            <a:ext cx="5825202" cy="1415122"/>
          </a:xfrm>
        </p:spPr>
        <p:txBody>
          <a:bodyPr>
            <a:normAutofit fontScale="47500" lnSpcReduction="20000"/>
          </a:bodyPr>
          <a:lstStyle/>
          <a:p>
            <a:r>
              <a:rPr lang="pt-BR" b="1" dirty="0"/>
              <a:t>Joshua </a:t>
            </a:r>
            <a:r>
              <a:rPr lang="pt-BR" b="1" dirty="0" smtClean="0"/>
              <a:t>Kritz</a:t>
            </a:r>
            <a:r>
              <a:rPr lang="pt-BR" b="1" baseline="30000" dirty="0" smtClean="0"/>
              <a:t>1</a:t>
            </a:r>
            <a:endParaRPr lang="pt-BR" b="1" baseline="30000" dirty="0"/>
          </a:p>
          <a:p>
            <a:r>
              <a:rPr lang="pt-BR" dirty="0"/>
              <a:t>Eduardo </a:t>
            </a:r>
            <a:r>
              <a:rPr lang="pt-BR" dirty="0" smtClean="0"/>
              <a:t>Mangeli</a:t>
            </a:r>
            <a:r>
              <a:rPr lang="pt-BR" baseline="30000" dirty="0" smtClean="0"/>
              <a:t>1,2</a:t>
            </a:r>
            <a:endParaRPr lang="pt-BR" baseline="30000" dirty="0"/>
          </a:p>
          <a:p>
            <a:r>
              <a:rPr lang="en-US" noProof="0" dirty="0" smtClean="0"/>
              <a:t>Geraldo Xexéo</a:t>
            </a:r>
            <a:r>
              <a:rPr lang="en-US" baseline="30000" noProof="0" dirty="0" smtClean="0"/>
              <a:t>1,2</a:t>
            </a:r>
            <a:endParaRPr lang="en-US" baseline="30000" dirty="0"/>
          </a:p>
          <a:p>
            <a:r>
              <a:rPr lang="en-US" baseline="30000" noProof="0" dirty="0" smtClean="0"/>
              <a:t>1</a:t>
            </a:r>
            <a:r>
              <a:rPr lang="en-US" noProof="0" dirty="0" smtClean="0"/>
              <a:t>Departamento de </a:t>
            </a:r>
            <a:r>
              <a:rPr lang="en-US" noProof="0" dirty="0" err="1" smtClean="0"/>
              <a:t>Ciência</a:t>
            </a:r>
            <a:r>
              <a:rPr lang="en-US" noProof="0" dirty="0" smtClean="0"/>
              <a:t> da </a:t>
            </a:r>
            <a:r>
              <a:rPr lang="en-US" noProof="0" dirty="0" err="1" smtClean="0"/>
              <a:t>Computação</a:t>
            </a:r>
            <a:r>
              <a:rPr lang="en-US" noProof="0" dirty="0" smtClean="0"/>
              <a:t>/ </a:t>
            </a:r>
            <a:r>
              <a:rPr lang="en-US" noProof="0" dirty="0" err="1" smtClean="0"/>
              <a:t>Instituto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Matemática</a:t>
            </a:r>
            <a:endParaRPr lang="en-US" noProof="0" dirty="0" smtClean="0"/>
          </a:p>
          <a:p>
            <a:r>
              <a:rPr lang="en-US" baseline="30000" noProof="0" dirty="0" smtClean="0"/>
              <a:t>2</a:t>
            </a:r>
            <a:r>
              <a:rPr lang="en-US" noProof="0" dirty="0" smtClean="0"/>
              <a:t>Programa de </a:t>
            </a:r>
            <a:r>
              <a:rPr lang="en-US" noProof="0" dirty="0" err="1" smtClean="0"/>
              <a:t>Engenharia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Sistemas</a:t>
            </a:r>
            <a:r>
              <a:rPr lang="en-US" noProof="0" dirty="0" smtClean="0"/>
              <a:t> e </a:t>
            </a:r>
            <a:r>
              <a:rPr lang="en-US" noProof="0" dirty="0" err="1" smtClean="0"/>
              <a:t>Computação</a:t>
            </a:r>
            <a:r>
              <a:rPr lang="en-US" noProof="0" dirty="0" smtClean="0"/>
              <a:t>/COPPE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3" y="2787588"/>
            <a:ext cx="9001957" cy="1802167"/>
          </a:xfrm>
        </p:spPr>
        <p:txBody>
          <a:bodyPr>
            <a:noAutofit/>
          </a:bodyPr>
          <a:lstStyle/>
          <a:p>
            <a:r>
              <a:rPr lang="en-US" sz="3200" dirty="0"/>
              <a:t>Building an </a:t>
            </a:r>
            <a:r>
              <a:rPr lang="en-US" sz="3200" dirty="0" err="1"/>
              <a:t>Ongology</a:t>
            </a:r>
            <a:r>
              <a:rPr lang="en-US" sz="3200" dirty="0"/>
              <a:t> of </a:t>
            </a:r>
            <a:r>
              <a:rPr lang="en-US" sz="3200" dirty="0" err="1"/>
              <a:t>Boardgame</a:t>
            </a:r>
            <a:r>
              <a:rPr lang="en-US" sz="3200" dirty="0"/>
              <a:t> Mechanics based on the </a:t>
            </a:r>
            <a:r>
              <a:rPr lang="en-US" sz="3200" dirty="0" err="1"/>
              <a:t>BoardGameGeek</a:t>
            </a:r>
            <a:r>
              <a:rPr lang="en-US" sz="3200" dirty="0"/>
              <a:t> Database and the MDA </a:t>
            </a:r>
            <a:r>
              <a:rPr lang="en-US" sz="3200" dirty="0" smtClean="0"/>
              <a:t>Framework</a:t>
            </a:r>
            <a:endParaRPr lang="en-US" sz="3200" noProof="0" dirty="0">
              <a:latin typeface="Circo" panose="020008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4" y="1967545"/>
            <a:ext cx="4804064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33779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Onthology</a:t>
            </a:r>
            <a:r>
              <a:rPr lang="en-US" dirty="0" smtClean="0"/>
              <a:t> must be improved</a:t>
            </a:r>
          </a:p>
          <a:p>
            <a:r>
              <a:rPr lang="en-US" dirty="0" smtClean="0"/>
              <a:t>Some questions answered</a:t>
            </a:r>
            <a:r>
              <a:rPr lang="mr-IN" dirty="0" smtClean="0"/>
              <a:t>…</a:t>
            </a:r>
          </a:p>
          <a:p>
            <a:r>
              <a:rPr lang="mr-IN" dirty="0" smtClean="0"/>
              <a:t>Future steps...</a:t>
            </a:r>
          </a:p>
          <a:p>
            <a:r>
              <a:rPr lang="mr-IN" dirty="0" smtClean="0"/>
              <a:t>To a brighter future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25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Joshua </a:t>
            </a:r>
            <a:r>
              <a:rPr lang="en-US" dirty="0" err="1"/>
              <a:t>Kritz</a:t>
            </a:r>
            <a:r>
              <a:rPr lang="en-US" dirty="0"/>
              <a:t> </a:t>
            </a:r>
            <a:r>
              <a:rPr lang="mr-IN" dirty="0"/>
              <a:t>– </a:t>
            </a:r>
            <a:r>
              <a:rPr lang="en-US" dirty="0">
                <a:hlinkClick r:id="rId2"/>
              </a:rPr>
              <a:t>joshuak@cos.ufrj.br</a:t>
            </a:r>
            <a:endParaRPr lang="en-US" dirty="0"/>
          </a:p>
          <a:p>
            <a:r>
              <a:rPr lang="en-US" dirty="0"/>
              <a:t>Eduardo </a:t>
            </a:r>
            <a:r>
              <a:rPr lang="en-US" dirty="0" err="1"/>
              <a:t>Mangeli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mageli@cos.ufrj.br</a:t>
            </a:r>
            <a:endParaRPr lang="en-US" dirty="0"/>
          </a:p>
          <a:p>
            <a:r>
              <a:rPr lang="en-US" dirty="0"/>
              <a:t>Geraldo Xexéo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xexeo@cos.ufrj.br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papers, games and other work, please consult our website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141" y="2708920"/>
            <a:ext cx="8119344" cy="1620000"/>
          </a:xfrm>
        </p:spPr>
        <p:txBody>
          <a:bodyPr>
            <a:normAutofit fontScale="90000"/>
          </a:bodyPr>
          <a:lstStyle/>
          <a:p>
            <a:r>
              <a:rPr lang="en-US" sz="6600" noProof="0" dirty="0" smtClean="0"/>
              <a:t>LUDES.COS.UFRJ.BR</a:t>
            </a:r>
            <a:endParaRPr lang="en-US" sz="6600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4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irco" panose="02000800000000000000" pitchFamily="2" charset="0"/>
              </a:rPr>
              <a:t>LUDES</a:t>
            </a:r>
            <a:endParaRPr lang="en-US" noProof="0" dirty="0">
              <a:latin typeface="Circo" panose="020008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noProof="0" dirty="0" smtClean="0">
                <a:latin typeface="Circo" panose="02000800000000000000" pitchFamily="2" charset="0"/>
              </a:rPr>
              <a:t>LUDES</a:t>
            </a:r>
            <a:r>
              <a:rPr lang="en-US" noProof="0" dirty="0" smtClean="0"/>
              <a:t> is a laboratory created to research Games and Simulations with the tools of Engineering, aiming to understand:</a:t>
            </a:r>
          </a:p>
          <a:p>
            <a:pPr lvl="1"/>
            <a:r>
              <a:rPr lang="en-US" noProof="0" dirty="0" smtClean="0"/>
              <a:t>What is a game</a:t>
            </a:r>
          </a:p>
          <a:p>
            <a:pPr lvl="1"/>
            <a:r>
              <a:rPr lang="en-US" noProof="0" dirty="0" smtClean="0"/>
              <a:t>Why people play games</a:t>
            </a:r>
          </a:p>
          <a:p>
            <a:pPr lvl="1"/>
            <a:r>
              <a:rPr lang="en-US" noProof="0" dirty="0" smtClean="0"/>
              <a:t>What is quality for games</a:t>
            </a:r>
          </a:p>
          <a:p>
            <a:pPr lvl="1"/>
            <a:r>
              <a:rPr lang="en-US" noProof="0" dirty="0" smtClean="0"/>
              <a:t>How to develop games</a:t>
            </a:r>
          </a:p>
          <a:p>
            <a:pPr lvl="1"/>
            <a:r>
              <a:rPr lang="en-US" noProof="0" dirty="0" smtClean="0"/>
              <a:t>What are the impacts of games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07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BoardGameGeek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biggest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most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Bardgame</a:t>
            </a:r>
            <a:r>
              <a:rPr lang="pt-BR" dirty="0" smtClean="0"/>
              <a:t> </a:t>
            </a:r>
            <a:r>
              <a:rPr lang="pt-BR" dirty="0" err="1" smtClean="0"/>
              <a:t>forum</a:t>
            </a:r>
            <a:endParaRPr lang="pt-BR" dirty="0" smtClean="0"/>
          </a:p>
          <a:p>
            <a:r>
              <a:rPr lang="pt-BR" dirty="0" smtClean="0"/>
              <a:t>92018 games, 2536 </a:t>
            </a:r>
            <a:r>
              <a:rPr lang="pt-BR" dirty="0" err="1" smtClean="0"/>
              <a:t>families</a:t>
            </a:r>
            <a:r>
              <a:rPr lang="pt-BR" dirty="0" smtClean="0"/>
              <a:t>, 84 </a:t>
            </a:r>
            <a:r>
              <a:rPr lang="pt-BR" dirty="0" err="1" smtClean="0"/>
              <a:t>categories</a:t>
            </a:r>
            <a:r>
              <a:rPr lang="pt-BR" dirty="0" smtClean="0"/>
              <a:t>, 51 </a:t>
            </a:r>
            <a:r>
              <a:rPr lang="pt-BR" dirty="0" err="1" smtClean="0"/>
              <a:t>mechanics</a:t>
            </a:r>
            <a:endParaRPr lang="pt-BR" dirty="0" smtClean="0"/>
          </a:p>
          <a:p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contribution</a:t>
            </a:r>
            <a:endParaRPr lang="pt-BR" dirty="0" smtClean="0"/>
          </a:p>
          <a:p>
            <a:r>
              <a:rPr lang="pt-BR" dirty="0" smtClean="0"/>
              <a:t>The BGG 51 </a:t>
            </a:r>
            <a:r>
              <a:rPr lang="pt-BR" dirty="0" err="1" smtClean="0"/>
              <a:t>mechanics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16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MDA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Mechanics, Dynamics &amp; Aesthetics</a:t>
            </a:r>
          </a:p>
          <a:p>
            <a:r>
              <a:rPr lang="en-US" dirty="0" smtClean="0"/>
              <a:t>Games from the player perspective</a:t>
            </a:r>
          </a:p>
          <a:p>
            <a:endParaRPr lang="en-US" dirty="0"/>
          </a:p>
        </p:txBody>
      </p:sp>
      <p:pic>
        <p:nvPicPr>
          <p:cNvPr id="7" name="Picture 6" descr="WhatsApp Image 2017-10-15 at 17.22.27.jpe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3" y="2748651"/>
            <a:ext cx="7675498" cy="304597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35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Based on MENELAS</a:t>
            </a:r>
          </a:p>
          <a:p>
            <a:r>
              <a:rPr lang="en-US" dirty="0" smtClean="0"/>
              <a:t>Built upon common-sense knowledge</a:t>
            </a:r>
          </a:p>
          <a:p>
            <a:r>
              <a:rPr lang="en-US" dirty="0" smtClean="0"/>
              <a:t>Simplicity and adequacy to the domain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6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Only concepts identifiable in the BGG mechanics list should appear as leaves of the ontology</a:t>
            </a:r>
          </a:p>
          <a:p>
            <a:r>
              <a:rPr lang="en-US" dirty="0" smtClean="0"/>
              <a:t>For each of the 51 mechanics there should be a decision if it is a mechanic or not accordingly to MDA</a:t>
            </a:r>
          </a:p>
          <a:p>
            <a:r>
              <a:rPr lang="en-US" dirty="0" smtClean="0"/>
              <a:t>Higher level concepts should be based on the MDA Framework, references or on the BGG mechanics list</a:t>
            </a:r>
          </a:p>
          <a:p>
            <a:r>
              <a:rPr lang="en-US" dirty="0" smtClean="0"/>
              <a:t>Compound mechanics should be broken in their constituents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47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Ontology</a:t>
            </a:r>
            <a:endParaRPr lang="pt-BR" dirty="0"/>
          </a:p>
        </p:txBody>
      </p:sp>
      <p:pic>
        <p:nvPicPr>
          <p:cNvPr id="19" name="Picture 18" descr="3_niveis_vertica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1" y="1512509"/>
            <a:ext cx="8014407" cy="422047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56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Part-of Relations</a:t>
            </a:r>
          </a:p>
          <a:p>
            <a:r>
              <a:rPr lang="en-US" dirty="0" smtClean="0"/>
              <a:t>BGG mechanics left out:</a:t>
            </a:r>
          </a:p>
          <a:p>
            <a:pPr lvl="1"/>
            <a:r>
              <a:rPr lang="en-US" dirty="0" smtClean="0"/>
              <a:t>Hex &amp; Counter</a:t>
            </a:r>
          </a:p>
          <a:p>
            <a:pPr lvl="1"/>
            <a:r>
              <a:rPr lang="en-US" dirty="0" smtClean="0"/>
              <a:t>Deck Building</a:t>
            </a:r>
          </a:p>
          <a:p>
            <a:pPr lvl="1"/>
            <a:r>
              <a:rPr lang="en-US" dirty="0" smtClean="0"/>
              <a:t>Crayon Rail System</a:t>
            </a:r>
          </a:p>
          <a:p>
            <a:r>
              <a:rPr lang="en-US" dirty="0" smtClean="0"/>
              <a:t>Not Mechanics:</a:t>
            </a:r>
          </a:p>
          <a:p>
            <a:pPr lvl="1"/>
            <a:r>
              <a:rPr lang="en-US" dirty="0" smtClean="0"/>
              <a:t>Hand Management</a:t>
            </a:r>
          </a:p>
          <a:p>
            <a:pPr lvl="1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783489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emplate Ludes.potx" id="{46A93FAF-1DBD-4E18-9B65-252654BA87DC}" vid="{3366FF25-CE61-4409-B912-537D68118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 Introducao ao Curso de Jogos</Template>
  <TotalTime>3405</TotalTime>
  <Words>321</Words>
  <Application>Microsoft Macintosh PowerPoint</Application>
  <PresentationFormat>On-screen Show (4:3)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Circo</vt:lpstr>
      <vt:lpstr>Tahoma</vt:lpstr>
      <vt:lpstr>ApresentacaoLudesXexeo</vt:lpstr>
      <vt:lpstr>Building an Ongology of Boardgame Mechanics based on the BoardGameGeek Database and the MDA Framework</vt:lpstr>
      <vt:lpstr>LUDES</vt:lpstr>
      <vt:lpstr>This work</vt:lpstr>
      <vt:lpstr>BoardGameGeek</vt:lpstr>
      <vt:lpstr>The MDA framework</vt:lpstr>
      <vt:lpstr>Methodology</vt:lpstr>
      <vt:lpstr>Scope</vt:lpstr>
      <vt:lpstr>The Ontology</vt:lpstr>
      <vt:lpstr>The Ontology</vt:lpstr>
      <vt:lpstr>Conclusion</vt:lpstr>
      <vt:lpstr>LUDES.COS.UFRJ.BR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Xexeo</dc:creator>
  <cp:lastModifiedBy>joshuakirtz</cp:lastModifiedBy>
  <cp:revision>77</cp:revision>
  <dcterms:created xsi:type="dcterms:W3CDTF">2014-08-27T12:28:17Z</dcterms:created>
  <dcterms:modified xsi:type="dcterms:W3CDTF">2017-10-19T01:01:56Z</dcterms:modified>
</cp:coreProperties>
</file>