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8" r:id="rId1"/>
  </p:sldMasterIdLst>
  <p:notesMasterIdLst>
    <p:notesMasterId r:id="rId43"/>
  </p:notesMasterIdLst>
  <p:sldIdLst>
    <p:sldId id="256" r:id="rId2"/>
    <p:sldId id="377" r:id="rId3"/>
    <p:sldId id="378" r:id="rId4"/>
    <p:sldId id="450" r:id="rId5"/>
    <p:sldId id="381" r:id="rId6"/>
    <p:sldId id="361" r:id="rId7"/>
    <p:sldId id="379" r:id="rId8"/>
    <p:sldId id="371" r:id="rId9"/>
    <p:sldId id="383" r:id="rId10"/>
    <p:sldId id="388" r:id="rId11"/>
    <p:sldId id="384" r:id="rId12"/>
    <p:sldId id="387" r:id="rId13"/>
    <p:sldId id="373" r:id="rId14"/>
    <p:sldId id="385" r:id="rId15"/>
    <p:sldId id="425" r:id="rId16"/>
    <p:sldId id="360" r:id="rId17"/>
    <p:sldId id="445" r:id="rId18"/>
    <p:sldId id="389" r:id="rId19"/>
    <p:sldId id="393" r:id="rId20"/>
    <p:sldId id="395" r:id="rId21"/>
    <p:sldId id="397" r:id="rId22"/>
    <p:sldId id="398" r:id="rId23"/>
    <p:sldId id="399" r:id="rId24"/>
    <p:sldId id="339" r:id="rId25"/>
    <p:sldId id="358" r:id="rId26"/>
    <p:sldId id="451" r:id="rId27"/>
    <p:sldId id="391" r:id="rId28"/>
    <p:sldId id="402" r:id="rId29"/>
    <p:sldId id="426" r:id="rId30"/>
    <p:sldId id="436" r:id="rId31"/>
    <p:sldId id="437" r:id="rId32"/>
    <p:sldId id="441" r:id="rId33"/>
    <p:sldId id="342" r:id="rId34"/>
    <p:sldId id="446" r:id="rId35"/>
    <p:sldId id="405" r:id="rId36"/>
    <p:sldId id="447" r:id="rId37"/>
    <p:sldId id="404" r:id="rId38"/>
    <p:sldId id="403" r:id="rId39"/>
    <p:sldId id="406" r:id="rId40"/>
    <p:sldId id="407" r:id="rId41"/>
    <p:sldId id="35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1A36E0-2C18-4BF7-AC18-E8F540269E30}">
          <p14:sldIdLst>
            <p14:sldId id="256"/>
            <p14:sldId id="377"/>
            <p14:sldId id="378"/>
            <p14:sldId id="450"/>
            <p14:sldId id="381"/>
          </p14:sldIdLst>
        </p14:section>
        <p14:section name="Untitled Section" id="{69123E26-C4EC-48CF-9B74-98DC64E87154}">
          <p14:sldIdLst>
            <p14:sldId id="361"/>
            <p14:sldId id="379"/>
            <p14:sldId id="371"/>
            <p14:sldId id="383"/>
            <p14:sldId id="388"/>
          </p14:sldIdLst>
        </p14:section>
        <p14:section name="Untitled Section" id="{E7045C5A-F075-4019-8FC2-9819161CF4D5}">
          <p14:sldIdLst>
            <p14:sldId id="384"/>
            <p14:sldId id="387"/>
            <p14:sldId id="373"/>
            <p14:sldId id="385"/>
            <p14:sldId id="425"/>
            <p14:sldId id="360"/>
          </p14:sldIdLst>
        </p14:section>
        <p14:section name="Untitled Section" id="{6A0E97F8-1895-4EBF-BE53-DC86461D955B}">
          <p14:sldIdLst>
            <p14:sldId id="445"/>
            <p14:sldId id="389"/>
            <p14:sldId id="393"/>
            <p14:sldId id="395"/>
            <p14:sldId id="397"/>
            <p14:sldId id="398"/>
            <p14:sldId id="399"/>
          </p14:sldIdLst>
        </p14:section>
        <p14:section name="Untitled Section" id="{9033614A-8DA5-4633-981C-A7F6E3E7D71A}">
          <p14:sldIdLst>
            <p14:sldId id="339"/>
            <p14:sldId id="358"/>
            <p14:sldId id="451"/>
            <p14:sldId id="391"/>
            <p14:sldId id="402"/>
          </p14:sldIdLst>
        </p14:section>
        <p14:section name="Untitled Section" id="{5143B050-1375-4F79-A12B-71B3924504F0}">
          <p14:sldIdLst>
            <p14:sldId id="426"/>
            <p14:sldId id="436"/>
            <p14:sldId id="437"/>
            <p14:sldId id="441"/>
            <p14:sldId id="342"/>
          </p14:sldIdLst>
        </p14:section>
        <p14:section name="Untitled Section" id="{E7D0BCDB-F33B-4467-BE03-9C4DC722A670}">
          <p14:sldIdLst>
            <p14:sldId id="446"/>
            <p14:sldId id="405"/>
          </p14:sldIdLst>
        </p14:section>
        <p14:section name="Untitled Section" id="{02F9A91A-5998-4C47-A02B-F682ACC43A6D}">
          <p14:sldIdLst>
            <p14:sldId id="447"/>
            <p14:sldId id="404"/>
            <p14:sldId id="403"/>
          </p14:sldIdLst>
        </p14:section>
        <p14:section name="Untitled Section" id="{ED20A11C-E6A3-4F5C-852F-B208533624C2}">
          <p14:sldIdLst>
            <p14:sldId id="406"/>
            <p14:sldId id="407"/>
          </p14:sldIdLst>
        </p14:section>
        <p14:section name="Untitled Section" id="{783DA060-5743-4D38-86DF-892675145E34}">
          <p14:sldIdLst>
            <p14:sldId id="3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425A"/>
    <a:srgbClr val="FF4747"/>
    <a:srgbClr val="4BFF9C"/>
    <a:srgbClr val="00F26D"/>
    <a:srgbClr val="F60000"/>
    <a:srgbClr val="2D71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77647" autoAdjust="0"/>
  </p:normalViewPr>
  <p:slideViewPr>
    <p:cSldViewPr snapToGrid="0">
      <p:cViewPr varScale="1">
        <p:scale>
          <a:sx n="97" d="100"/>
          <a:sy n="97" d="100"/>
        </p:scale>
        <p:origin x="11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523179-A131-4B77-ADCA-D34B3B95DC70}" type="doc">
      <dgm:prSet loTypeId="urn:microsoft.com/office/officeart/2008/layout/RadialCluster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BCF09188-FFED-40AE-8A40-ADF347EF2574}">
      <dgm:prSet phldrT="[Text]" custT="1"/>
      <dgm:spPr>
        <a:solidFill>
          <a:srgbClr val="FFFF00"/>
        </a:solidFill>
        <a:ln>
          <a:solidFill>
            <a:srgbClr val="FF0000"/>
          </a:solidFill>
        </a:ln>
      </dgm:spPr>
      <dgm:t>
        <a:bodyPr/>
        <a:lstStyle/>
        <a:p>
          <a:r>
            <a:rPr lang="pt-BR" sz="4800" b="1" dirty="0" smtClean="0">
              <a:solidFill>
                <a:srgbClr val="1A425A"/>
              </a:solidFill>
            </a:rPr>
            <a:t>Jogos</a:t>
          </a:r>
          <a:endParaRPr lang="pt-BR" sz="4800" b="1" dirty="0">
            <a:solidFill>
              <a:srgbClr val="1A425A"/>
            </a:solidFill>
          </a:endParaRPr>
        </a:p>
      </dgm:t>
    </dgm:pt>
    <dgm:pt modelId="{FCD84AF7-BE6B-403B-B5B8-9040BEA3BFFD}" type="parTrans" cxnId="{4B7727FD-AFE5-4FFB-846D-5D5855AEF39E}">
      <dgm:prSet/>
      <dgm:spPr/>
      <dgm:t>
        <a:bodyPr/>
        <a:lstStyle/>
        <a:p>
          <a:endParaRPr lang="pt-BR"/>
        </a:p>
      </dgm:t>
    </dgm:pt>
    <dgm:pt modelId="{2846B61B-17C9-4BB0-806A-FD6D1D7988E8}" type="sibTrans" cxnId="{4B7727FD-AFE5-4FFB-846D-5D5855AEF39E}">
      <dgm:prSet/>
      <dgm:spPr/>
      <dgm:t>
        <a:bodyPr/>
        <a:lstStyle/>
        <a:p>
          <a:endParaRPr lang="pt-BR"/>
        </a:p>
      </dgm:t>
    </dgm:pt>
    <dgm:pt modelId="{6687D27A-94EC-490D-8761-42A1FB706E71}">
      <dgm:prSet phldrT="[Text]"/>
      <dgm:spPr>
        <a:solidFill>
          <a:srgbClr val="7030A0"/>
        </a:solidFill>
      </dgm:spPr>
      <dgm:t>
        <a:bodyPr/>
        <a:lstStyle/>
        <a:p>
          <a:r>
            <a:rPr lang="pt-BR" dirty="0" smtClean="0"/>
            <a:t>Criação</a:t>
          </a:r>
          <a:endParaRPr lang="pt-BR" dirty="0"/>
        </a:p>
      </dgm:t>
    </dgm:pt>
    <dgm:pt modelId="{FFA3DAFE-C501-4D82-AF6E-0C5C8D5F6575}" type="parTrans" cxnId="{819DDB10-CC53-4307-BB47-BD7A49CC0D57}">
      <dgm:prSet/>
      <dgm:spPr/>
      <dgm:t>
        <a:bodyPr/>
        <a:lstStyle/>
        <a:p>
          <a:endParaRPr lang="pt-BR"/>
        </a:p>
      </dgm:t>
    </dgm:pt>
    <dgm:pt modelId="{8A8E9C00-F1F8-41F4-9B1C-385713387AEE}" type="sibTrans" cxnId="{819DDB10-CC53-4307-BB47-BD7A49CC0D57}">
      <dgm:prSet/>
      <dgm:spPr/>
      <dgm:t>
        <a:bodyPr/>
        <a:lstStyle/>
        <a:p>
          <a:endParaRPr lang="pt-BR"/>
        </a:p>
      </dgm:t>
    </dgm:pt>
    <dgm:pt modelId="{CE7B23DE-5CF2-48E1-BF4D-3790CE727A27}">
      <dgm:prSet phldrT="[Text]"/>
      <dgm:spPr>
        <a:solidFill>
          <a:srgbClr val="002060"/>
        </a:solidFill>
      </dgm:spPr>
      <dgm:t>
        <a:bodyPr/>
        <a:lstStyle/>
        <a:p>
          <a:r>
            <a:rPr lang="pt-BR" dirty="0" smtClean="0"/>
            <a:t>Uso</a:t>
          </a:r>
          <a:endParaRPr lang="pt-BR" dirty="0"/>
        </a:p>
      </dgm:t>
    </dgm:pt>
    <dgm:pt modelId="{0A1620EE-337D-4FD5-A9A3-B91DC8BA9401}" type="parTrans" cxnId="{3D9B1361-130B-457F-AE1B-410BBE8DAC1A}">
      <dgm:prSet/>
      <dgm:spPr/>
      <dgm:t>
        <a:bodyPr/>
        <a:lstStyle/>
        <a:p>
          <a:endParaRPr lang="pt-BR"/>
        </a:p>
      </dgm:t>
    </dgm:pt>
    <dgm:pt modelId="{B0671051-8F19-48B0-B72B-E0EFC314C127}" type="sibTrans" cxnId="{3D9B1361-130B-457F-AE1B-410BBE8DAC1A}">
      <dgm:prSet/>
      <dgm:spPr/>
      <dgm:t>
        <a:bodyPr/>
        <a:lstStyle/>
        <a:p>
          <a:endParaRPr lang="pt-BR"/>
        </a:p>
      </dgm:t>
    </dgm:pt>
    <dgm:pt modelId="{843BDADA-D574-4C6A-9158-5C9B42267F38}">
      <dgm:prSet phldrT="[Text]"/>
      <dgm:spPr/>
      <dgm:t>
        <a:bodyPr/>
        <a:lstStyle/>
        <a:p>
          <a:r>
            <a:rPr lang="pt-BR" dirty="0" smtClean="0"/>
            <a:t>Avaliação</a:t>
          </a:r>
          <a:endParaRPr lang="pt-BR" dirty="0"/>
        </a:p>
      </dgm:t>
    </dgm:pt>
    <dgm:pt modelId="{D60E803E-ED73-4600-8A90-BA9E9C2B43CA}" type="parTrans" cxnId="{6A78E28D-992F-44D1-84B4-643B2A170F40}">
      <dgm:prSet/>
      <dgm:spPr/>
      <dgm:t>
        <a:bodyPr/>
        <a:lstStyle/>
        <a:p>
          <a:endParaRPr lang="pt-BR"/>
        </a:p>
      </dgm:t>
    </dgm:pt>
    <dgm:pt modelId="{61FC6BBC-9B8E-4F60-BC84-8933B3110E8A}" type="sibTrans" cxnId="{6A78E28D-992F-44D1-84B4-643B2A170F40}">
      <dgm:prSet/>
      <dgm:spPr/>
      <dgm:t>
        <a:bodyPr/>
        <a:lstStyle/>
        <a:p>
          <a:endParaRPr lang="pt-BR"/>
        </a:p>
      </dgm:t>
    </dgm:pt>
    <dgm:pt modelId="{F53CC2F7-6368-474E-ACF0-EE73963DFB20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pt-BR" dirty="0" err="1" smtClean="0"/>
            <a:t>Bots</a:t>
          </a:r>
          <a:endParaRPr lang="pt-BR" dirty="0"/>
        </a:p>
      </dgm:t>
    </dgm:pt>
    <dgm:pt modelId="{5AF50303-6A54-4298-BE0D-43566F6DE63C}" type="parTrans" cxnId="{975A929D-43AD-4D3A-A0BD-17BCE3891C3C}">
      <dgm:prSet/>
      <dgm:spPr/>
      <dgm:t>
        <a:bodyPr/>
        <a:lstStyle/>
        <a:p>
          <a:endParaRPr lang="pt-BR"/>
        </a:p>
      </dgm:t>
    </dgm:pt>
    <dgm:pt modelId="{5D1ABCBB-66A7-4443-8EDA-C28399B1732C}" type="sibTrans" cxnId="{975A929D-43AD-4D3A-A0BD-17BCE3891C3C}">
      <dgm:prSet/>
      <dgm:spPr/>
      <dgm:t>
        <a:bodyPr/>
        <a:lstStyle/>
        <a:p>
          <a:endParaRPr lang="pt-BR"/>
        </a:p>
      </dgm:t>
    </dgm:pt>
    <dgm:pt modelId="{E4708952-9F07-4FF3-BDAA-04E5D0730F96}">
      <dgm:prSet phldrT="[Text]"/>
      <dgm:spPr>
        <a:solidFill>
          <a:srgbClr val="00B0F0"/>
        </a:solidFill>
      </dgm:spPr>
      <dgm:t>
        <a:bodyPr/>
        <a:lstStyle/>
        <a:p>
          <a:r>
            <a:rPr lang="pt-BR" dirty="0" smtClean="0"/>
            <a:t>Teoria</a:t>
          </a:r>
          <a:endParaRPr lang="pt-BR" dirty="0"/>
        </a:p>
      </dgm:t>
    </dgm:pt>
    <dgm:pt modelId="{DCE5D1C4-2BD4-4798-89F2-37DE962FDA5B}" type="parTrans" cxnId="{149EE033-D09E-4DC7-9463-BEB956EC6B90}">
      <dgm:prSet/>
      <dgm:spPr/>
      <dgm:t>
        <a:bodyPr/>
        <a:lstStyle/>
        <a:p>
          <a:endParaRPr lang="pt-BR"/>
        </a:p>
      </dgm:t>
    </dgm:pt>
    <dgm:pt modelId="{E295FFCD-227A-4912-BF71-9293A9D3164E}" type="sibTrans" cxnId="{149EE033-D09E-4DC7-9463-BEB956EC6B90}">
      <dgm:prSet/>
      <dgm:spPr/>
      <dgm:t>
        <a:bodyPr/>
        <a:lstStyle/>
        <a:p>
          <a:endParaRPr lang="pt-BR"/>
        </a:p>
      </dgm:t>
    </dgm:pt>
    <dgm:pt modelId="{4072E369-157C-4640-ADA7-4E9C6DA8F251}">
      <dgm:prSet phldrT="[Text]"/>
      <dgm:spPr/>
      <dgm:t>
        <a:bodyPr/>
        <a:lstStyle/>
        <a:p>
          <a:endParaRPr lang="pt-BR" dirty="0"/>
        </a:p>
      </dgm:t>
    </dgm:pt>
    <dgm:pt modelId="{EFC2CC99-30A3-465D-9423-9C09E540606D}" type="parTrans" cxnId="{B46E9E44-D66B-43AD-BC51-C29C427D96A3}">
      <dgm:prSet/>
      <dgm:spPr/>
      <dgm:t>
        <a:bodyPr/>
        <a:lstStyle/>
        <a:p>
          <a:endParaRPr lang="pt-BR"/>
        </a:p>
      </dgm:t>
    </dgm:pt>
    <dgm:pt modelId="{F0459EBB-DB40-4127-BBD7-B4238090FD7C}" type="sibTrans" cxnId="{B46E9E44-D66B-43AD-BC51-C29C427D96A3}">
      <dgm:prSet/>
      <dgm:spPr/>
      <dgm:t>
        <a:bodyPr/>
        <a:lstStyle/>
        <a:p>
          <a:endParaRPr lang="pt-BR"/>
        </a:p>
      </dgm:t>
    </dgm:pt>
    <dgm:pt modelId="{CFDAD1C9-68DE-4AAA-AF0E-BA422022B7D9}">
      <dgm:prSet phldrT="[Text]"/>
      <dgm:spPr>
        <a:solidFill>
          <a:srgbClr val="C00000"/>
        </a:solidFill>
      </dgm:spPr>
      <dgm:t>
        <a:bodyPr/>
        <a:lstStyle/>
        <a:p>
          <a:r>
            <a:rPr lang="pt-BR" dirty="0" smtClean="0"/>
            <a:t>Modelos</a:t>
          </a:r>
          <a:endParaRPr lang="pt-BR" dirty="0"/>
        </a:p>
      </dgm:t>
    </dgm:pt>
    <dgm:pt modelId="{ED81E384-7DA6-4F31-ACB6-8BE25364C693}" type="parTrans" cxnId="{BB44C34A-8050-42B1-94E4-11D8F8D554A2}">
      <dgm:prSet/>
      <dgm:spPr/>
      <dgm:t>
        <a:bodyPr/>
        <a:lstStyle/>
        <a:p>
          <a:endParaRPr lang="pt-BR"/>
        </a:p>
      </dgm:t>
    </dgm:pt>
    <dgm:pt modelId="{7AD15AA7-0022-4BAF-8700-7041FD604819}" type="sibTrans" cxnId="{BB44C34A-8050-42B1-94E4-11D8F8D554A2}">
      <dgm:prSet/>
      <dgm:spPr/>
      <dgm:t>
        <a:bodyPr/>
        <a:lstStyle/>
        <a:p>
          <a:endParaRPr lang="pt-BR"/>
        </a:p>
      </dgm:t>
    </dgm:pt>
    <dgm:pt modelId="{EB2489F3-5F04-4970-9120-17323665D707}" type="pres">
      <dgm:prSet presAssocID="{72523179-A131-4B77-ADCA-D34B3B95DC7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0CCF6278-AEEF-4D5F-ABF3-911D022C9A02}" type="pres">
      <dgm:prSet presAssocID="{BCF09188-FFED-40AE-8A40-ADF347EF2574}" presName="singleCycle" presStyleCnt="0"/>
      <dgm:spPr/>
    </dgm:pt>
    <dgm:pt modelId="{19D03397-43CF-4448-8CA2-B495393D56C1}" type="pres">
      <dgm:prSet presAssocID="{BCF09188-FFED-40AE-8A40-ADF347EF2574}" presName="singleCenter" presStyleLbl="node1" presStyleIdx="0" presStyleCnt="7">
        <dgm:presLayoutVars>
          <dgm:chMax val="7"/>
          <dgm:chPref val="7"/>
        </dgm:presLayoutVars>
      </dgm:prSet>
      <dgm:spPr/>
      <dgm:t>
        <a:bodyPr/>
        <a:lstStyle/>
        <a:p>
          <a:endParaRPr lang="pt-BR"/>
        </a:p>
      </dgm:t>
    </dgm:pt>
    <dgm:pt modelId="{4C279E20-2355-4442-AC3A-EE0D24C2E275}" type="pres">
      <dgm:prSet presAssocID="{ED81E384-7DA6-4F31-ACB6-8BE25364C693}" presName="Name56" presStyleLbl="parChTrans1D2" presStyleIdx="0" presStyleCnt="6"/>
      <dgm:spPr/>
      <dgm:t>
        <a:bodyPr/>
        <a:lstStyle/>
        <a:p>
          <a:endParaRPr lang="pt-BR"/>
        </a:p>
      </dgm:t>
    </dgm:pt>
    <dgm:pt modelId="{7CD2591C-622A-4059-9F1C-1BB9F8495D1F}" type="pres">
      <dgm:prSet presAssocID="{CFDAD1C9-68DE-4AAA-AF0E-BA422022B7D9}" presName="text0" presStyleLbl="node1" presStyleIdx="1" presStyleCnt="7" custRadScaleRad="92492" custRadScaleInc="141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9FA2A2C-F30C-4F3A-A4E4-7D2C4A33524A}" type="pres">
      <dgm:prSet presAssocID="{FFA3DAFE-C501-4D82-AF6E-0C5C8D5F6575}" presName="Name56" presStyleLbl="parChTrans1D2" presStyleIdx="1" presStyleCnt="6"/>
      <dgm:spPr/>
      <dgm:t>
        <a:bodyPr/>
        <a:lstStyle/>
        <a:p>
          <a:endParaRPr lang="pt-BR"/>
        </a:p>
      </dgm:t>
    </dgm:pt>
    <dgm:pt modelId="{559ABF4B-E291-481C-80AD-8667586873B0}" type="pres">
      <dgm:prSet presAssocID="{6687D27A-94EC-490D-8761-42A1FB706E71}" presName="text0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D8BFA03-DF18-4F8B-B59F-11062D04FD52}" type="pres">
      <dgm:prSet presAssocID="{0A1620EE-337D-4FD5-A9A3-B91DC8BA9401}" presName="Name56" presStyleLbl="parChTrans1D2" presStyleIdx="2" presStyleCnt="6"/>
      <dgm:spPr/>
      <dgm:t>
        <a:bodyPr/>
        <a:lstStyle/>
        <a:p>
          <a:endParaRPr lang="pt-BR"/>
        </a:p>
      </dgm:t>
    </dgm:pt>
    <dgm:pt modelId="{86A5D0DB-BA6A-49A9-85D2-5B8127AFB5CD}" type="pres">
      <dgm:prSet presAssocID="{CE7B23DE-5CF2-48E1-BF4D-3790CE727A27}" presName="text0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550201F-CBB0-4A7F-8C99-EA32627677DC}" type="pres">
      <dgm:prSet presAssocID="{D60E803E-ED73-4600-8A90-BA9E9C2B43CA}" presName="Name56" presStyleLbl="parChTrans1D2" presStyleIdx="3" presStyleCnt="6"/>
      <dgm:spPr/>
      <dgm:t>
        <a:bodyPr/>
        <a:lstStyle/>
        <a:p>
          <a:endParaRPr lang="pt-BR"/>
        </a:p>
      </dgm:t>
    </dgm:pt>
    <dgm:pt modelId="{9FE6B1B0-FD42-4CB4-8360-3EBD1A6DBCB0}" type="pres">
      <dgm:prSet presAssocID="{843BDADA-D574-4C6A-9158-5C9B42267F38}" presName="text0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07DF9EC-5E4F-4FAC-987D-6020691ACC93}" type="pres">
      <dgm:prSet presAssocID="{5AF50303-6A54-4298-BE0D-43566F6DE63C}" presName="Name56" presStyleLbl="parChTrans1D2" presStyleIdx="4" presStyleCnt="6"/>
      <dgm:spPr/>
      <dgm:t>
        <a:bodyPr/>
        <a:lstStyle/>
        <a:p>
          <a:endParaRPr lang="pt-BR"/>
        </a:p>
      </dgm:t>
    </dgm:pt>
    <dgm:pt modelId="{24A944EB-3C93-4F76-AF51-29E4AB0F35C6}" type="pres">
      <dgm:prSet presAssocID="{F53CC2F7-6368-474E-ACF0-EE73963DFB20}" presName="text0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B504E00-264E-4E82-B40F-55D8BE4F7912}" type="pres">
      <dgm:prSet presAssocID="{DCE5D1C4-2BD4-4798-89F2-37DE962FDA5B}" presName="Name56" presStyleLbl="parChTrans1D2" presStyleIdx="5" presStyleCnt="6"/>
      <dgm:spPr/>
      <dgm:t>
        <a:bodyPr/>
        <a:lstStyle/>
        <a:p>
          <a:endParaRPr lang="pt-BR"/>
        </a:p>
      </dgm:t>
    </dgm:pt>
    <dgm:pt modelId="{C0400323-ECC5-494B-B023-73FD922F3119}" type="pres">
      <dgm:prSet presAssocID="{E4708952-9F07-4FF3-BDAA-04E5D0730F96}" presName="text0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48B8C88-D8C4-4DA9-A858-107964552E25}" type="presOf" srcId="{ED81E384-7DA6-4F31-ACB6-8BE25364C693}" destId="{4C279E20-2355-4442-AC3A-EE0D24C2E275}" srcOrd="0" destOrd="0" presId="urn:microsoft.com/office/officeart/2008/layout/RadialCluster"/>
    <dgm:cxn modelId="{ABC639DC-51C6-4400-9F70-3DA069C511E9}" type="presOf" srcId="{5AF50303-6A54-4298-BE0D-43566F6DE63C}" destId="{407DF9EC-5E4F-4FAC-987D-6020691ACC93}" srcOrd="0" destOrd="0" presId="urn:microsoft.com/office/officeart/2008/layout/RadialCluster"/>
    <dgm:cxn modelId="{F26518FB-4CB2-4B2C-896C-3DBC56999024}" type="presOf" srcId="{E4708952-9F07-4FF3-BDAA-04E5D0730F96}" destId="{C0400323-ECC5-494B-B023-73FD922F3119}" srcOrd="0" destOrd="0" presId="urn:microsoft.com/office/officeart/2008/layout/RadialCluster"/>
    <dgm:cxn modelId="{975A929D-43AD-4D3A-A0BD-17BCE3891C3C}" srcId="{BCF09188-FFED-40AE-8A40-ADF347EF2574}" destId="{F53CC2F7-6368-474E-ACF0-EE73963DFB20}" srcOrd="4" destOrd="0" parTransId="{5AF50303-6A54-4298-BE0D-43566F6DE63C}" sibTransId="{5D1ABCBB-66A7-4443-8EDA-C28399B1732C}"/>
    <dgm:cxn modelId="{4B7727FD-AFE5-4FFB-846D-5D5855AEF39E}" srcId="{72523179-A131-4B77-ADCA-D34B3B95DC70}" destId="{BCF09188-FFED-40AE-8A40-ADF347EF2574}" srcOrd="0" destOrd="0" parTransId="{FCD84AF7-BE6B-403B-B5B8-9040BEA3BFFD}" sibTransId="{2846B61B-17C9-4BB0-806A-FD6D1D7988E8}"/>
    <dgm:cxn modelId="{928A93BB-86B9-4659-A530-FAC73A79AE1D}" type="presOf" srcId="{DCE5D1C4-2BD4-4798-89F2-37DE962FDA5B}" destId="{CB504E00-264E-4E82-B40F-55D8BE4F7912}" srcOrd="0" destOrd="0" presId="urn:microsoft.com/office/officeart/2008/layout/RadialCluster"/>
    <dgm:cxn modelId="{BB44C34A-8050-42B1-94E4-11D8F8D554A2}" srcId="{BCF09188-FFED-40AE-8A40-ADF347EF2574}" destId="{CFDAD1C9-68DE-4AAA-AF0E-BA422022B7D9}" srcOrd="0" destOrd="0" parTransId="{ED81E384-7DA6-4F31-ACB6-8BE25364C693}" sibTransId="{7AD15AA7-0022-4BAF-8700-7041FD604819}"/>
    <dgm:cxn modelId="{6A78E28D-992F-44D1-84B4-643B2A170F40}" srcId="{BCF09188-FFED-40AE-8A40-ADF347EF2574}" destId="{843BDADA-D574-4C6A-9158-5C9B42267F38}" srcOrd="3" destOrd="0" parTransId="{D60E803E-ED73-4600-8A90-BA9E9C2B43CA}" sibTransId="{61FC6BBC-9B8E-4F60-BC84-8933B3110E8A}"/>
    <dgm:cxn modelId="{AED5FB3F-1596-4D06-BA87-BFE5FE35057D}" type="presOf" srcId="{843BDADA-D574-4C6A-9158-5C9B42267F38}" destId="{9FE6B1B0-FD42-4CB4-8360-3EBD1A6DBCB0}" srcOrd="0" destOrd="0" presId="urn:microsoft.com/office/officeart/2008/layout/RadialCluster"/>
    <dgm:cxn modelId="{71C07FE8-005C-4184-A67E-B3999E77FD7E}" type="presOf" srcId="{6687D27A-94EC-490D-8761-42A1FB706E71}" destId="{559ABF4B-E291-481C-80AD-8667586873B0}" srcOrd="0" destOrd="0" presId="urn:microsoft.com/office/officeart/2008/layout/RadialCluster"/>
    <dgm:cxn modelId="{325F2312-C18F-42FE-B8E0-0BAB80AD45CD}" type="presOf" srcId="{72523179-A131-4B77-ADCA-D34B3B95DC70}" destId="{EB2489F3-5F04-4970-9120-17323665D707}" srcOrd="0" destOrd="0" presId="urn:microsoft.com/office/officeart/2008/layout/RadialCluster"/>
    <dgm:cxn modelId="{7FE5A4E7-45E9-488D-B705-E18C01806E0B}" type="presOf" srcId="{BCF09188-FFED-40AE-8A40-ADF347EF2574}" destId="{19D03397-43CF-4448-8CA2-B495393D56C1}" srcOrd="0" destOrd="0" presId="urn:microsoft.com/office/officeart/2008/layout/RadialCluster"/>
    <dgm:cxn modelId="{3D9B1361-130B-457F-AE1B-410BBE8DAC1A}" srcId="{BCF09188-FFED-40AE-8A40-ADF347EF2574}" destId="{CE7B23DE-5CF2-48E1-BF4D-3790CE727A27}" srcOrd="2" destOrd="0" parTransId="{0A1620EE-337D-4FD5-A9A3-B91DC8BA9401}" sibTransId="{B0671051-8F19-48B0-B72B-E0EFC314C127}"/>
    <dgm:cxn modelId="{69A4FFCD-6457-4FAC-9E43-2C39A1185E27}" type="presOf" srcId="{CFDAD1C9-68DE-4AAA-AF0E-BA422022B7D9}" destId="{7CD2591C-622A-4059-9F1C-1BB9F8495D1F}" srcOrd="0" destOrd="0" presId="urn:microsoft.com/office/officeart/2008/layout/RadialCluster"/>
    <dgm:cxn modelId="{149EE033-D09E-4DC7-9463-BEB956EC6B90}" srcId="{BCF09188-FFED-40AE-8A40-ADF347EF2574}" destId="{E4708952-9F07-4FF3-BDAA-04E5D0730F96}" srcOrd="5" destOrd="0" parTransId="{DCE5D1C4-2BD4-4798-89F2-37DE962FDA5B}" sibTransId="{E295FFCD-227A-4912-BF71-9293A9D3164E}"/>
    <dgm:cxn modelId="{04B00CF5-E31F-45C1-92DB-5BE401134268}" type="presOf" srcId="{FFA3DAFE-C501-4D82-AF6E-0C5C8D5F6575}" destId="{29FA2A2C-F30C-4F3A-A4E4-7D2C4A33524A}" srcOrd="0" destOrd="0" presId="urn:microsoft.com/office/officeart/2008/layout/RadialCluster"/>
    <dgm:cxn modelId="{52496E10-1F30-412D-8E4B-1501218A9415}" type="presOf" srcId="{0A1620EE-337D-4FD5-A9A3-B91DC8BA9401}" destId="{5D8BFA03-DF18-4F8B-B59F-11062D04FD52}" srcOrd="0" destOrd="0" presId="urn:microsoft.com/office/officeart/2008/layout/RadialCluster"/>
    <dgm:cxn modelId="{30DD394E-7215-41AB-A769-015CD6FAF16B}" type="presOf" srcId="{D60E803E-ED73-4600-8A90-BA9E9C2B43CA}" destId="{8550201F-CBB0-4A7F-8C99-EA32627677DC}" srcOrd="0" destOrd="0" presId="urn:microsoft.com/office/officeart/2008/layout/RadialCluster"/>
    <dgm:cxn modelId="{819DDB10-CC53-4307-BB47-BD7A49CC0D57}" srcId="{BCF09188-FFED-40AE-8A40-ADF347EF2574}" destId="{6687D27A-94EC-490D-8761-42A1FB706E71}" srcOrd="1" destOrd="0" parTransId="{FFA3DAFE-C501-4D82-AF6E-0C5C8D5F6575}" sibTransId="{8A8E9C00-F1F8-41F4-9B1C-385713387AEE}"/>
    <dgm:cxn modelId="{CDE11684-166D-482D-9367-DD0F02A0F388}" type="presOf" srcId="{F53CC2F7-6368-474E-ACF0-EE73963DFB20}" destId="{24A944EB-3C93-4F76-AF51-29E4AB0F35C6}" srcOrd="0" destOrd="0" presId="urn:microsoft.com/office/officeart/2008/layout/RadialCluster"/>
    <dgm:cxn modelId="{0AC38A82-8237-4674-8831-60EF41048792}" type="presOf" srcId="{CE7B23DE-5CF2-48E1-BF4D-3790CE727A27}" destId="{86A5D0DB-BA6A-49A9-85D2-5B8127AFB5CD}" srcOrd="0" destOrd="0" presId="urn:microsoft.com/office/officeart/2008/layout/RadialCluster"/>
    <dgm:cxn modelId="{B46E9E44-D66B-43AD-BC51-C29C427D96A3}" srcId="{72523179-A131-4B77-ADCA-D34B3B95DC70}" destId="{4072E369-157C-4640-ADA7-4E9C6DA8F251}" srcOrd="1" destOrd="0" parTransId="{EFC2CC99-30A3-465D-9423-9C09E540606D}" sibTransId="{F0459EBB-DB40-4127-BBD7-B4238090FD7C}"/>
    <dgm:cxn modelId="{5EA7320C-CA66-4A75-9BBD-916879FDEFFA}" type="presParOf" srcId="{EB2489F3-5F04-4970-9120-17323665D707}" destId="{0CCF6278-AEEF-4D5F-ABF3-911D022C9A02}" srcOrd="0" destOrd="0" presId="urn:microsoft.com/office/officeart/2008/layout/RadialCluster"/>
    <dgm:cxn modelId="{D885660F-577F-4771-A69F-79C34AF6D70B}" type="presParOf" srcId="{0CCF6278-AEEF-4D5F-ABF3-911D022C9A02}" destId="{19D03397-43CF-4448-8CA2-B495393D56C1}" srcOrd="0" destOrd="0" presId="urn:microsoft.com/office/officeart/2008/layout/RadialCluster"/>
    <dgm:cxn modelId="{B9CE24A1-44C2-451A-9370-9CEE5BDEC405}" type="presParOf" srcId="{0CCF6278-AEEF-4D5F-ABF3-911D022C9A02}" destId="{4C279E20-2355-4442-AC3A-EE0D24C2E275}" srcOrd="1" destOrd="0" presId="urn:microsoft.com/office/officeart/2008/layout/RadialCluster"/>
    <dgm:cxn modelId="{96A50A68-60A8-492F-85C4-7B8033CBBB76}" type="presParOf" srcId="{0CCF6278-AEEF-4D5F-ABF3-911D022C9A02}" destId="{7CD2591C-622A-4059-9F1C-1BB9F8495D1F}" srcOrd="2" destOrd="0" presId="urn:microsoft.com/office/officeart/2008/layout/RadialCluster"/>
    <dgm:cxn modelId="{3250F108-4E66-41CA-AE93-047E32D08B44}" type="presParOf" srcId="{0CCF6278-AEEF-4D5F-ABF3-911D022C9A02}" destId="{29FA2A2C-F30C-4F3A-A4E4-7D2C4A33524A}" srcOrd="3" destOrd="0" presId="urn:microsoft.com/office/officeart/2008/layout/RadialCluster"/>
    <dgm:cxn modelId="{73296C09-82A3-4879-8C1D-31046002BF83}" type="presParOf" srcId="{0CCF6278-AEEF-4D5F-ABF3-911D022C9A02}" destId="{559ABF4B-E291-481C-80AD-8667586873B0}" srcOrd="4" destOrd="0" presId="urn:microsoft.com/office/officeart/2008/layout/RadialCluster"/>
    <dgm:cxn modelId="{47C48D8A-8AEF-4B4A-93B3-DF1C37DDA5BE}" type="presParOf" srcId="{0CCF6278-AEEF-4D5F-ABF3-911D022C9A02}" destId="{5D8BFA03-DF18-4F8B-B59F-11062D04FD52}" srcOrd="5" destOrd="0" presId="urn:microsoft.com/office/officeart/2008/layout/RadialCluster"/>
    <dgm:cxn modelId="{5D70A793-E64A-4A33-B9D3-80D0C8709BDF}" type="presParOf" srcId="{0CCF6278-AEEF-4D5F-ABF3-911D022C9A02}" destId="{86A5D0DB-BA6A-49A9-85D2-5B8127AFB5CD}" srcOrd="6" destOrd="0" presId="urn:microsoft.com/office/officeart/2008/layout/RadialCluster"/>
    <dgm:cxn modelId="{D4FD8F37-A17D-488E-B7C4-AC423A03C4D9}" type="presParOf" srcId="{0CCF6278-AEEF-4D5F-ABF3-911D022C9A02}" destId="{8550201F-CBB0-4A7F-8C99-EA32627677DC}" srcOrd="7" destOrd="0" presId="urn:microsoft.com/office/officeart/2008/layout/RadialCluster"/>
    <dgm:cxn modelId="{BD3571B6-1627-4157-BEDC-F2A73E736453}" type="presParOf" srcId="{0CCF6278-AEEF-4D5F-ABF3-911D022C9A02}" destId="{9FE6B1B0-FD42-4CB4-8360-3EBD1A6DBCB0}" srcOrd="8" destOrd="0" presId="urn:microsoft.com/office/officeart/2008/layout/RadialCluster"/>
    <dgm:cxn modelId="{69D448B3-6F2D-4B40-AA23-AFEE0C01E007}" type="presParOf" srcId="{0CCF6278-AEEF-4D5F-ABF3-911D022C9A02}" destId="{407DF9EC-5E4F-4FAC-987D-6020691ACC93}" srcOrd="9" destOrd="0" presId="urn:microsoft.com/office/officeart/2008/layout/RadialCluster"/>
    <dgm:cxn modelId="{63CEB03E-B558-44F7-A9E3-446211F62C31}" type="presParOf" srcId="{0CCF6278-AEEF-4D5F-ABF3-911D022C9A02}" destId="{24A944EB-3C93-4F76-AF51-29E4AB0F35C6}" srcOrd="10" destOrd="0" presId="urn:microsoft.com/office/officeart/2008/layout/RadialCluster"/>
    <dgm:cxn modelId="{67586450-30D4-4484-AEBE-B50F74B8755F}" type="presParOf" srcId="{0CCF6278-AEEF-4D5F-ABF3-911D022C9A02}" destId="{CB504E00-264E-4E82-B40F-55D8BE4F7912}" srcOrd="11" destOrd="0" presId="urn:microsoft.com/office/officeart/2008/layout/RadialCluster"/>
    <dgm:cxn modelId="{8ECD1AE4-830A-4151-8EEF-DE37993D2F34}" type="presParOf" srcId="{0CCF6278-AEEF-4D5F-ABF3-911D022C9A02}" destId="{C0400323-ECC5-494B-B023-73FD922F3119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B839CA-71C8-474A-80D6-51A881FC2E4C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37EA3F67-E240-4442-99BE-F452A79E7F5C}">
      <dgm:prSet phldrT="[Text]"/>
      <dgm:spPr/>
      <dgm:t>
        <a:bodyPr/>
        <a:lstStyle/>
        <a:p>
          <a:r>
            <a:rPr lang="pt-BR" dirty="0" smtClean="0"/>
            <a:t>JOGO</a:t>
          </a:r>
          <a:endParaRPr lang="pt-BR" dirty="0"/>
        </a:p>
      </dgm:t>
    </dgm:pt>
    <dgm:pt modelId="{EAFABE59-AB2C-4B7A-AE3A-0D8A1EDFABEA}" type="parTrans" cxnId="{E70DD00C-3520-456F-8862-25ACB1B1806A}">
      <dgm:prSet/>
      <dgm:spPr/>
      <dgm:t>
        <a:bodyPr/>
        <a:lstStyle/>
        <a:p>
          <a:endParaRPr lang="pt-BR"/>
        </a:p>
      </dgm:t>
    </dgm:pt>
    <dgm:pt modelId="{4CFD6F08-617E-4DA7-A32B-412CA49FC1CC}" type="sibTrans" cxnId="{E70DD00C-3520-456F-8862-25ACB1B1806A}">
      <dgm:prSet/>
      <dgm:spPr/>
      <dgm:t>
        <a:bodyPr/>
        <a:lstStyle/>
        <a:p>
          <a:endParaRPr lang="pt-BR"/>
        </a:p>
      </dgm:t>
    </dgm:pt>
    <dgm:pt modelId="{24501473-619F-448C-93C3-F65491D40809}">
      <dgm:prSet phldrT="[Text]"/>
      <dgm:spPr/>
      <dgm:t>
        <a:bodyPr/>
        <a:lstStyle/>
        <a:p>
          <a:r>
            <a:rPr lang="pt-BR" dirty="0" smtClean="0"/>
            <a:t>PROPÓSITO</a:t>
          </a:r>
          <a:endParaRPr lang="pt-BR" dirty="0"/>
        </a:p>
      </dgm:t>
    </dgm:pt>
    <dgm:pt modelId="{86B8773A-0B00-45FF-9B2D-278402528E00}" type="parTrans" cxnId="{20E0A668-9C75-4E1D-8DB5-7C8AC60C8A15}">
      <dgm:prSet/>
      <dgm:spPr/>
      <dgm:t>
        <a:bodyPr/>
        <a:lstStyle/>
        <a:p>
          <a:endParaRPr lang="pt-BR"/>
        </a:p>
      </dgm:t>
    </dgm:pt>
    <dgm:pt modelId="{62B791A2-D92E-4CB6-820B-BE37FDF7A1A0}" type="sibTrans" cxnId="{20E0A668-9C75-4E1D-8DB5-7C8AC60C8A15}">
      <dgm:prSet/>
      <dgm:spPr/>
      <dgm:t>
        <a:bodyPr/>
        <a:lstStyle/>
        <a:p>
          <a:endParaRPr lang="pt-BR"/>
        </a:p>
      </dgm:t>
    </dgm:pt>
    <dgm:pt modelId="{9F71EC31-AE57-4502-A479-4E8B30F169A1}">
      <dgm:prSet phldrT="[Text]"/>
      <dgm:spPr/>
      <dgm:t>
        <a:bodyPr/>
        <a:lstStyle/>
        <a:p>
          <a:r>
            <a:rPr lang="pt-BR" dirty="0" smtClean="0"/>
            <a:t>MÉTODO</a:t>
          </a:r>
          <a:endParaRPr lang="pt-BR" dirty="0"/>
        </a:p>
      </dgm:t>
    </dgm:pt>
    <dgm:pt modelId="{A86A3142-74DB-4191-9004-98885B5E2AA8}" type="parTrans" cxnId="{B0F3E32C-F82A-4B99-99FC-FE76B03D7D61}">
      <dgm:prSet/>
      <dgm:spPr/>
      <dgm:t>
        <a:bodyPr/>
        <a:lstStyle/>
        <a:p>
          <a:endParaRPr lang="pt-BR"/>
        </a:p>
      </dgm:t>
    </dgm:pt>
    <dgm:pt modelId="{C2D6B75F-310E-4E28-B7D4-B7A6F0C9DFBA}" type="sibTrans" cxnId="{B0F3E32C-F82A-4B99-99FC-FE76B03D7D61}">
      <dgm:prSet/>
      <dgm:spPr/>
      <dgm:t>
        <a:bodyPr/>
        <a:lstStyle/>
        <a:p>
          <a:endParaRPr lang="pt-BR"/>
        </a:p>
      </dgm:t>
    </dgm:pt>
    <dgm:pt modelId="{D4DA67CE-FB47-4EEA-96F9-5F1EF7E6DDF2}" type="pres">
      <dgm:prSet presAssocID="{7EB839CA-71C8-474A-80D6-51A881FC2E4C}" presName="compositeShape" presStyleCnt="0">
        <dgm:presLayoutVars>
          <dgm:chMax val="7"/>
          <dgm:dir/>
          <dgm:resizeHandles val="exact"/>
        </dgm:presLayoutVars>
      </dgm:prSet>
      <dgm:spPr/>
    </dgm:pt>
    <dgm:pt modelId="{B020E87E-CD8D-47CE-9CDD-58C9E66B5941}" type="pres">
      <dgm:prSet presAssocID="{37EA3F67-E240-4442-99BE-F452A79E7F5C}" presName="circ1" presStyleLbl="vennNode1" presStyleIdx="0" presStyleCnt="3"/>
      <dgm:spPr/>
      <dgm:t>
        <a:bodyPr/>
        <a:lstStyle/>
        <a:p>
          <a:endParaRPr lang="pt-BR"/>
        </a:p>
      </dgm:t>
    </dgm:pt>
    <dgm:pt modelId="{70E6F978-846D-4736-92E7-D8AF651AAB9F}" type="pres">
      <dgm:prSet presAssocID="{37EA3F67-E240-4442-99BE-F452A79E7F5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D516697-A331-47FF-A27B-31D7BDA41FAB}" type="pres">
      <dgm:prSet presAssocID="{24501473-619F-448C-93C3-F65491D40809}" presName="circ2" presStyleLbl="vennNode1" presStyleIdx="1" presStyleCnt="3"/>
      <dgm:spPr/>
      <dgm:t>
        <a:bodyPr/>
        <a:lstStyle/>
        <a:p>
          <a:endParaRPr lang="pt-BR"/>
        </a:p>
      </dgm:t>
    </dgm:pt>
    <dgm:pt modelId="{B7D2EB4D-1C5D-4272-A4B2-AD0084B0E218}" type="pres">
      <dgm:prSet presAssocID="{24501473-619F-448C-93C3-F65491D4080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76C61ED-26DD-4B9F-9EBD-5B48E45067FE}" type="pres">
      <dgm:prSet presAssocID="{9F71EC31-AE57-4502-A479-4E8B30F169A1}" presName="circ3" presStyleLbl="vennNode1" presStyleIdx="2" presStyleCnt="3"/>
      <dgm:spPr/>
      <dgm:t>
        <a:bodyPr/>
        <a:lstStyle/>
        <a:p>
          <a:endParaRPr lang="pt-BR"/>
        </a:p>
      </dgm:t>
    </dgm:pt>
    <dgm:pt modelId="{E691E13A-46FF-4133-BBC6-38665CE97BE2}" type="pres">
      <dgm:prSet presAssocID="{9F71EC31-AE57-4502-A479-4E8B30F169A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70DD00C-3520-456F-8862-25ACB1B1806A}" srcId="{7EB839CA-71C8-474A-80D6-51A881FC2E4C}" destId="{37EA3F67-E240-4442-99BE-F452A79E7F5C}" srcOrd="0" destOrd="0" parTransId="{EAFABE59-AB2C-4B7A-AE3A-0D8A1EDFABEA}" sibTransId="{4CFD6F08-617E-4DA7-A32B-412CA49FC1CC}"/>
    <dgm:cxn modelId="{20E0A668-9C75-4E1D-8DB5-7C8AC60C8A15}" srcId="{7EB839CA-71C8-474A-80D6-51A881FC2E4C}" destId="{24501473-619F-448C-93C3-F65491D40809}" srcOrd="1" destOrd="0" parTransId="{86B8773A-0B00-45FF-9B2D-278402528E00}" sibTransId="{62B791A2-D92E-4CB6-820B-BE37FDF7A1A0}"/>
    <dgm:cxn modelId="{B0F3E32C-F82A-4B99-99FC-FE76B03D7D61}" srcId="{7EB839CA-71C8-474A-80D6-51A881FC2E4C}" destId="{9F71EC31-AE57-4502-A479-4E8B30F169A1}" srcOrd="2" destOrd="0" parTransId="{A86A3142-74DB-4191-9004-98885B5E2AA8}" sibTransId="{C2D6B75F-310E-4E28-B7D4-B7A6F0C9DFBA}"/>
    <dgm:cxn modelId="{A516C52C-7C2B-4F23-9360-E191F09DEE71}" type="presOf" srcId="{24501473-619F-448C-93C3-F65491D40809}" destId="{8D516697-A331-47FF-A27B-31D7BDA41FAB}" srcOrd="0" destOrd="0" presId="urn:microsoft.com/office/officeart/2005/8/layout/venn1"/>
    <dgm:cxn modelId="{489361FC-5C7B-43AB-8F92-99DBA20DF4AD}" type="presOf" srcId="{7EB839CA-71C8-474A-80D6-51A881FC2E4C}" destId="{D4DA67CE-FB47-4EEA-96F9-5F1EF7E6DDF2}" srcOrd="0" destOrd="0" presId="urn:microsoft.com/office/officeart/2005/8/layout/venn1"/>
    <dgm:cxn modelId="{100A0296-EAD3-4B3D-A0D6-1E4C47EB6269}" type="presOf" srcId="{9F71EC31-AE57-4502-A479-4E8B30F169A1}" destId="{E691E13A-46FF-4133-BBC6-38665CE97BE2}" srcOrd="1" destOrd="0" presId="urn:microsoft.com/office/officeart/2005/8/layout/venn1"/>
    <dgm:cxn modelId="{CA530E76-E91C-4086-AC78-8B33EE7749DA}" type="presOf" srcId="{9F71EC31-AE57-4502-A479-4E8B30F169A1}" destId="{176C61ED-26DD-4B9F-9EBD-5B48E45067FE}" srcOrd="0" destOrd="0" presId="urn:microsoft.com/office/officeart/2005/8/layout/venn1"/>
    <dgm:cxn modelId="{9BCDDA4F-7737-44C1-B6A6-2FE6BCF1A8BF}" type="presOf" srcId="{24501473-619F-448C-93C3-F65491D40809}" destId="{B7D2EB4D-1C5D-4272-A4B2-AD0084B0E218}" srcOrd="1" destOrd="0" presId="urn:microsoft.com/office/officeart/2005/8/layout/venn1"/>
    <dgm:cxn modelId="{1E8540DA-B9BA-4FDA-B439-A3ECB0B0871D}" type="presOf" srcId="{37EA3F67-E240-4442-99BE-F452A79E7F5C}" destId="{B020E87E-CD8D-47CE-9CDD-58C9E66B5941}" srcOrd="0" destOrd="0" presId="urn:microsoft.com/office/officeart/2005/8/layout/venn1"/>
    <dgm:cxn modelId="{C8FD5AF5-E3E8-43B2-B1CB-8476649913FD}" type="presOf" srcId="{37EA3F67-E240-4442-99BE-F452A79E7F5C}" destId="{70E6F978-846D-4736-92E7-D8AF651AAB9F}" srcOrd="1" destOrd="0" presId="urn:microsoft.com/office/officeart/2005/8/layout/venn1"/>
    <dgm:cxn modelId="{36289142-B2C7-458B-9133-51CB6A5353E4}" type="presParOf" srcId="{D4DA67CE-FB47-4EEA-96F9-5F1EF7E6DDF2}" destId="{B020E87E-CD8D-47CE-9CDD-58C9E66B5941}" srcOrd="0" destOrd="0" presId="urn:microsoft.com/office/officeart/2005/8/layout/venn1"/>
    <dgm:cxn modelId="{5352C39A-5145-479B-B6F0-3176E41EAE9B}" type="presParOf" srcId="{D4DA67CE-FB47-4EEA-96F9-5F1EF7E6DDF2}" destId="{70E6F978-846D-4736-92E7-D8AF651AAB9F}" srcOrd="1" destOrd="0" presId="urn:microsoft.com/office/officeart/2005/8/layout/venn1"/>
    <dgm:cxn modelId="{30D52495-08A5-4E1A-A41B-A43B71F9F8C4}" type="presParOf" srcId="{D4DA67CE-FB47-4EEA-96F9-5F1EF7E6DDF2}" destId="{8D516697-A331-47FF-A27B-31D7BDA41FAB}" srcOrd="2" destOrd="0" presId="urn:microsoft.com/office/officeart/2005/8/layout/venn1"/>
    <dgm:cxn modelId="{A35FA1E1-A970-4757-9B52-E59AC069214A}" type="presParOf" srcId="{D4DA67CE-FB47-4EEA-96F9-5F1EF7E6DDF2}" destId="{B7D2EB4D-1C5D-4272-A4B2-AD0084B0E218}" srcOrd="3" destOrd="0" presId="urn:microsoft.com/office/officeart/2005/8/layout/venn1"/>
    <dgm:cxn modelId="{75E48827-C810-4583-B76D-7E3710835D09}" type="presParOf" srcId="{D4DA67CE-FB47-4EEA-96F9-5F1EF7E6DDF2}" destId="{176C61ED-26DD-4B9F-9EBD-5B48E45067FE}" srcOrd="4" destOrd="0" presId="urn:microsoft.com/office/officeart/2005/8/layout/venn1"/>
    <dgm:cxn modelId="{D5893F9A-9DA5-4405-99AC-30C29547D95E}" type="presParOf" srcId="{D4DA67CE-FB47-4EEA-96F9-5F1EF7E6DDF2}" destId="{E691E13A-46FF-4133-BBC6-38665CE97BE2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03397-43CF-4448-8CA2-B495393D56C1}">
      <dsp:nvSpPr>
        <dsp:cNvPr id="0" name=""/>
        <dsp:cNvSpPr/>
      </dsp:nvSpPr>
      <dsp:spPr>
        <a:xfrm>
          <a:off x="3522449" y="2114619"/>
          <a:ext cx="1812530" cy="1812530"/>
        </a:xfrm>
        <a:prstGeom prst="roundRect">
          <a:avLst/>
        </a:prstGeom>
        <a:solidFill>
          <a:srgbClr val="FFFF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800" b="1" kern="1200" dirty="0" smtClean="0">
              <a:solidFill>
                <a:srgbClr val="1A425A"/>
              </a:solidFill>
            </a:rPr>
            <a:t>Jogos</a:t>
          </a:r>
          <a:endParaRPr lang="pt-BR" sz="4800" b="1" kern="1200" dirty="0">
            <a:solidFill>
              <a:srgbClr val="1A425A"/>
            </a:solidFill>
          </a:endParaRPr>
        </a:p>
      </dsp:txBody>
      <dsp:txXfrm>
        <a:off x="3610929" y="2203099"/>
        <a:ext cx="1635570" cy="1635570"/>
      </dsp:txXfrm>
    </dsp:sp>
    <dsp:sp modelId="{4C279E20-2355-4442-AC3A-EE0D24C2E275}">
      <dsp:nvSpPr>
        <dsp:cNvPr id="0" name=""/>
        <dsp:cNvSpPr/>
      </dsp:nvSpPr>
      <dsp:spPr>
        <a:xfrm rot="16225380">
          <a:off x="4078816" y="1755387"/>
          <a:ext cx="7184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8482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D2591C-622A-4059-9F1C-1BB9F8495D1F}">
      <dsp:nvSpPr>
        <dsp:cNvPr id="0" name=""/>
        <dsp:cNvSpPr/>
      </dsp:nvSpPr>
      <dsp:spPr>
        <a:xfrm>
          <a:off x="3837994" y="181760"/>
          <a:ext cx="1214395" cy="1214395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Modelos</a:t>
          </a:r>
          <a:endParaRPr lang="pt-BR" sz="2100" kern="1200" dirty="0"/>
        </a:p>
      </dsp:txBody>
      <dsp:txXfrm>
        <a:off x="3897276" y="241042"/>
        <a:ext cx="1095831" cy="1095831"/>
      </dsp:txXfrm>
    </dsp:sp>
    <dsp:sp modelId="{29FA2A2C-F30C-4F3A-A4E4-7D2C4A33524A}">
      <dsp:nvSpPr>
        <dsp:cNvPr id="0" name=""/>
        <dsp:cNvSpPr/>
      </dsp:nvSpPr>
      <dsp:spPr>
        <a:xfrm rot="19800000">
          <a:off x="5290395" y="2331259"/>
          <a:ext cx="6655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65570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9ABF4B-E291-481C-80AD-8667586873B0}">
      <dsp:nvSpPr>
        <dsp:cNvPr id="0" name=""/>
        <dsp:cNvSpPr/>
      </dsp:nvSpPr>
      <dsp:spPr>
        <a:xfrm>
          <a:off x="5911381" y="1207102"/>
          <a:ext cx="1214395" cy="1214395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Criação</a:t>
          </a:r>
          <a:endParaRPr lang="pt-BR" sz="2500" kern="1200" dirty="0"/>
        </a:p>
      </dsp:txBody>
      <dsp:txXfrm>
        <a:off x="5970663" y="1266384"/>
        <a:ext cx="1095831" cy="1095831"/>
      </dsp:txXfrm>
    </dsp:sp>
    <dsp:sp modelId="{5D8BFA03-DF18-4F8B-B59F-11062D04FD52}">
      <dsp:nvSpPr>
        <dsp:cNvPr id="0" name=""/>
        <dsp:cNvSpPr/>
      </dsp:nvSpPr>
      <dsp:spPr>
        <a:xfrm rot="1800000">
          <a:off x="5290395" y="3710509"/>
          <a:ext cx="6655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65570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5D0DB-BA6A-49A9-85D2-5B8127AFB5CD}">
      <dsp:nvSpPr>
        <dsp:cNvPr id="0" name=""/>
        <dsp:cNvSpPr/>
      </dsp:nvSpPr>
      <dsp:spPr>
        <a:xfrm>
          <a:off x="5911381" y="3620270"/>
          <a:ext cx="1214395" cy="1214395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Uso</a:t>
          </a:r>
          <a:endParaRPr lang="pt-BR" sz="3600" kern="1200" dirty="0"/>
        </a:p>
      </dsp:txBody>
      <dsp:txXfrm>
        <a:off x="5970663" y="3679552"/>
        <a:ext cx="1095831" cy="1095831"/>
      </dsp:txXfrm>
    </dsp:sp>
    <dsp:sp modelId="{8550201F-CBB0-4A7F-8C99-EA32627677DC}">
      <dsp:nvSpPr>
        <dsp:cNvPr id="0" name=""/>
        <dsp:cNvSpPr/>
      </dsp:nvSpPr>
      <dsp:spPr>
        <a:xfrm rot="5400000">
          <a:off x="3978862" y="4377002"/>
          <a:ext cx="89970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9704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6B1B0-FD42-4CB4-8360-3EBD1A6DBCB0}">
      <dsp:nvSpPr>
        <dsp:cNvPr id="0" name=""/>
        <dsp:cNvSpPr/>
      </dsp:nvSpPr>
      <dsp:spPr>
        <a:xfrm>
          <a:off x="3821516" y="4826854"/>
          <a:ext cx="1214395" cy="121439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Avaliação</a:t>
          </a:r>
          <a:endParaRPr lang="pt-BR" sz="2000" kern="1200" dirty="0"/>
        </a:p>
      </dsp:txBody>
      <dsp:txXfrm>
        <a:off x="3880798" y="4886136"/>
        <a:ext cx="1095831" cy="1095831"/>
      </dsp:txXfrm>
    </dsp:sp>
    <dsp:sp modelId="{407DF9EC-5E4F-4FAC-987D-6020691ACC93}">
      <dsp:nvSpPr>
        <dsp:cNvPr id="0" name=""/>
        <dsp:cNvSpPr/>
      </dsp:nvSpPr>
      <dsp:spPr>
        <a:xfrm rot="9000000">
          <a:off x="2901463" y="3710509"/>
          <a:ext cx="6655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65570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A944EB-3C93-4F76-AF51-29E4AB0F35C6}">
      <dsp:nvSpPr>
        <dsp:cNvPr id="0" name=""/>
        <dsp:cNvSpPr/>
      </dsp:nvSpPr>
      <dsp:spPr>
        <a:xfrm>
          <a:off x="1731652" y="3620270"/>
          <a:ext cx="1214395" cy="1214395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err="1" smtClean="0"/>
            <a:t>Bots</a:t>
          </a:r>
          <a:endParaRPr lang="pt-BR" sz="3600" kern="1200" dirty="0"/>
        </a:p>
      </dsp:txBody>
      <dsp:txXfrm>
        <a:off x="1790934" y="3679552"/>
        <a:ext cx="1095831" cy="1095831"/>
      </dsp:txXfrm>
    </dsp:sp>
    <dsp:sp modelId="{CB504E00-264E-4E82-B40F-55D8BE4F7912}">
      <dsp:nvSpPr>
        <dsp:cNvPr id="0" name=""/>
        <dsp:cNvSpPr/>
      </dsp:nvSpPr>
      <dsp:spPr>
        <a:xfrm rot="12600000">
          <a:off x="2901463" y="2331259"/>
          <a:ext cx="6655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65570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400323-ECC5-494B-B023-73FD922F3119}">
      <dsp:nvSpPr>
        <dsp:cNvPr id="0" name=""/>
        <dsp:cNvSpPr/>
      </dsp:nvSpPr>
      <dsp:spPr>
        <a:xfrm>
          <a:off x="1731652" y="1207102"/>
          <a:ext cx="1214395" cy="1214395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dirty="0" smtClean="0"/>
            <a:t>Teoria</a:t>
          </a:r>
          <a:endParaRPr lang="pt-BR" sz="2900" kern="1200" dirty="0"/>
        </a:p>
      </dsp:txBody>
      <dsp:txXfrm>
        <a:off x="1790934" y="1266384"/>
        <a:ext cx="1095831" cy="10958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20E87E-CD8D-47CE-9CDD-58C9E66B5941}">
      <dsp:nvSpPr>
        <dsp:cNvPr id="0" name=""/>
        <dsp:cNvSpPr/>
      </dsp:nvSpPr>
      <dsp:spPr>
        <a:xfrm>
          <a:off x="2619427" y="72947"/>
          <a:ext cx="3501492" cy="350149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JOGO</a:t>
          </a:r>
          <a:endParaRPr lang="pt-BR" sz="3500" kern="1200" dirty="0"/>
        </a:p>
      </dsp:txBody>
      <dsp:txXfrm>
        <a:off x="3086292" y="685708"/>
        <a:ext cx="2567761" cy="1575671"/>
      </dsp:txXfrm>
    </dsp:sp>
    <dsp:sp modelId="{8D516697-A331-47FF-A27B-31D7BDA41FAB}">
      <dsp:nvSpPr>
        <dsp:cNvPr id="0" name=""/>
        <dsp:cNvSpPr/>
      </dsp:nvSpPr>
      <dsp:spPr>
        <a:xfrm>
          <a:off x="3882882" y="2261380"/>
          <a:ext cx="3501492" cy="3501492"/>
        </a:xfrm>
        <a:prstGeom prst="ellipse">
          <a:avLst/>
        </a:prstGeom>
        <a:solidFill>
          <a:schemeClr val="accent4">
            <a:alpha val="50000"/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PROPÓSITO</a:t>
          </a:r>
          <a:endParaRPr lang="pt-BR" sz="3500" kern="1200" dirty="0"/>
        </a:p>
      </dsp:txBody>
      <dsp:txXfrm>
        <a:off x="4953755" y="3165932"/>
        <a:ext cx="2100895" cy="1925820"/>
      </dsp:txXfrm>
    </dsp:sp>
    <dsp:sp modelId="{176C61ED-26DD-4B9F-9EBD-5B48E45067FE}">
      <dsp:nvSpPr>
        <dsp:cNvPr id="0" name=""/>
        <dsp:cNvSpPr/>
      </dsp:nvSpPr>
      <dsp:spPr>
        <a:xfrm>
          <a:off x="1355971" y="2261380"/>
          <a:ext cx="3501492" cy="3501492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kern="1200" dirty="0" smtClean="0"/>
            <a:t>MÉTODO</a:t>
          </a:r>
          <a:endParaRPr lang="pt-BR" sz="3500" kern="1200" dirty="0"/>
        </a:p>
      </dsp:txBody>
      <dsp:txXfrm>
        <a:off x="1685695" y="3165932"/>
        <a:ext cx="2100895" cy="1925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01A2D-ABDE-4150-9C0A-826B8803A53C}" type="datetimeFigureOut">
              <a:rPr lang="pt-BR" smtClean="0"/>
              <a:t>22/11/2016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91790-B224-4293-AEDC-001615115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124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91790-B224-4293-AEDC-001615115C5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236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91790-B224-4293-AEDC-001615115C56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403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9C96B77C-725B-4599-B617-F7C92617073B}" type="slidenum">
              <a:rPr lang="pt-BR" altLang="pt-BR" smtClean="0">
                <a:cs typeface="DejaVu Sans" panose="020B0603030804020204" pitchFamily="34" charset="0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29</a:t>
            </a:fld>
            <a:endParaRPr lang="pt-BR" altLang="pt-BR" smtClean="0">
              <a:cs typeface="DejaVu Sans" panose="020B0603030804020204" pitchFamily="34" charset="0"/>
            </a:endParaRPr>
          </a:p>
        </p:txBody>
      </p:sp>
      <p:sp>
        <p:nvSpPr>
          <p:cNvPr id="512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A45C9F5-8854-43EA-999F-A6F43D6D45F2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51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15968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03971D9B-1F32-4478-BE25-3D64D6FC9046}" type="slidenum">
              <a:rPr lang="pt-BR" altLang="pt-BR" smtClean="0">
                <a:cs typeface="DejaVu Sans" panose="020B0603030804020204" pitchFamily="34" charset="0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30</a:t>
            </a:fld>
            <a:endParaRPr lang="pt-BR" altLang="pt-BR" smtClean="0">
              <a:cs typeface="DejaVu Sans" panose="020B0603030804020204" pitchFamily="34" charset="0"/>
            </a:endParaRPr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30957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32A0411-7480-447B-B834-E58380CE208F}" type="slidenum">
              <a:rPr lang="pt-BR" altLang="pt-BR" smtClean="0">
                <a:cs typeface="DejaVu Sans" panose="020B0603030804020204" pitchFamily="34" charset="0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31</a:t>
            </a:fld>
            <a:endParaRPr lang="pt-BR" altLang="pt-BR" smtClean="0">
              <a:cs typeface="DejaVu Sans" panose="020B0603030804020204" pitchFamily="34" charset="0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58373" name="Espaço Reservado para Anotações 1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4280995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D96FAF74-FEC2-4ECD-8A39-1D790B45C1CC}" type="slidenum">
              <a:rPr lang="pt-BR" altLang="pt-BR" smtClean="0">
                <a:cs typeface="DejaVu Sans" panose="020B0603030804020204" pitchFamily="34" charset="0"/>
              </a:rPr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32</a:t>
            </a:fld>
            <a:endParaRPr lang="pt-BR" altLang="pt-BR" smtClean="0">
              <a:cs typeface="DejaVu Sans" panose="020B0603030804020204" pitchFamily="34" charset="0"/>
            </a:endParaRPr>
          </a:p>
        </p:txBody>
      </p:sp>
      <p:sp>
        <p:nvSpPr>
          <p:cNvPr id="1239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23909" name="Espaço Reservado para Anotações 1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48148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1"/>
          <p:cNvSpPr>
            <a:spLocks noGrp="1"/>
          </p:cNvSpPr>
          <p:nvPr>
            <p:ph type="body" sz="quarter" idx="15"/>
          </p:nvPr>
        </p:nvSpPr>
        <p:spPr>
          <a:xfrm>
            <a:off x="1187624" y="4706574"/>
            <a:ext cx="7344816" cy="13437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250" cap="small" baseline="0">
                <a:solidFill>
                  <a:srgbClr val="2D719A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3" y="3140973"/>
            <a:ext cx="7894976" cy="1118587"/>
          </a:xfrm>
        </p:spPr>
        <p:txBody>
          <a:bodyPr>
            <a:normAutofit/>
          </a:bodyPr>
          <a:lstStyle>
            <a:lvl1pPr algn="ctr">
              <a:defRPr sz="33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1979715" y="188640"/>
            <a:ext cx="5401067" cy="144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2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6840" y="230760"/>
            <a:ext cx="8226360" cy="1230480"/>
          </a:xfrm>
          <a:prstGeom prst="rect">
            <a:avLst/>
          </a:prstGeom>
        </p:spPr>
        <p:txBody>
          <a:bodyPr lIns="90000" tIns="46800" rIns="90000" bIns="46800" anchor="ctr" anchorCtr="1"/>
          <a:lstStyle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6840" y="1600200"/>
            <a:ext cx="8226360" cy="1897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6840" y="3678120"/>
            <a:ext cx="8226360" cy="189720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785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7BB3A-9A51-4E11-954A-E50B8ABE1B75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4236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600" b="1"/>
            </a:lvl1pPr>
          </a:lstStyle>
          <a:p>
            <a:r>
              <a:rPr lang="en-US" dirty="0" smtClean="0"/>
              <a:t>Click to edit Master title style</a:t>
            </a:r>
            <a:endParaRPr lang="pt-BR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smtClean="0"/>
              <a:t>Geraldo Xexéo  xexeo@cos.ufrj.br</a:t>
            </a:r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smtClean="0"/>
              <a:t>Semana PESC 2016</a:t>
            </a:r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053F5BF0-09FE-42AE-8A93-52DD1E954548}" type="slidenum">
              <a:rPr lang="pt-BR" smtClean="0"/>
              <a:t>‹#›</a:t>
            </a:fld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628" y="1341438"/>
            <a:ext cx="8977313" cy="460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5219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63" y="1332594"/>
            <a:ext cx="4239000" cy="4586513"/>
          </a:xfrm>
          <a:prstGeom prst="rect">
            <a:avLst/>
          </a:prstGeom>
        </p:spPr>
        <p:txBody>
          <a:bodyPr/>
          <a:lstStyle>
            <a:lvl1pPr marL="128585" indent="-128585">
              <a:buFontTx/>
              <a:buBlip>
                <a:blip r:embed="rId2"/>
              </a:buBlip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385754" indent="-128585">
              <a:buFontTx/>
              <a:buBlip>
                <a:blip r:embed="rId2"/>
              </a:buBlip>
              <a:defRPr sz="157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514337" indent="0">
              <a:buFontTx/>
              <a:buNone/>
              <a:defRPr sz="1463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294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157259" marR="0" indent="-128585" algn="l" defTabSz="514337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Pct val="95000"/>
              <a:buFontTx/>
              <a:buBlip>
                <a:blip r:embed="rId2"/>
              </a:buBlip>
              <a:tabLst/>
              <a:defRPr sz="1294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6619" y="1332594"/>
            <a:ext cx="4239000" cy="4586513"/>
          </a:xfrm>
          <a:prstGeom prst="rect">
            <a:avLst/>
          </a:prstGeom>
        </p:spPr>
        <p:txBody>
          <a:bodyPr/>
          <a:lstStyle>
            <a:lvl1pPr marL="128585" indent="-128585">
              <a:buFontTx/>
              <a:buBlip>
                <a:blip r:embed="rId2"/>
              </a:buBlip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385754" indent="-128585">
              <a:buFontTx/>
              <a:buBlip>
                <a:blip r:embed="rId2"/>
              </a:buBlip>
              <a:defRPr sz="1575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642922" indent="-128585">
              <a:buFontTx/>
              <a:buBlip>
                <a:blip r:embed="rId2"/>
              </a:buBlip>
              <a:defRPr sz="1463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900091" indent="-128585">
              <a:buFontTx/>
              <a:buBlip>
                <a:blip r:embed="rId2"/>
              </a:buBlip>
              <a:defRPr sz="1294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157259" indent="-128585">
              <a:buFontTx/>
              <a:buBlip>
                <a:blip r:embed="rId2"/>
              </a:buBlip>
              <a:defRPr sz="1294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Geraldo Xexéo  xexeo@cos.ufrj.br</a:t>
            </a:r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Semana PESC 2016</a:t>
            </a:r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5BF0-09FE-42AE-8A93-52DD1E95454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172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Geraldo Xexéo  xexeo@cos.ufrj.br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Semana PESC 2016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5BF0-09FE-42AE-8A93-52DD1E954548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697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Geraldo Xexéo  xexeo@cos.ufrj.br</a:t>
            </a:r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Semana PESC 2016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3F5BF0-09FE-42AE-8A93-52DD1E954548}" type="slidenum">
              <a:rPr lang="pt-BR" smtClean="0"/>
              <a:t>‹#›</a:t>
            </a:fld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097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802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6"/>
            <a:ext cx="7772400" cy="1555751"/>
          </a:xfrm>
          <a:ln algn="ctr"/>
        </p:spPr>
        <p:txBody>
          <a:bodyPr anchorCtr="1"/>
          <a:lstStyle>
            <a:lvl1pPr algn="ctr">
              <a:defRPr sz="495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801803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Geraldo Xexéo  xexeo@cos.ufrj.br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Semana PESC 2016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5BF0-09FE-42AE-8A93-52DD1E95454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351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Geraldo Xexéo  xexeo@cos.ufrj.br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Semana PESC 2016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5BF0-09FE-42AE-8A93-52DD1E95454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326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6" b="26746"/>
          <a:stretch/>
        </p:blipFill>
        <p:spPr>
          <a:xfrm>
            <a:off x="467547" y="260648"/>
            <a:ext cx="8101595" cy="216024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60100" y="2636912"/>
            <a:ext cx="7068284" cy="2952750"/>
          </a:xfrm>
        </p:spPr>
        <p:txBody>
          <a:bodyPr/>
          <a:lstStyle>
            <a:lvl1pPr>
              <a:defRPr>
                <a:solidFill>
                  <a:srgbClr val="2D719A"/>
                </a:solidFill>
              </a:defRPr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Jogos</a:t>
            </a:r>
            <a:endParaRPr lang="en-US" dirty="0" smtClean="0"/>
          </a:p>
          <a:p>
            <a:pPr lvl="0"/>
            <a:r>
              <a:rPr lang="pt-BR" dirty="0" smtClean="0"/>
              <a:t> Modelagem de Jogos</a:t>
            </a:r>
          </a:p>
          <a:p>
            <a:pPr lvl="0"/>
            <a:r>
              <a:rPr lang="pt-BR" dirty="0" smtClean="0"/>
              <a:t> Análise de Jogos</a:t>
            </a:r>
          </a:p>
          <a:p>
            <a:pPr lvl="0"/>
            <a:r>
              <a:rPr lang="pt-BR" dirty="0" smtClean="0"/>
              <a:t> Jogos com Propósito</a:t>
            </a:r>
          </a:p>
          <a:p>
            <a:pPr lvl="0"/>
            <a:r>
              <a:rPr lang="pt-BR" dirty="0" smtClean="0"/>
              <a:t> Simulações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Geraldo Xexéo  xexeo@cos.ufrj.br</a:t>
            </a:r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Semana PESC 2016</a:t>
            </a:r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3F5BF0-09FE-42AE-8A93-52DD1E95454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47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3285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3285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Geraldo Xexéo  xexeo@cos.ufrj.br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Semana PESC 2016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5BF0-09FE-42AE-8A93-52DD1E95454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23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644" y="68965"/>
            <a:ext cx="7894976" cy="1118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63" y="6204855"/>
            <a:ext cx="11880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mtClean="0"/>
              <a:t>Geraldo Xexéo  xexeo@cos.ufrj.br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6571" y="6226863"/>
            <a:ext cx="11880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53F5BF0-09FE-42AE-8A93-52DD1E954548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7363" y="1347834"/>
            <a:ext cx="8978256" cy="4591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2947726" y="6204855"/>
            <a:ext cx="2648894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mtClean="0"/>
              <a:t>Semana PESC 2016</a:t>
            </a:r>
            <a:endParaRPr lang="pt-B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3" y="143361"/>
            <a:ext cx="951132" cy="96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8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6" r:id="rId7"/>
    <p:sldLayoutId id="2147483697" r:id="rId8"/>
    <p:sldLayoutId id="2147483698" r:id="rId9"/>
    <p:sldLayoutId id="2147483699" r:id="rId10"/>
    <p:sldLayoutId id="214748370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514337" rtl="0" eaLnBrk="1" latinLnBrk="0" hangingPunct="1">
        <a:lnSpc>
          <a:spcPct val="90000"/>
        </a:lnSpc>
        <a:spcBef>
          <a:spcPct val="0"/>
        </a:spcBef>
        <a:buNone/>
        <a:defRPr lang="en-US" sz="5400" b="1" i="0" kern="1200" smtClean="0">
          <a:solidFill>
            <a:srgbClr val="2D719A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28585" indent="-128585" algn="l" defTabSz="514337" rtl="0" eaLnBrk="1" latinLnBrk="0" hangingPunct="1">
        <a:lnSpc>
          <a:spcPct val="100000"/>
        </a:lnSpc>
        <a:spcBef>
          <a:spcPts val="563"/>
        </a:spcBef>
        <a:buSzPct val="95000"/>
        <a:buFontTx/>
        <a:buBlip>
          <a:blip r:embed="rId14"/>
        </a:buBlip>
        <a:defRPr lang="en-US" sz="4000" b="0" i="0" kern="1200" smtClean="0">
          <a:solidFill>
            <a:srgbClr val="1A425A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5754" indent="-128585" algn="l" defTabSz="514337" rtl="0" eaLnBrk="1" latinLnBrk="0" hangingPunct="1">
        <a:lnSpc>
          <a:spcPct val="90000"/>
        </a:lnSpc>
        <a:spcBef>
          <a:spcPts val="281"/>
        </a:spcBef>
        <a:buSzPct val="95000"/>
        <a:buFontTx/>
        <a:buBlip>
          <a:blip r:embed="rId14"/>
        </a:buBlip>
        <a:defRPr lang="en-US" sz="3600" b="0" i="0" kern="1200" smtClean="0">
          <a:solidFill>
            <a:srgbClr val="1A425A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2922" indent="-128585" algn="l" defTabSz="514337" rtl="0" eaLnBrk="1" latinLnBrk="0" hangingPunct="1">
        <a:lnSpc>
          <a:spcPct val="90000"/>
        </a:lnSpc>
        <a:spcBef>
          <a:spcPts val="281"/>
        </a:spcBef>
        <a:buSzPct val="95000"/>
        <a:buFontTx/>
        <a:buBlip>
          <a:blip r:embed="rId14"/>
        </a:buBlip>
        <a:defRPr lang="en-US" sz="3200" b="0" i="0" kern="1200" smtClean="0">
          <a:solidFill>
            <a:srgbClr val="1A425A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00091" indent="-128585" algn="l" defTabSz="514337" rtl="0" eaLnBrk="1" latinLnBrk="0" hangingPunct="1">
        <a:lnSpc>
          <a:spcPct val="90000"/>
        </a:lnSpc>
        <a:spcBef>
          <a:spcPts val="281"/>
        </a:spcBef>
        <a:buSzPct val="95000"/>
        <a:buFontTx/>
        <a:buBlip>
          <a:blip r:embed="rId14"/>
        </a:buBlip>
        <a:defRPr lang="en-US" sz="2400" b="0" i="0" kern="1200" smtClean="0">
          <a:solidFill>
            <a:srgbClr val="1A425A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7259" indent="-128585" algn="l" defTabSz="514337" rtl="0" eaLnBrk="1" latinLnBrk="0" hangingPunct="1">
        <a:lnSpc>
          <a:spcPct val="90000"/>
        </a:lnSpc>
        <a:spcBef>
          <a:spcPts val="281"/>
        </a:spcBef>
        <a:buSzPct val="95000"/>
        <a:buFontTx/>
        <a:buBlip>
          <a:blip r:embed="rId14"/>
        </a:buBlip>
        <a:defRPr lang="en-US" sz="2400" b="0" i="0" kern="1200" smtClean="0">
          <a:solidFill>
            <a:srgbClr val="1A425A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414428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7" Type="http://schemas.openxmlformats.org/officeDocument/2006/relationships/image" Target="../media/image44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g"/><Relationship Id="rId5" Type="http://schemas.openxmlformats.org/officeDocument/2006/relationships/image" Target="../media/image42.png"/><Relationship Id="rId4" Type="http://schemas.openxmlformats.org/officeDocument/2006/relationships/image" Target="../media/image41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Geraldo Xexéo, </a:t>
            </a:r>
            <a:r>
              <a:rPr lang="pt-BR" dirty="0" err="1" smtClean="0"/>
              <a:t>D.Sc</a:t>
            </a:r>
            <a:r>
              <a:rPr lang="pt-BR" dirty="0" smtClean="0"/>
              <a:t>.</a:t>
            </a:r>
          </a:p>
          <a:p>
            <a:r>
              <a:rPr lang="pt-BR" sz="1200" dirty="0"/>
              <a:t>PESC/COPPE &amp; DCC/IM</a:t>
            </a:r>
          </a:p>
          <a:p>
            <a:r>
              <a:rPr lang="pt-BR" sz="1200" dirty="0"/>
              <a:t>UFRJ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71" y="2841812"/>
            <a:ext cx="8875058" cy="1775011"/>
          </a:xfrm>
        </p:spPr>
        <p:txBody>
          <a:bodyPr>
            <a:noAutofit/>
          </a:bodyPr>
          <a:lstStyle/>
          <a:p>
            <a:r>
              <a:rPr lang="pt-BR" sz="7200" dirty="0"/>
              <a:t>Pesquisando </a:t>
            </a:r>
            <a:r>
              <a:rPr lang="pt-BR" sz="7200" dirty="0" smtClean="0"/>
              <a:t>Jogos</a:t>
            </a:r>
            <a:endParaRPr lang="pt-BR" sz="7200" dirty="0"/>
          </a:p>
        </p:txBody>
      </p:sp>
      <p:pic>
        <p:nvPicPr>
          <p:cNvPr id="4" name="Picture 15" descr="modelo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9554" y="2181531"/>
            <a:ext cx="783656" cy="365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9861" y="2200852"/>
            <a:ext cx="871334" cy="365476"/>
          </a:xfrm>
          <a:prstGeom prst="rect">
            <a:avLst/>
          </a:prstGeom>
        </p:spPr>
      </p:pic>
      <p:pic>
        <p:nvPicPr>
          <p:cNvPr id="1026" name="Picture 2" descr="http://www.ufrj.br/img/minerva/002minerva_color_hor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7847" y="2200852"/>
            <a:ext cx="911186" cy="36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18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Game </a:t>
            </a:r>
            <a:r>
              <a:rPr lang="pt-BR" dirty="0" err="1" smtClean="0"/>
              <a:t>Description</a:t>
            </a:r>
            <a:r>
              <a:rPr lang="pt-BR" dirty="0" smtClean="0"/>
              <a:t> </a:t>
            </a:r>
            <a:r>
              <a:rPr lang="pt-BR" dirty="0" err="1" smtClean="0"/>
              <a:t>Languages</a:t>
            </a:r>
            <a:endParaRPr lang="pt-BR" dirty="0" smtClean="0"/>
          </a:p>
          <a:p>
            <a:pPr lvl="1"/>
            <a:r>
              <a:rPr lang="pt-BR" dirty="0" smtClean="0"/>
              <a:t>Genérica</a:t>
            </a:r>
          </a:p>
          <a:p>
            <a:pPr lvl="1"/>
            <a:r>
              <a:rPr lang="pt-BR" dirty="0" smtClean="0"/>
              <a:t>Cartas</a:t>
            </a:r>
          </a:p>
          <a:p>
            <a:r>
              <a:rPr lang="pt-BR" dirty="0" err="1" smtClean="0"/>
              <a:t>Zillion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Games</a:t>
            </a:r>
          </a:p>
          <a:p>
            <a:r>
              <a:rPr lang="pt-BR" dirty="0" err="1" smtClean="0"/>
              <a:t>Automatic</a:t>
            </a:r>
            <a:r>
              <a:rPr lang="pt-BR" dirty="0" smtClean="0"/>
              <a:t> Game </a:t>
            </a:r>
            <a:r>
              <a:rPr lang="pt-BR" dirty="0" err="1" smtClean="0"/>
              <a:t>Generation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Modelos Específicos</a:t>
            </a:r>
            <a:endParaRPr lang="pt-B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Geraldo Xexéo  xexeo@cos.ufrj.br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Semana PESC 2016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5BF0-09FE-42AE-8A93-52DD1E954548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3928571" y="218999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endParaRPr lang="pt-BR" altLang="pt-BR" sz="2800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legal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altLang="pt-BR" dirty="0">
                <a:solidFill>
                  <a:srgbClr val="19177C"/>
                </a:solidFill>
                <a:latin typeface="Courier New" panose="02070309020205020404" pitchFamily="49" charset="0"/>
              </a:rPr>
              <a:t>?player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pt-BR" altLang="pt-BR" dirty="0" err="1">
                <a:solidFill>
                  <a:srgbClr val="0000FF"/>
                </a:solidFill>
                <a:latin typeface="Courier New" panose="02070309020205020404" pitchFamily="49" charset="0"/>
              </a:rPr>
              <a:t>mark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altLang="pt-BR" dirty="0">
                <a:solidFill>
                  <a:srgbClr val="19177C"/>
                </a:solidFill>
                <a:latin typeface="Courier New" panose="02070309020205020404" pitchFamily="49" charset="0"/>
              </a:rPr>
              <a:t>?m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altLang="pt-BR" dirty="0">
                <a:solidFill>
                  <a:srgbClr val="19177C"/>
                </a:solidFill>
                <a:latin typeface="Courier New" panose="02070309020205020404" pitchFamily="49" charset="0"/>
              </a:rPr>
              <a:t>?n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pt-BR" altLang="pt-BR" dirty="0" err="1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pt-BR" altLang="pt-BR" dirty="0" err="1">
                <a:solidFill>
                  <a:srgbClr val="0000FF"/>
                </a:solidFill>
                <a:latin typeface="Courier New" panose="02070309020205020404" pitchFamily="49" charset="0"/>
              </a:rPr>
              <a:t>cell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altLang="pt-BR" dirty="0">
                <a:solidFill>
                  <a:srgbClr val="19177C"/>
                </a:solidFill>
                <a:latin typeface="Courier New" panose="02070309020205020404" pitchFamily="49" charset="0"/>
              </a:rPr>
              <a:t>?m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altLang="pt-BR" dirty="0">
                <a:solidFill>
                  <a:srgbClr val="19177C"/>
                </a:solidFill>
                <a:latin typeface="Courier New" panose="02070309020205020404" pitchFamily="49" charset="0"/>
              </a:rPr>
              <a:t>?n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altLang="pt-BR" dirty="0" err="1">
                <a:solidFill>
                  <a:srgbClr val="19177C"/>
                </a:solidFill>
                <a:latin typeface="Courier New" panose="02070309020205020404" pitchFamily="49" charset="0"/>
              </a:rPr>
              <a:t>blank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))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altLang="pt-BR" dirty="0" err="1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pt-BR" altLang="pt-BR" dirty="0" err="1">
                <a:solidFill>
                  <a:srgbClr val="0000FF"/>
                </a:solidFill>
                <a:latin typeface="Courier New" panose="02070309020205020404" pitchFamily="49" charset="0"/>
              </a:rPr>
              <a:t>control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altLang="pt-BR" dirty="0">
                <a:solidFill>
                  <a:srgbClr val="19177C"/>
                </a:solidFill>
                <a:latin typeface="Courier New" panose="02070309020205020404" pitchFamily="49" charset="0"/>
              </a:rPr>
              <a:t>?player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)))</a:t>
            </a:r>
            <a:r>
              <a:rPr lang="pt-BR" altLang="pt-BR" sz="800" dirty="0"/>
              <a:t> </a:t>
            </a:r>
            <a:endParaRPr lang="pt-BR" altLang="pt-BR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78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Nossas Propostas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252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Geraldo Xexéo  xexeo@cos.ufrj.br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Semana PESC 2016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5BF0-09FE-42AE-8A93-52DD1E954548}" type="slidenum">
              <a:rPr lang="pt-BR" smtClean="0"/>
              <a:t>12</a:t>
            </a:fld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63" y="1187546"/>
            <a:ext cx="6711885" cy="439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Rachinations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Geraldo Xexéo  xexeo@cos.ufrj.br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Semana PESC 2016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5BF0-09FE-42AE-8A93-52DD1E954548}" type="slidenum">
              <a:rPr lang="pt-BR" smtClean="0"/>
              <a:t>13</a:t>
            </a:fld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Xexéo e Almeida</a:t>
            </a:r>
          </a:p>
          <a:p>
            <a:r>
              <a:rPr lang="pt-BR" dirty="0" smtClean="0"/>
              <a:t>DSL</a:t>
            </a:r>
          </a:p>
          <a:p>
            <a:r>
              <a:rPr lang="pt-BR" dirty="0" smtClean="0"/>
              <a:t>Interface Programática Extensível</a:t>
            </a:r>
          </a:p>
          <a:p>
            <a:r>
              <a:rPr lang="pt-BR" dirty="0" smtClean="0"/>
              <a:t>Permite Módulos</a:t>
            </a:r>
          </a:p>
          <a:p>
            <a:r>
              <a:rPr lang="pt-BR" dirty="0" smtClean="0"/>
              <a:t>Ruby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132" y="3553133"/>
            <a:ext cx="3589492" cy="239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4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CPN+ML+Game</a:t>
            </a:r>
            <a:r>
              <a:rPr lang="pt-BR" dirty="0" smtClean="0"/>
              <a:t> </a:t>
            </a:r>
            <a:r>
              <a:rPr lang="pt-BR" dirty="0" err="1" smtClean="0"/>
              <a:t>Patterns</a:t>
            </a: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Geraldo Xexéo  xexeo@cos.ufrj.br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Semana PESC 2016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5BF0-09FE-42AE-8A93-52DD1E954548}" type="slidenum">
              <a:rPr lang="pt-BR" smtClean="0"/>
              <a:t>14</a:t>
            </a:fld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Simulação de Jogos  </a:t>
            </a:r>
            <a:r>
              <a:rPr lang="pt-BR" dirty="0"/>
              <a:t>baseado em Redes de </a:t>
            </a:r>
            <a:r>
              <a:rPr lang="pt-BR" dirty="0" smtClean="0"/>
              <a:t>Petri Coloridas</a:t>
            </a:r>
          </a:p>
          <a:p>
            <a:r>
              <a:rPr lang="pt-BR" dirty="0" smtClean="0"/>
              <a:t>M. </a:t>
            </a:r>
            <a:r>
              <a:rPr lang="pt-BR" dirty="0" err="1" smtClean="0"/>
              <a:t>Areas</a:t>
            </a:r>
            <a:endParaRPr lang="pt-BR" dirty="0" smtClean="0"/>
          </a:p>
          <a:p>
            <a:r>
              <a:rPr lang="pt-BR" dirty="0" smtClean="0"/>
              <a:t> RP+ML</a:t>
            </a:r>
          </a:p>
          <a:p>
            <a:r>
              <a:rPr lang="pt-BR" dirty="0" smtClean="0"/>
              <a:t>Padrões de </a:t>
            </a:r>
            <a:r>
              <a:rPr lang="pt-BR" dirty="0" smtClean="0"/>
              <a:t>Jogos</a:t>
            </a:r>
          </a:p>
          <a:p>
            <a:r>
              <a:rPr lang="pt-BR" dirty="0" smtClean="0"/>
              <a:t>Marcelo </a:t>
            </a:r>
            <a:r>
              <a:rPr lang="pt-BR" dirty="0" err="1" smtClean="0"/>
              <a:t>Areas</a:t>
            </a:r>
            <a:endParaRPr lang="pt-BR" dirty="0" smtClean="0"/>
          </a:p>
        </p:txBody>
      </p:sp>
      <p:pic>
        <p:nvPicPr>
          <p:cNvPr id="7" name="Imagem 2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23" y="2833816"/>
            <a:ext cx="1935397" cy="2687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20"/>
          <p:cNvPicPr/>
          <p:nvPr/>
        </p:nvPicPr>
        <p:blipFill>
          <a:blip r:embed="rId3"/>
          <a:stretch>
            <a:fillRect/>
          </a:stretch>
        </p:blipFill>
        <p:spPr>
          <a:xfrm>
            <a:off x="4674724" y="2833816"/>
            <a:ext cx="4135393" cy="276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Minecraft</a:t>
            </a:r>
            <a:r>
              <a:rPr lang="pt-BR" dirty="0" smtClean="0"/>
              <a:t> </a:t>
            </a:r>
            <a:r>
              <a:rPr lang="pt-BR" dirty="0" err="1" smtClean="0"/>
              <a:t>Bot</a:t>
            </a: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Geraldo Xexéo  xexeo@cos.ufrj.br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Semana PESC 2016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5BF0-09FE-42AE-8A93-52DD1E954548}" type="slidenum">
              <a:rPr lang="pt-BR" smtClean="0"/>
              <a:t>15</a:t>
            </a:fld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 Análises Léxica e Sintática de </a:t>
            </a:r>
            <a:r>
              <a:rPr lang="pt-BR" dirty="0" smtClean="0"/>
              <a:t>Estruturas </a:t>
            </a:r>
            <a:r>
              <a:rPr lang="pt-BR" dirty="0"/>
              <a:t>de </a:t>
            </a:r>
            <a:r>
              <a:rPr lang="pt-BR" dirty="0" err="1"/>
              <a:t>Voxels</a:t>
            </a:r>
            <a:r>
              <a:rPr lang="pt-BR" dirty="0"/>
              <a:t> para </a:t>
            </a:r>
            <a:r>
              <a:rPr lang="pt-BR" dirty="0" err="1"/>
              <a:t>Bots</a:t>
            </a:r>
            <a:r>
              <a:rPr lang="pt-BR" dirty="0"/>
              <a:t> de </a:t>
            </a:r>
            <a:r>
              <a:rPr lang="pt-BR" dirty="0" err="1"/>
              <a:t>Minecraft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Uso </a:t>
            </a:r>
            <a:r>
              <a:rPr lang="pt-BR" dirty="0"/>
              <a:t>de gramáticas 3D, </a:t>
            </a:r>
            <a:endParaRPr lang="pt-BR" dirty="0" smtClean="0"/>
          </a:p>
          <a:p>
            <a:pPr lvl="1"/>
            <a:r>
              <a:rPr lang="pt-BR" dirty="0" smtClean="0"/>
              <a:t>a </a:t>
            </a:r>
            <a:r>
              <a:rPr lang="pt-BR" dirty="0"/>
              <a:t>partir da criação de </a:t>
            </a:r>
            <a:r>
              <a:rPr lang="pt-BR" dirty="0" err="1"/>
              <a:t>tokens</a:t>
            </a:r>
            <a:r>
              <a:rPr lang="pt-BR" dirty="0"/>
              <a:t> relações posicionais em gramáticas </a:t>
            </a:r>
            <a:r>
              <a:rPr lang="pt-BR" dirty="0" smtClean="0"/>
              <a:t>LALR</a:t>
            </a:r>
          </a:p>
          <a:p>
            <a:pPr lvl="1"/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30601" b="29806"/>
          <a:stretch/>
        </p:blipFill>
        <p:spPr>
          <a:xfrm>
            <a:off x="2405625" y="4965220"/>
            <a:ext cx="3733095" cy="98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1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7200" dirty="0" smtClean="0"/>
              <a:t>Como fazer jogos melhores?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3604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smtClean="0"/>
              <a:t>Eduardo </a:t>
            </a:r>
            <a:r>
              <a:rPr lang="pt-BR" dirty="0" err="1" smtClean="0"/>
              <a:t>Mangeli</a:t>
            </a:r>
            <a:endParaRPr lang="pt-BR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Medida Automática de Estética em Jogos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880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Medindo Estética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Geraldo Xexéo  xexeo@cos.ufrj.br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Semana PESC 2016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5BF0-09FE-42AE-8A93-52DD1E954548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Drama</a:t>
            </a:r>
          </a:p>
          <a:p>
            <a:pPr lvl="1"/>
            <a:r>
              <a:rPr lang="en-US" dirty="0" smtClean="0"/>
              <a:t>It should be possible for a player to recover from a weaker position and still win the game” – THOMPSON (2000)</a:t>
            </a:r>
          </a:p>
          <a:p>
            <a:pPr lvl="1"/>
            <a:r>
              <a:rPr lang="en-US" dirty="0" smtClean="0"/>
              <a:t> “There should be at least the hope of recovery from bad positions” – BROWNE (2008)</a:t>
            </a:r>
          </a:p>
          <a:p>
            <a:r>
              <a:rPr lang="pt-BR" dirty="0" smtClean="0"/>
              <a:t>Mudança de Líder</a:t>
            </a:r>
          </a:p>
          <a:p>
            <a:r>
              <a:rPr lang="pt-BR" dirty="0" smtClean="0"/>
              <a:t>Incerteza</a:t>
            </a:r>
          </a:p>
          <a:p>
            <a:pPr lvl="1"/>
            <a:r>
              <a:rPr lang="en-US" dirty="0" smtClean="0"/>
              <a:t>It is a key component of meaningful play</a:t>
            </a:r>
          </a:p>
          <a:p>
            <a:pPr lvl="1"/>
            <a:r>
              <a:rPr lang="en-US" dirty="0" smtClean="0"/>
              <a:t>“Imagine how incomplete you would feel if, before the game, you were already declared the winner” – DE KOVEN (2013)</a:t>
            </a:r>
          </a:p>
          <a:p>
            <a:pPr lvl="1"/>
            <a:r>
              <a:rPr lang="en-US" dirty="0" smtClean="0"/>
              <a:t>A game is uncertain even without a “die roll or random algorithm” – SALEN &amp; ZIMMERMAN (2004)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700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Geraldo Xexéo  xexeo@cos.ufrj.br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Semana PESC 2016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5BF0-09FE-42AE-8A93-52DD1E954548}" type="slidenum">
              <a:rPr lang="pt-BR" smtClean="0"/>
              <a:t>19</a:t>
            </a:fld>
            <a:endParaRPr lang="pt-BR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 do Jogo</a:t>
            </a:r>
            <a:endParaRPr lang="pt-BR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56480" y="2083320"/>
            <a:ext cx="4014360" cy="301068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672080" y="2083320"/>
            <a:ext cx="4014360" cy="3010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893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</a:t>
            </a:r>
            <a:r>
              <a:rPr lang="pt-BR" dirty="0" err="1" smtClean="0"/>
              <a:t>Ludes</a:t>
            </a: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Geraldo Xexéo  xexeo@cos.ufrj.br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Semana PESC 2016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5BF0-09FE-42AE-8A93-52DD1E954548}" type="slidenum">
              <a:rPr lang="pt-BR" smtClean="0"/>
              <a:t>2</a:t>
            </a:fld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Laboratório de </a:t>
            </a:r>
            <a:r>
              <a:rPr lang="pt-BR" dirty="0" err="1" smtClean="0"/>
              <a:t>Ludologia</a:t>
            </a:r>
            <a:r>
              <a:rPr lang="pt-BR" dirty="0" smtClean="0"/>
              <a:t>, Engenharia e Simulação</a:t>
            </a:r>
          </a:p>
          <a:p>
            <a:r>
              <a:rPr lang="pt-BR" dirty="0" err="1" smtClean="0"/>
              <a:t>Ludologia</a:t>
            </a:r>
            <a:endParaRPr lang="pt-BR" dirty="0" smtClean="0"/>
          </a:p>
          <a:p>
            <a:pPr lvl="1"/>
            <a:r>
              <a:rPr lang="pt-BR" dirty="0" smtClean="0"/>
              <a:t>Estudo dos Jogos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216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Geraldo Xexéo  xexeo@cos.ufrj.br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Semana PESC 2016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5BF0-09FE-42AE-8A93-52DD1E954548}" type="slidenum">
              <a:rPr lang="pt-BR" smtClean="0"/>
              <a:t>20</a:t>
            </a:fld>
            <a:endParaRPr lang="pt-BR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Caminho Mínimo</a:t>
            </a:r>
            <a:endParaRPr lang="pt-BR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23529" y="3110460"/>
            <a:ext cx="4014360" cy="301068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639129" y="3110460"/>
            <a:ext cx="4014360" cy="3010680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218689" y="1249260"/>
            <a:ext cx="8712000" cy="1263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955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Geraldo Xexéo  xexeo@cos.ufrj.br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Semana PESC 2016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5BF0-09FE-42AE-8A93-52DD1E954548}" type="slidenum">
              <a:rPr lang="pt-BR" smtClean="0"/>
              <a:t>21</a:t>
            </a:fld>
            <a:endParaRPr lang="pt-BR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Drama por Caminho</a:t>
            </a:r>
            <a:endParaRPr lang="pt-BR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3622" y="2752213"/>
            <a:ext cx="8746200" cy="1025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273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456840" y="277560"/>
            <a:ext cx="8226360" cy="1136520"/>
          </a:xfrm>
          <a:prstGeom prst="rect">
            <a:avLst/>
          </a:prstGeom>
        </p:spPr>
        <p:txBody>
          <a:bodyPr lIns="90000" tIns="46800" rIns="90000" bIns="46800" anchor="ctr" anchorCtr="1"/>
          <a:lstStyle/>
          <a:p>
            <a:pPr algn="ctr"/>
            <a:endParaRPr dirty="0"/>
          </a:p>
        </p:txBody>
      </p:sp>
      <p:pic>
        <p:nvPicPr>
          <p:cNvPr id="189" name="Picture 188"/>
          <p:cNvPicPr/>
          <p:nvPr/>
        </p:nvPicPr>
        <p:blipFill>
          <a:blip r:embed="rId2"/>
          <a:stretch>
            <a:fillRect/>
          </a:stretch>
        </p:blipFill>
        <p:spPr>
          <a:xfrm>
            <a:off x="151620" y="1414080"/>
            <a:ext cx="8874000" cy="1445040"/>
          </a:xfrm>
          <a:prstGeom prst="rect">
            <a:avLst/>
          </a:prstGeom>
          <a:ln>
            <a:noFill/>
          </a:ln>
        </p:spPr>
      </p:pic>
      <p:pic>
        <p:nvPicPr>
          <p:cNvPr id="190" name="Picture 189"/>
          <p:cNvPicPr/>
          <p:nvPr/>
        </p:nvPicPr>
        <p:blipFill>
          <a:blip r:embed="rId3"/>
          <a:stretch>
            <a:fillRect/>
          </a:stretch>
        </p:blipFill>
        <p:spPr>
          <a:xfrm>
            <a:off x="1305104" y="3485536"/>
            <a:ext cx="6348240" cy="1897200"/>
          </a:xfrm>
          <a:prstGeom prst="rect">
            <a:avLst/>
          </a:prstGeom>
          <a:ln>
            <a:noFill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/>
              </a:rPr>
              <a:t>Mudança</a:t>
            </a:r>
            <a:r>
              <a:rPr lang="en-US" dirty="0" smtClean="0">
                <a:latin typeface="Arial"/>
              </a:rPr>
              <a:t> de </a:t>
            </a:r>
            <a:r>
              <a:rPr lang="en-US" dirty="0" err="1" smtClean="0">
                <a:latin typeface="Arial"/>
              </a:rPr>
              <a:t>Líder</a:t>
            </a:r>
            <a:endParaRPr lang="pt-BR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Geraldo Xexéo  xexeo@cos.ufrj.br</a:t>
            </a:r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Semana PESC 2016</a:t>
            </a:r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5BF0-09FE-42AE-8A93-52DD1E95454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57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56840" y="277560"/>
            <a:ext cx="8226360" cy="1136520"/>
          </a:xfrm>
          <a:prstGeom prst="rect">
            <a:avLst/>
          </a:prstGeom>
        </p:spPr>
        <p:txBody>
          <a:bodyPr lIns="90000" tIns="46800" rIns="90000" bIns="46800" anchor="ctr" anchorCtr="1"/>
          <a:lstStyle/>
          <a:p>
            <a:pPr algn="ctr"/>
            <a:endParaRPr dirty="0"/>
          </a:p>
        </p:txBody>
      </p:sp>
      <p:sp>
        <p:nvSpPr>
          <p:cNvPr id="192" name="TextShape 2"/>
          <p:cNvSpPr txBox="1"/>
          <p:nvPr/>
        </p:nvSpPr>
        <p:spPr>
          <a:xfrm>
            <a:off x="456840" y="1600200"/>
            <a:ext cx="8226360" cy="189720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Font typeface="StarSymbol"/>
              <a:buChar char=""/>
            </a:pPr>
            <a:r>
              <a:rPr lang="en-US">
                <a:latin typeface="Arial"/>
              </a:rPr>
              <a:t> For a turn:</a:t>
            </a:r>
            <a:endParaRPr/>
          </a:p>
        </p:txBody>
      </p:sp>
      <p:sp>
        <p:nvSpPr>
          <p:cNvPr id="193" name="TextShape 3"/>
          <p:cNvSpPr txBox="1"/>
          <p:nvPr/>
        </p:nvSpPr>
        <p:spPr>
          <a:xfrm>
            <a:off x="456840" y="3834720"/>
            <a:ext cx="8226360" cy="89856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Font typeface="StarSymbol"/>
              <a:buChar char=""/>
            </a:pPr>
            <a:r>
              <a:rPr lang="en-US" dirty="0">
                <a:latin typeface="Arial"/>
              </a:rPr>
              <a:t> For a match:</a:t>
            </a:r>
            <a:endParaRPr dirty="0"/>
          </a:p>
        </p:txBody>
      </p:sp>
      <p:pic>
        <p:nvPicPr>
          <p:cNvPr id="194" name="Picture 193"/>
          <p:cNvPicPr/>
          <p:nvPr/>
        </p:nvPicPr>
        <p:blipFill>
          <a:blip r:embed="rId2"/>
          <a:stretch>
            <a:fillRect/>
          </a:stretch>
        </p:blipFill>
        <p:spPr>
          <a:xfrm>
            <a:off x="1968840" y="2235600"/>
            <a:ext cx="5206680" cy="1413000"/>
          </a:xfrm>
          <a:prstGeom prst="rect">
            <a:avLst/>
          </a:prstGeom>
          <a:ln>
            <a:noFill/>
          </a:ln>
        </p:spPr>
      </p:pic>
      <p:pic>
        <p:nvPicPr>
          <p:cNvPr id="195" name="Picture 194"/>
          <p:cNvPicPr/>
          <p:nvPr/>
        </p:nvPicPr>
        <p:blipFill>
          <a:blip r:embed="rId3"/>
          <a:stretch>
            <a:fillRect/>
          </a:stretch>
        </p:blipFill>
        <p:spPr>
          <a:xfrm>
            <a:off x="346320" y="4197060"/>
            <a:ext cx="8447400" cy="1747080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Incerteza por Entropia</a:t>
            </a: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Geraldo Xexéo  xexeo@cos.ufrj.br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Semana PESC 2016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5BF0-09FE-42AE-8A93-52DD1E95454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43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6000" dirty="0" smtClean="0"/>
              <a:t>Jogos com Propósito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22926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t-BR" smtClean="0"/>
              <a:t>Geraldo Xexéo  xexeo@cos.ufrj.br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 smtClean="0"/>
              <a:t>Semana PESC 2016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3F5BF0-09FE-42AE-8A93-52DD1E954548}" type="slidenum">
              <a:rPr lang="pt-BR" smtClean="0"/>
              <a:t>25</a:t>
            </a:fld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  <p:pic>
        <p:nvPicPr>
          <p:cNvPr id="7" name="Picture 6" descr="C:\Users\Geraldo Xexéo\Dropbox\Claudio e Xexéo\TIM 2\20121015 jogo TIM\DSC0060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09" y="1388764"/>
            <a:ext cx="3719195" cy="2789555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C:\Users\Public\Pictures\Fotos 2012\20120320 Maua e TIM Intelig\DSC00649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243" y="2362966"/>
            <a:ext cx="5165239" cy="36307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787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 smtClean="0"/>
              <a:t>Luis</a:t>
            </a:r>
            <a:r>
              <a:rPr lang="pt-BR" dirty="0" smtClean="0"/>
              <a:t> Fernando Oliveira </a:t>
            </a:r>
            <a:endParaRPr lang="pt-B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Jogos de Caso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93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Geraldo Xexéo  xexeo@cos.ufrj.br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Semana PESC 2016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5BF0-09FE-42AE-8A93-52DD1E954548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Jogos de Caso</a:t>
            </a:r>
            <a:endParaRPr lang="pt-B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41" y="1331485"/>
            <a:ext cx="3084859" cy="44612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0566" y="2034219"/>
            <a:ext cx="4961956" cy="313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9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Geraldo Xexéo  xexeo@cos.ufrj.br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Semana PESC 2016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5BF0-09FE-42AE-8A93-52DD1E954548}" type="slidenum">
              <a:rPr lang="pt-BR" smtClean="0"/>
              <a:t>28</a:t>
            </a:fld>
            <a:endParaRPr lang="pt-BR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Jogos de Caso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726" y="998080"/>
            <a:ext cx="5558480" cy="506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1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685800" y="1873250"/>
            <a:ext cx="77724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buSzPct val="100000"/>
              <a:defRPr/>
            </a:pPr>
            <a:endParaRPr lang="pt-BR" altLang="pt-BR" sz="3600" dirty="0" smtClean="0">
              <a:solidFill>
                <a:srgbClr val="0066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Renan da Costa </a:t>
            </a:r>
            <a:r>
              <a:rPr lang="pt-BR" dirty="0" err="1"/>
              <a:t>Garrot</a:t>
            </a:r>
            <a:endParaRPr lang="pt-BR" dirty="0"/>
          </a:p>
          <a:p>
            <a:r>
              <a:rPr lang="pt-BR" dirty="0" smtClean="0"/>
              <a:t>Orientadores: Carlos </a:t>
            </a:r>
            <a:r>
              <a:rPr lang="pt-BR" dirty="0"/>
              <a:t>Eduardo </a:t>
            </a:r>
            <a:r>
              <a:rPr lang="pt-BR" dirty="0" smtClean="0"/>
              <a:t>Pedreira e Geraldo </a:t>
            </a:r>
            <a:r>
              <a:rPr lang="pt-BR" dirty="0" err="1"/>
              <a:t>Bonorino</a:t>
            </a:r>
            <a:r>
              <a:rPr lang="pt-BR" dirty="0"/>
              <a:t> Xexéo</a:t>
            </a:r>
          </a:p>
          <a:p>
            <a:r>
              <a:rPr lang="pt-BR" dirty="0" smtClean="0"/>
              <a:t>Dissertação </a:t>
            </a:r>
            <a:r>
              <a:rPr lang="pt-BR" dirty="0"/>
              <a:t>de </a:t>
            </a:r>
            <a:r>
              <a:rPr lang="pt-BR" dirty="0" smtClean="0"/>
              <a:t>Mestrado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dirty="0" smtClean="0"/>
              <a:t>Estimando Similaridades Entre Observações Através de Jogos com Propósito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31999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Geraldo Xexéo  xexeo@cos.ufrj.br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Semana PESC 2016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5BF0-09FE-42AE-8A93-52DD1E954548}" type="slidenum">
              <a:rPr lang="pt-BR" smtClean="0"/>
              <a:t>3</a:t>
            </a:fld>
            <a:endParaRPr lang="pt-BR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27507499"/>
              </p:ext>
            </p:extLst>
          </p:nvPr>
        </p:nvGraphicFramePr>
        <p:xfrm>
          <a:off x="-67656" y="-61099"/>
          <a:ext cx="8857429" cy="6041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175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defRPr/>
            </a:pPr>
            <a:fld id="{3C23F031-6B4A-4767-BFEC-ABCA74ACB0E6}" type="slidenum">
              <a:rPr lang="pt-BR" altLang="pt-BR" smtClean="0"/>
              <a:pPr algn="r">
                <a:defRPr/>
              </a:pPr>
              <a:t>30</a:t>
            </a:fld>
            <a:endParaRPr lang="pt-BR" altLang="pt-BR" dirty="0"/>
          </a:p>
        </p:txBody>
      </p:sp>
      <p:sp>
        <p:nvSpPr>
          <p:cNvPr id="29" name="Text Box 1"/>
          <p:cNvSpPr txBox="1">
            <a:spLocks noChangeArrowheads="1"/>
          </p:cNvSpPr>
          <p:nvPr/>
        </p:nvSpPr>
        <p:spPr bwMode="auto">
          <a:xfrm>
            <a:off x="0" y="96838"/>
            <a:ext cx="91440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pt-BR" altLang="pt-B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Formalização / </a:t>
            </a:r>
          </a:p>
          <a:p>
            <a:pPr algn="ctr" eaLnBrk="1" hangingPunct="1">
              <a:buSzPct val="100000"/>
              <a:defRPr/>
            </a:pPr>
            <a:r>
              <a:rPr lang="pt-BR" altLang="pt-BR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Gabarito</a:t>
            </a:r>
          </a:p>
        </p:txBody>
      </p:sp>
      <p:pic>
        <p:nvPicPr>
          <p:cNvPr id="53252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844675"/>
            <a:ext cx="789940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7442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defRPr/>
            </a:pPr>
            <a:fld id="{2AB55354-D6A5-45F6-BA01-67A5C0FE00B9}" type="slidenum">
              <a:rPr lang="pt-BR" altLang="pt-BR" smtClean="0"/>
              <a:pPr algn="r">
                <a:defRPr/>
              </a:pPr>
              <a:t>31</a:t>
            </a:fld>
            <a:endParaRPr lang="pt-BR" altLang="pt-BR" dirty="0"/>
          </a:p>
        </p:txBody>
      </p:sp>
      <p:sp>
        <p:nvSpPr>
          <p:cNvPr id="29" name="Text Box 1"/>
          <p:cNvSpPr txBox="1">
            <a:spLocks noChangeArrowheads="1"/>
          </p:cNvSpPr>
          <p:nvPr/>
        </p:nvSpPr>
        <p:spPr bwMode="auto">
          <a:xfrm>
            <a:off x="0" y="96838"/>
            <a:ext cx="91440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pt-BR" altLang="pt-B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Método / </a:t>
            </a:r>
          </a:p>
          <a:p>
            <a:pPr algn="ctr" eaLnBrk="1" hangingPunct="1">
              <a:buSzPct val="100000"/>
              <a:defRPr/>
            </a:pPr>
            <a:r>
              <a:rPr lang="pt-BR" altLang="pt-BR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Visão Geral</a:t>
            </a:r>
          </a:p>
        </p:txBody>
      </p:sp>
      <p:pic>
        <p:nvPicPr>
          <p:cNvPr id="57348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2133600"/>
            <a:ext cx="6838950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de cantos arredondados 4"/>
          <p:cNvSpPr>
            <a:spLocks noChangeArrowheads="1"/>
          </p:cNvSpPr>
          <p:nvPr/>
        </p:nvSpPr>
        <p:spPr bwMode="auto">
          <a:xfrm>
            <a:off x="350838" y="2252663"/>
            <a:ext cx="1798637" cy="296862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563563" y="2239963"/>
            <a:ext cx="15859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pt-BR" altLang="pt-BR" sz="1600"/>
              <a:t>Base de Dados</a:t>
            </a:r>
          </a:p>
        </p:txBody>
      </p:sp>
      <p:sp>
        <p:nvSpPr>
          <p:cNvPr id="13" name="CaixaDeTexto 12"/>
          <p:cNvSpPr txBox="1">
            <a:spLocks noChangeArrowheads="1"/>
          </p:cNvSpPr>
          <p:nvPr/>
        </p:nvSpPr>
        <p:spPr bwMode="auto">
          <a:xfrm>
            <a:off x="295275" y="2220913"/>
            <a:ext cx="376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pt-BR" altLang="pt-BR"/>
              <a:t>1.</a:t>
            </a:r>
          </a:p>
        </p:txBody>
      </p:sp>
      <p:sp>
        <p:nvSpPr>
          <p:cNvPr id="16" name="Retângulo de cantos arredondados 15"/>
          <p:cNvSpPr>
            <a:spLocks noChangeArrowheads="1"/>
          </p:cNvSpPr>
          <p:nvPr/>
        </p:nvSpPr>
        <p:spPr bwMode="auto">
          <a:xfrm>
            <a:off x="969963" y="1787525"/>
            <a:ext cx="2163762" cy="2936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7" name="CaixaDeTexto 16"/>
          <p:cNvSpPr txBox="1">
            <a:spLocks noChangeArrowheads="1"/>
          </p:cNvSpPr>
          <p:nvPr/>
        </p:nvSpPr>
        <p:spPr bwMode="auto">
          <a:xfrm>
            <a:off x="1179513" y="1782763"/>
            <a:ext cx="19764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pt-BR" altLang="pt-BR" sz="1600"/>
              <a:t>Pré-processamento</a:t>
            </a:r>
          </a:p>
        </p:txBody>
      </p:sp>
      <p:sp>
        <p:nvSpPr>
          <p:cNvPr id="18" name="CaixaDeTexto 17"/>
          <p:cNvSpPr txBox="1">
            <a:spLocks noChangeArrowheads="1"/>
          </p:cNvSpPr>
          <p:nvPr/>
        </p:nvSpPr>
        <p:spPr bwMode="auto">
          <a:xfrm>
            <a:off x="914400" y="1757363"/>
            <a:ext cx="377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pt-BR" altLang="pt-BR"/>
              <a:t>2.</a:t>
            </a:r>
          </a:p>
        </p:txBody>
      </p:sp>
      <p:sp>
        <p:nvSpPr>
          <p:cNvPr id="19" name="Retângulo de cantos arredondados 18"/>
          <p:cNvSpPr>
            <a:spLocks noChangeArrowheads="1"/>
          </p:cNvSpPr>
          <p:nvPr/>
        </p:nvSpPr>
        <p:spPr bwMode="auto">
          <a:xfrm>
            <a:off x="4289425" y="1219200"/>
            <a:ext cx="1944688" cy="26987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0" name="CaixaDeTexto 19"/>
          <p:cNvSpPr txBox="1">
            <a:spLocks noChangeArrowheads="1"/>
          </p:cNvSpPr>
          <p:nvPr/>
        </p:nvSpPr>
        <p:spPr bwMode="auto">
          <a:xfrm>
            <a:off x="4483100" y="1187450"/>
            <a:ext cx="17510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pt-BR" altLang="pt-BR" sz="1600"/>
              <a:t>Temática do jogo</a:t>
            </a:r>
          </a:p>
        </p:txBody>
      </p:sp>
      <p:sp>
        <p:nvSpPr>
          <p:cNvPr id="21" name="CaixaDeTexto 20"/>
          <p:cNvSpPr txBox="1">
            <a:spLocks noChangeArrowheads="1"/>
          </p:cNvSpPr>
          <p:nvPr/>
        </p:nvSpPr>
        <p:spPr bwMode="auto">
          <a:xfrm>
            <a:off x="4259263" y="1177925"/>
            <a:ext cx="376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pt-BR" altLang="pt-BR"/>
              <a:t>3.</a:t>
            </a:r>
          </a:p>
        </p:txBody>
      </p:sp>
      <p:sp>
        <p:nvSpPr>
          <p:cNvPr id="22" name="Retângulo de cantos arredondados 21"/>
          <p:cNvSpPr>
            <a:spLocks noChangeArrowheads="1"/>
          </p:cNvSpPr>
          <p:nvPr/>
        </p:nvSpPr>
        <p:spPr bwMode="auto">
          <a:xfrm>
            <a:off x="3405188" y="1617663"/>
            <a:ext cx="1785937" cy="29845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3" name="CaixaDeTexto 22"/>
          <p:cNvSpPr txBox="1">
            <a:spLocks noChangeArrowheads="1"/>
          </p:cNvSpPr>
          <p:nvPr/>
        </p:nvSpPr>
        <p:spPr bwMode="auto">
          <a:xfrm>
            <a:off x="3640138" y="1593850"/>
            <a:ext cx="1574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pt-BR" altLang="pt-BR" sz="1600"/>
              <a:t>Representação</a:t>
            </a:r>
          </a:p>
        </p:txBody>
      </p:sp>
      <p:sp>
        <p:nvSpPr>
          <p:cNvPr id="24" name="CaixaDeTexto 23"/>
          <p:cNvSpPr txBox="1">
            <a:spLocks noChangeArrowheads="1"/>
          </p:cNvSpPr>
          <p:nvPr/>
        </p:nvSpPr>
        <p:spPr bwMode="auto">
          <a:xfrm>
            <a:off x="3386138" y="1577975"/>
            <a:ext cx="376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pt-BR" altLang="pt-BR"/>
              <a:t>4.</a:t>
            </a:r>
          </a:p>
        </p:txBody>
      </p:sp>
      <p:sp>
        <p:nvSpPr>
          <p:cNvPr id="27" name="Retângulo de cantos arredondados 26"/>
          <p:cNvSpPr>
            <a:spLocks noChangeArrowheads="1"/>
          </p:cNvSpPr>
          <p:nvPr/>
        </p:nvSpPr>
        <p:spPr bwMode="auto">
          <a:xfrm>
            <a:off x="6997700" y="830263"/>
            <a:ext cx="1946275" cy="50641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8" name="CaixaDeTexto 27"/>
          <p:cNvSpPr txBox="1">
            <a:spLocks noChangeArrowheads="1"/>
          </p:cNvSpPr>
          <p:nvPr/>
        </p:nvSpPr>
        <p:spPr bwMode="auto">
          <a:xfrm>
            <a:off x="7258050" y="779463"/>
            <a:ext cx="1657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pt-BR" altLang="pt-BR" sz="1600"/>
              <a:t>Estratégia de Agrupamento</a:t>
            </a:r>
          </a:p>
        </p:txBody>
      </p:sp>
      <p:sp>
        <p:nvSpPr>
          <p:cNvPr id="30" name="CaixaDeTexto 29"/>
          <p:cNvSpPr txBox="1">
            <a:spLocks noChangeArrowheads="1"/>
          </p:cNvSpPr>
          <p:nvPr/>
        </p:nvSpPr>
        <p:spPr bwMode="auto">
          <a:xfrm>
            <a:off x="6942138" y="800100"/>
            <a:ext cx="377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pt-BR" altLang="pt-BR"/>
              <a:t>5.</a:t>
            </a:r>
          </a:p>
        </p:txBody>
      </p:sp>
      <p:sp>
        <p:nvSpPr>
          <p:cNvPr id="31" name="Retângulo de cantos arredondados 30"/>
          <p:cNvSpPr>
            <a:spLocks noChangeArrowheads="1"/>
          </p:cNvSpPr>
          <p:nvPr/>
        </p:nvSpPr>
        <p:spPr bwMode="auto">
          <a:xfrm>
            <a:off x="6608763" y="1603375"/>
            <a:ext cx="2416175" cy="3190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32" name="CaixaDeTexto 31"/>
          <p:cNvSpPr txBox="1">
            <a:spLocks noChangeArrowheads="1"/>
          </p:cNvSpPr>
          <p:nvPr/>
        </p:nvSpPr>
        <p:spPr bwMode="auto">
          <a:xfrm>
            <a:off x="6553200" y="1608138"/>
            <a:ext cx="27082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pt-BR" altLang="pt-BR" sz="1600"/>
              <a:t>Validação das Jogadas</a:t>
            </a:r>
          </a:p>
        </p:txBody>
      </p:sp>
      <p:sp>
        <p:nvSpPr>
          <p:cNvPr id="33" name="CaixaDeTexto 32"/>
          <p:cNvSpPr txBox="1">
            <a:spLocks noChangeArrowheads="1"/>
          </p:cNvSpPr>
          <p:nvPr/>
        </p:nvSpPr>
        <p:spPr bwMode="auto">
          <a:xfrm>
            <a:off x="6570663" y="1577975"/>
            <a:ext cx="377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pt-BR" altLang="pt-BR"/>
              <a:t>6.</a:t>
            </a:r>
          </a:p>
        </p:txBody>
      </p:sp>
      <p:sp>
        <p:nvSpPr>
          <p:cNvPr id="34" name="Retângulo de cantos arredondados 33"/>
          <p:cNvSpPr>
            <a:spLocks noChangeArrowheads="1"/>
          </p:cNvSpPr>
          <p:nvPr/>
        </p:nvSpPr>
        <p:spPr bwMode="auto">
          <a:xfrm>
            <a:off x="6024563" y="2122488"/>
            <a:ext cx="2403475" cy="3270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35" name="CaixaDeTexto 34"/>
          <p:cNvSpPr txBox="1">
            <a:spLocks noChangeArrowheads="1"/>
          </p:cNvSpPr>
          <p:nvPr/>
        </p:nvSpPr>
        <p:spPr bwMode="auto">
          <a:xfrm>
            <a:off x="6137275" y="2128838"/>
            <a:ext cx="2392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pt-BR" altLang="pt-BR" sz="1600"/>
              <a:t>Cálculo da Pontuação</a:t>
            </a:r>
          </a:p>
        </p:txBody>
      </p:sp>
      <p:sp>
        <p:nvSpPr>
          <p:cNvPr id="36" name="CaixaDeTexto 35"/>
          <p:cNvSpPr txBox="1">
            <a:spLocks noChangeArrowheads="1"/>
          </p:cNvSpPr>
          <p:nvPr/>
        </p:nvSpPr>
        <p:spPr bwMode="auto">
          <a:xfrm>
            <a:off x="5989638" y="2092325"/>
            <a:ext cx="376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pt-BR" altLang="pt-BR"/>
              <a:t>7.</a:t>
            </a:r>
          </a:p>
        </p:txBody>
      </p:sp>
      <p:sp>
        <p:nvSpPr>
          <p:cNvPr id="37" name="Retângulo de cantos arredondados 36"/>
          <p:cNvSpPr>
            <a:spLocks noChangeArrowheads="1"/>
          </p:cNvSpPr>
          <p:nvPr/>
        </p:nvSpPr>
        <p:spPr bwMode="auto">
          <a:xfrm>
            <a:off x="3025775" y="3213100"/>
            <a:ext cx="2628900" cy="328613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38" name="CaixaDeTexto 37"/>
          <p:cNvSpPr txBox="1">
            <a:spLocks noChangeArrowheads="1"/>
          </p:cNvSpPr>
          <p:nvPr/>
        </p:nvSpPr>
        <p:spPr bwMode="auto">
          <a:xfrm>
            <a:off x="3113088" y="3221038"/>
            <a:ext cx="26685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pt-BR" altLang="pt-BR" sz="1600"/>
              <a:t>Escolha das Observações</a:t>
            </a:r>
          </a:p>
        </p:txBody>
      </p:sp>
      <p:sp>
        <p:nvSpPr>
          <p:cNvPr id="39" name="CaixaDeTexto 38"/>
          <p:cNvSpPr txBox="1">
            <a:spLocks noChangeArrowheads="1"/>
          </p:cNvSpPr>
          <p:nvPr/>
        </p:nvSpPr>
        <p:spPr bwMode="auto">
          <a:xfrm>
            <a:off x="2970213" y="3182938"/>
            <a:ext cx="377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pt-BR" altLang="pt-BR"/>
              <a:t>8.</a:t>
            </a:r>
          </a:p>
        </p:txBody>
      </p:sp>
      <p:sp>
        <p:nvSpPr>
          <p:cNvPr id="40" name="Retângulo de cantos arredondados 39"/>
          <p:cNvSpPr>
            <a:spLocks noChangeArrowheads="1"/>
          </p:cNvSpPr>
          <p:nvPr/>
        </p:nvSpPr>
        <p:spPr bwMode="auto">
          <a:xfrm>
            <a:off x="6011863" y="5154613"/>
            <a:ext cx="2097087" cy="3286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41" name="CaixaDeTexto 40"/>
          <p:cNvSpPr txBox="1">
            <a:spLocks noChangeArrowheads="1"/>
          </p:cNvSpPr>
          <p:nvPr/>
        </p:nvSpPr>
        <p:spPr bwMode="auto">
          <a:xfrm>
            <a:off x="6145213" y="5154613"/>
            <a:ext cx="21129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pt-BR" altLang="pt-BR" sz="1600"/>
              <a:t>Extração dos Votos</a:t>
            </a:r>
          </a:p>
        </p:txBody>
      </p:sp>
      <p:sp>
        <p:nvSpPr>
          <p:cNvPr id="42" name="CaixaDeTexto 41"/>
          <p:cNvSpPr txBox="1">
            <a:spLocks noChangeArrowheads="1"/>
          </p:cNvSpPr>
          <p:nvPr/>
        </p:nvSpPr>
        <p:spPr bwMode="auto">
          <a:xfrm>
            <a:off x="5956300" y="5124450"/>
            <a:ext cx="377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pt-BR" altLang="pt-BR"/>
              <a:t>9.</a:t>
            </a:r>
          </a:p>
        </p:txBody>
      </p:sp>
      <p:sp>
        <p:nvSpPr>
          <p:cNvPr id="45" name="CaixaDeTexto 44"/>
          <p:cNvSpPr txBox="1">
            <a:spLocks noChangeArrowheads="1"/>
          </p:cNvSpPr>
          <p:nvPr/>
        </p:nvSpPr>
        <p:spPr bwMode="auto">
          <a:xfrm>
            <a:off x="4649788" y="5730875"/>
            <a:ext cx="377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pt-BR" altLang="pt-BR"/>
              <a:t>8.</a:t>
            </a:r>
          </a:p>
        </p:txBody>
      </p:sp>
      <p:sp>
        <p:nvSpPr>
          <p:cNvPr id="46" name="Retângulo de cantos arredondados 45"/>
          <p:cNvSpPr>
            <a:spLocks noChangeArrowheads="1"/>
          </p:cNvSpPr>
          <p:nvPr/>
        </p:nvSpPr>
        <p:spPr bwMode="auto">
          <a:xfrm>
            <a:off x="3908425" y="5849938"/>
            <a:ext cx="2312988" cy="31908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47" name="CaixaDeTexto 46"/>
          <p:cNvSpPr txBox="1">
            <a:spLocks noChangeArrowheads="1"/>
          </p:cNvSpPr>
          <p:nvPr/>
        </p:nvSpPr>
        <p:spPr bwMode="auto">
          <a:xfrm>
            <a:off x="4122738" y="5840413"/>
            <a:ext cx="2136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pt-BR" altLang="pt-BR" sz="1600"/>
              <a:t>Validação dos Votos</a:t>
            </a:r>
          </a:p>
        </p:txBody>
      </p:sp>
      <p:sp>
        <p:nvSpPr>
          <p:cNvPr id="48" name="CaixaDeTexto 47"/>
          <p:cNvSpPr txBox="1">
            <a:spLocks noChangeArrowheads="1"/>
          </p:cNvSpPr>
          <p:nvPr/>
        </p:nvSpPr>
        <p:spPr bwMode="auto">
          <a:xfrm>
            <a:off x="3857625" y="5824538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pt-BR" altLang="pt-BR"/>
              <a:t>10.</a:t>
            </a:r>
          </a:p>
        </p:txBody>
      </p:sp>
      <p:sp>
        <p:nvSpPr>
          <p:cNvPr id="49" name="Retângulo de cantos arredondados 48"/>
          <p:cNvSpPr>
            <a:spLocks noChangeArrowheads="1"/>
          </p:cNvSpPr>
          <p:nvPr/>
        </p:nvSpPr>
        <p:spPr bwMode="auto">
          <a:xfrm>
            <a:off x="846138" y="5691188"/>
            <a:ext cx="2797175" cy="319087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50" name="CaixaDeTexto 49"/>
          <p:cNvSpPr txBox="1">
            <a:spLocks noChangeArrowheads="1"/>
          </p:cNvSpPr>
          <p:nvPr/>
        </p:nvSpPr>
        <p:spPr bwMode="auto">
          <a:xfrm>
            <a:off x="1082675" y="5676900"/>
            <a:ext cx="26971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pt-BR" altLang="pt-BR" sz="1600"/>
              <a:t>Atualização das Ligações</a:t>
            </a:r>
          </a:p>
        </p:txBody>
      </p:sp>
      <p:sp>
        <p:nvSpPr>
          <p:cNvPr id="51" name="CaixaDeTexto 50"/>
          <p:cNvSpPr txBox="1">
            <a:spLocks noChangeArrowheads="1"/>
          </p:cNvSpPr>
          <p:nvPr/>
        </p:nvSpPr>
        <p:spPr bwMode="auto">
          <a:xfrm>
            <a:off x="825500" y="5661025"/>
            <a:ext cx="487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pt-BR" altLang="pt-BR"/>
              <a:t>11.</a:t>
            </a:r>
          </a:p>
        </p:txBody>
      </p:sp>
      <p:sp>
        <p:nvSpPr>
          <p:cNvPr id="52" name="Retângulo de cantos arredondados 51"/>
          <p:cNvSpPr>
            <a:spLocks noChangeArrowheads="1"/>
          </p:cNvSpPr>
          <p:nvPr/>
        </p:nvSpPr>
        <p:spPr bwMode="auto">
          <a:xfrm>
            <a:off x="146050" y="4999038"/>
            <a:ext cx="1708150" cy="319087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53" name="CaixaDeTexto 52"/>
          <p:cNvSpPr txBox="1">
            <a:spLocks noChangeArrowheads="1"/>
          </p:cNvSpPr>
          <p:nvPr/>
        </p:nvSpPr>
        <p:spPr bwMode="auto">
          <a:xfrm>
            <a:off x="392113" y="4984750"/>
            <a:ext cx="15763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pt-BR" altLang="pt-BR" sz="1600"/>
              <a:t>Agrupamento</a:t>
            </a:r>
          </a:p>
        </p:txBody>
      </p:sp>
      <p:sp>
        <p:nvSpPr>
          <p:cNvPr id="54" name="CaixaDeTexto 53"/>
          <p:cNvSpPr txBox="1">
            <a:spLocks noChangeArrowheads="1"/>
          </p:cNvSpPr>
          <p:nvPr/>
        </p:nvSpPr>
        <p:spPr bwMode="auto">
          <a:xfrm>
            <a:off x="115888" y="4968875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pt-BR" altLang="pt-BR"/>
              <a:t>12.</a:t>
            </a:r>
          </a:p>
        </p:txBody>
      </p:sp>
    </p:spTree>
    <p:extLst>
      <p:ext uri="{BB962C8B-B14F-4D97-AF65-F5344CB8AC3E}">
        <p14:creationId xmlns:p14="http://schemas.microsoft.com/office/powerpoint/2010/main" val="36569211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3" grpId="0"/>
      <p:bldP spid="16" grpId="0" animBg="1"/>
      <p:bldP spid="17" grpId="0"/>
      <p:bldP spid="18" grpId="0"/>
      <p:bldP spid="19" grpId="0" animBg="1"/>
      <p:bldP spid="20" grpId="0"/>
      <p:bldP spid="21" grpId="0"/>
      <p:bldP spid="22" grpId="0" animBg="1"/>
      <p:bldP spid="23" grpId="0"/>
      <p:bldP spid="24" grpId="0"/>
      <p:bldP spid="27" grpId="0" animBg="1"/>
      <p:bldP spid="28" grpId="0"/>
      <p:bldP spid="30" grpId="0"/>
      <p:bldP spid="31" grpId="0" animBg="1"/>
      <p:bldP spid="32" grpId="0"/>
      <p:bldP spid="33" grpId="0"/>
      <p:bldP spid="34" grpId="0" animBg="1"/>
      <p:bldP spid="35" grpId="0"/>
      <p:bldP spid="36" grpId="0"/>
      <p:bldP spid="37" grpId="0" animBg="1"/>
      <p:bldP spid="38" grpId="0"/>
      <p:bldP spid="39" grpId="0"/>
      <p:bldP spid="40" grpId="0" animBg="1"/>
      <p:bldP spid="41" grpId="0"/>
      <p:bldP spid="42" grpId="0"/>
      <p:bldP spid="45" grpId="0"/>
      <p:bldP spid="46" grpId="0" animBg="1"/>
      <p:bldP spid="47" grpId="0"/>
      <p:bldP spid="48" grpId="0"/>
      <p:bldP spid="49" grpId="0" animBg="1"/>
      <p:bldP spid="50" grpId="0"/>
      <p:bldP spid="51" grpId="0"/>
      <p:bldP spid="52" grpId="0" animBg="1"/>
      <p:bldP spid="53" grpId="0"/>
      <p:bldP spid="5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9D1-AFE2-4A91-B27F-EFAF9DD10EE2}" type="slidenum">
              <a:rPr lang="pt-BR" altLang="pt-BR" smtClean="0"/>
              <a:pPr/>
              <a:t>32</a:t>
            </a:fld>
            <a:endParaRPr lang="pt-BR" altLang="pt-B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Bang Bang</a:t>
            </a:r>
            <a:endParaRPr lang="pt-BR" dirty="0"/>
          </a:p>
        </p:txBody>
      </p:sp>
      <p:sp>
        <p:nvSpPr>
          <p:cNvPr id="29" name="Text Box 1"/>
          <p:cNvSpPr txBox="1">
            <a:spLocks noChangeArrowheads="1"/>
          </p:cNvSpPr>
          <p:nvPr/>
        </p:nvSpPr>
        <p:spPr bwMode="auto">
          <a:xfrm>
            <a:off x="1674813" y="47727"/>
            <a:ext cx="91440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buSzPct val="100000"/>
              <a:defRPr/>
            </a:pPr>
            <a:endParaRPr lang="pt-BR" altLang="pt-BR" sz="36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884" name="Text Box 2"/>
          <p:cNvSpPr txBox="1">
            <a:spLocks noChangeArrowheads="1"/>
          </p:cNvSpPr>
          <p:nvPr/>
        </p:nvSpPr>
        <p:spPr bwMode="auto">
          <a:xfrm>
            <a:off x="1042988" y="4941888"/>
            <a:ext cx="7416800" cy="165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lvl="1" eaLnBrk="1" hangingPunct="1">
              <a:buClr>
                <a:srgbClr val="FF9900"/>
              </a:buClr>
              <a:buSzPct val="75000"/>
              <a:buFont typeface="Wingdings" panose="05000000000000000000" pitchFamily="2" charset="2"/>
              <a:buChar char=""/>
            </a:pPr>
            <a:endParaRPr lang="pt-BR" altLang="pt-BR" sz="2000" dirty="0">
              <a:solidFill>
                <a:schemeClr val="tx1"/>
              </a:solidFill>
            </a:endParaRPr>
          </a:p>
        </p:txBody>
      </p:sp>
      <p:pic>
        <p:nvPicPr>
          <p:cNvPr id="122885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6" y="1208790"/>
            <a:ext cx="8532996" cy="477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Geraldo Xexéo  xexeo@cos.ufrj.br</a:t>
            </a:r>
            <a:endParaRPr lang="pt-B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Semana PESC 2016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0585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Geraldo Xexéo  xexeo@cos.ufrj.br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Semana PESC 2016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5BF0-09FE-42AE-8A93-52DD1E954548}" type="slidenum">
              <a:rPr lang="pt-BR" smtClean="0"/>
              <a:t>33</a:t>
            </a:fld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 smtClean="0"/>
              <a:t>Jogos que resolvem problemas reais sem você saber...</a:t>
            </a:r>
            <a:endParaRPr lang="pt-BR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120" y="868059"/>
            <a:ext cx="3373741" cy="2533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998" y="1129484"/>
            <a:ext cx="4590876" cy="34066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3472" y="2627831"/>
            <a:ext cx="4264971" cy="32102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89" y="2723171"/>
            <a:ext cx="4275074" cy="321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2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smtClean="0"/>
              <a:t>TADEU CLASSE</a:t>
            </a:r>
            <a:endParaRPr lang="pt-BR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Jogos de Conscientização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20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068" y="1719302"/>
            <a:ext cx="2543175" cy="3143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Jogos de Conscientização</a:t>
            </a: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Geraldo Xexéo  xexeo@cos.ufrj.br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Semana PESC 2016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5BF0-09FE-42AE-8A93-52DD1E954548}" type="slidenum">
              <a:rPr lang="pt-BR" smtClean="0"/>
              <a:t>35</a:t>
            </a:fld>
            <a:endParaRPr lang="pt-BR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64"/>
          <a:stretch/>
        </p:blipFill>
        <p:spPr>
          <a:xfrm>
            <a:off x="246816" y="4317705"/>
            <a:ext cx="5263916" cy="169671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11" y="1558762"/>
            <a:ext cx="3376581" cy="25252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138" y="1719302"/>
            <a:ext cx="3184482" cy="40826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398263" y="4318108"/>
            <a:ext cx="1424524" cy="19680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794" y="2819079"/>
            <a:ext cx="28575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7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OUTROS JOGOS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10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4EDES</a:t>
            </a: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Geraldo Xexéo  xexeo@cos.ufrj.br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Semana PESC 2016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5BF0-09FE-42AE-8A93-52DD1E954548}" type="slidenum">
              <a:rPr lang="pt-BR" smtClean="0"/>
              <a:pPr/>
              <a:t>37</a:t>
            </a:fld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Quarteto Contra o Mosquito </a:t>
            </a:r>
          </a:p>
          <a:p>
            <a:pPr lvl="1"/>
            <a:r>
              <a:rPr lang="pt-BR" dirty="0" smtClean="0"/>
              <a:t>instruir a população sobre as fases do ciclo de vida do mosquito e como evitar que o mesmo se procrie.</a:t>
            </a:r>
            <a:endParaRPr lang="pt-BR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359623">
            <a:off x="2337140" y="3950258"/>
            <a:ext cx="1221171" cy="19573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359623">
            <a:off x="3931541" y="3810718"/>
            <a:ext cx="1209485" cy="19690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359623">
            <a:off x="5587404" y="3697068"/>
            <a:ext cx="1334476" cy="213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9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Outros Jogos</a:t>
            </a: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Geraldo Xexéo  xexeo@cos.ufrj.br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Semana PESC 2016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5BF0-09FE-42AE-8A93-52DD1E954548}" type="slidenum">
              <a:rPr lang="pt-BR" smtClean="0"/>
              <a:t>38</a:t>
            </a:fld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err="1" smtClean="0"/>
              <a:t>SmartRabbit</a:t>
            </a:r>
            <a:endParaRPr lang="pt-BR" dirty="0" smtClean="0"/>
          </a:p>
          <a:p>
            <a:pPr lvl="1"/>
            <a:r>
              <a:rPr lang="pt-BR" dirty="0" err="1" smtClean="0"/>
              <a:t>Exergame</a:t>
            </a:r>
            <a:endParaRPr lang="pt-BR" dirty="0" smtClean="0"/>
          </a:p>
          <a:p>
            <a:r>
              <a:rPr lang="pt-BR" dirty="0" smtClean="0"/>
              <a:t>The </a:t>
            </a:r>
            <a:r>
              <a:rPr lang="pt-BR" dirty="0" err="1" smtClean="0"/>
              <a:t>Boss</a:t>
            </a:r>
            <a:endParaRPr lang="pt-BR" dirty="0" smtClean="0"/>
          </a:p>
          <a:p>
            <a:pPr lvl="1"/>
            <a:r>
              <a:rPr lang="pt-BR" dirty="0" smtClean="0"/>
              <a:t>Gerência de Empresa de Software</a:t>
            </a:r>
          </a:p>
          <a:p>
            <a:r>
              <a:rPr lang="pt-BR" dirty="0" smtClean="0"/>
              <a:t>The New Space </a:t>
            </a:r>
            <a:r>
              <a:rPr lang="pt-BR" dirty="0" err="1" smtClean="0"/>
              <a:t>Race</a:t>
            </a:r>
            <a:endParaRPr lang="pt-BR" dirty="0" smtClean="0"/>
          </a:p>
          <a:p>
            <a:pPr lvl="1"/>
            <a:r>
              <a:rPr lang="pt-BR" dirty="0" smtClean="0"/>
              <a:t>Maturação de Mercados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229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O que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aprender</a:t>
            </a:r>
            <a:r>
              <a:rPr lang="en-US" dirty="0" smtClean="0"/>
              <a:t> e </a:t>
            </a:r>
            <a:r>
              <a:rPr lang="en-US" dirty="0" err="1" smtClean="0"/>
              <a:t>aplicar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Jogos podem melhorar a vida real?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Áreas de Pesquisa</a:t>
            </a: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Geraldo Xexéo  xexeo@cos.ufrj.br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Semana PESC 2016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5BF0-09FE-42AE-8A93-52DD1E954548}" type="slidenum">
              <a:rPr lang="pt-BR" smtClean="0"/>
              <a:t>4</a:t>
            </a:fld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Engenharia de Jogos</a:t>
            </a:r>
          </a:p>
          <a:p>
            <a:pPr lvl="1"/>
            <a:r>
              <a:rPr lang="pt-BR" dirty="0" smtClean="0"/>
              <a:t>Como melhor fazer jogos</a:t>
            </a:r>
          </a:p>
          <a:p>
            <a:pPr lvl="1"/>
            <a:r>
              <a:rPr lang="pt-BR" dirty="0" smtClean="0"/>
              <a:t>Como fazer jogos melhores</a:t>
            </a:r>
          </a:p>
          <a:p>
            <a:r>
              <a:rPr lang="pt-BR" dirty="0" smtClean="0"/>
              <a:t>Jogos com Propósito</a:t>
            </a:r>
          </a:p>
          <a:p>
            <a:r>
              <a:rPr lang="pt-BR" dirty="0" err="1" smtClean="0"/>
              <a:t>Gamificação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315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Gamificação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Geraldo Xexéo  xexeo@cos.ufrj.br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Semana PESC 2016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5BF0-09FE-42AE-8A93-52DD1E954548}" type="slidenum">
              <a:rPr lang="pt-BR" smtClean="0"/>
              <a:pPr/>
              <a:t>40</a:t>
            </a:fld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Uso de técnicas e elementos de jogos  em contextos não relacionados a jogos</a:t>
            </a:r>
          </a:p>
          <a:p>
            <a:pPr lvl="1"/>
            <a:r>
              <a:rPr lang="pt-BR" dirty="0" smtClean="0"/>
              <a:t>Para tornar atividades que não são jogos mais interessantes, agradáveis e envolventes</a:t>
            </a:r>
          </a:p>
          <a:p>
            <a:pPr lvl="1"/>
            <a:r>
              <a:rPr lang="pt-BR" dirty="0" smtClean="0"/>
              <a:t>Foco na experiência e no engajamento do usuário em um serviço ou aplicação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90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ubtitle 6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Geraldo Xexéo  xexeo@cos.ufrj.br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Semana PESC 2016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5BF0-09FE-42AE-8A93-52DD1E954548}" type="slidenum">
              <a:rPr lang="pt-BR" smtClean="0"/>
              <a:t>41</a:t>
            </a:fld>
            <a:endParaRPr lang="pt-BR"/>
          </a:p>
        </p:txBody>
      </p:sp>
      <p:pic>
        <p:nvPicPr>
          <p:cNvPr id="2050" name="Picture 2" descr="http://theclassicgamer.com/wp-content/uploads/2014/01/IWBTG-Game-Over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771650"/>
            <a:ext cx="9133726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49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Geraldo Xexéo  xexeo@cos.ufrj.br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Semana PESC 2016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5BF0-09FE-42AE-8A93-52DD1E954548}" type="slidenum">
              <a:rPr lang="pt-BR" smtClean="0"/>
              <a:t>5</a:t>
            </a:fld>
            <a:endParaRPr lang="pt-BR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03207170"/>
              </p:ext>
            </p:extLst>
          </p:nvPr>
        </p:nvGraphicFramePr>
        <p:xfrm>
          <a:off x="222420" y="111897"/>
          <a:ext cx="8740347" cy="5835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32-Point Star 6"/>
          <p:cNvSpPr/>
          <p:nvPr/>
        </p:nvSpPr>
        <p:spPr>
          <a:xfrm>
            <a:off x="3884139" y="2652584"/>
            <a:ext cx="1416908" cy="1400433"/>
          </a:xfrm>
          <a:prstGeom prst="star32">
            <a:avLst/>
          </a:prstGeom>
          <a:solidFill>
            <a:srgbClr val="FF0000"/>
          </a:solidFill>
          <a:ln w="76200">
            <a:solidFill>
              <a:srgbClr val="FFFF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pt-BR" sz="2400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25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melhor fazer jogos?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62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da Prática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Geraldo Xexéo  xexeo@cos.ufrj.br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Semana PESC 2016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5BF0-09FE-42AE-8A93-52DD1E954548}" type="slidenum">
              <a:rPr lang="pt-BR" smtClean="0"/>
              <a:t>7</a:t>
            </a:fld>
            <a:endParaRPr lang="pt-B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Jogos são criados de forma </a:t>
            </a:r>
            <a:r>
              <a:rPr lang="pt-BR" dirty="0" err="1" smtClean="0"/>
              <a:t>Ad-Hoc</a:t>
            </a:r>
            <a:endParaRPr lang="pt-BR" dirty="0" smtClean="0"/>
          </a:p>
          <a:p>
            <a:r>
              <a:rPr lang="pt-BR" dirty="0" smtClean="0"/>
              <a:t>Processos locais</a:t>
            </a:r>
          </a:p>
          <a:p>
            <a:r>
              <a:rPr lang="pt-BR" dirty="0" smtClean="0"/>
              <a:t>Ausência de modelos</a:t>
            </a:r>
          </a:p>
          <a:p>
            <a:r>
              <a:rPr lang="pt-BR" dirty="0" smtClean="0"/>
              <a:t>Testes feitos com humanos</a:t>
            </a:r>
          </a:p>
          <a:p>
            <a:r>
              <a:rPr lang="pt-BR" dirty="0" smtClean="0"/>
              <a:t>Ferramentas permitem produtividade em alguns tipos de jogos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017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800" dirty="0" smtClean="0"/>
              <a:t>Metodologias de Desenvolvimento</a:t>
            </a:r>
            <a:endParaRPr lang="en-US" sz="4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Geraldo Xexéo  xexeo@cos.ufrj.br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Semana PESC 2016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5BF0-09FE-42AE-8A93-52DD1E954548}" type="slidenum">
              <a:rPr lang="pt-BR" smtClean="0"/>
              <a:t>8</a:t>
            </a:fld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Como entender o funcionamento de um jogo antes que ele exista?</a:t>
            </a:r>
          </a:p>
          <a:p>
            <a:r>
              <a:rPr lang="pt-BR" dirty="0" smtClean="0"/>
              <a:t>Como analisar um jogo em desenvolvimento</a:t>
            </a:r>
          </a:p>
          <a:p>
            <a:pPr lvl="1"/>
            <a:r>
              <a:rPr lang="pt-BR" dirty="0" smtClean="0"/>
              <a:t>Testes Sistemáticos</a:t>
            </a:r>
          </a:p>
        </p:txBody>
      </p:sp>
    </p:spTree>
    <p:extLst>
      <p:ext uri="{BB962C8B-B14F-4D97-AF65-F5344CB8AC3E}">
        <p14:creationId xmlns:p14="http://schemas.microsoft.com/office/powerpoint/2010/main" val="374907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3101166" y="1960051"/>
            <a:ext cx="5399405" cy="2721610"/>
          </a:xfrm>
          <a:prstGeom prst="rect">
            <a:avLst/>
          </a:prstGeom>
        </p:spPr>
      </p:pic>
      <p:pic>
        <p:nvPicPr>
          <p:cNvPr id="20" name="Imagem 6"/>
          <p:cNvPicPr/>
          <p:nvPr/>
        </p:nvPicPr>
        <p:blipFill>
          <a:blip r:embed="rId3"/>
          <a:stretch>
            <a:fillRect/>
          </a:stretch>
        </p:blipFill>
        <p:spPr>
          <a:xfrm>
            <a:off x="3800260" y="1747961"/>
            <a:ext cx="4124325" cy="29337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System Dynamics</a:t>
            </a:r>
          </a:p>
          <a:p>
            <a:r>
              <a:rPr lang="pt-BR" sz="2400" dirty="0" err="1" smtClean="0"/>
              <a:t>Machinations</a:t>
            </a:r>
            <a:endParaRPr lang="pt-BR" sz="2400" dirty="0" smtClean="0"/>
          </a:p>
          <a:p>
            <a:r>
              <a:rPr lang="pt-BR" sz="2400" dirty="0" smtClean="0"/>
              <a:t>Máquinas de Estado</a:t>
            </a:r>
          </a:p>
          <a:p>
            <a:r>
              <a:rPr lang="pt-BR" sz="2400" dirty="0" err="1" smtClean="0"/>
              <a:t>PropNets</a:t>
            </a:r>
            <a:endParaRPr lang="pt-BR" sz="2400" dirty="0" smtClean="0"/>
          </a:p>
          <a:p>
            <a:r>
              <a:rPr lang="pt-BR" sz="2400" dirty="0" smtClean="0"/>
              <a:t>Redes de Petri Coloridas</a:t>
            </a:r>
            <a:endParaRPr lang="en-US" sz="2400" dirty="0" smtClean="0"/>
          </a:p>
          <a:p>
            <a:endParaRPr lang="pt-BR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 Genéricos</a:t>
            </a: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Geraldo Xexéo  xexeo@cos.ufrj.br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Semana PESC 2016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5BF0-09FE-42AE-8A93-52DD1E954548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1026" name="Picture 2" descr="Image result for system dynamic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623" y="1473300"/>
            <a:ext cx="3657600" cy="37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26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80"/>
          <a:stretch/>
        </p:blipFill>
        <p:spPr bwMode="auto">
          <a:xfrm>
            <a:off x="3652623" y="2292009"/>
            <a:ext cx="4419600" cy="205769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8" name="Imagem 26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06"/>
          <a:stretch/>
        </p:blipFill>
        <p:spPr bwMode="auto">
          <a:xfrm>
            <a:off x="3652623" y="2166089"/>
            <a:ext cx="4419600" cy="23457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9025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presentacaoLudesXexe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D719A"/>
        </a:solidFill>
      </a:spPr>
      <a:bodyPr rtlCol="0" anchor="ctr">
        <a:spAutoFit/>
      </a:bodyPr>
      <a:lstStyle>
        <a:defPPr algn="ctr">
          <a:defRPr sz="2400" b="1" dirty="0" smtClean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Jogos podem mudar o mundo v3</Template>
  <TotalTime>3160</TotalTime>
  <Words>803</Words>
  <Application>Microsoft Office PowerPoint</Application>
  <PresentationFormat>On-screen Show (4:3)</PresentationFormat>
  <Paragraphs>242</Paragraphs>
  <Slides>41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Calibri</vt:lpstr>
      <vt:lpstr>Courier New</vt:lpstr>
      <vt:lpstr>DejaVu Sans</vt:lpstr>
      <vt:lpstr>Droid Sans Fallback</vt:lpstr>
      <vt:lpstr>StarSymbol</vt:lpstr>
      <vt:lpstr>Tahoma</vt:lpstr>
      <vt:lpstr>Times New Roman</vt:lpstr>
      <vt:lpstr>Wingdings</vt:lpstr>
      <vt:lpstr>ApresentacaoLudesXexeo</vt:lpstr>
      <vt:lpstr>Pesquisando Jogos</vt:lpstr>
      <vt:lpstr>O que é o Ludes</vt:lpstr>
      <vt:lpstr>PowerPoint Presentation</vt:lpstr>
      <vt:lpstr>Áreas de Pesquisa</vt:lpstr>
      <vt:lpstr>PowerPoint Presentation</vt:lpstr>
      <vt:lpstr>Como melhor fazer jogos?</vt:lpstr>
      <vt:lpstr>Estado da Prática</vt:lpstr>
      <vt:lpstr>Metodologias de Desenvolvimento</vt:lpstr>
      <vt:lpstr>Modelos Genéricos</vt:lpstr>
      <vt:lpstr>Modelos Específicos</vt:lpstr>
      <vt:lpstr>Nossas Propostas</vt:lpstr>
      <vt:lpstr>Framework</vt:lpstr>
      <vt:lpstr>Rachinations</vt:lpstr>
      <vt:lpstr>CPN+ML+Game Patterns</vt:lpstr>
      <vt:lpstr>Minecraft Bot</vt:lpstr>
      <vt:lpstr>Como fazer jogos melhores?</vt:lpstr>
      <vt:lpstr>Medida Automática de Estética em Jogos</vt:lpstr>
      <vt:lpstr>Medindo Estética</vt:lpstr>
      <vt:lpstr>História do Jogo</vt:lpstr>
      <vt:lpstr>Caminho Mínimo</vt:lpstr>
      <vt:lpstr>Drama por Caminho</vt:lpstr>
      <vt:lpstr>Mudança de Líder</vt:lpstr>
      <vt:lpstr>Incerteza por Entropia</vt:lpstr>
      <vt:lpstr>Jogos com Propósito</vt:lpstr>
      <vt:lpstr>Treinamento</vt:lpstr>
      <vt:lpstr>Jogos de Caso</vt:lpstr>
      <vt:lpstr>Jogos de Caso</vt:lpstr>
      <vt:lpstr>Jogos de Caso</vt:lpstr>
      <vt:lpstr>Estimando Similaridades Entre Observações Através de Jogos com Propósito</vt:lpstr>
      <vt:lpstr>PowerPoint Presentation</vt:lpstr>
      <vt:lpstr>PowerPoint Presentation</vt:lpstr>
      <vt:lpstr>Bang Bang</vt:lpstr>
      <vt:lpstr>Jogos que resolvem problemas reais sem você saber...</vt:lpstr>
      <vt:lpstr>Jogos de Conscientização</vt:lpstr>
      <vt:lpstr>Jogos de Conscientização</vt:lpstr>
      <vt:lpstr>OUTROS JOGOS</vt:lpstr>
      <vt:lpstr>4EDES</vt:lpstr>
      <vt:lpstr>Outros Jogos</vt:lpstr>
      <vt:lpstr>Jogos podem melhorar a vida real?</vt:lpstr>
      <vt:lpstr>Gamificação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Jogos podem mudar o mundo?</dc:title>
  <dc:creator>Geraldo Xexéo</dc:creator>
  <cp:lastModifiedBy>Geraldo Xexéo</cp:lastModifiedBy>
  <cp:revision>100</cp:revision>
  <dcterms:created xsi:type="dcterms:W3CDTF">2015-07-12T22:30:54Z</dcterms:created>
  <dcterms:modified xsi:type="dcterms:W3CDTF">2016-11-23T01:02:41Z</dcterms:modified>
</cp:coreProperties>
</file>