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85" r:id="rId1"/>
  </p:sldMasterIdLst>
  <p:notesMasterIdLst>
    <p:notesMasterId r:id="rId16"/>
  </p:notesMasterIdLst>
  <p:sldIdLst>
    <p:sldId id="256" r:id="rId2"/>
    <p:sldId id="333" r:id="rId3"/>
    <p:sldId id="342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3" r:id="rId12"/>
    <p:sldId id="344" r:id="rId13"/>
    <p:sldId id="345" r:id="rId14"/>
    <p:sldId id="33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DD710D-47B3-469B-BFB0-9B402DDD9888}">
          <p14:sldIdLst>
            <p14:sldId id="256"/>
            <p14:sldId id="333"/>
            <p14:sldId id="342"/>
            <p14:sldId id="335"/>
            <p14:sldId id="336"/>
            <p14:sldId id="337"/>
            <p14:sldId id="338"/>
            <p14:sldId id="339"/>
            <p14:sldId id="340"/>
            <p14:sldId id="341"/>
            <p14:sldId id="343"/>
            <p14:sldId id="344"/>
            <p14:sldId id="345"/>
          </p14:sldIdLst>
        </p14:section>
        <p14:section name="Untitled Section" id="{D0460775-1359-48AC-9C87-2EE0A5376B07}">
          <p14:sldIdLst>
            <p14:sldId id="33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7" autoAdjust="0"/>
    <p:restoredTop sz="96305" autoAdjust="0"/>
  </p:normalViewPr>
  <p:slideViewPr>
    <p:cSldViewPr snapToGrid="0">
      <p:cViewPr varScale="1">
        <p:scale>
          <a:sx n="128" d="100"/>
          <a:sy n="128" d="100"/>
        </p:scale>
        <p:origin x="-10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1E8C-A508-41A1-9084-4B57012D21FE}" type="datetimeFigureOut">
              <a:rPr lang="en-US" smtClean="0"/>
              <a:t>30/10/17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53541-2247-44C2-A7B3-61B92D94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53541-2247-44C2-A7B3-61B92D942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27550" y="1478378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264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66253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1820"/>
            <a:ext cx="386834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7108"/>
            <a:ext cx="3868340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820"/>
            <a:ext cx="3887391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7108"/>
            <a:ext cx="3887391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0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36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03" y="1196752"/>
            <a:ext cx="9093068" cy="4752528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9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2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90713"/>
            <a:ext cx="794638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8920"/>
            <a:ext cx="9144000" cy="1620000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41" y="2708920"/>
            <a:ext cx="78867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6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44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ow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834" y="3573016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90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Up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3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6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1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77508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59503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01944" y="617416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993441" y="618808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68219" y="61880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8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  <p:sldLayoutId id="2147483697" r:id="rId12"/>
    <p:sldLayoutId id="2147483705" r:id="rId13"/>
    <p:sldLayoutId id="2147483706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17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ageli@cos.ufrj.br" TargetMode="External"/><Relationship Id="rId4" Type="http://schemas.openxmlformats.org/officeDocument/2006/relationships/hyperlink" Target="mailto:xexeo@cos.ufrj.b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shuak@cos.ufrj.b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5"/>
          </p:nvPr>
        </p:nvSpPr>
        <p:spPr>
          <a:xfrm>
            <a:off x="1412311" y="4920870"/>
            <a:ext cx="5825202" cy="1415122"/>
          </a:xfrm>
        </p:spPr>
        <p:txBody>
          <a:bodyPr>
            <a:normAutofit fontScale="47500" lnSpcReduction="20000"/>
          </a:bodyPr>
          <a:lstStyle/>
          <a:p>
            <a:r>
              <a:rPr lang="pt-BR" b="1" dirty="0"/>
              <a:t>Joshua </a:t>
            </a:r>
            <a:r>
              <a:rPr lang="pt-BR" b="1" dirty="0" smtClean="0"/>
              <a:t>Kritz</a:t>
            </a:r>
            <a:r>
              <a:rPr lang="pt-BR" b="1" baseline="30000" dirty="0" smtClean="0"/>
              <a:t>1</a:t>
            </a:r>
            <a:endParaRPr lang="pt-BR" b="1" baseline="30000" dirty="0"/>
          </a:p>
          <a:p>
            <a:r>
              <a:rPr lang="pt-BR" dirty="0"/>
              <a:t>Eduardo </a:t>
            </a:r>
            <a:r>
              <a:rPr lang="pt-BR" dirty="0" smtClean="0"/>
              <a:t>Mangeli</a:t>
            </a:r>
            <a:r>
              <a:rPr lang="pt-BR" baseline="30000" dirty="0" smtClean="0"/>
              <a:t>1,2</a:t>
            </a:r>
            <a:endParaRPr lang="pt-BR" baseline="30000" dirty="0"/>
          </a:p>
          <a:p>
            <a:r>
              <a:rPr lang="en-US" noProof="0" dirty="0" smtClean="0"/>
              <a:t>Geraldo Xexéo</a:t>
            </a:r>
            <a:r>
              <a:rPr lang="en-US" baseline="30000" noProof="0" dirty="0" smtClean="0"/>
              <a:t>1,2</a:t>
            </a:r>
            <a:endParaRPr lang="en-US" baseline="30000" dirty="0"/>
          </a:p>
          <a:p>
            <a:r>
              <a:rPr lang="en-US" baseline="30000" noProof="0" dirty="0" smtClean="0"/>
              <a:t>1</a:t>
            </a:r>
            <a:r>
              <a:rPr lang="en-US" noProof="0" dirty="0" smtClean="0"/>
              <a:t>Departamento de </a:t>
            </a:r>
            <a:r>
              <a:rPr lang="en-US" noProof="0" dirty="0" err="1" smtClean="0"/>
              <a:t>Ciência</a:t>
            </a:r>
            <a:r>
              <a:rPr lang="en-US" noProof="0" dirty="0" smtClean="0"/>
              <a:t> da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 </a:t>
            </a:r>
            <a:r>
              <a:rPr lang="en-US" noProof="0" dirty="0" err="1" smtClean="0"/>
              <a:t>Instituto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Matemática</a:t>
            </a:r>
            <a:endParaRPr lang="en-US" noProof="0" dirty="0" smtClean="0"/>
          </a:p>
          <a:p>
            <a:r>
              <a:rPr lang="en-US" baseline="30000" noProof="0" dirty="0" smtClean="0"/>
              <a:t>2</a:t>
            </a:r>
            <a:r>
              <a:rPr lang="en-US" noProof="0" dirty="0" smtClean="0"/>
              <a:t>Programa de </a:t>
            </a:r>
            <a:r>
              <a:rPr lang="en-US" noProof="0" dirty="0" err="1" smtClean="0"/>
              <a:t>Engenharia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Sistemas</a:t>
            </a:r>
            <a:r>
              <a:rPr lang="en-US" noProof="0" dirty="0" smtClean="0"/>
              <a:t> e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/COPPE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3" y="2787588"/>
            <a:ext cx="9001957" cy="1802167"/>
          </a:xfrm>
        </p:spPr>
        <p:txBody>
          <a:bodyPr>
            <a:noAutofit/>
          </a:bodyPr>
          <a:lstStyle/>
          <a:p>
            <a:r>
              <a:rPr lang="en-US" sz="3200" dirty="0"/>
              <a:t>Building an </a:t>
            </a:r>
            <a:r>
              <a:rPr lang="en-US" sz="3200" dirty="0" smtClean="0"/>
              <a:t>Ontology </a:t>
            </a:r>
            <a:r>
              <a:rPr lang="en-US" sz="3200" dirty="0"/>
              <a:t>of </a:t>
            </a:r>
            <a:r>
              <a:rPr lang="en-US" sz="3200" dirty="0" err="1"/>
              <a:t>Boardgame</a:t>
            </a:r>
            <a:r>
              <a:rPr lang="en-US" sz="3200" dirty="0"/>
              <a:t> Mechanics based on the </a:t>
            </a:r>
            <a:r>
              <a:rPr lang="en-US" sz="3200" dirty="0" err="1"/>
              <a:t>BoardGameGeek</a:t>
            </a:r>
            <a:r>
              <a:rPr lang="en-US" sz="3200" dirty="0"/>
              <a:t> Database and the MDA </a:t>
            </a:r>
            <a:r>
              <a:rPr lang="en-US" sz="3200" dirty="0" smtClean="0"/>
              <a:t>Framework</a:t>
            </a:r>
            <a:endParaRPr lang="en-US" sz="3200" noProof="0" dirty="0">
              <a:latin typeface="Circo" panose="02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09" y="1927860"/>
            <a:ext cx="4804064" cy="512108"/>
          </a:xfrm>
          <a:prstGeom prst="rect">
            <a:avLst/>
          </a:prstGeom>
        </p:spPr>
      </p:pic>
      <p:pic>
        <p:nvPicPr>
          <p:cNvPr id="5" name="Picture 4" descr="sbgames20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41" y="1927365"/>
            <a:ext cx="1856650" cy="5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33779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Ontology must be improved</a:t>
            </a:r>
          </a:p>
          <a:p>
            <a:r>
              <a:rPr lang="en-US" dirty="0" smtClean="0"/>
              <a:t>Some questions answered</a:t>
            </a:r>
            <a:r>
              <a:rPr lang="mr-IN" dirty="0" smtClean="0"/>
              <a:t>…</a:t>
            </a:r>
          </a:p>
          <a:p>
            <a:r>
              <a:rPr lang="mr-IN" dirty="0" smtClean="0"/>
              <a:t>Future steps...</a:t>
            </a:r>
          </a:p>
          <a:p>
            <a:r>
              <a:rPr lang="mr-IN" dirty="0" smtClean="0"/>
              <a:t>To a brighter future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25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7"/>
            <a:ext cx="9096375" cy="47501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BoardGameGeek</a:t>
            </a:r>
            <a:r>
              <a:rPr lang="en-US" dirty="0"/>
              <a:t>. </a:t>
            </a:r>
            <a:r>
              <a:rPr lang="en-US" dirty="0" err="1"/>
              <a:t>Boardgamegeek|game</a:t>
            </a:r>
            <a:r>
              <a:rPr lang="en-US" dirty="0"/>
              <a:t> mechanics. https:/</a:t>
            </a:r>
            <a:r>
              <a:rPr lang="en-US" dirty="0" smtClean="0"/>
              <a:t>/</a:t>
            </a:r>
            <a:r>
              <a:rPr lang="en-US" dirty="0" err="1" smtClean="0"/>
              <a:t>boardgamegeek.com</a:t>
            </a:r>
            <a:r>
              <a:rPr lang="en-US" dirty="0"/>
              <a:t>/browse/</a:t>
            </a:r>
            <a:r>
              <a:rPr lang="en-US" dirty="0" err="1"/>
              <a:t>boardgamemechanic</a:t>
            </a:r>
            <a:r>
              <a:rPr lang="en-US" dirty="0"/>
              <a:t>. (</a:t>
            </a:r>
            <a:r>
              <a:rPr lang="en-US" dirty="0" smtClean="0"/>
              <a:t>Accessed </a:t>
            </a:r>
            <a:r>
              <a:rPr lang="mr-IN" dirty="0" smtClean="0"/>
              <a:t>on 07/28/2017).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2] J. </a:t>
            </a:r>
            <a:r>
              <a:rPr lang="en-US" dirty="0" err="1"/>
              <a:t>Bouaud</a:t>
            </a:r>
            <a:r>
              <a:rPr lang="en-US" dirty="0"/>
              <a:t>, B. </a:t>
            </a:r>
            <a:r>
              <a:rPr lang="en-US" dirty="0" err="1"/>
              <a:t>Bachimont</a:t>
            </a:r>
            <a:r>
              <a:rPr lang="en-US" dirty="0"/>
              <a:t>, J. </a:t>
            </a:r>
            <a:r>
              <a:rPr lang="en-US" dirty="0" err="1"/>
              <a:t>Charlet</a:t>
            </a:r>
            <a:r>
              <a:rPr lang="en-US" dirty="0"/>
              <a:t>, and P. </a:t>
            </a:r>
            <a:r>
              <a:rPr lang="en-US" dirty="0" err="1"/>
              <a:t>Zweigenbaum</a:t>
            </a:r>
            <a:r>
              <a:rPr lang="en-US" dirty="0"/>
              <a:t>. </a:t>
            </a:r>
            <a:r>
              <a:rPr lang="en-US" dirty="0" smtClean="0"/>
              <a:t>Methodological principles </a:t>
            </a:r>
            <a:r>
              <a:rPr lang="en-US" dirty="0"/>
              <a:t>for structuring an “ontology”. In Proceedings </a:t>
            </a:r>
            <a:r>
              <a:rPr lang="en-US" dirty="0" smtClean="0"/>
              <a:t>of the </a:t>
            </a:r>
            <a:r>
              <a:rPr lang="en-US" dirty="0"/>
              <a:t>IJCAI’95 Workshop on “</a:t>
            </a:r>
            <a:r>
              <a:rPr lang="en-US" dirty="0" smtClean="0"/>
              <a:t>Basic Ontological </a:t>
            </a:r>
            <a:r>
              <a:rPr lang="en-US" dirty="0"/>
              <a:t>Issues in </a:t>
            </a:r>
            <a:r>
              <a:rPr lang="en-US" dirty="0" smtClean="0"/>
              <a:t>Knowledge Sharing</a:t>
            </a:r>
            <a:r>
              <a:rPr lang="en-US" dirty="0"/>
              <a:t>, pages 19–25, 1995.</a:t>
            </a:r>
          </a:p>
          <a:p>
            <a:pPr marL="0" indent="0">
              <a:buNone/>
            </a:pPr>
            <a:r>
              <a:rPr lang="en-US" dirty="0"/>
              <a:t>[3] F. </a:t>
            </a:r>
            <a:r>
              <a:rPr lang="en-US" dirty="0" err="1"/>
              <a:t>Calado</a:t>
            </a:r>
            <a:r>
              <a:rPr lang="en-US" dirty="0"/>
              <a:t>, L. </a:t>
            </a:r>
            <a:r>
              <a:rPr lang="en-US" dirty="0" err="1"/>
              <a:t>Vasconcelos</a:t>
            </a:r>
            <a:r>
              <a:rPr lang="en-US" dirty="0"/>
              <a:t>, A. M. </a:t>
            </a:r>
            <a:r>
              <a:rPr lang="en-US" dirty="0" err="1"/>
              <a:t>Neves</a:t>
            </a:r>
            <a:r>
              <a:rPr lang="en-US" dirty="0"/>
              <a:t>, F. </a:t>
            </a:r>
            <a:r>
              <a:rPr lang="en-US" dirty="0" err="1"/>
              <a:t>Narto</a:t>
            </a:r>
            <a:r>
              <a:rPr lang="en-US" dirty="0"/>
              <a:t>, and M. </a:t>
            </a:r>
            <a:r>
              <a:rPr lang="en-US" dirty="0" err="1" smtClean="0"/>
              <a:t>Guimarãesa</a:t>
            </a:r>
            <a:r>
              <a:rPr lang="en-US" dirty="0" smtClean="0"/>
              <a:t>.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avaliação</a:t>
            </a:r>
            <a:r>
              <a:rPr lang="en-US" dirty="0"/>
              <a:t> do </a:t>
            </a:r>
            <a:r>
              <a:rPr lang="en-US" dirty="0" err="1"/>
              <a:t>grau</a:t>
            </a:r>
            <a:r>
              <a:rPr lang="en-US" dirty="0"/>
              <a:t> de </a:t>
            </a:r>
            <a:r>
              <a:rPr lang="en-US" dirty="0" err="1"/>
              <a:t>novidade</a:t>
            </a:r>
            <a:r>
              <a:rPr lang="en-US" dirty="0"/>
              <a:t> de </a:t>
            </a:r>
            <a:r>
              <a:rPr lang="en-US" dirty="0" err="1"/>
              <a:t>jogos</a:t>
            </a:r>
            <a:r>
              <a:rPr lang="en-US" dirty="0"/>
              <a:t> </a:t>
            </a:r>
            <a:r>
              <a:rPr lang="en-US" dirty="0" err="1"/>
              <a:t>digitais</a:t>
            </a:r>
            <a:r>
              <a:rPr lang="en-US" dirty="0"/>
              <a:t>. In </a:t>
            </a:r>
            <a:r>
              <a:rPr lang="en-US" dirty="0" smtClean="0"/>
              <a:t>Proceedings of </a:t>
            </a:r>
            <a:r>
              <a:rPr lang="en-US" dirty="0" err="1"/>
              <a:t>SBGames</a:t>
            </a:r>
            <a:r>
              <a:rPr lang="en-US" dirty="0"/>
              <a:t> </a:t>
            </a:r>
            <a:r>
              <a:rPr lang="en-US" dirty="0" smtClean="0"/>
              <a:t>2015, 2015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[4] G. </a:t>
            </a:r>
            <a:r>
              <a:rPr lang="en-US" dirty="0" err="1"/>
              <a:t>Costikyan</a:t>
            </a:r>
            <a:r>
              <a:rPr lang="en-US" dirty="0"/>
              <a:t>. I have no words and </a:t>
            </a:r>
            <a:r>
              <a:rPr lang="en-US" dirty="0" err="1"/>
              <a:t>i</a:t>
            </a:r>
            <a:r>
              <a:rPr lang="en-US" dirty="0"/>
              <a:t> must design. Interactive Fantasy</a:t>
            </a:r>
            <a:r>
              <a:rPr lang="en-US" dirty="0" smtClean="0"/>
              <a:t>: The </a:t>
            </a:r>
            <a:r>
              <a:rPr lang="en-US" dirty="0"/>
              <a:t>Journal of Role-Playing and Story-Making Systems, 2, 1994.</a:t>
            </a:r>
          </a:p>
          <a:p>
            <a:pPr marL="0" indent="0">
              <a:buNone/>
            </a:pPr>
            <a:r>
              <a:rPr lang="en-US" dirty="0"/>
              <a:t>[5] G. </a:t>
            </a:r>
            <a:r>
              <a:rPr lang="en-US" dirty="0" err="1"/>
              <a:t>Costikyan</a:t>
            </a:r>
            <a:r>
              <a:rPr lang="en-US" dirty="0"/>
              <a:t>. I have no words and </a:t>
            </a:r>
            <a:r>
              <a:rPr lang="en-US" dirty="0" err="1"/>
              <a:t>i</a:t>
            </a:r>
            <a:r>
              <a:rPr lang="en-US" dirty="0"/>
              <a:t> must design. In K. </a:t>
            </a:r>
            <a:r>
              <a:rPr lang="en-US" dirty="0" err="1"/>
              <a:t>Salen</a:t>
            </a:r>
            <a:r>
              <a:rPr lang="en-US" dirty="0"/>
              <a:t> </a:t>
            </a:r>
            <a:r>
              <a:rPr lang="en-US" dirty="0" smtClean="0"/>
              <a:t>and E</a:t>
            </a:r>
            <a:r>
              <a:rPr lang="en-US" dirty="0"/>
              <a:t>. Zimmerman, editors, The Game Design Reader: A Rules of </a:t>
            </a:r>
            <a:r>
              <a:rPr lang="en-US" dirty="0" smtClean="0"/>
              <a:t>Play Anthology</a:t>
            </a:r>
            <a:r>
              <a:rPr lang="en-US" dirty="0"/>
              <a:t>, pages 192–211. The MIT Press, Oxford, 2005.</a:t>
            </a:r>
          </a:p>
          <a:p>
            <a:pPr marL="0" indent="0">
              <a:buNone/>
            </a:pPr>
            <a:r>
              <a:rPr lang="en-US" dirty="0"/>
              <a:t>[6] </a:t>
            </a:r>
            <a:r>
              <a:rPr lang="en-US" dirty="0" err="1"/>
              <a:t>gameontology</a:t>
            </a:r>
            <a:r>
              <a:rPr lang="en-US" dirty="0"/>
              <a:t>. Main page—</a:t>
            </a:r>
            <a:r>
              <a:rPr lang="en-US" dirty="0" err="1"/>
              <a:t>gameontology</a:t>
            </a:r>
            <a:r>
              <a:rPr lang="en-US" dirty="0"/>
              <a:t>,, 2015. [Online; </a:t>
            </a:r>
            <a:r>
              <a:rPr lang="en-US" dirty="0" smtClean="0"/>
              <a:t>accessed </a:t>
            </a:r>
            <a:r>
              <a:rPr lang="mr-IN" dirty="0" smtClean="0"/>
              <a:t>6</a:t>
            </a:r>
            <a:r>
              <a:rPr lang="mr-IN" dirty="0"/>
              <a:t>-August-2017]</a:t>
            </a:r>
            <a:r>
              <a:rPr lang="mr-IN" dirty="0" smtClean="0"/>
              <a:t>.</a:t>
            </a:r>
          </a:p>
          <a:p>
            <a:pPr marL="0" indent="0">
              <a:buNone/>
            </a:pPr>
            <a:r>
              <a:rPr lang="en-US" dirty="0"/>
              <a:t>[7] G. </a:t>
            </a:r>
            <a:r>
              <a:rPr lang="en-US" dirty="0" err="1"/>
              <a:t>Guizzardi</a:t>
            </a:r>
            <a:r>
              <a:rPr lang="en-US" dirty="0"/>
              <a:t>. Ontological foundations for structural conceptual models.</a:t>
            </a:r>
          </a:p>
          <a:p>
            <a:pPr marL="0" indent="0">
              <a:buNone/>
            </a:pPr>
            <a:r>
              <a:rPr lang="en-US" dirty="0"/>
              <a:t>PhD thesis, </a:t>
            </a:r>
            <a:r>
              <a:rPr lang="en-US" dirty="0" err="1"/>
              <a:t>Telematica</a:t>
            </a:r>
            <a:r>
              <a:rPr lang="en-US" dirty="0"/>
              <a:t> </a:t>
            </a:r>
            <a:r>
              <a:rPr lang="en-US" dirty="0" err="1"/>
              <a:t>Instituut</a:t>
            </a:r>
            <a:r>
              <a:rPr lang="en-US" dirty="0"/>
              <a:t> / CTIT, 10 2005.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27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7"/>
            <a:ext cx="9096375" cy="47501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[8] S. Howard. Three hundred mechanics, 2014. [Online; accessed 6</a:t>
            </a:r>
            <a:r>
              <a:rPr lang="en-US" dirty="0" smtClean="0"/>
              <a:t>- </a:t>
            </a:r>
            <a:r>
              <a:rPr lang="mr-IN" dirty="0" smtClean="0"/>
              <a:t>August-2017].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9] R. </a:t>
            </a:r>
            <a:r>
              <a:rPr lang="en-US" dirty="0" err="1"/>
              <a:t>Hunicke</a:t>
            </a:r>
            <a:r>
              <a:rPr lang="en-US" dirty="0"/>
              <a:t>, M. LeBlanc, and R. </a:t>
            </a:r>
            <a:r>
              <a:rPr lang="en-US" dirty="0" err="1"/>
              <a:t>Zubek</a:t>
            </a:r>
            <a:r>
              <a:rPr lang="en-US" dirty="0"/>
              <a:t>. </a:t>
            </a:r>
            <a:r>
              <a:rPr lang="en-US" dirty="0" err="1"/>
              <a:t>Mda</a:t>
            </a:r>
            <a:r>
              <a:rPr lang="en-US" dirty="0"/>
              <a:t>: A formal approach </a:t>
            </a:r>
            <a:r>
              <a:rPr lang="en-US" dirty="0" smtClean="0"/>
              <a:t>to game </a:t>
            </a:r>
            <a:r>
              <a:rPr lang="en-US" dirty="0"/>
              <a:t>design and game research. In In Proceedings of the </a:t>
            </a:r>
            <a:r>
              <a:rPr lang="en-US" dirty="0" smtClean="0"/>
              <a:t>Challenges in </a:t>
            </a:r>
            <a:r>
              <a:rPr lang="en-US" dirty="0"/>
              <a:t>Games AI Workshop, Nineteenth National Conference of </a:t>
            </a:r>
            <a:r>
              <a:rPr lang="en-US" dirty="0" smtClean="0"/>
              <a:t>Artificial Intelligence</a:t>
            </a:r>
            <a:r>
              <a:rPr lang="en-US" dirty="0"/>
              <a:t>, pages 1–5, 2004.</a:t>
            </a:r>
          </a:p>
          <a:p>
            <a:pPr marL="0" indent="0">
              <a:buNone/>
            </a:pPr>
            <a:r>
              <a:rPr lang="en-US" dirty="0"/>
              <a:t>[10] </a:t>
            </a:r>
            <a:r>
              <a:rPr lang="en-US" dirty="0" err="1"/>
              <a:t>IMDb</a:t>
            </a:r>
            <a:r>
              <a:rPr lang="en-US" dirty="0"/>
              <a:t>. </a:t>
            </a:r>
            <a:r>
              <a:rPr lang="en-US" dirty="0" err="1"/>
              <a:t>Imdb</a:t>
            </a:r>
            <a:r>
              <a:rPr lang="en-US" dirty="0"/>
              <a:t>. http://</a:t>
            </a:r>
            <a:r>
              <a:rPr lang="en-US" dirty="0" err="1"/>
              <a:t>www.imdb.com</a:t>
            </a:r>
            <a:r>
              <a:rPr lang="en-US" dirty="0"/>
              <a:t>. [Online; accessed on 05</a:t>
            </a:r>
            <a:r>
              <a:rPr lang="en-US" dirty="0" smtClean="0"/>
              <a:t>- </a:t>
            </a:r>
            <a:r>
              <a:rPr lang="mr-IN" dirty="0" smtClean="0"/>
              <a:t>August</a:t>
            </a:r>
            <a:r>
              <a:rPr lang="mr-IN" dirty="0"/>
              <a:t>-2017].</a:t>
            </a:r>
          </a:p>
          <a:p>
            <a:pPr marL="0" indent="0">
              <a:buNone/>
            </a:pPr>
            <a:r>
              <a:rPr lang="en-US" dirty="0"/>
              <a:t>[11] D. Jones, T. Bench-Capon, and P. </a:t>
            </a:r>
            <a:r>
              <a:rPr lang="en-US" dirty="0" err="1"/>
              <a:t>Visser</a:t>
            </a:r>
            <a:r>
              <a:rPr lang="en-US" dirty="0"/>
              <a:t>. Methodologies for </a:t>
            </a:r>
            <a:r>
              <a:rPr lang="en-US" dirty="0" smtClean="0"/>
              <a:t>ontology development</a:t>
            </a:r>
            <a:r>
              <a:rPr lang="en-US" dirty="0"/>
              <a:t>. In </a:t>
            </a:r>
            <a:r>
              <a:rPr lang="en-US" dirty="0" smtClean="0"/>
              <a:t>Proc. IT</a:t>
            </a:r>
            <a:r>
              <a:rPr lang="en-US" dirty="0"/>
              <a:t>&amp;KNOWS Conference of the 15th </a:t>
            </a:r>
            <a:r>
              <a:rPr lang="en-US" dirty="0" err="1" smtClean="0"/>
              <a:t>IFIPWorld</a:t>
            </a:r>
            <a:r>
              <a:rPr lang="en-US" dirty="0" smtClean="0"/>
              <a:t> Computer </a:t>
            </a:r>
            <a:r>
              <a:rPr lang="en-US" dirty="0"/>
              <a:t>Congress. </a:t>
            </a:r>
            <a:r>
              <a:rPr lang="en-US" dirty="0" err="1"/>
              <a:t>na</a:t>
            </a:r>
            <a:r>
              <a:rPr lang="en-US" dirty="0"/>
              <a:t>, 1998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12] A. </a:t>
            </a:r>
            <a:r>
              <a:rPr lang="en-US" dirty="0" err="1"/>
              <a:t>Järvinen</a:t>
            </a:r>
            <a:r>
              <a:rPr lang="en-US" dirty="0"/>
              <a:t>. Games without Frontiers: Theories and Methods </a:t>
            </a:r>
            <a:r>
              <a:rPr lang="en-US" dirty="0" smtClean="0"/>
              <a:t>for Game </a:t>
            </a:r>
            <a:r>
              <a:rPr lang="en-US" dirty="0"/>
              <a:t>Studies and Design. Tampere University Press, 2008.</a:t>
            </a:r>
          </a:p>
          <a:p>
            <a:pPr marL="0" indent="0">
              <a:buNone/>
            </a:pPr>
            <a:r>
              <a:rPr lang="en-US" dirty="0"/>
              <a:t>[13] F. </a:t>
            </a:r>
            <a:r>
              <a:rPr lang="en-US" dirty="0" err="1"/>
              <a:t>Malcher</a:t>
            </a:r>
            <a:r>
              <a:rPr lang="en-US" dirty="0"/>
              <a:t>, A. M. M. </a:t>
            </a:r>
            <a:r>
              <a:rPr lang="en-US" dirty="0" err="1"/>
              <a:t>Neves</a:t>
            </a:r>
            <a:r>
              <a:rPr lang="en-US" dirty="0"/>
              <a:t>, and L. </a:t>
            </a:r>
            <a:r>
              <a:rPr lang="en-US" dirty="0" err="1"/>
              <a:t>Falcão</a:t>
            </a:r>
            <a:r>
              <a:rPr lang="en-US" dirty="0"/>
              <a:t>. </a:t>
            </a:r>
            <a:r>
              <a:rPr lang="en-US" dirty="0" err="1"/>
              <a:t>Aplicação</a:t>
            </a:r>
            <a:r>
              <a:rPr lang="en-US" dirty="0"/>
              <a:t> do game </a:t>
            </a:r>
            <a:r>
              <a:rPr lang="en-US" dirty="0" smtClean="0"/>
              <a:t>ontology project </a:t>
            </a:r>
            <a:r>
              <a:rPr lang="en-US" dirty="0"/>
              <a:t>no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similares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design de </a:t>
            </a:r>
            <a:r>
              <a:rPr lang="en-US" dirty="0" err="1" smtClean="0"/>
              <a:t>jogos</a:t>
            </a:r>
            <a:r>
              <a:rPr lang="en-US" dirty="0" smtClean="0"/>
              <a:t>. In </a:t>
            </a:r>
            <a:r>
              <a:rPr lang="en-US" dirty="0"/>
              <a:t>Annals of the VIII Brazilian Symposium on Games and Digital Entertainment</a:t>
            </a:r>
            <a:r>
              <a:rPr lang="en-US" dirty="0" smtClean="0"/>
              <a:t>, </a:t>
            </a:r>
            <a:r>
              <a:rPr lang="is-IS" dirty="0" smtClean="0"/>
              <a:t>2009</a:t>
            </a:r>
            <a:r>
              <a:rPr lang="is-IS" dirty="0"/>
              <a:t>.</a:t>
            </a:r>
          </a:p>
          <a:p>
            <a:pPr marL="0" indent="0">
              <a:buNone/>
            </a:pPr>
            <a:r>
              <a:rPr lang="en-US" dirty="0"/>
              <a:t>[14] M. A. </a:t>
            </a:r>
            <a:r>
              <a:rPr lang="en-US" dirty="0" err="1"/>
              <a:t>Musen</a:t>
            </a:r>
            <a:r>
              <a:rPr lang="en-US" dirty="0"/>
              <a:t>. The protégé project: a look back and a look </a:t>
            </a:r>
            <a:r>
              <a:rPr lang="en-US" dirty="0" smtClean="0"/>
              <a:t>forward. AI </a:t>
            </a:r>
            <a:r>
              <a:rPr lang="en-US" dirty="0"/>
              <a:t>matters, 1(4):4–12, 2015.</a:t>
            </a:r>
          </a:p>
          <a:p>
            <a:pPr marL="0" indent="0">
              <a:buNone/>
            </a:pPr>
            <a:r>
              <a:rPr lang="en-US" dirty="0"/>
              <a:t>[15] N. F. </a:t>
            </a:r>
            <a:r>
              <a:rPr lang="en-US" dirty="0" err="1"/>
              <a:t>Noy</a:t>
            </a:r>
            <a:r>
              <a:rPr lang="en-US" dirty="0"/>
              <a:t>, D. L. </a:t>
            </a:r>
            <a:r>
              <a:rPr lang="en-US" dirty="0" err="1"/>
              <a:t>McGuinness</a:t>
            </a:r>
            <a:r>
              <a:rPr lang="en-US" dirty="0"/>
              <a:t>, et al. Ontology development 101: </a:t>
            </a:r>
            <a:r>
              <a:rPr lang="en-US" dirty="0" smtClean="0"/>
              <a:t>A guide </a:t>
            </a:r>
            <a:r>
              <a:rPr lang="en-US" dirty="0"/>
              <a:t>to creating your first ontology, 2001.</a:t>
            </a:r>
          </a:p>
          <a:p>
            <a:pPr marL="0" indent="0">
              <a:buNone/>
            </a:pPr>
            <a:r>
              <a:rPr lang="en-US" dirty="0"/>
              <a:t>[16] J. Rohrer. New mechanic or category? secret player roles.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26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7"/>
            <a:ext cx="9096375" cy="47501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[17] M. Roman, I. </a:t>
            </a:r>
            <a:r>
              <a:rPr lang="en-US" dirty="0" err="1"/>
              <a:t>Sandu</a:t>
            </a:r>
            <a:r>
              <a:rPr lang="en-US" dirty="0"/>
              <a:t>, and S. C. </a:t>
            </a:r>
            <a:r>
              <a:rPr lang="en-US" dirty="0" err="1"/>
              <a:t>Buraga</a:t>
            </a:r>
            <a:r>
              <a:rPr lang="en-US" dirty="0"/>
              <a:t>. Owl-based modeling of </a:t>
            </a:r>
            <a:r>
              <a:rPr lang="en-US" dirty="0" err="1" smtClean="0"/>
              <a:t>rpg</a:t>
            </a:r>
            <a:r>
              <a:rPr lang="en-US" dirty="0" smtClean="0"/>
              <a:t> games</a:t>
            </a:r>
            <a:r>
              <a:rPr lang="en-US" dirty="0"/>
              <a:t>. </a:t>
            </a:r>
            <a:r>
              <a:rPr lang="en-US" dirty="0" err="1"/>
              <a:t>Studia</a:t>
            </a:r>
            <a:r>
              <a:rPr lang="en-US" dirty="0"/>
              <a:t> </a:t>
            </a:r>
            <a:r>
              <a:rPr lang="en-US" dirty="0" err="1"/>
              <a:t>Universitatis</a:t>
            </a:r>
            <a:r>
              <a:rPr lang="en-US" dirty="0"/>
              <a:t> Babes-</a:t>
            </a:r>
            <a:r>
              <a:rPr lang="en-US" dirty="0" err="1"/>
              <a:t>Bolyai</a:t>
            </a:r>
            <a:r>
              <a:rPr lang="en-US" dirty="0"/>
              <a:t>, 56(3):83, 2011.</a:t>
            </a:r>
          </a:p>
          <a:p>
            <a:pPr marL="0" indent="0">
              <a:buNone/>
            </a:pPr>
            <a:r>
              <a:rPr lang="en-US" dirty="0"/>
              <a:t>[18] K. </a:t>
            </a:r>
            <a:r>
              <a:rPr lang="en-US" dirty="0" err="1"/>
              <a:t>Salen</a:t>
            </a:r>
            <a:r>
              <a:rPr lang="en-US" dirty="0"/>
              <a:t> and E. Zimmerman. Rules of Play: Game Design </a:t>
            </a:r>
            <a:r>
              <a:rPr lang="en-US" dirty="0" smtClean="0"/>
              <a:t>Fundamentals. The </a:t>
            </a:r>
            <a:r>
              <a:rPr lang="en-US" dirty="0"/>
              <a:t>MIT Press, 2003.</a:t>
            </a:r>
          </a:p>
          <a:p>
            <a:pPr marL="0" indent="0">
              <a:buNone/>
            </a:pPr>
            <a:r>
              <a:rPr lang="en-US" dirty="0"/>
              <a:t>[19] K. </a:t>
            </a:r>
            <a:r>
              <a:rPr lang="en-US" dirty="0" err="1"/>
              <a:t>Salen</a:t>
            </a:r>
            <a:r>
              <a:rPr lang="en-US" dirty="0"/>
              <a:t> and E. Zimmerman. The Game Design Reader: A Rules </a:t>
            </a:r>
            <a:r>
              <a:rPr lang="en-US" dirty="0" smtClean="0"/>
              <a:t>of Play </a:t>
            </a:r>
            <a:r>
              <a:rPr lang="en-US" dirty="0"/>
              <a:t>Anthology. The MIT Press, 2005.</a:t>
            </a:r>
          </a:p>
          <a:p>
            <a:pPr marL="0" indent="0">
              <a:buNone/>
            </a:pPr>
            <a:r>
              <a:rPr lang="en-US" dirty="0"/>
              <a:t>[20] the </a:t>
            </a:r>
            <a:r>
              <a:rPr lang="en-US" dirty="0" err="1"/>
              <a:t>Mana</a:t>
            </a:r>
            <a:r>
              <a:rPr lang="en-US" dirty="0"/>
              <a:t> World. the </a:t>
            </a:r>
            <a:r>
              <a:rPr lang="en-US" dirty="0" err="1"/>
              <a:t>mana</a:t>
            </a:r>
            <a:r>
              <a:rPr lang="en-US" dirty="0"/>
              <a:t> world. [Online; accessed 6-August-2017].</a:t>
            </a:r>
          </a:p>
          <a:p>
            <a:pPr marL="0" indent="0">
              <a:buNone/>
            </a:pPr>
            <a:r>
              <a:rPr lang="en-US" dirty="0"/>
              <a:t>[21] A. Tucker. Looking for a good list of role selection games.</a:t>
            </a:r>
          </a:p>
          <a:p>
            <a:pPr marL="0" indent="0">
              <a:buNone/>
            </a:pPr>
            <a:r>
              <a:rPr lang="en-US" dirty="0"/>
              <a:t>[22] B. O. ‹uric and M. </a:t>
            </a:r>
            <a:r>
              <a:rPr lang="en-US" dirty="0" err="1"/>
              <a:t>Konecki</a:t>
            </a:r>
            <a:r>
              <a:rPr lang="en-US" dirty="0"/>
              <a:t>. Specific owl-based </a:t>
            </a:r>
            <a:r>
              <a:rPr lang="en-US" dirty="0" err="1"/>
              <a:t>rpg</a:t>
            </a:r>
            <a:r>
              <a:rPr lang="en-US" dirty="0"/>
              <a:t> ontology. </a:t>
            </a:r>
            <a:r>
              <a:rPr lang="en-US" dirty="0" smtClean="0"/>
              <a:t>In Central </a:t>
            </a:r>
            <a:r>
              <a:rPr lang="en-US" dirty="0"/>
              <a:t>European Conference on Information and Intelligent Systems</a:t>
            </a:r>
            <a:r>
              <a:rPr lang="en-US" dirty="0" smtClean="0"/>
              <a:t>, page </a:t>
            </a:r>
            <a:r>
              <a:rPr lang="en-US" dirty="0"/>
              <a:t>185. Faculty of Organization and Informatics </a:t>
            </a:r>
            <a:r>
              <a:rPr lang="en-US" dirty="0" err="1"/>
              <a:t>Varazdin</a:t>
            </a:r>
            <a:r>
              <a:rPr lang="en-US" dirty="0"/>
              <a:t>, 2015.</a:t>
            </a:r>
          </a:p>
          <a:p>
            <a:pPr marL="0" indent="0">
              <a:buNone/>
            </a:pPr>
            <a:r>
              <a:rPr lang="en-US" dirty="0"/>
              <a:t>[23] J. P. </a:t>
            </a:r>
            <a:r>
              <a:rPr lang="en-US" dirty="0" err="1"/>
              <a:t>Zagal</a:t>
            </a:r>
            <a:r>
              <a:rPr lang="en-US" dirty="0"/>
              <a:t> and A. </a:t>
            </a:r>
            <a:r>
              <a:rPr lang="en-US" dirty="0" err="1"/>
              <a:t>Bruckman</a:t>
            </a:r>
            <a:r>
              <a:rPr lang="en-US" dirty="0"/>
              <a:t>. The game ontology project: </a:t>
            </a:r>
            <a:r>
              <a:rPr lang="en-US" dirty="0" smtClean="0"/>
              <a:t>Supporting learning </a:t>
            </a:r>
            <a:r>
              <a:rPr lang="en-US" dirty="0"/>
              <a:t>while contributing authentically to game studies. In </a:t>
            </a:r>
            <a:r>
              <a:rPr lang="en-US" dirty="0" smtClean="0"/>
              <a:t>Proceedings of </a:t>
            </a:r>
            <a:r>
              <a:rPr lang="en-US" dirty="0"/>
              <a:t>the 8th International Conference on International </a:t>
            </a:r>
            <a:r>
              <a:rPr lang="en-US" dirty="0" smtClean="0"/>
              <a:t>Conference for </a:t>
            </a:r>
            <a:r>
              <a:rPr lang="en-US" dirty="0"/>
              <a:t>the Learning Sciences - Volume 2, ICLS’08, pages 499–506. </a:t>
            </a:r>
            <a:r>
              <a:rPr lang="en-US" dirty="0" smtClean="0"/>
              <a:t>International Society </a:t>
            </a:r>
            <a:r>
              <a:rPr lang="en-US" dirty="0"/>
              <a:t>of the Learning Sciences, 2008.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29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Joshua </a:t>
            </a:r>
            <a:r>
              <a:rPr lang="en-US" dirty="0" err="1"/>
              <a:t>Kritz</a:t>
            </a:r>
            <a:r>
              <a:rPr lang="en-US" dirty="0"/>
              <a:t> </a:t>
            </a:r>
            <a:r>
              <a:rPr lang="mr-IN" dirty="0"/>
              <a:t>– </a:t>
            </a:r>
            <a:r>
              <a:rPr lang="en-US" dirty="0">
                <a:hlinkClick r:id="rId2"/>
              </a:rPr>
              <a:t>joshuak@cos.ufrj.br</a:t>
            </a:r>
            <a:endParaRPr lang="en-US" dirty="0"/>
          </a:p>
          <a:p>
            <a:r>
              <a:rPr lang="en-US" dirty="0"/>
              <a:t>Eduardo </a:t>
            </a:r>
            <a:r>
              <a:rPr lang="en-US" dirty="0" err="1"/>
              <a:t>Mangeli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mageli@cos.ufrj.br</a:t>
            </a:r>
            <a:endParaRPr lang="en-US" dirty="0"/>
          </a:p>
          <a:p>
            <a:r>
              <a:rPr lang="en-US" dirty="0"/>
              <a:t>Geraldo Xexéo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xexeo@cos.ufrj.br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papers, games and other work, please consult our website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141" y="2708920"/>
            <a:ext cx="8119344" cy="1620000"/>
          </a:xfrm>
        </p:spPr>
        <p:txBody>
          <a:bodyPr>
            <a:normAutofit fontScale="90000"/>
          </a:bodyPr>
          <a:lstStyle/>
          <a:p>
            <a:r>
              <a:rPr lang="en-US" sz="6600" noProof="0" dirty="0" smtClean="0"/>
              <a:t>LUDES.COS.UFRJ.BR</a:t>
            </a:r>
            <a:endParaRPr lang="en-US" sz="6600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4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endParaRPr lang="en-US" noProof="0" dirty="0">
              <a:latin typeface="Circo" panose="020008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r>
              <a:rPr lang="en-US" noProof="0" dirty="0" smtClean="0"/>
              <a:t> is a laboratory created to research Games and Simulations with the tools of Engineering, aiming to understand:</a:t>
            </a:r>
          </a:p>
          <a:p>
            <a:pPr lvl="1"/>
            <a:r>
              <a:rPr lang="en-US" noProof="0" dirty="0" smtClean="0"/>
              <a:t>What is a game</a:t>
            </a:r>
          </a:p>
          <a:p>
            <a:pPr lvl="1"/>
            <a:r>
              <a:rPr lang="en-US" noProof="0" dirty="0" smtClean="0"/>
              <a:t>Why people play games</a:t>
            </a:r>
          </a:p>
          <a:p>
            <a:pPr lvl="1"/>
            <a:r>
              <a:rPr lang="en-US" noProof="0" dirty="0" smtClean="0"/>
              <a:t>What is quality for games</a:t>
            </a:r>
          </a:p>
          <a:p>
            <a:pPr lvl="1"/>
            <a:r>
              <a:rPr lang="en-US" noProof="0" dirty="0" smtClean="0"/>
              <a:t>How to develop games</a:t>
            </a:r>
          </a:p>
          <a:p>
            <a:pPr lvl="1"/>
            <a:r>
              <a:rPr lang="en-US" noProof="0" dirty="0" smtClean="0"/>
              <a:t>What are the impacts of games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Built a domain sub-ontology from BGG </a:t>
            </a:r>
            <a:r>
              <a:rPr lang="en-US" dirty="0" smtClean="0"/>
              <a:t>[1] database</a:t>
            </a:r>
            <a:endParaRPr lang="en-US" dirty="0" smtClean="0"/>
          </a:p>
          <a:p>
            <a:r>
              <a:rPr lang="en-US" dirty="0" smtClean="0"/>
              <a:t>The ontology is not exhaustive</a:t>
            </a:r>
          </a:p>
          <a:p>
            <a:r>
              <a:rPr lang="en-US" dirty="0" smtClean="0"/>
              <a:t>Creating a tool for designers and scholars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07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BoardGameGeek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biggest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most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Boardgame</a:t>
            </a:r>
            <a:r>
              <a:rPr lang="pt-BR" dirty="0" smtClean="0"/>
              <a:t> </a:t>
            </a:r>
            <a:r>
              <a:rPr lang="pt-BR" dirty="0" err="1" smtClean="0"/>
              <a:t>forum</a:t>
            </a:r>
            <a:endParaRPr lang="pt-BR" dirty="0" smtClean="0"/>
          </a:p>
          <a:p>
            <a:r>
              <a:rPr lang="pt-BR" dirty="0" smtClean="0"/>
              <a:t>92018 games, 2536 </a:t>
            </a:r>
            <a:r>
              <a:rPr lang="pt-BR" dirty="0" err="1" smtClean="0"/>
              <a:t>families</a:t>
            </a:r>
            <a:r>
              <a:rPr lang="pt-BR" dirty="0" smtClean="0"/>
              <a:t>, 84 </a:t>
            </a:r>
            <a:r>
              <a:rPr lang="pt-BR" dirty="0" err="1" smtClean="0"/>
              <a:t>categories</a:t>
            </a:r>
            <a:r>
              <a:rPr lang="pt-BR" dirty="0" smtClean="0"/>
              <a:t>, 51 </a:t>
            </a:r>
            <a:r>
              <a:rPr lang="pt-BR" dirty="0" err="1" smtClean="0"/>
              <a:t>mechanics</a:t>
            </a:r>
            <a:r>
              <a:rPr lang="pt-BR" dirty="0" smtClean="0"/>
              <a:t> [1]</a:t>
            </a:r>
            <a:endParaRPr lang="pt-BR" dirty="0" smtClean="0"/>
          </a:p>
          <a:p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contribution</a:t>
            </a:r>
            <a:endParaRPr lang="pt-BR" dirty="0" smtClean="0"/>
          </a:p>
          <a:p>
            <a:r>
              <a:rPr lang="pt-BR" dirty="0" smtClean="0"/>
              <a:t>The BGG 51 </a:t>
            </a:r>
            <a:r>
              <a:rPr lang="pt-BR" dirty="0" err="1" smtClean="0"/>
              <a:t>mechanics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6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MDA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Mechanics, Dynamics &amp; </a:t>
            </a:r>
            <a:r>
              <a:rPr lang="en-US" dirty="0" smtClean="0"/>
              <a:t>Aesthetics [9]</a:t>
            </a:r>
            <a:endParaRPr lang="en-US" dirty="0" smtClean="0"/>
          </a:p>
          <a:p>
            <a:r>
              <a:rPr lang="en-US" dirty="0" smtClean="0"/>
              <a:t>Games from the player perspective</a:t>
            </a:r>
          </a:p>
          <a:p>
            <a:endParaRPr lang="en-US" dirty="0"/>
          </a:p>
        </p:txBody>
      </p:sp>
      <p:pic>
        <p:nvPicPr>
          <p:cNvPr id="7" name="Picture 6" descr="WhatsApp Image 2017-10-15 at 17.22.27.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3" y="2748651"/>
            <a:ext cx="7675498" cy="304597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35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smtClean="0"/>
              <a:t>MENELAS [2,11]</a:t>
            </a:r>
            <a:endParaRPr lang="en-US" dirty="0" smtClean="0"/>
          </a:p>
          <a:p>
            <a:r>
              <a:rPr lang="en-US" dirty="0" smtClean="0"/>
              <a:t>Built upon common-sense knowledge</a:t>
            </a:r>
          </a:p>
          <a:p>
            <a:r>
              <a:rPr lang="en-US" dirty="0" smtClean="0"/>
              <a:t>Simplicity and adequacy to the domain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6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Only concepts identifiable in the BGG mechanics list should appear as leaves of the ontology</a:t>
            </a:r>
          </a:p>
          <a:p>
            <a:r>
              <a:rPr lang="en-US" dirty="0" smtClean="0"/>
              <a:t>For each of the 51 mechanics there should be a decision if it is a mechanic or not accordingly to MDA</a:t>
            </a:r>
          </a:p>
          <a:p>
            <a:r>
              <a:rPr lang="en-US" dirty="0" smtClean="0"/>
              <a:t>Higher level concepts should be based on the MDA Framework, references or on the BGG mechanics list</a:t>
            </a:r>
          </a:p>
          <a:p>
            <a:r>
              <a:rPr lang="en-US" dirty="0" smtClean="0"/>
              <a:t>Compound mechanics should be broken in their constituents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47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Ontology</a:t>
            </a:r>
            <a:endParaRPr lang="pt-BR" dirty="0"/>
          </a:p>
        </p:txBody>
      </p:sp>
      <p:pic>
        <p:nvPicPr>
          <p:cNvPr id="19" name="Picture 18" descr="3_niveis_vertica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1" y="1512509"/>
            <a:ext cx="8014407" cy="42204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56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Part-of Relations</a:t>
            </a:r>
          </a:p>
          <a:p>
            <a:r>
              <a:rPr lang="en-US" dirty="0" smtClean="0"/>
              <a:t>BGG mechanics left out:</a:t>
            </a:r>
          </a:p>
          <a:p>
            <a:pPr lvl="1"/>
            <a:r>
              <a:rPr lang="en-US" dirty="0" smtClean="0"/>
              <a:t>Hex &amp; Counter (Grid Movement &amp; Token)</a:t>
            </a:r>
          </a:p>
          <a:p>
            <a:pPr lvl="1"/>
            <a:r>
              <a:rPr lang="en-US" dirty="0" smtClean="0"/>
              <a:t>Deck Building (Pool Building &amp; Card)</a:t>
            </a:r>
          </a:p>
          <a:p>
            <a:pPr lvl="1"/>
            <a:r>
              <a:rPr lang="en-US" dirty="0" smtClean="0"/>
              <a:t>Crayon Rail System (Network Building &amp; Paper and pencil)</a:t>
            </a:r>
          </a:p>
          <a:p>
            <a:r>
              <a:rPr lang="en-US" dirty="0" smtClean="0"/>
              <a:t>Not Mechanics:</a:t>
            </a:r>
          </a:p>
          <a:p>
            <a:pPr lvl="1"/>
            <a:r>
              <a:rPr lang="en-US" dirty="0" smtClean="0"/>
              <a:t>Hand Management</a:t>
            </a:r>
          </a:p>
          <a:p>
            <a:pPr lvl="1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783489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 Introducao ao Curso de Jogos</Template>
  <TotalTime>3555</TotalTime>
  <Words>1197</Words>
  <Application>Microsoft Macintosh PowerPoint</Application>
  <PresentationFormat>On-screen Show (4:3)</PresentationFormat>
  <Paragraphs>121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ApresentacaoLudesXexeo</vt:lpstr>
      <vt:lpstr>Building an Ontology of Boardgame Mechanics based on the BoardGameGeek Database and the MDA Framework</vt:lpstr>
      <vt:lpstr>LUDES</vt:lpstr>
      <vt:lpstr>This work</vt:lpstr>
      <vt:lpstr>BoardGameGeek</vt:lpstr>
      <vt:lpstr>The MDA framework</vt:lpstr>
      <vt:lpstr>Methodology</vt:lpstr>
      <vt:lpstr>Scope</vt:lpstr>
      <vt:lpstr>The Ontology</vt:lpstr>
      <vt:lpstr>The Ontology</vt:lpstr>
      <vt:lpstr>Conclusion</vt:lpstr>
      <vt:lpstr>References</vt:lpstr>
      <vt:lpstr>References</vt:lpstr>
      <vt:lpstr>References</vt:lpstr>
      <vt:lpstr>LUDES.COS.UFRJ.BR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Xexeo</dc:creator>
  <cp:lastModifiedBy>joshuakirtz</cp:lastModifiedBy>
  <cp:revision>85</cp:revision>
  <dcterms:created xsi:type="dcterms:W3CDTF">2014-08-27T12:28:17Z</dcterms:created>
  <dcterms:modified xsi:type="dcterms:W3CDTF">2017-10-30T12:54:31Z</dcterms:modified>
</cp:coreProperties>
</file>