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2399288" cy="43200638"/>
  <p:notesSz cx="6858000" cy="9144000"/>
  <p:defaultTextStyle>
    <a:defPPr>
      <a:defRPr lang="pt-BR"/>
    </a:defPPr>
    <a:lvl1pPr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2158527" indent="-1593898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4319014" indent="-3189757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6477539" indent="-4783655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8638025" indent="-6379513" algn="l" defTabSz="4319014" rtl="0" fontAlgn="base">
      <a:spcBef>
        <a:spcPct val="0"/>
      </a:spcBef>
      <a:spcAft>
        <a:spcPct val="0"/>
      </a:spcAft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823141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387768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952397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517025" algn="l" defTabSz="1129256" rtl="0" eaLnBrk="1" latinLnBrk="0" hangingPunct="1">
      <a:defRPr sz="8522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588" userDrawn="1">
          <p15:clr>
            <a:srgbClr val="A4A3A4"/>
          </p15:clr>
        </p15:guide>
        <p15:guide id="3" pos="197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rine Carmo" initials="AC" lastIdx="2" clrIdx="0">
    <p:extLst>
      <p:ext uri="{19B8F6BF-5375-455C-9EA6-DF929625EA0E}">
        <p15:presenceInfo xmlns:p15="http://schemas.microsoft.com/office/powerpoint/2012/main" userId="Airine Car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19F"/>
    <a:srgbClr val="2F5787"/>
    <a:srgbClr val="69BBEA"/>
    <a:srgbClr val="A9C7D7"/>
    <a:srgbClr val="EFEFF0"/>
    <a:srgbClr val="F4F4F4"/>
    <a:srgbClr val="3E7EB6"/>
    <a:srgbClr val="3474A0"/>
    <a:srgbClr val="EDF4F9"/>
    <a:srgbClr val="679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07119-EE49-4BAD-8471-3919A2F735FC}" v="75" dt="2018-10-25T01:36:03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>
      <p:cViewPr varScale="1">
        <p:scale>
          <a:sx n="19" d="100"/>
          <a:sy n="19" d="100"/>
        </p:scale>
        <p:origin x="3270" y="120"/>
      </p:cViewPr>
      <p:guideLst>
        <p:guide orient="horz" pos="588"/>
        <p:guide pos="588"/>
        <p:guide pos="197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06B600E-57B0-4FE8-8F39-7CAF93BF6C8B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685800"/>
            <a:ext cx="2568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49758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F96AC0-E35F-4107-85A3-8C24D8FBE9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08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1pPr>
    <a:lvl2pPr marL="2158527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2pPr>
    <a:lvl3pPr marL="4319014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3pPr>
    <a:lvl4pPr marL="6477539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4pPr>
    <a:lvl5pPr marL="8638025" algn="l" defTabSz="4319014" rtl="0" eaLnBrk="0" fontAlgn="base" hangingPunct="0">
      <a:spcBef>
        <a:spcPct val="30000"/>
      </a:spcBef>
      <a:spcAft>
        <a:spcPct val="0"/>
      </a:spcAft>
      <a:defRPr sz="5681" kern="1200">
        <a:solidFill>
          <a:schemeClr val="tx1"/>
        </a:solidFill>
        <a:latin typeface="+mn-lt"/>
        <a:ea typeface="+mn-ea"/>
        <a:cs typeface="+mn-cs"/>
      </a:defRPr>
    </a:lvl5pPr>
    <a:lvl6pPr marL="10798512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6pPr>
    <a:lvl7pPr marL="12958214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7pPr>
    <a:lvl8pPr marL="15117918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8pPr>
    <a:lvl9pPr marL="17277619" algn="l" defTabSz="4319404" rtl="0" eaLnBrk="1" latinLnBrk="0" hangingPunct="1">
      <a:defRPr sz="56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44713" y="685800"/>
            <a:ext cx="256857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6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69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69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497263" fontAlgn="base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3497263" fontAlgn="base">
              <a:spcBef>
                <a:spcPct val="0"/>
              </a:spcBef>
              <a:spcAft>
                <a:spcPct val="0"/>
              </a:spcAft>
              <a:defRPr/>
            </a:pPr>
            <a:fld id="{46C949A4-D920-4EFA-88CF-4185F9565577}" type="slidenum">
              <a:rPr lang="pt-BR" sz="1200" smtClean="0"/>
              <a:pPr defTabSz="349726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18594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9948" y="13420202"/>
            <a:ext cx="27539395" cy="926013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9895" y="24480363"/>
            <a:ext cx="22679502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0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40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01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61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2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81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D31FF-DF2F-44E9-B984-2547EE671EB9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E6D5-8F0D-47F6-8F78-D9ACF4785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53A5C-4DF2-4690-A201-D8EACE8C0B73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87E8-0B99-409D-9DC1-7650059DD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89486" y="1730032"/>
            <a:ext cx="7289841" cy="3686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19963" y="1730032"/>
            <a:ext cx="21329532" cy="368605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ED42-CF64-4AFD-BC22-5AE2A6FD965A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EE91-9C63-4787-AE94-8C67637E36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3CC1-78F9-4B35-B37A-68606009B421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FEC8-53C2-4AFF-B6FD-FC81A12F09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321" y="27760415"/>
            <a:ext cx="27539395" cy="8580127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321" y="18310278"/>
            <a:ext cx="27539395" cy="9450138"/>
          </a:xfrm>
        </p:spPr>
        <p:txBody>
          <a:bodyPr anchor="b"/>
          <a:lstStyle>
            <a:lvl1pPr marL="0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1pPr>
            <a:lvl2pPr marL="1360209" indent="0">
              <a:buNone/>
              <a:defRPr sz="5367">
                <a:solidFill>
                  <a:schemeClr val="tx1">
                    <a:tint val="75000"/>
                  </a:schemeClr>
                </a:solidFill>
              </a:defRPr>
            </a:lvl2pPr>
            <a:lvl3pPr marL="2720418" indent="0">
              <a:buNone/>
              <a:defRPr sz="4745">
                <a:solidFill>
                  <a:schemeClr val="tx1">
                    <a:tint val="75000"/>
                  </a:schemeClr>
                </a:solidFill>
              </a:defRPr>
            </a:lvl3pPr>
            <a:lvl4pPr marL="408062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4083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80104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6125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2146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8167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C981-2662-40C0-8D6F-A7CC7C7DEEFB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604E-18B9-45FA-B144-2428D4C068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19966" y="10080153"/>
            <a:ext cx="14309686" cy="28510425"/>
          </a:xfrm>
        </p:spPr>
        <p:txBody>
          <a:bodyPr/>
          <a:lstStyle>
            <a:lvl1pPr>
              <a:defRPr sz="8322"/>
            </a:lvl1pPr>
            <a:lvl2pPr>
              <a:defRPr sz="7156"/>
            </a:lvl2pPr>
            <a:lvl3pPr>
              <a:defRPr sz="5989"/>
            </a:lvl3pPr>
            <a:lvl4pPr>
              <a:defRPr sz="5367"/>
            </a:lvl4pPr>
            <a:lvl5pPr>
              <a:defRPr sz="5367"/>
            </a:lvl5pPr>
            <a:lvl6pPr>
              <a:defRPr sz="5367"/>
            </a:lvl6pPr>
            <a:lvl7pPr>
              <a:defRPr sz="5367"/>
            </a:lvl7pPr>
            <a:lvl8pPr>
              <a:defRPr sz="5367"/>
            </a:lvl8pPr>
            <a:lvl9pPr>
              <a:defRPr sz="5367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69638" y="10080153"/>
            <a:ext cx="14309686" cy="28510425"/>
          </a:xfrm>
        </p:spPr>
        <p:txBody>
          <a:bodyPr/>
          <a:lstStyle>
            <a:lvl1pPr>
              <a:defRPr sz="8322"/>
            </a:lvl1pPr>
            <a:lvl2pPr>
              <a:defRPr sz="7156"/>
            </a:lvl2pPr>
            <a:lvl3pPr>
              <a:defRPr sz="5989"/>
            </a:lvl3pPr>
            <a:lvl4pPr>
              <a:defRPr sz="5367"/>
            </a:lvl4pPr>
            <a:lvl5pPr>
              <a:defRPr sz="5367"/>
            </a:lvl5pPr>
            <a:lvl6pPr>
              <a:defRPr sz="5367"/>
            </a:lvl6pPr>
            <a:lvl7pPr>
              <a:defRPr sz="5367"/>
            </a:lvl7pPr>
            <a:lvl8pPr>
              <a:defRPr sz="5367"/>
            </a:lvl8pPr>
            <a:lvl9pPr>
              <a:defRPr sz="5367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0EB32-6B07-4613-A59F-A13D213942FE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A2927-6858-4906-A2E6-3525CB5D9E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9965" y="9670148"/>
            <a:ext cx="14315312" cy="4030057"/>
          </a:xfrm>
        </p:spPr>
        <p:txBody>
          <a:bodyPr anchor="b"/>
          <a:lstStyle>
            <a:lvl1pPr marL="0" indent="0">
              <a:buNone/>
              <a:defRPr sz="7156" b="1"/>
            </a:lvl1pPr>
            <a:lvl2pPr marL="1360209" indent="0">
              <a:buNone/>
              <a:defRPr sz="5989" b="1"/>
            </a:lvl2pPr>
            <a:lvl3pPr marL="2720418" indent="0">
              <a:buNone/>
              <a:defRPr sz="5367" b="1"/>
            </a:lvl3pPr>
            <a:lvl4pPr marL="4080627" indent="0">
              <a:buNone/>
              <a:defRPr sz="4745" b="1"/>
            </a:lvl4pPr>
            <a:lvl5pPr marL="5440835" indent="0">
              <a:buNone/>
              <a:defRPr sz="4745" b="1"/>
            </a:lvl5pPr>
            <a:lvl6pPr marL="6801044" indent="0">
              <a:buNone/>
              <a:defRPr sz="4745" b="1"/>
            </a:lvl6pPr>
            <a:lvl7pPr marL="8161253" indent="0">
              <a:buNone/>
              <a:defRPr sz="4745" b="1"/>
            </a:lvl7pPr>
            <a:lvl8pPr marL="9521462" indent="0">
              <a:buNone/>
              <a:defRPr sz="4745" b="1"/>
            </a:lvl8pPr>
            <a:lvl9pPr marL="10881671" indent="0">
              <a:buNone/>
              <a:defRPr sz="4745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19965" y="13700202"/>
            <a:ext cx="14315312" cy="24890372"/>
          </a:xfrm>
        </p:spPr>
        <p:txBody>
          <a:bodyPr/>
          <a:lstStyle>
            <a:lvl1pPr>
              <a:defRPr sz="7156"/>
            </a:lvl1pPr>
            <a:lvl2pPr>
              <a:defRPr sz="5989"/>
            </a:lvl2pPr>
            <a:lvl3pPr>
              <a:defRPr sz="5367"/>
            </a:lvl3pPr>
            <a:lvl4pPr>
              <a:defRPr sz="4745"/>
            </a:lvl4pPr>
            <a:lvl5pPr>
              <a:defRPr sz="4745"/>
            </a:lvl5pPr>
            <a:lvl6pPr>
              <a:defRPr sz="4745"/>
            </a:lvl6pPr>
            <a:lvl7pPr>
              <a:defRPr sz="4745"/>
            </a:lvl7pPr>
            <a:lvl8pPr>
              <a:defRPr sz="4745"/>
            </a:lvl8pPr>
            <a:lvl9pPr>
              <a:defRPr sz="474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8393" y="9670148"/>
            <a:ext cx="14320935" cy="4030057"/>
          </a:xfrm>
        </p:spPr>
        <p:txBody>
          <a:bodyPr anchor="b"/>
          <a:lstStyle>
            <a:lvl1pPr marL="0" indent="0">
              <a:buNone/>
              <a:defRPr sz="7156" b="1"/>
            </a:lvl1pPr>
            <a:lvl2pPr marL="1360209" indent="0">
              <a:buNone/>
              <a:defRPr sz="5989" b="1"/>
            </a:lvl2pPr>
            <a:lvl3pPr marL="2720418" indent="0">
              <a:buNone/>
              <a:defRPr sz="5367" b="1"/>
            </a:lvl3pPr>
            <a:lvl4pPr marL="4080627" indent="0">
              <a:buNone/>
              <a:defRPr sz="4745" b="1"/>
            </a:lvl4pPr>
            <a:lvl5pPr marL="5440835" indent="0">
              <a:buNone/>
              <a:defRPr sz="4745" b="1"/>
            </a:lvl5pPr>
            <a:lvl6pPr marL="6801044" indent="0">
              <a:buNone/>
              <a:defRPr sz="4745" b="1"/>
            </a:lvl6pPr>
            <a:lvl7pPr marL="8161253" indent="0">
              <a:buNone/>
              <a:defRPr sz="4745" b="1"/>
            </a:lvl7pPr>
            <a:lvl8pPr marL="9521462" indent="0">
              <a:buNone/>
              <a:defRPr sz="4745" b="1"/>
            </a:lvl8pPr>
            <a:lvl9pPr marL="10881671" indent="0">
              <a:buNone/>
              <a:defRPr sz="4745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8393" y="13700202"/>
            <a:ext cx="14320935" cy="24890372"/>
          </a:xfrm>
        </p:spPr>
        <p:txBody>
          <a:bodyPr/>
          <a:lstStyle>
            <a:lvl1pPr>
              <a:defRPr sz="7156"/>
            </a:lvl1pPr>
            <a:lvl2pPr>
              <a:defRPr sz="5989"/>
            </a:lvl2pPr>
            <a:lvl3pPr>
              <a:defRPr sz="5367"/>
            </a:lvl3pPr>
            <a:lvl4pPr>
              <a:defRPr sz="4745"/>
            </a:lvl4pPr>
            <a:lvl5pPr>
              <a:defRPr sz="4745"/>
            </a:lvl5pPr>
            <a:lvl6pPr>
              <a:defRPr sz="4745"/>
            </a:lvl6pPr>
            <a:lvl7pPr>
              <a:defRPr sz="4745"/>
            </a:lvl7pPr>
            <a:lvl8pPr>
              <a:defRPr sz="4745"/>
            </a:lvl8pPr>
            <a:lvl9pPr>
              <a:defRPr sz="474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3D5F6-2297-4414-A826-4E8257597A9E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FC45B-8BB8-4D47-B6C7-8651031D20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E1E4-75B6-45C0-B60E-EB42051C5AF9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56CEA-786F-4C33-97F1-6545F069B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5478-CA11-4FAF-93B8-BD3A548AFB0B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1AD8-62DB-4B30-9FCC-5E4416FAE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968" y="1720025"/>
            <a:ext cx="10659144" cy="7320109"/>
          </a:xfrm>
        </p:spPr>
        <p:txBody>
          <a:bodyPr anchor="b"/>
          <a:lstStyle>
            <a:lvl1pPr algn="l">
              <a:defRPr sz="598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223" y="1720031"/>
            <a:ext cx="18112102" cy="36870546"/>
          </a:xfrm>
        </p:spPr>
        <p:txBody>
          <a:bodyPr/>
          <a:lstStyle>
            <a:lvl1pPr>
              <a:defRPr sz="9489"/>
            </a:lvl1pPr>
            <a:lvl2pPr>
              <a:defRPr sz="8322"/>
            </a:lvl2pPr>
            <a:lvl3pPr>
              <a:defRPr sz="7156"/>
            </a:lvl3pPr>
            <a:lvl4pPr>
              <a:defRPr sz="5989"/>
            </a:lvl4pPr>
            <a:lvl5pPr>
              <a:defRPr sz="5989"/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19968" y="9040138"/>
            <a:ext cx="10659144" cy="29550440"/>
          </a:xfrm>
        </p:spPr>
        <p:txBody>
          <a:bodyPr/>
          <a:lstStyle>
            <a:lvl1pPr marL="0" indent="0">
              <a:buNone/>
              <a:defRPr sz="4200"/>
            </a:lvl1pPr>
            <a:lvl2pPr marL="1360209" indent="0">
              <a:buNone/>
              <a:defRPr sz="3578"/>
            </a:lvl2pPr>
            <a:lvl3pPr marL="2720418" indent="0">
              <a:buNone/>
              <a:defRPr sz="2956"/>
            </a:lvl3pPr>
            <a:lvl4pPr marL="4080627" indent="0">
              <a:buNone/>
              <a:defRPr sz="2645"/>
            </a:lvl4pPr>
            <a:lvl5pPr marL="5440835" indent="0">
              <a:buNone/>
              <a:defRPr sz="2645"/>
            </a:lvl5pPr>
            <a:lvl6pPr marL="6801044" indent="0">
              <a:buNone/>
              <a:defRPr sz="2645"/>
            </a:lvl6pPr>
            <a:lvl7pPr marL="8161253" indent="0">
              <a:buNone/>
              <a:defRPr sz="2645"/>
            </a:lvl7pPr>
            <a:lvl8pPr marL="9521462" indent="0">
              <a:buNone/>
              <a:defRPr sz="2645"/>
            </a:lvl8pPr>
            <a:lvl9pPr marL="10881671" indent="0">
              <a:buNone/>
              <a:defRPr sz="264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4001C-8903-4F23-A516-E072C24B29B4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E4F73-7274-43E4-BFE4-A7F03CC9E0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488" y="30240448"/>
            <a:ext cx="19439573" cy="3570056"/>
          </a:xfrm>
        </p:spPr>
        <p:txBody>
          <a:bodyPr anchor="b"/>
          <a:lstStyle>
            <a:lvl1pPr algn="l">
              <a:defRPr sz="5989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488" y="3860059"/>
            <a:ext cx="19439573" cy="25920383"/>
          </a:xfrm>
        </p:spPr>
        <p:txBody>
          <a:bodyPr rtlCol="0">
            <a:normAutofit/>
          </a:bodyPr>
          <a:lstStyle>
            <a:lvl1pPr marL="0" indent="0">
              <a:buNone/>
              <a:defRPr sz="9489"/>
            </a:lvl1pPr>
            <a:lvl2pPr marL="1360209" indent="0">
              <a:buNone/>
              <a:defRPr sz="8322"/>
            </a:lvl2pPr>
            <a:lvl3pPr marL="2720418" indent="0">
              <a:buNone/>
              <a:defRPr sz="7156"/>
            </a:lvl3pPr>
            <a:lvl4pPr marL="4080627" indent="0">
              <a:buNone/>
              <a:defRPr sz="5989"/>
            </a:lvl4pPr>
            <a:lvl5pPr marL="5440835" indent="0">
              <a:buNone/>
              <a:defRPr sz="5989"/>
            </a:lvl5pPr>
            <a:lvl6pPr marL="6801044" indent="0">
              <a:buNone/>
              <a:defRPr sz="5989"/>
            </a:lvl6pPr>
            <a:lvl7pPr marL="8161253" indent="0">
              <a:buNone/>
              <a:defRPr sz="5989"/>
            </a:lvl7pPr>
            <a:lvl8pPr marL="9521462" indent="0">
              <a:buNone/>
              <a:defRPr sz="5989"/>
            </a:lvl8pPr>
            <a:lvl9pPr marL="10881671" indent="0">
              <a:buNone/>
              <a:defRPr sz="5989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488" y="33810502"/>
            <a:ext cx="19439573" cy="5070072"/>
          </a:xfrm>
        </p:spPr>
        <p:txBody>
          <a:bodyPr/>
          <a:lstStyle>
            <a:lvl1pPr marL="0" indent="0">
              <a:buNone/>
              <a:defRPr sz="4200"/>
            </a:lvl1pPr>
            <a:lvl2pPr marL="1360209" indent="0">
              <a:buNone/>
              <a:defRPr sz="3578"/>
            </a:lvl2pPr>
            <a:lvl3pPr marL="2720418" indent="0">
              <a:buNone/>
              <a:defRPr sz="2956"/>
            </a:lvl3pPr>
            <a:lvl4pPr marL="4080627" indent="0">
              <a:buNone/>
              <a:defRPr sz="2645"/>
            </a:lvl4pPr>
            <a:lvl5pPr marL="5440835" indent="0">
              <a:buNone/>
              <a:defRPr sz="2645"/>
            </a:lvl5pPr>
            <a:lvl6pPr marL="6801044" indent="0">
              <a:buNone/>
              <a:defRPr sz="2645"/>
            </a:lvl6pPr>
            <a:lvl7pPr marL="8161253" indent="0">
              <a:buNone/>
              <a:defRPr sz="2645"/>
            </a:lvl7pPr>
            <a:lvl8pPr marL="9521462" indent="0">
              <a:buNone/>
              <a:defRPr sz="2645"/>
            </a:lvl8pPr>
            <a:lvl9pPr marL="10881671" indent="0">
              <a:buNone/>
              <a:defRPr sz="264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D5D9E-60D4-425C-A15E-225F13CB849E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70D2C-7E00-4B79-97E4-202D8B67EA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620374" y="1729550"/>
            <a:ext cx="29158543" cy="720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1620374" y="10080150"/>
            <a:ext cx="29158543" cy="2851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758" tIns="174879" rIns="349758" bIns="174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372" y="40040591"/>
            <a:ext cx="7559019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l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393945-362F-4A93-88F1-B063878272D7}" type="datetimeFigureOut">
              <a:rPr lang="pt-BR"/>
              <a:pPr>
                <a:defRPr/>
              </a:pPr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69146" y="40040591"/>
            <a:ext cx="10260998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ctr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19897" y="40040591"/>
            <a:ext cx="7559019" cy="2300986"/>
          </a:xfrm>
          <a:prstGeom prst="rect">
            <a:avLst/>
          </a:prstGeom>
        </p:spPr>
        <p:txBody>
          <a:bodyPr vert="horz" lIns="349758" tIns="174879" rIns="349758" bIns="174879" rtlCol="0" anchor="ctr"/>
          <a:lstStyle>
            <a:lvl1pPr algn="r" defTabSz="2720418" fontAlgn="auto">
              <a:spcBef>
                <a:spcPts val="0"/>
              </a:spcBef>
              <a:spcAft>
                <a:spcPts val="0"/>
              </a:spcAft>
              <a:defRPr sz="3578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BB9F68-A798-4865-A259-5C6A5ACA8A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20171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2pPr>
      <a:lvl3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3pPr>
      <a:lvl4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4pPr>
      <a:lvl5pPr algn="ctr" defTabSz="2720171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5pPr>
      <a:lvl6pPr marL="35561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6pPr>
      <a:lvl7pPr marL="71122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7pPr>
      <a:lvl8pPr marL="1066830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8pPr>
      <a:lvl9pPr marL="1422441" algn="ctr" defTabSz="2720171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itchFamily="34" charset="0"/>
        </a:defRPr>
      </a:lvl9pPr>
    </p:titleStyle>
    <p:bodyStyle>
      <a:lvl1pPr marL="1019910" indent="-1019910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489" kern="1200">
          <a:solidFill>
            <a:schemeClr val="tx1"/>
          </a:solidFill>
          <a:latin typeface="+mn-lt"/>
          <a:ea typeface="+mn-ea"/>
          <a:cs typeface="+mn-cs"/>
        </a:defRPr>
      </a:lvl1pPr>
      <a:lvl2pPr marL="2210216" indent="-849513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322" kern="1200">
          <a:solidFill>
            <a:schemeClr val="tx1"/>
          </a:solidFill>
          <a:latin typeface="+mn-lt"/>
          <a:ea typeface="+mn-ea"/>
          <a:cs typeface="+mn-cs"/>
        </a:defRPr>
      </a:lvl2pPr>
      <a:lvl3pPr marL="3400522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156" kern="1200">
          <a:solidFill>
            <a:schemeClr val="tx1"/>
          </a:solidFill>
          <a:latin typeface="+mn-lt"/>
          <a:ea typeface="+mn-ea"/>
          <a:cs typeface="+mn-cs"/>
        </a:defRPr>
      </a:lvl3pPr>
      <a:lvl4pPr marL="4759991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5989" kern="1200">
          <a:solidFill>
            <a:schemeClr val="tx1"/>
          </a:solidFill>
          <a:latin typeface="+mn-lt"/>
          <a:ea typeface="+mn-ea"/>
          <a:cs typeface="+mn-cs"/>
        </a:defRPr>
      </a:lvl4pPr>
      <a:lvl5pPr marL="6120693" indent="-679117" algn="l" defTabSz="2720171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5989" kern="1200">
          <a:solidFill>
            <a:schemeClr val="tx1"/>
          </a:solidFill>
          <a:latin typeface="+mn-lt"/>
          <a:ea typeface="+mn-ea"/>
          <a:cs typeface="+mn-cs"/>
        </a:defRPr>
      </a:lvl5pPr>
      <a:lvl6pPr marL="7481149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6pPr>
      <a:lvl7pPr marL="8841358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7pPr>
      <a:lvl8pPr marL="10201566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8pPr>
      <a:lvl9pPr marL="11561775" indent="-680104" algn="l" defTabSz="2720418" rtl="0" eaLnBrk="1" latinLnBrk="0" hangingPunct="1">
        <a:spcBef>
          <a:spcPct val="20000"/>
        </a:spcBef>
        <a:buFont typeface="Arial" pitchFamily="34" charset="0"/>
        <a:buChar char="•"/>
        <a:defRPr sz="5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1pPr>
      <a:lvl2pPr marL="1360209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2pPr>
      <a:lvl3pPr marL="2720418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3pPr>
      <a:lvl4pPr marL="4080627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4pPr>
      <a:lvl5pPr marL="5440835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5pPr>
      <a:lvl6pPr marL="6801044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6pPr>
      <a:lvl7pPr marL="8161253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7pPr>
      <a:lvl8pPr marL="9521462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8pPr>
      <a:lvl9pPr marL="10881671" algn="l" defTabSz="2720418" rtl="0" eaLnBrk="1" latinLnBrk="0" hangingPunct="1">
        <a:defRPr sz="5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5"/>
            <a:ext cx="32399288" cy="6538257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-40770" y="53314"/>
            <a:ext cx="32465916" cy="755875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" y="9430967"/>
            <a:ext cx="10687870" cy="1624112"/>
          </a:xfrm>
          <a:prstGeom prst="rect">
            <a:avLst/>
          </a:prstGeom>
          <a:solidFill>
            <a:srgbClr val="267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009" y="14836584"/>
            <a:ext cx="9164435" cy="16577929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0" y="38875226"/>
            <a:ext cx="32425146" cy="432541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582021" y="4568683"/>
            <a:ext cx="29049998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000" b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Bernardo </a:t>
            </a:r>
            <a:r>
              <a:rPr lang="pt-BR" sz="4000" b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Taucei</a:t>
            </a:r>
            <a:r>
              <a:rPr lang="pt-BR" sz="4000" b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4000" b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¹*, </a:t>
            </a:r>
            <a:r>
              <a:rPr lang="pt-BR" sz="4000" b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Luis</a:t>
            </a:r>
            <a:r>
              <a:rPr lang="pt-BR" sz="4000" b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Costa</a:t>
            </a:r>
            <a:r>
              <a:rPr lang="it-IT" sz="4000" b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¹**, Geraldo Xexéo¹²** </a:t>
            </a:r>
            <a:endParaRPr lang="pt-BR" dirty="0"/>
          </a:p>
          <a:p>
            <a:r>
              <a:rPr lang="it-IT" sz="3600" b="1" dirty="0">
                <a:solidFill>
                  <a:srgbClr val="2671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*bernardo@cos.ufrj.br, **luisfcosta@cos.ufrj.br</a:t>
            </a:r>
            <a:r>
              <a:rPr lang="it-IT" sz="3600" b="1" dirty="0">
                <a:solidFill>
                  <a:srgbClr val="26719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***xexeo@cos.ufrj.br</a:t>
            </a:r>
            <a:endParaRPr lang="pt-BR" sz="4000" b="1" dirty="0" err="1">
              <a:solidFill>
                <a:srgbClr val="26719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82021" y="6000712"/>
            <a:ext cx="25346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Resumo/Abstract – 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 Design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(GDC) é uma ferramenta que permite sintetizar os elementos importantes de um jogo, com o objetivo de melhorar a comunicação entre os membros de uma equipe durante o desenvolvimento da proposta. Diversos </a:t>
            </a:r>
            <a:r>
              <a:rPr lang="pt-BR" sz="3200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GDCs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foram criados nos últimos anos, mas poucos se preocuparam em analisar e incorporar as características que constituem a ferramenta na qual se inspiraram: o 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(BMC). Assim, este artigo faz uma análise dos </a:t>
            </a:r>
            <a:r>
              <a:rPr lang="pt-BR" sz="3200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GDCs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partir das características observadas no BMC e 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Design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Thinking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(DTC) com objetivo de observar como elas podem afetar o desenvolvimento e a qualidade dos </a:t>
            </a:r>
            <a:r>
              <a:rPr lang="pt-BR" sz="3200" i="1" dirty="0" err="1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jogos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120567" y="9908384"/>
            <a:ext cx="7451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 e Fund. Teórica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582020" y="11375183"/>
            <a:ext cx="910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Objetivo do artigo foi responder a seguinte pergunta: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características podem interferir, de forma positiva, na qualidade dos Game Design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características foram levantadas ao realizar um estudo sobre as origens e o funcionamento do BMC e DTC.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959" y="41142420"/>
            <a:ext cx="2238201" cy="103111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59" y="40860477"/>
            <a:ext cx="2646811" cy="111088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663" y="40922474"/>
            <a:ext cx="3185349" cy="127148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7659" y="40722989"/>
            <a:ext cx="1249601" cy="1146369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3238204" y="17260675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Figura 1: BMC (A) e DTC (B)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1962440" y="16458798"/>
            <a:ext cx="9154333" cy="1689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Organização por influência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aproxima as seções que possuem maior influencia entre si, facilitando a revisão das informações preenchidas no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Frameworks, como MDA, parecem guiar 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nessa direção.</a:t>
            </a:r>
          </a:p>
          <a:p>
            <a:pPr marL="457200" indent="-457200" algn="just">
              <a:buFontTx/>
              <a:buChar char="-"/>
            </a:pPr>
            <a:endParaRPr lang="pt-BR" sz="2000" b="1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Distinção de blocos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evidencia relação entre a as seções pertencentes a um bloco e torna visível o 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agrupamento por relação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Relação referente a: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 de um método expresso pelo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a uma perspectiva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Tons e cores diferentes para distinguir blocos agrupados por relação e associar materiais extras, como cartas e tabuleiros.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Ícones podem ajudar a distinguir  seções e podem ser usados para associar materiais extras </a:t>
            </a:r>
          </a:p>
          <a:p>
            <a:pPr algn="just"/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Significado atômico das seções</a:t>
            </a:r>
            <a:endParaRPr lang="pt-BR" sz="3200" dirty="0">
              <a:solidFill>
                <a:schemeClr val="tx2">
                  <a:lumMod val="60000"/>
                  <a:lumOff val="4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Reduz a quantidade de informação nas seções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Facilita a localização do dado desejado</a:t>
            </a:r>
          </a:p>
          <a:p>
            <a:pPr algn="just"/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Ordem de preenchimento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torna o uso do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mais  intuitivo. Relações e Influências menos evidentes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Uso de setas para indicação da ordem</a:t>
            </a:r>
          </a:p>
          <a:p>
            <a:pPr marL="457200" indent="-457200" algn="just">
              <a:buFontTx/>
              <a:buChar char="-"/>
            </a:pP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aparenta ser um mapa de um método</a:t>
            </a:r>
          </a:p>
          <a:p>
            <a:pPr marL="457200" indent="-457200" algn="just">
              <a:buFontTx/>
              <a:buChar char="-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Métodos para conteúdo</a:t>
            </a:r>
            <a:r>
              <a:rPr lang="pt-BR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auxiliam no desenvolvimento e  na seleção de conteúdo.</a:t>
            </a:r>
          </a:p>
          <a:p>
            <a:pPr algn="just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Cartas, tabuleiro e sugestões de métodos</a:t>
            </a:r>
          </a:p>
          <a:p>
            <a:pPr algn="just"/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MVP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auxilia na definição dos elementos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míninos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o protótipo do jogo deve possuir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Definição em uma seção específica </a:t>
            </a:r>
          </a:p>
          <a:p>
            <a:pPr marL="457200" indent="-457200" algn="just">
              <a:buFontTx/>
              <a:buChar char="-"/>
            </a:pP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Idéia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já pode estar subentendida no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.+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0261659" y="39458303"/>
            <a:ext cx="1086218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Filiações conforme numeração ¹² </a:t>
            </a:r>
          </a:p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Universidade Federal do Rio de Janeiro, Programa de Engenharia de Sistemas e Computação/COPPE, Brasil¹</a:t>
            </a:r>
          </a:p>
          <a:p>
            <a:pPr algn="just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Universidade Federal do Rio de Janeiro, Departamento de Ciência da Computação/IM, Brasil²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24097659" y="39458303"/>
            <a:ext cx="653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2F578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Agradecimento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452" y="40860477"/>
            <a:ext cx="2160995" cy="92417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45" y="39647224"/>
            <a:ext cx="4526895" cy="2550499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11735325" y="14518556"/>
            <a:ext cx="9456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Jimenez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(figura 3, letra A)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Único a utilizar um framework na sua construção (MDA)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único a apresentar as características "organização por influência“ e "significado atômico das seções".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agrupamento por relação apresenta as perspectivas presentes no MDA e no BMC, que podem ser vistas na figura abaixo.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3495E14-4929-40D5-8BE9-293BF5F0DB61}"/>
              </a:ext>
            </a:extLst>
          </p:cNvPr>
          <p:cNvGrpSpPr/>
          <p:nvPr/>
        </p:nvGrpSpPr>
        <p:grpSpPr>
          <a:xfrm>
            <a:off x="21962440" y="14471527"/>
            <a:ext cx="10439004" cy="1604799"/>
            <a:chOff x="21960284" y="27366210"/>
            <a:chExt cx="10439004" cy="1604799"/>
          </a:xfrm>
        </p:grpSpPr>
        <p:sp>
          <p:nvSpPr>
            <p:cNvPr id="59" name="Retângulo 58"/>
            <p:cNvSpPr/>
            <p:nvPr/>
          </p:nvSpPr>
          <p:spPr>
            <a:xfrm>
              <a:off x="21960284" y="27366210"/>
              <a:ext cx="10439004" cy="1604799"/>
            </a:xfrm>
            <a:prstGeom prst="rect">
              <a:avLst/>
            </a:prstGeom>
            <a:solidFill>
              <a:srgbClr val="2671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3040404" y="27785383"/>
              <a:ext cx="84283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Conclusão</a:t>
              </a:r>
            </a:p>
          </p:txBody>
        </p:sp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340" y="27931811"/>
              <a:ext cx="378795" cy="410203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FEB0634-5F76-43E2-83DD-5D7A5A6F4CC6}"/>
              </a:ext>
            </a:extLst>
          </p:cNvPr>
          <p:cNvGrpSpPr/>
          <p:nvPr/>
        </p:nvGrpSpPr>
        <p:grpSpPr>
          <a:xfrm>
            <a:off x="1582020" y="1035062"/>
            <a:ext cx="29955328" cy="3139321"/>
            <a:chOff x="1582020" y="573983"/>
            <a:chExt cx="29955328" cy="3139321"/>
          </a:xfrm>
        </p:grpSpPr>
        <p:sp>
          <p:nvSpPr>
            <p:cNvPr id="11" name="CaixaDeTexto 10"/>
            <p:cNvSpPr txBox="1"/>
            <p:nvPr/>
          </p:nvSpPr>
          <p:spPr>
            <a:xfrm>
              <a:off x="1582020" y="573983"/>
              <a:ext cx="2268281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b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Uma análise crítica sobre </a:t>
              </a:r>
              <a:r>
                <a:rPr lang="pt-BR" sz="6600" b="1" dirty="0" err="1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canvas</a:t>
              </a:r>
              <a:r>
                <a:rPr lang="pt-BR" sz="6600" b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para jogos, baseado nas qualidades do </a:t>
              </a:r>
              <a:r>
                <a:rPr lang="pt-BR" sz="6600" b="1" i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Business </a:t>
              </a:r>
              <a:r>
                <a:rPr lang="pt-BR" sz="6600" b="1" i="1" dirty="0" err="1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Model</a:t>
              </a:r>
              <a:r>
                <a:rPr lang="pt-BR" sz="6600" b="1" i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6600" b="1" i="1" dirty="0" err="1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Canvas</a:t>
              </a:r>
              <a:r>
                <a:rPr lang="pt-BR" sz="6600" b="1" i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e Design </a:t>
              </a:r>
              <a:r>
                <a:rPr lang="pt-BR" sz="6600" b="1" i="1" dirty="0" err="1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Thinking</a:t>
              </a:r>
              <a:r>
                <a:rPr lang="pt-BR" sz="6600" b="1" i="1" dirty="0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6600" b="1" i="1" dirty="0" err="1">
                  <a:solidFill>
                    <a:srgbClr val="26719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Canvas</a:t>
              </a:r>
              <a:endParaRPr lang="pt-BR" sz="6600" b="1" i="1" dirty="0">
                <a:solidFill>
                  <a:srgbClr val="26719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5619" y="573983"/>
              <a:ext cx="5601729" cy="2330809"/>
            </a:xfrm>
            <a:prstGeom prst="rect">
              <a:avLst/>
            </a:prstGeom>
          </p:spPr>
        </p:pic>
      </p:grpSp>
      <p:pic>
        <p:nvPicPr>
          <p:cNvPr id="68" name="Imagem 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0" y="10004443"/>
            <a:ext cx="378795" cy="410203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3" t="6064" r="4828" b="5047"/>
          <a:stretch/>
        </p:blipFill>
        <p:spPr>
          <a:xfrm>
            <a:off x="28704239" y="6154337"/>
            <a:ext cx="2412534" cy="2412534"/>
          </a:xfrm>
          <a:prstGeom prst="rect">
            <a:avLst/>
          </a:prstGeom>
        </p:spPr>
      </p:pic>
      <p:pic>
        <p:nvPicPr>
          <p:cNvPr id="69" name="Imagem 6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BC78704-BE25-4E0F-964C-8538011125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214" y="9358959"/>
            <a:ext cx="19347560" cy="4251461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72142928-FAFD-4320-B724-36BC495A05E4}"/>
              </a:ext>
            </a:extLst>
          </p:cNvPr>
          <p:cNvSpPr txBox="1"/>
          <p:nvPr/>
        </p:nvSpPr>
        <p:spPr>
          <a:xfrm>
            <a:off x="17538294" y="13660274"/>
            <a:ext cx="874247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Tabela 1 - Características apresentadas pelos </a:t>
            </a:r>
            <a:r>
              <a:rPr lang="pt-BR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GDCs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8EC3DD8-119A-4197-916B-4F5FC963B0BB}"/>
              </a:ext>
            </a:extLst>
          </p:cNvPr>
          <p:cNvSpPr txBox="1"/>
          <p:nvPr/>
        </p:nvSpPr>
        <p:spPr>
          <a:xfrm>
            <a:off x="1549177" y="18118956"/>
            <a:ext cx="9105851" cy="1468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 BMC (figura 1, letra A) teve origem em uma ontologia sobre modelos de negócios e foca na construção desses modelos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organização por Influência: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seções próximas possuem maior influência entre si. Ela dita a organização do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agrupamento por relação: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conjunto de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seções ou blocos que possuem uma relação entre si ou oferecem uma perspectiva específica – azul/valor e laranja/eficiência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Significado atômico das seções: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cada seções do BMC trata somente um assunto.</a:t>
            </a:r>
          </a:p>
          <a:p>
            <a:pPr marL="457200" indent="-457200" algn="just">
              <a:buFontTx/>
              <a:buChar char="-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DTC (figura 1, letra B) se inspirou no Design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Thinking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seu foco é a criação de produtos.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Ordem de preenchimento: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possui uma organização onde ordem de preenchimento é mais intuitivas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Distinção de blocos: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blocos de informação são diferenciados por cores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indicanado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fase do ciclo de vida do produto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Métodos para conteúdo: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cartas e tabuleiros ajudam a gerar, analisar e filtrar informações.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Conceito de MVP: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Uma das fases do processo representado no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utiliza um tabuleiro que restringe o espaço para disposição de informação induzindo usuário a pensar num mínimo produto viável.</a:t>
            </a:r>
          </a:p>
          <a:p>
            <a:pPr algn="just"/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m 6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2A03C029-80D2-4309-B26B-C8B1EEC5B0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4916934"/>
            <a:ext cx="9073008" cy="2199725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1B10E24-2B27-40B8-9A1D-41436A69BECA}"/>
              </a:ext>
            </a:extLst>
          </p:cNvPr>
          <p:cNvGrpSpPr/>
          <p:nvPr/>
        </p:nvGrpSpPr>
        <p:grpSpPr>
          <a:xfrm>
            <a:off x="-32842" y="32926034"/>
            <a:ext cx="10687870" cy="1624112"/>
            <a:chOff x="-32842" y="31921960"/>
            <a:chExt cx="10687870" cy="1624112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64A96BC4-EB54-47AC-81F0-7A1B13CA830A}"/>
                </a:ext>
              </a:extLst>
            </p:cNvPr>
            <p:cNvSpPr/>
            <p:nvPr/>
          </p:nvSpPr>
          <p:spPr>
            <a:xfrm>
              <a:off x="-32842" y="31921960"/>
              <a:ext cx="10687870" cy="1624112"/>
            </a:xfrm>
            <a:prstGeom prst="rect">
              <a:avLst/>
            </a:prstGeom>
            <a:solidFill>
              <a:srgbClr val="2671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3E1ECB48-83FC-4C18-8685-27C4B9DCDC24}"/>
                </a:ext>
              </a:extLst>
            </p:cNvPr>
            <p:cNvSpPr txBox="1"/>
            <p:nvPr/>
          </p:nvSpPr>
          <p:spPr>
            <a:xfrm>
              <a:off x="2087723" y="32399377"/>
              <a:ext cx="74510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Resultado</a:t>
              </a:r>
            </a:p>
          </p:txBody>
        </p:sp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F45A983F-74D8-48A8-91CA-4127211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176" y="32495436"/>
              <a:ext cx="378795" cy="410203"/>
            </a:xfrm>
            <a:prstGeom prst="rect">
              <a:avLst/>
            </a:prstGeom>
          </p:spPr>
        </p:pic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0E6A983-FBAE-40EE-B1E5-2F40E25651B2}"/>
              </a:ext>
            </a:extLst>
          </p:cNvPr>
          <p:cNvSpPr txBox="1"/>
          <p:nvPr/>
        </p:nvSpPr>
        <p:spPr>
          <a:xfrm>
            <a:off x="1582020" y="34887534"/>
            <a:ext cx="91058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características extraídas do BMC e DTC foram usadas para analisar os </a:t>
            </a:r>
            <a:r>
              <a:rPr lang="pt-BR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 Design </a:t>
            </a:r>
            <a:r>
              <a:rPr lang="pt-BR" sz="3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presentes na tabela 1. Nesta tabela é apresentado um resumo das características encontradas em cada GDC. 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452B606-7434-48E7-BA30-E3F43AAEFFDC}"/>
              </a:ext>
            </a:extLst>
          </p:cNvPr>
          <p:cNvGrpSpPr/>
          <p:nvPr/>
        </p:nvGrpSpPr>
        <p:grpSpPr>
          <a:xfrm>
            <a:off x="11511328" y="33536738"/>
            <a:ext cx="19874178" cy="5417509"/>
            <a:chOff x="11511328" y="33697663"/>
            <a:chExt cx="19874178" cy="5417509"/>
          </a:xfrm>
        </p:grpSpPr>
        <p:pic>
          <p:nvPicPr>
            <p:cNvPr id="30" name="Imagem 29" descr="Uma imagem contendo captura de tela&#10;&#10;Descrição gerada com muito alta confiança">
              <a:extLst>
                <a:ext uri="{FF2B5EF4-FFF2-40B4-BE49-F238E27FC236}">
                  <a16:creationId xmlns:a16="http://schemas.microsoft.com/office/drawing/2014/main" id="{3CCA19D9-3A59-4A1A-9B56-0843D4A05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1328" y="33697663"/>
              <a:ext cx="19874178" cy="5417509"/>
            </a:xfrm>
            <a:prstGeom prst="rect">
              <a:avLst/>
            </a:prstGeom>
          </p:spPr>
        </p:pic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870194C-106A-496D-809B-D96154A950E7}"/>
                </a:ext>
              </a:extLst>
            </p:cNvPr>
            <p:cNvSpPr txBox="1"/>
            <p:nvPr/>
          </p:nvSpPr>
          <p:spPr>
            <a:xfrm>
              <a:off x="16775708" y="38090151"/>
              <a:ext cx="96522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Figura 3: </a:t>
              </a:r>
              <a:r>
                <a:rPr lang="pt-BR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Canvas</a:t>
              </a:r>
              <a:r>
                <a:rPr lang="pt-B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de Jiménez (A), Sarinho (B), Carey (C)</a:t>
              </a:r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5C5F9AD-8C60-4B00-B7D4-F0EB77BC447E}"/>
              </a:ext>
            </a:extLst>
          </p:cNvPr>
          <p:cNvSpPr txBox="1"/>
          <p:nvPr/>
        </p:nvSpPr>
        <p:spPr>
          <a:xfrm>
            <a:off x="13043364" y="33662033"/>
            <a:ext cx="1140056" cy="14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4D3BF26-89BE-4C6E-911C-162BF60163B4}"/>
              </a:ext>
            </a:extLst>
          </p:cNvPr>
          <p:cNvSpPr txBox="1"/>
          <p:nvPr/>
        </p:nvSpPr>
        <p:spPr>
          <a:xfrm>
            <a:off x="14461591" y="33662033"/>
            <a:ext cx="873957" cy="14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D8ADBD4-9CBC-40DD-8262-A27796FAE659}"/>
              </a:ext>
            </a:extLst>
          </p:cNvPr>
          <p:cNvSpPr txBox="1"/>
          <p:nvPr/>
        </p:nvSpPr>
        <p:spPr>
          <a:xfrm>
            <a:off x="15695588" y="33662033"/>
            <a:ext cx="846707" cy="140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1B8D1EB7-70D0-4AFE-A4F3-4C85BFB201E7}"/>
              </a:ext>
            </a:extLst>
          </p:cNvPr>
          <p:cNvSpPr txBox="1"/>
          <p:nvPr/>
        </p:nvSpPr>
        <p:spPr>
          <a:xfrm>
            <a:off x="11735148" y="24696663"/>
            <a:ext cx="945660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Sarinho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(figura 3, letra B)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Possui ordem de preenchimento indicada por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setas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Agrupamento por relação: set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design inicial e o design avançado.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seção Game Business há espaço para a descrição do MVP. </a:t>
            </a:r>
          </a:p>
          <a:p>
            <a:pPr marL="457200" indent="-457200" algn="just">
              <a:buFontTx/>
              <a:buChar char="-"/>
            </a:pP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engloba a maior quantidade de informações sobre um jogo.</a:t>
            </a:r>
          </a:p>
          <a:p>
            <a:pPr algn="just"/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3200" b="1" dirty="0" err="1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canvas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Carey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(figura 3, letra C)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apresenta uma ordem de preenchimento, indicado pelas setas 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agrupamento por relação e distinção dos blocos aparecem juntos. set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game design e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considerations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azul, laranja e cinza.</a:t>
            </a:r>
          </a:p>
          <a:p>
            <a:pPr algn="just"/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85325FDB-332F-4EC0-B479-28EDB8D72F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148" y="19325963"/>
            <a:ext cx="6768751" cy="4918724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FA58EF30-6FBC-4E3F-8AA9-1F786FE284E3}"/>
              </a:ext>
            </a:extLst>
          </p:cNvPr>
          <p:cNvSpPr txBox="1"/>
          <p:nvPr/>
        </p:nvSpPr>
        <p:spPr>
          <a:xfrm>
            <a:off x="18503900" y="21080581"/>
            <a:ext cx="24934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Figura 2 - </a:t>
            </a: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Perspectivas do BMC </a:t>
            </a:r>
          </a:p>
          <a:p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do MDA</a:t>
            </a:r>
          </a:p>
        </p:txBody>
      </p:sp>
    </p:spTree>
    <p:extLst>
      <p:ext uri="{BB962C8B-B14F-4D97-AF65-F5344CB8AC3E}">
        <p14:creationId xmlns:p14="http://schemas.microsoft.com/office/powerpoint/2010/main" val="413102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874</Words>
  <Application>Microsoft Office PowerPoint</Application>
  <PresentationFormat>Personalizar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</dc:creator>
  <cp:lastModifiedBy>Bernardo Blasquez Taucei</cp:lastModifiedBy>
  <cp:revision>146</cp:revision>
  <dcterms:created xsi:type="dcterms:W3CDTF">2011-08-10T18:22:05Z</dcterms:created>
  <dcterms:modified xsi:type="dcterms:W3CDTF">2018-10-25T01:49:45Z</dcterms:modified>
</cp:coreProperties>
</file>