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85" r:id="rId1"/>
  </p:sldMasterIdLst>
  <p:notesMasterIdLst>
    <p:notesMasterId r:id="rId13"/>
  </p:notesMasterIdLst>
  <p:sldIdLst>
    <p:sldId id="256" r:id="rId2"/>
    <p:sldId id="333" r:id="rId3"/>
    <p:sldId id="342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3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DD710D-47B3-469B-BFB0-9B402DDD9888}">
          <p14:sldIdLst>
            <p14:sldId id="256"/>
            <p14:sldId id="333"/>
            <p14:sldId id="342"/>
            <p14:sldId id="335"/>
            <p14:sldId id="336"/>
            <p14:sldId id="337"/>
            <p14:sldId id="338"/>
            <p14:sldId id="339"/>
            <p14:sldId id="340"/>
            <p14:sldId id="341"/>
          </p14:sldIdLst>
        </p14:section>
        <p14:section name="Untitled Section" id="{D0460775-1359-48AC-9C87-2EE0A5376B07}">
          <p14:sldIdLst>
            <p14:sldId id="33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7" autoAdjust="0"/>
    <p:restoredTop sz="96305" autoAdjust="0"/>
  </p:normalViewPr>
  <p:slideViewPr>
    <p:cSldViewPr snapToGrid="0">
      <p:cViewPr varScale="1">
        <p:scale>
          <a:sx n="128" d="100"/>
          <a:sy n="128" d="100"/>
        </p:scale>
        <p:origin x="-104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21E8C-A508-41A1-9084-4B57012D21FE}" type="datetimeFigureOut">
              <a:rPr lang="en-US" smtClean="0"/>
              <a:t>29/10/17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53541-2247-44C2-A7B3-61B92D94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58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53541-2247-44C2-A7B3-61B92D9422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0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1"/>
          <p:cNvSpPr>
            <a:spLocks noGrp="1"/>
          </p:cNvSpPr>
          <p:nvPr>
            <p:ph type="body" sz="quarter" idx="15"/>
          </p:nvPr>
        </p:nvSpPr>
        <p:spPr>
          <a:xfrm>
            <a:off x="1187624" y="4706574"/>
            <a:ext cx="7344816" cy="13437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 cap="small" baseline="0">
                <a:solidFill>
                  <a:srgbClr val="2D719A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140968"/>
            <a:ext cx="7894976" cy="1118587"/>
          </a:xfrm>
        </p:spPr>
        <p:txBody>
          <a:bodyPr>
            <a:normAutofit/>
          </a:bodyPr>
          <a:lstStyle>
            <a:lvl1pPr algn="ctr">
              <a:defRPr sz="44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40181"/>
            <a:ext cx="189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2627550" y="1478378"/>
            <a:ext cx="189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4626450" y="1478377"/>
            <a:ext cx="189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6625350" y="1478377"/>
            <a:ext cx="189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74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4"/>
            <a:ext cx="7886700" cy="97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1820"/>
            <a:ext cx="3868340" cy="560592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27108"/>
            <a:ext cx="3868340" cy="4162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1820"/>
            <a:ext cx="3887391" cy="560592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27108"/>
            <a:ext cx="3887391" cy="4162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700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365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03" y="1196752"/>
            <a:ext cx="9093068" cy="4752528"/>
          </a:xfrm>
        </p:spPr>
        <p:txBody>
          <a:bodyPr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798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82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90713"/>
            <a:ext cx="7946380" cy="1500187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708920"/>
            <a:ext cx="9144000" cy="1620000"/>
          </a:xfrm>
          <a:prstGeom prst="rect">
            <a:avLst/>
          </a:prstGeom>
          <a:solidFill>
            <a:srgbClr val="4E7DA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pt-B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141" y="2708920"/>
            <a:ext cx="7886700" cy="1620000"/>
          </a:xfrm>
        </p:spPr>
        <p:txBody>
          <a:bodyPr anchor="ctr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46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625" y="1341438"/>
            <a:ext cx="8977313" cy="46085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44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ow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834" y="3573016"/>
            <a:ext cx="8977313" cy="2447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90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Up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625" y="1341438"/>
            <a:ext cx="8977313" cy="2447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23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63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685800" indent="0">
              <a:buFontTx/>
              <a:buNone/>
              <a:defRPr sz="195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95000"/>
              <a:buFontTx/>
              <a:buBlip>
                <a:blip r:embed="rId2"/>
              </a:buBlip>
              <a:tabLst/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619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>
              <a:buFontTx/>
              <a:buBlip>
                <a:blip r:embed="rId2"/>
              </a:buBlip>
              <a:defRPr sz="195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86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619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>
              <a:buFontTx/>
              <a:buBlip>
                <a:blip r:embed="rId2"/>
              </a:buBlip>
              <a:defRPr sz="195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32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63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685800" indent="0">
              <a:buFontTx/>
              <a:buNone/>
              <a:defRPr sz="195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95000"/>
              <a:buFontTx/>
              <a:buBlip>
                <a:blip r:embed="rId2"/>
              </a:buBlip>
              <a:tabLst/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15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40181"/>
            <a:ext cx="2565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3277508" y="1440181"/>
            <a:ext cx="2565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5950350" y="1440181"/>
            <a:ext cx="2565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44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644" y="68959"/>
            <a:ext cx="7894976" cy="1118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7363" y="1347830"/>
            <a:ext cx="8978256" cy="4591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" y="143361"/>
            <a:ext cx="951132" cy="9697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" y="143361"/>
            <a:ext cx="951132" cy="9697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" y="143361"/>
            <a:ext cx="951132" cy="96978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101944" y="617416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993441" y="618808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968219" y="618808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84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6" r:id="rId8"/>
    <p:sldLayoutId id="2147483693" r:id="rId9"/>
    <p:sldLayoutId id="2147483694" r:id="rId10"/>
    <p:sldLayoutId id="2147483695" r:id="rId11"/>
    <p:sldLayoutId id="2147483697" r:id="rId12"/>
    <p:sldLayoutId id="2147483705" r:id="rId13"/>
    <p:sldLayoutId id="2147483706" r:id="rId14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smtClean="0">
          <a:solidFill>
            <a:srgbClr val="2D719A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SzPct val="95000"/>
        <a:buFontTx/>
        <a:buBlip>
          <a:blip r:embed="rId17"/>
        </a:buBlip>
        <a:defRPr lang="en-US" sz="32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7"/>
        </a:buBlip>
        <a:defRPr lang="en-US" sz="28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7"/>
        </a:buBlip>
        <a:defRPr lang="en-US" sz="24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7"/>
        </a:buBlip>
        <a:defRPr lang="en-US" sz="20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7"/>
        </a:buBlip>
        <a:defRPr lang="en-US" sz="20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mageli@cos.ufrj.br" TargetMode="External"/><Relationship Id="rId4" Type="http://schemas.openxmlformats.org/officeDocument/2006/relationships/hyperlink" Target="mailto:xexeo@cos.ufrj.b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joshuak@cos.ufrj.b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5"/>
          </p:nvPr>
        </p:nvSpPr>
        <p:spPr>
          <a:xfrm>
            <a:off x="1412311" y="4920870"/>
            <a:ext cx="5825202" cy="1415122"/>
          </a:xfrm>
        </p:spPr>
        <p:txBody>
          <a:bodyPr>
            <a:normAutofit fontScale="47500" lnSpcReduction="20000"/>
          </a:bodyPr>
          <a:lstStyle/>
          <a:p>
            <a:r>
              <a:rPr lang="pt-BR" b="1" dirty="0"/>
              <a:t>Joshua </a:t>
            </a:r>
            <a:r>
              <a:rPr lang="pt-BR" b="1" dirty="0" smtClean="0"/>
              <a:t>Kritz</a:t>
            </a:r>
            <a:r>
              <a:rPr lang="pt-BR" b="1" baseline="30000" dirty="0" smtClean="0"/>
              <a:t>1</a:t>
            </a:r>
            <a:endParaRPr lang="pt-BR" b="1" baseline="30000" dirty="0"/>
          </a:p>
          <a:p>
            <a:r>
              <a:rPr lang="pt-BR" dirty="0"/>
              <a:t>Eduardo </a:t>
            </a:r>
            <a:r>
              <a:rPr lang="pt-BR" dirty="0" smtClean="0"/>
              <a:t>Mangeli</a:t>
            </a:r>
            <a:r>
              <a:rPr lang="pt-BR" baseline="30000" dirty="0" smtClean="0"/>
              <a:t>1,2</a:t>
            </a:r>
            <a:endParaRPr lang="pt-BR" baseline="30000" dirty="0"/>
          </a:p>
          <a:p>
            <a:r>
              <a:rPr lang="en-US" noProof="0" dirty="0" smtClean="0"/>
              <a:t>Geraldo Xexéo</a:t>
            </a:r>
            <a:r>
              <a:rPr lang="en-US" baseline="30000" noProof="0" dirty="0" smtClean="0"/>
              <a:t>1,2</a:t>
            </a:r>
            <a:endParaRPr lang="en-US" baseline="30000" dirty="0"/>
          </a:p>
          <a:p>
            <a:r>
              <a:rPr lang="en-US" baseline="30000" noProof="0" dirty="0" smtClean="0"/>
              <a:t>1</a:t>
            </a:r>
            <a:r>
              <a:rPr lang="en-US" noProof="0" dirty="0" smtClean="0"/>
              <a:t>Departamento de </a:t>
            </a:r>
            <a:r>
              <a:rPr lang="en-US" noProof="0" dirty="0" err="1" smtClean="0"/>
              <a:t>Ciência</a:t>
            </a:r>
            <a:r>
              <a:rPr lang="en-US" noProof="0" dirty="0" smtClean="0"/>
              <a:t> da </a:t>
            </a:r>
            <a:r>
              <a:rPr lang="en-US" noProof="0" dirty="0" err="1" smtClean="0"/>
              <a:t>Computação</a:t>
            </a:r>
            <a:r>
              <a:rPr lang="en-US" noProof="0" dirty="0" smtClean="0"/>
              <a:t>/ </a:t>
            </a:r>
            <a:r>
              <a:rPr lang="en-US" noProof="0" dirty="0" err="1" smtClean="0"/>
              <a:t>Instituto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Matemática</a:t>
            </a:r>
            <a:endParaRPr lang="en-US" noProof="0" dirty="0" smtClean="0"/>
          </a:p>
          <a:p>
            <a:r>
              <a:rPr lang="en-US" baseline="30000" noProof="0" dirty="0" smtClean="0"/>
              <a:t>2</a:t>
            </a:r>
            <a:r>
              <a:rPr lang="en-US" noProof="0" dirty="0" smtClean="0"/>
              <a:t>Programa de </a:t>
            </a:r>
            <a:r>
              <a:rPr lang="en-US" noProof="0" dirty="0" err="1" smtClean="0"/>
              <a:t>Engenharia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Sistemas</a:t>
            </a:r>
            <a:r>
              <a:rPr lang="en-US" noProof="0" dirty="0" smtClean="0"/>
              <a:t> e </a:t>
            </a:r>
            <a:r>
              <a:rPr lang="en-US" noProof="0" dirty="0" err="1" smtClean="0"/>
              <a:t>Computação</a:t>
            </a:r>
            <a:r>
              <a:rPr lang="en-US" noProof="0" dirty="0" smtClean="0"/>
              <a:t>/COPPE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43" y="2787588"/>
            <a:ext cx="9001957" cy="1802167"/>
          </a:xfrm>
        </p:spPr>
        <p:txBody>
          <a:bodyPr>
            <a:noAutofit/>
          </a:bodyPr>
          <a:lstStyle/>
          <a:p>
            <a:r>
              <a:rPr lang="en-US" sz="3200" dirty="0"/>
              <a:t>Building an </a:t>
            </a:r>
            <a:r>
              <a:rPr lang="en-US" sz="3200" dirty="0" smtClean="0"/>
              <a:t>Ontology </a:t>
            </a:r>
            <a:r>
              <a:rPr lang="en-US" sz="3200" dirty="0"/>
              <a:t>of </a:t>
            </a:r>
            <a:r>
              <a:rPr lang="en-US" sz="3200" dirty="0" err="1"/>
              <a:t>Boardgame</a:t>
            </a:r>
            <a:r>
              <a:rPr lang="en-US" sz="3200" dirty="0"/>
              <a:t> Mechanics based on the </a:t>
            </a:r>
            <a:r>
              <a:rPr lang="en-US" sz="3200" dirty="0" err="1"/>
              <a:t>BoardGameGeek</a:t>
            </a:r>
            <a:r>
              <a:rPr lang="en-US" sz="3200" dirty="0"/>
              <a:t> Database and the MDA </a:t>
            </a:r>
            <a:r>
              <a:rPr lang="en-US" sz="3200" dirty="0" smtClean="0"/>
              <a:t>Framework</a:t>
            </a:r>
            <a:endParaRPr lang="en-US" sz="3200" noProof="0" dirty="0">
              <a:latin typeface="Circo" panose="020008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309" y="1927860"/>
            <a:ext cx="4804064" cy="512108"/>
          </a:xfrm>
          <a:prstGeom prst="rect">
            <a:avLst/>
          </a:prstGeom>
        </p:spPr>
      </p:pic>
      <p:pic>
        <p:nvPicPr>
          <p:cNvPr id="5" name="Picture 4" descr="sbgames20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041" y="1927365"/>
            <a:ext cx="1856650" cy="51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33779"/>
      </p:ext>
    </p:extLst>
  </p:cSld>
  <p:clrMapOvr>
    <a:masterClrMapping/>
  </p:clrMapOvr>
  <p:transition xmlns:p14="http://schemas.microsoft.com/office/powerpoint/2010/main"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Ontology must be improved</a:t>
            </a:r>
          </a:p>
          <a:p>
            <a:r>
              <a:rPr lang="en-US" dirty="0" smtClean="0"/>
              <a:t>Some questions answered</a:t>
            </a:r>
            <a:r>
              <a:rPr lang="mr-IN" dirty="0" smtClean="0"/>
              <a:t>…</a:t>
            </a:r>
          </a:p>
          <a:p>
            <a:r>
              <a:rPr lang="mr-IN" dirty="0" smtClean="0"/>
              <a:t>Future steps...</a:t>
            </a:r>
          </a:p>
          <a:p>
            <a:r>
              <a:rPr lang="mr-IN" dirty="0" smtClean="0"/>
              <a:t>To a brighter future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251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Joshua </a:t>
            </a:r>
            <a:r>
              <a:rPr lang="en-US" dirty="0" err="1"/>
              <a:t>Kritz</a:t>
            </a:r>
            <a:r>
              <a:rPr lang="en-US" dirty="0"/>
              <a:t> </a:t>
            </a:r>
            <a:r>
              <a:rPr lang="mr-IN" dirty="0"/>
              <a:t>– </a:t>
            </a:r>
            <a:r>
              <a:rPr lang="en-US" dirty="0">
                <a:hlinkClick r:id="rId2"/>
              </a:rPr>
              <a:t>joshuak@cos.ufrj.br</a:t>
            </a:r>
            <a:endParaRPr lang="en-US" dirty="0"/>
          </a:p>
          <a:p>
            <a:r>
              <a:rPr lang="en-US" dirty="0"/>
              <a:t>Eduardo </a:t>
            </a:r>
            <a:r>
              <a:rPr lang="en-US" dirty="0" err="1"/>
              <a:t>Mangeli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mageli@cos.ufrj.br</a:t>
            </a:r>
            <a:endParaRPr lang="en-US" dirty="0"/>
          </a:p>
          <a:p>
            <a:r>
              <a:rPr lang="en-US" dirty="0"/>
              <a:t>Geraldo Xexéo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xexeo@cos.ufrj.br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papers, games and other work, please consult our website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3141" y="2708920"/>
            <a:ext cx="8119344" cy="1620000"/>
          </a:xfrm>
        </p:spPr>
        <p:txBody>
          <a:bodyPr>
            <a:normAutofit fontScale="90000"/>
          </a:bodyPr>
          <a:lstStyle/>
          <a:p>
            <a:r>
              <a:rPr lang="en-US" sz="6600" noProof="0" dirty="0" smtClean="0"/>
              <a:t>LUDES.COS.UFRJ.BR</a:t>
            </a:r>
            <a:endParaRPr lang="en-US" sz="6600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4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Circo" panose="02000800000000000000" pitchFamily="2" charset="0"/>
              </a:rPr>
              <a:t>LUDES</a:t>
            </a:r>
            <a:endParaRPr lang="en-US" noProof="0" dirty="0">
              <a:latin typeface="Circo" panose="020008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noProof="0" dirty="0" smtClean="0">
                <a:latin typeface="Circo" panose="02000800000000000000" pitchFamily="2" charset="0"/>
              </a:rPr>
              <a:t>LUDES</a:t>
            </a:r>
            <a:r>
              <a:rPr lang="en-US" noProof="0" dirty="0" smtClean="0"/>
              <a:t> is a laboratory created to research Games and Simulations with the tools of Engineering, aiming to understand:</a:t>
            </a:r>
          </a:p>
          <a:p>
            <a:pPr lvl="1"/>
            <a:r>
              <a:rPr lang="en-US" noProof="0" dirty="0" smtClean="0"/>
              <a:t>What is a game</a:t>
            </a:r>
          </a:p>
          <a:p>
            <a:pPr lvl="1"/>
            <a:r>
              <a:rPr lang="en-US" noProof="0" dirty="0" smtClean="0"/>
              <a:t>Why people play games</a:t>
            </a:r>
          </a:p>
          <a:p>
            <a:pPr lvl="1"/>
            <a:r>
              <a:rPr lang="en-US" noProof="0" dirty="0" smtClean="0"/>
              <a:t>What is quality for games</a:t>
            </a:r>
          </a:p>
          <a:p>
            <a:pPr lvl="1"/>
            <a:r>
              <a:rPr lang="en-US" noProof="0" dirty="0" smtClean="0"/>
              <a:t>How to develop games</a:t>
            </a:r>
          </a:p>
          <a:p>
            <a:pPr lvl="1"/>
            <a:r>
              <a:rPr lang="en-US" noProof="0" dirty="0" smtClean="0"/>
              <a:t>What are the impacts of games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42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Built a domain sub-ontology from BGG database</a:t>
            </a:r>
          </a:p>
          <a:p>
            <a:r>
              <a:rPr lang="en-US" dirty="0" smtClean="0"/>
              <a:t>The ontology is not exhaustive</a:t>
            </a:r>
          </a:p>
          <a:p>
            <a:r>
              <a:rPr lang="en-US" dirty="0" smtClean="0"/>
              <a:t>Creating a tool for designers and scholars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07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BoardGameGeek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err="1" smtClean="0"/>
              <a:t>One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biggest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most</a:t>
            </a:r>
            <a:r>
              <a:rPr lang="pt-BR" dirty="0" smtClean="0"/>
              <a:t> </a:t>
            </a:r>
            <a:r>
              <a:rPr lang="pt-BR" dirty="0" err="1" smtClean="0"/>
              <a:t>used</a:t>
            </a:r>
            <a:r>
              <a:rPr lang="pt-BR" dirty="0" smtClean="0"/>
              <a:t> </a:t>
            </a:r>
            <a:r>
              <a:rPr lang="pt-BR" dirty="0" err="1" smtClean="0"/>
              <a:t>Boardgame</a:t>
            </a:r>
            <a:r>
              <a:rPr lang="pt-BR" dirty="0" smtClean="0"/>
              <a:t> </a:t>
            </a:r>
            <a:r>
              <a:rPr lang="pt-BR" dirty="0" err="1" smtClean="0"/>
              <a:t>forum</a:t>
            </a:r>
            <a:endParaRPr lang="pt-BR" dirty="0" smtClean="0"/>
          </a:p>
          <a:p>
            <a:r>
              <a:rPr lang="pt-BR" dirty="0" smtClean="0"/>
              <a:t>92018 games, 2536 </a:t>
            </a:r>
            <a:r>
              <a:rPr lang="pt-BR" dirty="0" err="1" smtClean="0"/>
              <a:t>families</a:t>
            </a:r>
            <a:r>
              <a:rPr lang="pt-BR" dirty="0" smtClean="0"/>
              <a:t>, 84 </a:t>
            </a:r>
            <a:r>
              <a:rPr lang="pt-BR" dirty="0" err="1" smtClean="0"/>
              <a:t>categories</a:t>
            </a:r>
            <a:r>
              <a:rPr lang="pt-BR" dirty="0" smtClean="0"/>
              <a:t>, 51 </a:t>
            </a:r>
            <a:r>
              <a:rPr lang="pt-BR" dirty="0" err="1" smtClean="0"/>
              <a:t>mechanics</a:t>
            </a:r>
            <a:endParaRPr lang="pt-BR" dirty="0" smtClean="0"/>
          </a:p>
          <a:p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 err="1" smtClean="0"/>
              <a:t>contribution</a:t>
            </a:r>
            <a:endParaRPr lang="pt-BR" dirty="0" smtClean="0"/>
          </a:p>
          <a:p>
            <a:r>
              <a:rPr lang="pt-BR" dirty="0" smtClean="0"/>
              <a:t>The BGG 51 </a:t>
            </a:r>
            <a:r>
              <a:rPr lang="pt-BR" dirty="0" err="1" smtClean="0"/>
              <a:t>mechanics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16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MDA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Mechanics, Dynamics &amp; Aesthetics</a:t>
            </a:r>
          </a:p>
          <a:p>
            <a:r>
              <a:rPr lang="en-US" dirty="0" smtClean="0"/>
              <a:t>Games from the player perspective</a:t>
            </a:r>
          </a:p>
          <a:p>
            <a:endParaRPr lang="en-US" dirty="0"/>
          </a:p>
        </p:txBody>
      </p:sp>
      <p:pic>
        <p:nvPicPr>
          <p:cNvPr id="7" name="Picture 6" descr="WhatsApp Image 2017-10-15 at 17.22.27.jpe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83" y="2748651"/>
            <a:ext cx="7675498" cy="304597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35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Based on MENELAS</a:t>
            </a:r>
          </a:p>
          <a:p>
            <a:r>
              <a:rPr lang="en-US" dirty="0" smtClean="0"/>
              <a:t>Built upon common-sense knowledge</a:t>
            </a:r>
          </a:p>
          <a:p>
            <a:r>
              <a:rPr lang="en-US" dirty="0" smtClean="0"/>
              <a:t>Simplicity and adequacy to the domain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67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Only concepts identifiable in the BGG mechanics list should appear as leaves of the ontology</a:t>
            </a:r>
          </a:p>
          <a:p>
            <a:r>
              <a:rPr lang="en-US" dirty="0" smtClean="0"/>
              <a:t>For each of the 51 mechanics there should be a decision if it is a mechanic or not accordingly to MDA</a:t>
            </a:r>
          </a:p>
          <a:p>
            <a:r>
              <a:rPr lang="en-US" dirty="0" smtClean="0"/>
              <a:t>Higher level concepts should be based on the MDA Framework, references or on the BGG mechanics list</a:t>
            </a:r>
          </a:p>
          <a:p>
            <a:r>
              <a:rPr lang="en-US" dirty="0" smtClean="0"/>
              <a:t>Compound mechanics should be broken in their constituents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47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Ontology</a:t>
            </a:r>
            <a:endParaRPr lang="pt-BR" dirty="0"/>
          </a:p>
        </p:txBody>
      </p:sp>
      <p:pic>
        <p:nvPicPr>
          <p:cNvPr id="19" name="Picture 18" descr="3_niveis_vertica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31" y="1512509"/>
            <a:ext cx="8014407" cy="422047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56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Part-of Relations</a:t>
            </a:r>
          </a:p>
          <a:p>
            <a:r>
              <a:rPr lang="en-US" dirty="0" smtClean="0"/>
              <a:t>BGG mechanics left out:</a:t>
            </a:r>
          </a:p>
          <a:p>
            <a:pPr lvl="1"/>
            <a:r>
              <a:rPr lang="en-US" dirty="0" smtClean="0"/>
              <a:t>Hex &amp; Counter (Grid Movement &amp; Token)</a:t>
            </a:r>
          </a:p>
          <a:p>
            <a:pPr lvl="1"/>
            <a:r>
              <a:rPr lang="en-US" dirty="0" smtClean="0"/>
              <a:t>Deck Building (Pool Building &amp; Card)</a:t>
            </a:r>
          </a:p>
          <a:p>
            <a:pPr lvl="1"/>
            <a:r>
              <a:rPr lang="en-US" dirty="0" smtClean="0"/>
              <a:t>Crayon Rail System (Network Building &amp; Paper and pencil)</a:t>
            </a:r>
          </a:p>
          <a:p>
            <a:r>
              <a:rPr lang="en-US" dirty="0" smtClean="0"/>
              <a:t>Not Mechanics:</a:t>
            </a:r>
          </a:p>
          <a:p>
            <a:pPr lvl="1"/>
            <a:r>
              <a:rPr lang="en-US" dirty="0" smtClean="0"/>
              <a:t>Hand Management</a:t>
            </a:r>
          </a:p>
          <a:p>
            <a:pPr lvl="1"/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783489"/>
      </p:ext>
    </p:extLst>
  </p:cSld>
  <p:clrMapOvr>
    <a:masterClrMapping/>
  </p:clrMapOvr>
</p:sld>
</file>

<file path=ppt/theme/theme1.xml><?xml version="1.0" encoding="utf-8"?>
<a:theme xmlns:a="http://schemas.openxmlformats.org/drawingml/2006/main" name="ApresentacaoLudesXexe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D719A"/>
        </a:solidFill>
      </a:spPr>
      <a:bodyPr rtlCol="0" anchor="ctr">
        <a:spAutoFit/>
      </a:bodyPr>
      <a:lstStyle>
        <a:defPPr algn="ctr">
          <a:defRPr sz="2400" b="1" dirty="0" smtClean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Template Ludes.potx" id="{46A93FAF-1DBD-4E18-9B65-252654BA87DC}" vid="{3366FF25-CE61-4409-B912-537D68118A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000 Introducao ao Curso de Jogos</Template>
  <TotalTime>3545</TotalTime>
  <Words>362</Words>
  <Application>Microsoft Macintosh PowerPoint</Application>
  <PresentationFormat>On-screen Show (4:3)</PresentationFormat>
  <Paragraphs>85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ApresentacaoLudesXexeo</vt:lpstr>
      <vt:lpstr>Building an Ontology of Boardgame Mechanics based on the BoardGameGeek Database and the MDA Framework</vt:lpstr>
      <vt:lpstr>LUDES</vt:lpstr>
      <vt:lpstr>This work</vt:lpstr>
      <vt:lpstr>BoardGameGeek</vt:lpstr>
      <vt:lpstr>The MDA framework</vt:lpstr>
      <vt:lpstr>Methodology</vt:lpstr>
      <vt:lpstr>Scope</vt:lpstr>
      <vt:lpstr>The Ontology</vt:lpstr>
      <vt:lpstr>The Ontology</vt:lpstr>
      <vt:lpstr>Conclusion</vt:lpstr>
      <vt:lpstr>LUDES.COS.UFRJ.BR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Xexeo</dc:creator>
  <cp:lastModifiedBy>joshuakirtz</cp:lastModifiedBy>
  <cp:revision>83</cp:revision>
  <dcterms:created xsi:type="dcterms:W3CDTF">2014-08-27T12:28:17Z</dcterms:created>
  <dcterms:modified xsi:type="dcterms:W3CDTF">2017-10-29T20:09:43Z</dcterms:modified>
</cp:coreProperties>
</file>