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333" r:id="rId3"/>
    <p:sldId id="628" r:id="rId4"/>
    <p:sldId id="614" r:id="rId5"/>
    <p:sldId id="257" r:id="rId6"/>
    <p:sldId id="260" r:id="rId7"/>
    <p:sldId id="259" r:id="rId8"/>
    <p:sldId id="258" r:id="rId9"/>
    <p:sldId id="262" r:id="rId10"/>
    <p:sldId id="261" r:id="rId11"/>
    <p:sldId id="615" r:id="rId12"/>
    <p:sldId id="384" r:id="rId13"/>
    <p:sldId id="303" r:id="rId14"/>
    <p:sldId id="316" r:id="rId15"/>
    <p:sldId id="616" r:id="rId16"/>
    <p:sldId id="314" r:id="rId17"/>
    <p:sldId id="617" r:id="rId18"/>
    <p:sldId id="358" r:id="rId19"/>
    <p:sldId id="625" r:id="rId20"/>
    <p:sldId id="623" r:id="rId21"/>
    <p:sldId id="621" r:id="rId22"/>
    <p:sldId id="620" r:id="rId23"/>
    <p:sldId id="626" r:id="rId24"/>
    <p:sldId id="627" r:id="rId25"/>
    <p:sldId id="264" r:id="rId26"/>
    <p:sldId id="42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966" autoAdjust="0"/>
  </p:normalViewPr>
  <p:slideViewPr>
    <p:cSldViewPr snapToGrid="0" showGuides="1">
      <p:cViewPr varScale="1">
        <p:scale>
          <a:sx n="77" d="100"/>
          <a:sy n="77" d="100"/>
        </p:scale>
        <p:origin x="9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7C83F-E1FA-415E-A3C9-6541494C9C8C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A6090-FE76-477D-B701-59CCD94928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1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http://www.aism.edu.my/year-11-student-dilwen-ding-coaches-chess-club</a:t>
            </a:r>
          </a:p>
          <a:p>
            <a:r>
              <a:rPr lang="pt-BR" dirty="0"/>
              <a:t>https://sites.google.com/site/caroluschess/works-in-progress/chess-notation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53541-2247-44C2-A7B3-61B92D9422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caso também precisamos perceber os limites entre as palavras jogos as</a:t>
            </a:r>
            <a:r>
              <a:rPr lang="pt-BR" baseline="0" dirty="0"/>
              <a:t> competições: uma luta </a:t>
            </a:r>
            <a:r>
              <a:rPr lang="pt-BR" baseline="0" dirty="0" err="1"/>
              <a:t>ed</a:t>
            </a:r>
            <a:r>
              <a:rPr lang="pt-BR" baseline="0" dirty="0"/>
              <a:t> </a:t>
            </a:r>
            <a:r>
              <a:rPr lang="pt-BR" baseline="0" dirty="0" err="1"/>
              <a:t>box</a:t>
            </a:r>
            <a:r>
              <a:rPr lang="pt-BR" baseline="0" dirty="0"/>
              <a:t> é tida como competição, por exemplo.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730D-177E-47A9-83EE-C1B1241493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730D-177E-47A9-83EE-C1B1241493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C730D-177E-47A9-83EE-C1B1241493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D9D9B61-8C19-4DE8-B53E-9489B6DC355C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3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2F2FF-EC38-470B-A0D3-B9A3960773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894976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C92B3-2B7F-4F67-9EFA-E899057286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11" y="1952979"/>
            <a:ext cx="1054089" cy="472829"/>
          </a:xfrm>
          <a:prstGeom prst="rect">
            <a:avLst/>
          </a:prstGeom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B1A9047-E9CC-4399-92EC-3F2FD8AEC429}"/>
              </a:ext>
            </a:extLst>
          </p:cNvPr>
          <p:cNvGrpSpPr/>
          <p:nvPr/>
        </p:nvGrpSpPr>
        <p:grpSpPr>
          <a:xfrm>
            <a:off x="387263" y="1908114"/>
            <a:ext cx="800361" cy="562559"/>
            <a:chOff x="3440856" y="1756601"/>
            <a:chExt cx="885656" cy="753131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547EA5-305F-4D34-87C6-CCF2CA8437B1}"/>
                </a:ext>
              </a:extLst>
            </p:cNvPr>
            <p:cNvSpPr/>
            <p:nvPr/>
          </p:nvSpPr>
          <p:spPr bwMode="auto">
            <a:xfrm>
              <a:off x="3440856" y="1756601"/>
              <a:ext cx="885656" cy="75313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Picture 4" descr="cc">
              <a:extLst>
                <a:ext uri="{FF2B5EF4-FFF2-40B4-BE49-F238E27FC236}">
                  <a16:creationId xmlns:a16="http://schemas.microsoft.com/office/drawing/2014/main" id="{24C07D82-AC55-4A07-8B2E-D6A612A6A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186" y="1768822"/>
              <a:ext cx="774997" cy="728689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94C03B4-D0C1-45B1-9317-A926510E41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43" y="1908114"/>
            <a:ext cx="1341200" cy="562559"/>
          </a:xfrm>
          <a:prstGeom prst="rect">
            <a:avLst/>
          </a:prstGeom>
        </p:spPr>
      </p:pic>
      <p:pic>
        <p:nvPicPr>
          <p:cNvPr id="14" name="Picture 2" descr="http://www.ufrj.br/img/minerva/002minerva_color_hor.png">
            <a:extLst>
              <a:ext uri="{FF2B5EF4-FFF2-40B4-BE49-F238E27FC236}">
                <a16:creationId xmlns:a16="http://schemas.microsoft.com/office/drawing/2014/main" id="{0A2EA051-13AE-4212-B797-0FB67CD8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0" y="1920416"/>
            <a:ext cx="1341200" cy="5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sign with white text&#10;&#10;Description automatically generated">
            <a:extLst>
              <a:ext uri="{FF2B5EF4-FFF2-40B4-BE49-F238E27FC236}">
                <a16:creationId xmlns:a16="http://schemas.microsoft.com/office/drawing/2014/main" id="{BC9256AC-88B4-4D14-9F84-6D1BD0B1B0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2" y="2024058"/>
            <a:ext cx="1341200" cy="33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90713"/>
            <a:ext cx="7946380" cy="1500187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2" y="188640"/>
            <a:ext cx="5401067" cy="1440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8920"/>
            <a:ext cx="9144000" cy="1620000"/>
          </a:xfrm>
          <a:prstGeom prst="rect">
            <a:avLst/>
          </a:prstGeom>
          <a:solidFill>
            <a:srgbClr val="4E7DA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41" y="2708920"/>
            <a:ext cx="7886700" cy="1620000"/>
          </a:xfrm>
        </p:spPr>
        <p:txBody>
          <a:bodyPr anchor="ctr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1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Geraldo Xexéo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/>
              <a:t>2o Simpósio Fluminense de Jogos e Educação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5" y="1341438"/>
            <a:ext cx="8977313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20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95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7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1820"/>
            <a:ext cx="3868340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27108"/>
            <a:ext cx="3868340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820"/>
            <a:ext cx="3887391" cy="56059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27108"/>
            <a:ext cx="3887391" cy="416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DC81EA-2E52-4A44-9820-8DB01B88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8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94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3" y="1196752"/>
            <a:ext cx="9093068" cy="4752528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5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1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1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59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Geraldo Xexéo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11EAF0F-8710-4340-83B1-18EC006C67A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0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212044" y="6208133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2o Simpósio Fluminense de Jogos e Educação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3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3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3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3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3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gif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24.jpe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reativecommons.org/licenses/by-nc-nd/4.0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mailto:gxexeo@gmail.com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hyperlink" Target="mailto:xexeo@cos.ufrj.br" TargetMode="External"/><Relationship Id="rId9" Type="http://schemas.openxmlformats.org/officeDocument/2006/relationships/image" Target="../media/image7.jpe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583DBB-0663-417D-985A-77894BA78B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Prof. Geraldo Xexéo, </a:t>
            </a:r>
            <a:r>
              <a:rPr lang="pt-BR" dirty="0" err="1"/>
              <a:t>D.Sc</a:t>
            </a:r>
            <a:r>
              <a:rPr lang="pt-BR" dirty="0"/>
              <a:t>.</a:t>
            </a:r>
          </a:p>
          <a:p>
            <a:r>
              <a:rPr lang="pt-BR" dirty="0"/>
              <a:t>DCC/IM e PESC/COPPE</a:t>
            </a:r>
          </a:p>
          <a:p>
            <a:r>
              <a:rPr lang="pt-BR" dirty="0"/>
              <a:t>UFRJ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D3C9-DF73-4486-A52A-A6EA791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Jogo Analógico em </a:t>
            </a:r>
            <a:br>
              <a:rPr lang="pt-BR" dirty="0"/>
            </a:br>
            <a:r>
              <a:rPr lang="pt-BR" dirty="0"/>
              <a:t>Tempos Digitais</a:t>
            </a:r>
          </a:p>
        </p:txBody>
      </p:sp>
    </p:spTree>
    <p:extLst>
      <p:ext uri="{BB962C8B-B14F-4D97-AF65-F5344CB8AC3E}">
        <p14:creationId xmlns:p14="http://schemas.microsoft.com/office/powerpoint/2010/main" val="11868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C5AC5-362B-4CA0-AF35-070D9F0F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AD9B5-23A0-4C31-8688-82424524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35CCA-921A-408C-B78A-A8809F2A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10</a:t>
            </a:fld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4A6303F-B108-48F0-8683-9FF0B0DE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94" y="1256671"/>
            <a:ext cx="729221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22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38955-894A-4308-A58A-585F0B47F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561BC-4E15-4898-B716-E71BD5B9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C1428-693D-4E14-9AE3-770C8635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E33D4-C93D-46E1-92A2-A35327C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11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6BBCC6-AE6F-4CE3-95CA-C863DE1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292952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10F24-A695-4F7A-9F9B-C1AB17D7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74" y="1378747"/>
            <a:ext cx="5895144" cy="44982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1"/>
              <a:t>O que é um jogo?</a:t>
            </a:r>
          </a:p>
        </p:txBody>
      </p:sp>
      <p:pic>
        <p:nvPicPr>
          <p:cNvPr id="9" name="Picture 8" descr="Chess-piece made of wood.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857" y="2494280"/>
            <a:ext cx="1769428" cy="93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10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77425" y="5182487"/>
            <a:ext cx="1196448" cy="871607"/>
          </a:xfrm>
          <a:prstGeom prst="rect">
            <a:avLst/>
          </a:prstGeom>
          <a:ln/>
        </p:spPr>
      </p:pic>
      <p:pic>
        <p:nvPicPr>
          <p:cNvPr id="2050" name="Picture 2" descr="Resultado de imagem para regras do xadrez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783" y="1200257"/>
            <a:ext cx="863702" cy="86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3696" y="5028449"/>
            <a:ext cx="1003683" cy="700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32" y="3213091"/>
            <a:ext cx="1318949" cy="988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76267A-47D3-4CD8-BD88-63D078C71267}"/>
              </a:ext>
            </a:extLst>
          </p:cNvPr>
          <p:cNvSpPr/>
          <p:nvPr/>
        </p:nvSpPr>
        <p:spPr>
          <a:xfrm rot="19647229">
            <a:off x="3162866" y="1450362"/>
            <a:ext cx="1022014" cy="315902"/>
          </a:xfrm>
          <a:prstGeom prst="rect">
            <a:avLst/>
          </a:prstGeom>
          <a:solidFill>
            <a:srgbClr val="2D719A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F372B-1304-4B97-B91F-AF0DCB383E6B}"/>
              </a:ext>
            </a:extLst>
          </p:cNvPr>
          <p:cNvSpPr/>
          <p:nvPr/>
        </p:nvSpPr>
        <p:spPr>
          <a:xfrm rot="19647229">
            <a:off x="2221608" y="1098968"/>
            <a:ext cx="1226331" cy="738664"/>
          </a:xfrm>
          <a:prstGeom prst="rect">
            <a:avLst/>
          </a:prstGeom>
          <a:solidFill>
            <a:srgbClr val="2D719A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Todas as partidas possíveis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77E91-52C1-4190-9E6B-8549C4B6EEDB}"/>
              </a:ext>
            </a:extLst>
          </p:cNvPr>
          <p:cNvSpPr/>
          <p:nvPr/>
        </p:nvSpPr>
        <p:spPr>
          <a:xfrm rot="19647229">
            <a:off x="1506661" y="4322765"/>
            <a:ext cx="1188288" cy="738664"/>
          </a:xfrm>
          <a:prstGeom prst="rect">
            <a:avLst/>
          </a:prstGeom>
          <a:solidFill>
            <a:srgbClr val="2D719A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Infinitas partidas jogáveis</a:t>
            </a:r>
          </a:p>
        </p:txBody>
      </p:sp>
    </p:spTree>
    <p:extLst>
      <p:ext uri="{BB962C8B-B14F-4D97-AF65-F5344CB8AC3E}">
        <p14:creationId xmlns:p14="http://schemas.microsoft.com/office/powerpoint/2010/main" val="126574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Chris Crawford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392" y="1547500"/>
            <a:ext cx="21210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Expressão Criativa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392" y="2368391"/>
            <a:ext cx="174919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Entretenimento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392" y="3189282"/>
            <a:ext cx="31983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Brinquedo (coisas de brincar)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392" y="4010173"/>
            <a:ext cx="1082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Desafios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7392" y="4831064"/>
            <a:ext cx="10823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Conflitos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7392" y="5651956"/>
            <a:ext cx="159915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/>
              <a:t>Jogos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1794" y="1547500"/>
            <a:ext cx="6078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Arte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3280" y="2368391"/>
            <a:ext cx="173637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Filmes e Livros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8001" y="3189282"/>
            <a:ext cx="13516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Brinquedos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3743" y="4010173"/>
            <a:ext cx="19415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Quebra-Cabeças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18465" y="4831064"/>
            <a:ext cx="15311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Competições</a:t>
            </a:r>
          </a:p>
        </p:txBody>
      </p: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>
            <a:off x="3248485" y="1732166"/>
            <a:ext cx="479330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1688" y="1330568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Beleza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544" y="1962632"/>
            <a:ext cx="104387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Dinheiro</a:t>
            </a:r>
          </a:p>
        </p:txBody>
      </p:sp>
      <p:cxnSp>
        <p:nvCxnSpPr>
          <p:cNvPr id="22" name="Straight Arrow Connector 21"/>
          <p:cNvCxnSpPr>
            <a:stCxn id="6" idx="3"/>
            <a:endCxn id="12" idx="1"/>
          </p:cNvCxnSpPr>
          <p:nvPr/>
        </p:nvCxnSpPr>
        <p:spPr>
          <a:xfrm>
            <a:off x="2876589" y="2553057"/>
            <a:ext cx="4036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3" idx="1"/>
          </p:cNvCxnSpPr>
          <p:nvPr/>
        </p:nvCxnSpPr>
        <p:spPr>
          <a:xfrm>
            <a:off x="4325703" y="3373948"/>
            <a:ext cx="29722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4" idx="1"/>
          </p:cNvCxnSpPr>
          <p:nvPr/>
        </p:nvCxnSpPr>
        <p:spPr>
          <a:xfrm>
            <a:off x="2209740" y="4194839"/>
            <a:ext cx="44640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5" idx="1"/>
          </p:cNvCxnSpPr>
          <p:nvPr/>
        </p:nvCxnSpPr>
        <p:spPr>
          <a:xfrm>
            <a:off x="2209740" y="5015730"/>
            <a:ext cx="490872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1991" y="1926205"/>
            <a:ext cx="0" cy="4421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</p:cNvCxnSpPr>
          <p:nvPr/>
        </p:nvCxnSpPr>
        <p:spPr>
          <a:xfrm flipH="1">
            <a:off x="2001990" y="2737723"/>
            <a:ext cx="1" cy="4515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75464" y="3558614"/>
            <a:ext cx="0" cy="4515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1668566" y="4379505"/>
            <a:ext cx="0" cy="4515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1668566" y="5200396"/>
            <a:ext cx="0" cy="451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18970" y="2110872"/>
            <a:ext cx="162095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Não-interativo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544" y="2778836"/>
            <a:ext cx="11336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Interativo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91012" y="2963502"/>
            <a:ext cx="163378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Sem objetivos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7544" y="3558614"/>
            <a:ext cx="114646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Objetivos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61438" y="3772318"/>
            <a:ext cx="210826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Sem competidores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38033" y="4605284"/>
            <a:ext cx="155690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Sem Ataques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5416" y="4379505"/>
            <a:ext cx="141577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r"/>
          </a:lstStyle>
          <a:p>
            <a:r>
              <a:rPr lang="pt-BR" dirty="0"/>
              <a:t>Competição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7544" y="5249296"/>
            <a:ext cx="103105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Ataques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2B03ECF-8AEF-4B6C-99E9-DB6095B4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CC81E-26D7-4186-AB48-7F3F761C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B97C16F-E55A-4C76-805F-8181FF8C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DA6F-F0C9-4CCC-9D8A-5DD65158B8E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3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4E8D-EE68-4ED1-8C7F-5769F81EF5C7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287"/>
          <a:stretch/>
        </p:blipFill>
        <p:spPr bwMode="auto">
          <a:xfrm>
            <a:off x="864302" y="0"/>
            <a:ext cx="6901472" cy="615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87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105120-E14A-48DD-AB4D-B80DFCE62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D087A-205C-419B-AC01-8F4C624C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65257-25F5-41BB-9BF1-F8022E5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0203-F75A-44E9-A158-5AFB5F34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15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0703A-264B-43FE-B493-0928A146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jogamos?</a:t>
            </a:r>
          </a:p>
        </p:txBody>
      </p:sp>
    </p:spTree>
    <p:extLst>
      <p:ext uri="{BB962C8B-B14F-4D97-AF65-F5344CB8AC3E}">
        <p14:creationId xmlns:p14="http://schemas.microsoft.com/office/powerpoint/2010/main" val="24928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1052736"/>
            <a:ext cx="6408712" cy="3801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Quadro 3</a:t>
            </a:r>
          </a:p>
          <a:p>
            <a:pPr algn="ctr"/>
            <a:r>
              <a:rPr lang="pt-BR" dirty="0"/>
              <a:t>O jogo como  contexto social e normal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Desejo por gerenciar uma situação social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7744" y="2567806"/>
            <a:ext cx="4536504" cy="2935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Quadro 2</a:t>
            </a:r>
          </a:p>
          <a:p>
            <a:pPr algn="ctr"/>
            <a:r>
              <a:rPr lang="pt-BR" dirty="0"/>
              <a:t>O jogo como experiência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Desejo por um jogo interessante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67222" y="6226863"/>
            <a:ext cx="2648894" cy="288000"/>
          </a:xfrm>
        </p:spPr>
        <p:txBody>
          <a:bodyPr/>
          <a:lstStyle/>
          <a:p>
            <a:r>
              <a:rPr lang="pt-BR"/>
              <a:t>2o Simpósio Fluminense de Jogos e Educação</a:t>
            </a:r>
            <a:endParaRPr lang="pt-B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D6D2-F03C-47B7-890E-45CC84F5638D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Jesper</a:t>
            </a:r>
            <a:r>
              <a:rPr lang="pt-BR" dirty="0"/>
              <a:t> </a:t>
            </a:r>
            <a:r>
              <a:rPr lang="pt-BR" dirty="0" err="1"/>
              <a:t>Juul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3455876" y="3936950"/>
            <a:ext cx="2160240" cy="1944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Quadro 1</a:t>
            </a:r>
          </a:p>
          <a:p>
            <a:pPr algn="ctr"/>
            <a:r>
              <a:rPr lang="pt-BR" dirty="0"/>
              <a:t>O jogo como orientação ao objetivo</a:t>
            </a:r>
          </a:p>
          <a:p>
            <a:pPr algn="ctr"/>
            <a:r>
              <a:rPr lang="pt-BR" b="1" dirty="0"/>
              <a:t>Vontade de Vencer</a:t>
            </a:r>
          </a:p>
        </p:txBody>
      </p:sp>
    </p:spTree>
    <p:extLst>
      <p:ext uri="{BB962C8B-B14F-4D97-AF65-F5344CB8AC3E}">
        <p14:creationId xmlns:p14="http://schemas.microsoft.com/office/powerpoint/2010/main" val="12967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F3304-0B4E-45CD-9C54-936DB9971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AE936-D763-4E1E-9D95-33C0FEC0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7A5E7-5154-4417-9553-2D8AEAC5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F57E4-9DB2-4B04-B890-DF33644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17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45E4E7-B19B-4213-8255-6BB6A86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Vídeo Games </a:t>
            </a:r>
            <a:br>
              <a:rPr lang="pt-BR" dirty="0"/>
            </a:br>
            <a:r>
              <a:rPr lang="pt-BR" dirty="0"/>
              <a:t>e </a:t>
            </a:r>
            <a:br>
              <a:rPr lang="pt-BR" dirty="0"/>
            </a:br>
            <a:r>
              <a:rPr lang="pt-BR" dirty="0"/>
              <a:t>Jogos de Tabuleiro</a:t>
            </a:r>
          </a:p>
        </p:txBody>
      </p:sp>
    </p:spTree>
    <p:extLst>
      <p:ext uri="{BB962C8B-B14F-4D97-AF65-F5344CB8AC3E}">
        <p14:creationId xmlns:p14="http://schemas.microsoft.com/office/powerpoint/2010/main" val="127764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363" y="6204855"/>
            <a:ext cx="1188000" cy="288000"/>
          </a:xfrm>
        </p:spPr>
        <p:txBody>
          <a:bodyPr/>
          <a:lstStyle/>
          <a:p>
            <a:pPr>
              <a:defRPr/>
            </a:pPr>
            <a:r>
              <a:rPr lang="en-US"/>
              <a:t>Geraldo Xexéo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2044" y="6208133"/>
            <a:ext cx="2648894" cy="288000"/>
          </a:xfrm>
        </p:spPr>
        <p:txBody>
          <a:bodyPr/>
          <a:lstStyle/>
          <a:p>
            <a:pPr>
              <a:defRPr/>
            </a:pPr>
            <a:r>
              <a:rPr lang="pt-BR"/>
              <a:t>2o Simpósio Fluminense de Jogos e Educação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82729-0C4B-45C3-8779-4B023252D76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93554" name="Rectangle 18"/>
          <p:cNvSpPr>
            <a:spLocks noGrp="1" noRot="1" noChangeArrowheads="1"/>
          </p:cNvSpPr>
          <p:nvPr>
            <p:ph type="title"/>
          </p:nvPr>
        </p:nvSpPr>
        <p:spPr>
          <a:xfrm>
            <a:off x="1130644" y="68959"/>
            <a:ext cx="7894976" cy="1118587"/>
          </a:xfrm>
        </p:spPr>
        <p:txBody>
          <a:bodyPr/>
          <a:lstStyle/>
          <a:p>
            <a:pPr eaLnBrk="1" hangingPunct="1">
              <a:defRPr/>
            </a:pPr>
            <a:r>
              <a:rPr lang="pt-BR" noProof="0" dirty="0"/>
              <a:t>Elementos do Design</a:t>
            </a:r>
          </a:p>
        </p:txBody>
      </p:sp>
      <p:sp>
        <p:nvSpPr>
          <p:cNvPr id="3" name="Oval 2"/>
          <p:cNvSpPr/>
          <p:nvPr/>
        </p:nvSpPr>
        <p:spPr>
          <a:xfrm>
            <a:off x="3694542" y="1187546"/>
            <a:ext cx="1802366" cy="180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Estética</a:t>
            </a:r>
          </a:p>
        </p:txBody>
      </p:sp>
      <p:sp>
        <p:nvSpPr>
          <p:cNvPr id="20" name="Oval 19"/>
          <p:cNvSpPr/>
          <p:nvPr/>
        </p:nvSpPr>
        <p:spPr>
          <a:xfrm>
            <a:off x="3701910" y="3868089"/>
            <a:ext cx="1802366" cy="18023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Tecnologia</a:t>
            </a:r>
          </a:p>
        </p:txBody>
      </p:sp>
      <p:sp>
        <p:nvSpPr>
          <p:cNvPr id="21" name="Oval 20"/>
          <p:cNvSpPr/>
          <p:nvPr/>
        </p:nvSpPr>
        <p:spPr>
          <a:xfrm>
            <a:off x="5035227" y="2513436"/>
            <a:ext cx="1802366" cy="18023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História</a:t>
            </a:r>
          </a:p>
        </p:txBody>
      </p:sp>
      <p:sp>
        <p:nvSpPr>
          <p:cNvPr id="22" name="Oval 21"/>
          <p:cNvSpPr/>
          <p:nvPr/>
        </p:nvSpPr>
        <p:spPr>
          <a:xfrm>
            <a:off x="2368593" y="2558419"/>
            <a:ext cx="1802366" cy="1802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Mecânica</a:t>
            </a:r>
          </a:p>
        </p:txBody>
      </p:sp>
      <p:sp>
        <p:nvSpPr>
          <p:cNvPr id="4" name="Quad Arrow Callout 3"/>
          <p:cNvSpPr/>
          <p:nvPr/>
        </p:nvSpPr>
        <p:spPr>
          <a:xfrm>
            <a:off x="3774970" y="2600877"/>
            <a:ext cx="1656246" cy="1656246"/>
          </a:xfrm>
          <a:prstGeom prst="quadArrowCallout">
            <a:avLst>
              <a:gd name="adj1" fmla="val 19542"/>
              <a:gd name="adj2" fmla="val 18515"/>
              <a:gd name="adj3" fmla="val 18515"/>
              <a:gd name="adj4" fmla="val 192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9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E117D-4368-428B-BE91-74F84092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00DDA-37C4-4321-A708-76B99F55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C86D-3833-4E28-926C-E10E4E17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19</a:t>
            </a:fld>
            <a:endParaRPr lang="pt-B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5B87A9-6251-459D-A989-54E4368D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Influências cruzadas</a:t>
            </a:r>
          </a:p>
        </p:txBody>
      </p:sp>
    </p:spTree>
    <p:extLst>
      <p:ext uri="{BB962C8B-B14F-4D97-AF65-F5344CB8AC3E}">
        <p14:creationId xmlns:p14="http://schemas.microsoft.com/office/powerpoint/2010/main" val="165029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noProof="0" dirty="0"/>
              <a:t>O</a:t>
            </a:r>
            <a:r>
              <a:rPr lang="pt-BR" noProof="0" dirty="0"/>
              <a:t> </a:t>
            </a:r>
            <a:r>
              <a:rPr lang="pt-BR" noProof="0" dirty="0">
                <a:latin typeface="circo_extended" pitchFamily="2" charset="0"/>
              </a:rPr>
              <a:t>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pt-BR" noProof="0" dirty="0">
                <a:latin typeface="circo_extended" pitchFamily="2" charset="0"/>
              </a:rPr>
              <a:t>LUDES</a:t>
            </a:r>
            <a:r>
              <a:rPr lang="pt-BR" noProof="0" dirty="0"/>
              <a:t> é um laboratório criado para pesquisar jogos e simulações com as ferramentas típicas da engenharia</a:t>
            </a:r>
            <a:r>
              <a:rPr lang="pt-BR" dirty="0"/>
              <a:t>, buscando entender</a:t>
            </a:r>
          </a:p>
          <a:p>
            <a:pPr lvl="1">
              <a:lnSpc>
                <a:spcPct val="160000"/>
              </a:lnSpc>
            </a:pPr>
            <a:r>
              <a:rPr lang="pt-BR" noProof="0" dirty="0"/>
              <a:t>O que é um jogo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Por que as pessoas jogam</a:t>
            </a:r>
          </a:p>
          <a:p>
            <a:pPr lvl="1">
              <a:lnSpc>
                <a:spcPct val="160000"/>
              </a:lnSpc>
            </a:pPr>
            <a:r>
              <a:rPr lang="pt-BR" noProof="0" dirty="0"/>
              <a:t>O que é um qualidade de um jogo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Como desenvolver jogos</a:t>
            </a:r>
          </a:p>
          <a:p>
            <a:pPr lvl="1">
              <a:lnSpc>
                <a:spcPct val="160000"/>
              </a:lnSpc>
            </a:pPr>
            <a:r>
              <a:rPr lang="pt-BR" noProof="0" dirty="0"/>
              <a:t>Quais os impactos dos jogos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57AFB-EDEB-4078-9DA7-84E61DBB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65" y="2773066"/>
            <a:ext cx="4537770" cy="30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23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EA7D4-92C3-4D25-9B1D-9FA4DB66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48952-EAAF-485A-B502-C732460F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632CA-0E6A-4D8B-9F2E-64FD00C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20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73A2F0-3F0A-4DCD-BFFA-557761CA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Competências</a:t>
            </a:r>
            <a:br>
              <a:rPr lang="pt-BR" dirty="0"/>
            </a:br>
            <a:r>
              <a:rPr lang="pt-BR" dirty="0"/>
              <a:t>necessárias ao mundo real</a:t>
            </a:r>
          </a:p>
        </p:txBody>
      </p:sp>
    </p:spTree>
    <p:extLst>
      <p:ext uri="{BB962C8B-B14F-4D97-AF65-F5344CB8AC3E}">
        <p14:creationId xmlns:p14="http://schemas.microsoft.com/office/powerpoint/2010/main" val="313272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E6D8-B60C-431A-8FE5-118F7880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18465-E242-41E3-9CD7-2C3E1490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E192-6A99-49FD-99F9-E19E3A3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21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297B58-2E5A-419F-8728-6EA6A97C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tamanho da interface</a:t>
            </a:r>
          </a:p>
        </p:txBody>
      </p:sp>
    </p:spTree>
    <p:extLst>
      <p:ext uri="{BB962C8B-B14F-4D97-AF65-F5344CB8AC3E}">
        <p14:creationId xmlns:p14="http://schemas.microsoft.com/office/powerpoint/2010/main" val="334275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1AA41-3227-4931-9E4D-8780D207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224FE-C428-47E7-8829-E3E9A56F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F5884-CDB2-4CC5-ADC0-CE4FD36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22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1DD9FF-AEE1-4BFF-98A7-1FFE681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diferencial </a:t>
            </a:r>
            <a:br>
              <a:rPr lang="pt-BR" dirty="0"/>
            </a:br>
            <a:r>
              <a:rPr lang="pt-BR" dirty="0"/>
              <a:t>do face a face</a:t>
            </a:r>
          </a:p>
        </p:txBody>
      </p:sp>
    </p:spTree>
    <p:extLst>
      <p:ext uri="{BB962C8B-B14F-4D97-AF65-F5344CB8AC3E}">
        <p14:creationId xmlns:p14="http://schemas.microsoft.com/office/powerpoint/2010/main" val="172096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E2D57-75B0-410E-983E-C0EBAC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4CBE1-777A-432E-8553-14B7A30B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5B25-C560-482B-BF96-6ACE3C27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23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276F03-A3B9-42AF-8090-294E0B17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essencial não </a:t>
            </a:r>
            <a:br>
              <a:rPr lang="pt-BR" dirty="0"/>
            </a:br>
            <a:r>
              <a:rPr lang="pt-BR" dirty="0"/>
              <a:t>está no suporte</a:t>
            </a:r>
          </a:p>
        </p:txBody>
      </p:sp>
    </p:spTree>
    <p:extLst>
      <p:ext uri="{BB962C8B-B14F-4D97-AF65-F5344CB8AC3E}">
        <p14:creationId xmlns:p14="http://schemas.microsoft.com/office/powerpoint/2010/main" val="676981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C5030-6E91-4879-BB51-6FEFAED4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58A28-C3B1-476C-BB0D-D7C3D6DB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AAC-4601-495B-90F7-D6BF0F1B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24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E6D528-E672-436B-BDB9-FBEA57F7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suporte é essencial</a:t>
            </a:r>
          </a:p>
        </p:txBody>
      </p:sp>
    </p:spTree>
    <p:extLst>
      <p:ext uri="{BB962C8B-B14F-4D97-AF65-F5344CB8AC3E}">
        <p14:creationId xmlns:p14="http://schemas.microsoft.com/office/powerpoint/2010/main" val="51521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093A-ADCE-4C5A-809D-EE9A0135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Geraldo Xexéo</a:t>
            </a: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ECB0-BA0E-404F-B354-CCA5C213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2o Simpósio Fluminense de Jogos e Educação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3CA4-22C6-4639-B142-C526216A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ED3D1-B9EE-41CD-ABC8-77AB34B0689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51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08637" y="6204855"/>
            <a:ext cx="1188000" cy="288000"/>
          </a:xfrm>
        </p:spPr>
        <p:txBody>
          <a:bodyPr/>
          <a:lstStyle/>
          <a:p>
            <a:fld id="{F665A725-84BE-4AA0-9253-6FB4078A0AD9}" type="slidenum">
              <a:rPr lang="pt-BR" smtClean="0"/>
              <a:t>26</a:t>
            </a:fld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3350" y="98803"/>
            <a:ext cx="7589440" cy="1143000"/>
          </a:xfrm>
        </p:spPr>
        <p:txBody>
          <a:bodyPr/>
          <a:lstStyle/>
          <a:p>
            <a:r>
              <a:rPr lang="pt-BR" dirty="0"/>
              <a:t>Contato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80" y="1226859"/>
            <a:ext cx="3145482" cy="47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6052" y="3240400"/>
            <a:ext cx="3669579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24392"/>
                </a:solidFill>
              </a:rPr>
              <a:t>Geraldo Xexéo</a:t>
            </a:r>
          </a:p>
          <a:p>
            <a:r>
              <a:rPr lang="pt-BR" sz="2000" dirty="0">
                <a:solidFill>
                  <a:srgbClr val="024392"/>
                </a:solidFill>
                <a:hlinkClick r:id="rId4"/>
              </a:rPr>
              <a:t>xexeo@cos.ufrj.br</a:t>
            </a:r>
            <a:endParaRPr lang="pt-BR" sz="2000" dirty="0">
              <a:solidFill>
                <a:srgbClr val="02439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24392"/>
                </a:solidFill>
                <a:hlinkClick r:id="rId5"/>
              </a:rPr>
              <a:t>gxexeo@gmail.com</a:t>
            </a:r>
            <a:br>
              <a:rPr lang="pt-BR" sz="2000" dirty="0">
                <a:solidFill>
                  <a:srgbClr val="024392"/>
                </a:solidFill>
              </a:rPr>
            </a:br>
            <a:endParaRPr lang="pt-BR" sz="2000" dirty="0">
              <a:solidFill>
                <a:srgbClr val="024392"/>
              </a:solidFill>
            </a:endParaRPr>
          </a:p>
          <a:p>
            <a:pPr marL="0" indent="0">
              <a:buNone/>
            </a:pPr>
            <a:r>
              <a:rPr lang="pt-BR" sz="1050" dirty="0"/>
              <a:t>Este obra está licenciado com uma Licença </a:t>
            </a:r>
            <a:r>
              <a:rPr lang="pt-BR" sz="1050" dirty="0" err="1">
                <a:hlinkClick r:id="rId6"/>
              </a:rPr>
              <a:t>Creative</a:t>
            </a:r>
            <a:r>
              <a:rPr lang="pt-BR" sz="1050" dirty="0">
                <a:hlinkClick r:id="rId6"/>
              </a:rPr>
              <a:t> </a:t>
            </a:r>
            <a:r>
              <a:rPr lang="pt-BR" sz="1050" dirty="0" err="1">
                <a:hlinkClick r:id="rId6"/>
              </a:rPr>
              <a:t>Commons</a:t>
            </a:r>
            <a:r>
              <a:rPr lang="pt-BR" sz="1050" dirty="0">
                <a:hlinkClick r:id="rId6"/>
              </a:rPr>
              <a:t> Atribuição-</a:t>
            </a:r>
            <a:r>
              <a:rPr lang="pt-BR" sz="1050" dirty="0" err="1">
                <a:hlinkClick r:id="rId6"/>
              </a:rPr>
              <a:t>NãoComercial</a:t>
            </a:r>
            <a:r>
              <a:rPr lang="pt-BR" sz="1050" dirty="0">
                <a:hlinkClick r:id="rId6"/>
              </a:rPr>
              <a:t>-</a:t>
            </a:r>
            <a:r>
              <a:rPr lang="pt-BR" sz="1050" dirty="0" err="1">
                <a:hlinkClick r:id="rId6"/>
              </a:rPr>
              <a:t>SemDerivações</a:t>
            </a:r>
            <a:r>
              <a:rPr lang="pt-BR" sz="1050" dirty="0">
                <a:hlinkClick r:id="rId6"/>
              </a:rPr>
              <a:t> 4.0 Internacional</a:t>
            </a:r>
            <a:r>
              <a:rPr lang="pt-BR" sz="1050" dirty="0"/>
              <a:t>.</a:t>
            </a:r>
            <a:endParaRPr lang="pt-BR" sz="1050" b="1" dirty="0">
              <a:latin typeface="Arial Black" panose="020B0A04020102020204" pitchFamily="34" charset="0"/>
            </a:endParaRPr>
          </a:p>
          <a:p>
            <a:endParaRPr lang="pt-BR" sz="2000" dirty="0">
              <a:solidFill>
                <a:srgbClr val="02439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49" y="1841692"/>
            <a:ext cx="1115783" cy="500503"/>
          </a:xfrm>
          <a:prstGeom prst="rect">
            <a:avLst/>
          </a:prstGeom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5160549" y="1763770"/>
            <a:ext cx="885489" cy="656345"/>
            <a:chOff x="3440856" y="1756601"/>
            <a:chExt cx="885656" cy="753131"/>
          </a:xfrm>
          <a:noFill/>
        </p:grpSpPr>
        <p:sp>
          <p:nvSpPr>
            <p:cNvPr id="10" name="Rectangle 9"/>
            <p:cNvSpPr/>
            <p:nvPr/>
          </p:nvSpPr>
          <p:spPr bwMode="auto">
            <a:xfrm>
              <a:off x="3440856" y="1756601"/>
              <a:ext cx="885656" cy="75313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Picture 4" descr="cc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186" y="1768822"/>
              <a:ext cx="774997" cy="728689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1" y="921526"/>
            <a:ext cx="1658141" cy="695498"/>
          </a:xfrm>
          <a:prstGeom prst="rect">
            <a:avLst/>
          </a:prstGeom>
        </p:spPr>
      </p:pic>
      <p:pic>
        <p:nvPicPr>
          <p:cNvPr id="13" name="Picture 2" descr="http://www.ufrj.br/img/minerva/002minerva_color_ho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12" y="187717"/>
            <a:ext cx="1788025" cy="71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7172867" y="2693208"/>
            <a:ext cx="1614730" cy="430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" t="8770" r="11366" b="13351"/>
          <a:stretch/>
        </p:blipFill>
        <p:spPr>
          <a:xfrm>
            <a:off x="4966938" y="2594214"/>
            <a:ext cx="1656445" cy="552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85" y="964382"/>
            <a:ext cx="1791867" cy="6526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71" y="5144959"/>
            <a:ext cx="830960" cy="8309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63" y="5144959"/>
            <a:ext cx="830960" cy="8309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13" y="5144959"/>
            <a:ext cx="830960" cy="830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5144959"/>
            <a:ext cx="830960" cy="8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ECAC-6397-0E4F-A301-75684FB4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80BA6-BE76-AF48-9D89-C6EE58E4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DA41E-A89A-A64B-B6D0-003AA11F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862BC-20DB-7E48-9016-B1E12F24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3</a:t>
            </a:fld>
            <a:endParaRPr lang="pt-B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4E6F5-6D49-664D-B212-4F843F821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Jogos são atividades sociais e culturais voluntárias, significativas, </a:t>
            </a:r>
            <a:r>
              <a:rPr lang="pt-BR"/>
              <a:t>fortemente absorventes, </a:t>
            </a:r>
            <a:r>
              <a:rPr lang="pt-BR" dirty="0"/>
              <a:t>que se utilizam de um mundo abstrato, com efeitos negociados no mundo real, e cujo desenvolvimento e resultado final é incerto, onde um ou mais jogadores, ou equipes de jogadores, modificam interativamente e de forma quantificável o estado de um sistema artificial, possivelmente em busca de objetivos conflitantes, por meio de decisões e ações, algumas com a capacidade de atrapalhar o adversário, sendo todo o processo regulado, orientado e limitado, por regras aceitas, e obtendo, com isso, uma recompensa psicológica, normalmente na forma de diversão, entretenimento, ou sensação de vitória sobre um adversário ou desafio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69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E84D10-EFA6-43FB-A4DD-6E2AD0C22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6958-C1AF-4C50-8103-7F8AC7F7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34BB6-110D-4989-95BC-82AA635D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4DC4-8C42-44C1-9797-A6DA2CB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4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7FC6AD-B8D8-4888-A259-0EDE6CA4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Jogos?</a:t>
            </a:r>
          </a:p>
        </p:txBody>
      </p:sp>
    </p:spTree>
    <p:extLst>
      <p:ext uri="{BB962C8B-B14F-4D97-AF65-F5344CB8AC3E}">
        <p14:creationId xmlns:p14="http://schemas.microsoft.com/office/powerpoint/2010/main" val="246632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76420-1082-4F0D-91BB-C35E19488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" y="429900"/>
            <a:ext cx="8341602" cy="557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7F0E-9B47-4989-885A-17DB8B28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C55A9-D6B9-46EF-8904-F02028A8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27DA0-219B-4B45-972C-9E7AFD34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600E8-FAFD-46F9-82D2-70546D75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FDFAC-3DB2-498C-AC9F-F46EFAF5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E3DCB-6621-4054-9F3B-E27BB935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6</a:t>
            </a:fld>
            <a:endParaRPr lang="pt-BR"/>
          </a:p>
        </p:txBody>
      </p:sp>
      <p:pic>
        <p:nvPicPr>
          <p:cNvPr id="5" name="Picture 2" descr="http://0.tqn.com/d/graphicssoft/1/0/P/j/xen2-09puzzle1.jpg">
            <a:extLst>
              <a:ext uri="{FF2B5EF4-FFF2-40B4-BE49-F238E27FC236}">
                <a16:creationId xmlns:a16="http://schemas.microsoft.com/office/drawing/2014/main" id="{6175E060-90A4-4E3D-BC6D-A01A749F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2" y="343137"/>
            <a:ext cx="7364530" cy="55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28CD2-E49C-4856-AF5F-5FE7378D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BEFAB-5BE9-4025-BFB3-2BA93CD6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62D9-C2D7-438F-AE23-D2D3794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CBC26-14F5-40D8-82B5-57CBA794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68" y="251546"/>
            <a:ext cx="7911663" cy="56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edia.desura.com/images/articles/1/122/121099/auto/DOOM_II_SP_02.jpg">
            <a:extLst>
              <a:ext uri="{FF2B5EF4-FFF2-40B4-BE49-F238E27FC236}">
                <a16:creationId xmlns:a16="http://schemas.microsoft.com/office/drawing/2014/main" id="{A5755179-0200-4270-982A-4DF4DF4FE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8" r="12785"/>
          <a:stretch/>
        </p:blipFill>
        <p:spPr bwMode="auto">
          <a:xfrm>
            <a:off x="627016" y="0"/>
            <a:ext cx="8064137" cy="60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FFF9B-551F-4B8F-B13E-57EE03DE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8E947-DE2C-4F46-8D59-F54BFCF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BEBB1-DE66-42FA-A429-C8C5EFCD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4134A-2213-4CB2-AD32-BCB110B0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Geraldo Xexéo</a:t>
            </a:r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C3D23-E213-4258-B349-F95EA06D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2o Simpósio Fluminense de Jogos e Educação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62B4A-B763-4CDC-995C-F4E0CA1E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AF0F-8710-4340-83B1-18EC006C67A0}" type="slidenum">
              <a:rPr lang="pt-BR" smtClean="0"/>
              <a:t>9</a:t>
            </a:fld>
            <a:endParaRPr 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C7B68E-C17E-4964-9D70-92F220A4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7546"/>
            <a:ext cx="633670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008056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 Ludes.potx" id="{46A93FAF-1DBD-4E18-9B65-252654BA87DC}" vid="{3366FF25-CE61-4409-B912-537D68118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MBAIS 00010  Jogos e Gamificacao Introducao ao Curso</Template>
  <TotalTime>122</TotalTime>
  <Words>674</Words>
  <Application>Microsoft Macintosh PowerPoint</Application>
  <PresentationFormat>On-screen Show (4:3)</PresentationFormat>
  <Paragraphs>156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circo_extended</vt:lpstr>
      <vt:lpstr>Tahoma</vt:lpstr>
      <vt:lpstr>ApresentacaoLudesXexeo</vt:lpstr>
      <vt:lpstr>O Jogo Analógico em  Tempos Digitais</vt:lpstr>
      <vt:lpstr>O LUDES</vt:lpstr>
      <vt:lpstr>Definição</vt:lpstr>
      <vt:lpstr>Jogos?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Definições</vt:lpstr>
      <vt:lpstr>O que é um jogo?</vt:lpstr>
      <vt:lpstr>Chris Crawford</vt:lpstr>
      <vt:lpstr>PowerPoint Presentation</vt:lpstr>
      <vt:lpstr>Por que jogamos?</vt:lpstr>
      <vt:lpstr>Jesper Juul</vt:lpstr>
      <vt:lpstr>Vídeo Games  e  Jogos de Tabuleiro</vt:lpstr>
      <vt:lpstr>Elementos do Design</vt:lpstr>
      <vt:lpstr>Influências cruzadas</vt:lpstr>
      <vt:lpstr>Competências necessárias ao mundo real</vt:lpstr>
      <vt:lpstr>O tamanho da interface</vt:lpstr>
      <vt:lpstr>O diferencial  do face a face</vt:lpstr>
      <vt:lpstr>O essencial não  está no suporte</vt:lpstr>
      <vt:lpstr>O suporte é essencial</vt:lpstr>
      <vt:lpstr>FIM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Jogo Analógico em Tempos Digitais</dc:title>
  <dc:creator>Geraldo Xexéo</dc:creator>
  <cp:lastModifiedBy>Geraldo Xexéo</cp:lastModifiedBy>
  <cp:revision>18</cp:revision>
  <dcterms:created xsi:type="dcterms:W3CDTF">2019-11-17T01:34:16Z</dcterms:created>
  <dcterms:modified xsi:type="dcterms:W3CDTF">2019-11-22T04:13:28Z</dcterms:modified>
</cp:coreProperties>
</file>