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333" r:id="rId3"/>
    <p:sldId id="613" r:id="rId4"/>
    <p:sldId id="614" r:id="rId5"/>
    <p:sldId id="257" r:id="rId6"/>
    <p:sldId id="258" r:id="rId7"/>
    <p:sldId id="259" r:id="rId8"/>
    <p:sldId id="260" r:id="rId9"/>
    <p:sldId id="262" r:id="rId10"/>
    <p:sldId id="261" r:id="rId11"/>
    <p:sldId id="615" r:id="rId12"/>
    <p:sldId id="384" r:id="rId13"/>
    <p:sldId id="303" r:id="rId14"/>
    <p:sldId id="316" r:id="rId15"/>
    <p:sldId id="358" r:id="rId16"/>
    <p:sldId id="616" r:id="rId17"/>
    <p:sldId id="314" r:id="rId18"/>
    <p:sldId id="622" r:id="rId19"/>
    <p:sldId id="617" r:id="rId20"/>
    <p:sldId id="618" r:id="rId21"/>
    <p:sldId id="625" r:id="rId22"/>
    <p:sldId id="619" r:id="rId23"/>
    <p:sldId id="621" r:id="rId24"/>
    <p:sldId id="620" r:id="rId25"/>
    <p:sldId id="623" r:id="rId26"/>
    <p:sldId id="626" r:id="rId27"/>
    <p:sldId id="627" r:id="rId28"/>
    <p:sldId id="264" r:id="rId29"/>
    <p:sldId id="425" r:id="rId3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1" autoAdjust="0"/>
    <p:restoredTop sz="78966" autoAdjust="0"/>
  </p:normalViewPr>
  <p:slideViewPr>
    <p:cSldViewPr snapToGrid="0" showGuides="1">
      <p:cViewPr varScale="1">
        <p:scale>
          <a:sx n="86" d="100"/>
          <a:sy n="86" d="100"/>
        </p:scale>
        <p:origin x="20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7C83F-E1FA-415E-A3C9-6541494C9C8C}" type="datetimeFigureOut">
              <a:rPr lang="pt-BR" smtClean="0"/>
              <a:t>21/11/2019</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A6090-FE76-477D-B701-59CCD94928AE}" type="slidenum">
              <a:rPr lang="pt-BR" smtClean="0"/>
              <a:t>‹#›</a:t>
            </a:fld>
            <a:endParaRPr lang="pt-BR"/>
          </a:p>
        </p:txBody>
      </p:sp>
    </p:spTree>
    <p:extLst>
      <p:ext uri="{BB962C8B-B14F-4D97-AF65-F5344CB8AC3E}">
        <p14:creationId xmlns:p14="http://schemas.microsoft.com/office/powerpoint/2010/main" val="603416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http://www.aism.edu.my/year-11-student-dilwen-ding-coaches-chess-club</a:t>
            </a:r>
          </a:p>
          <a:p>
            <a:r>
              <a:rPr lang="pt-BR" dirty="0"/>
              <a:t>https://sites.google.com/site/caroluschess/works-in-progress/chess-notation</a:t>
            </a:r>
          </a:p>
          <a:p>
            <a:endParaRPr lang="pt-BR" dirty="0"/>
          </a:p>
        </p:txBody>
      </p:sp>
      <p:sp>
        <p:nvSpPr>
          <p:cNvPr id="4" name="Slide Number Placeholder 3"/>
          <p:cNvSpPr>
            <a:spLocks noGrp="1"/>
          </p:cNvSpPr>
          <p:nvPr>
            <p:ph type="sldNum" sz="quarter" idx="10"/>
          </p:nvPr>
        </p:nvSpPr>
        <p:spPr/>
        <p:txBody>
          <a:bodyPr/>
          <a:lstStyle/>
          <a:p>
            <a:fld id="{DD853541-2247-44C2-A7B3-61B92D94227C}" type="slidenum">
              <a:rPr lang="en-US" smtClean="0"/>
              <a:t>12</a:t>
            </a:fld>
            <a:endParaRPr lang="en-US"/>
          </a:p>
        </p:txBody>
      </p:sp>
    </p:spTree>
    <p:extLst>
      <p:ext uri="{BB962C8B-B14F-4D97-AF65-F5344CB8AC3E}">
        <p14:creationId xmlns:p14="http://schemas.microsoft.com/office/powerpoint/2010/main" val="673668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Nesse caso também precisamos perceber os limites entre as palavras jogos as</a:t>
            </a:r>
            <a:r>
              <a:rPr lang="pt-BR" baseline="0" dirty="0"/>
              <a:t> competições: uma luta </a:t>
            </a:r>
            <a:r>
              <a:rPr lang="pt-BR" baseline="0" dirty="0" err="1"/>
              <a:t>ed</a:t>
            </a:r>
            <a:r>
              <a:rPr lang="pt-BR" baseline="0" dirty="0"/>
              <a:t> </a:t>
            </a:r>
            <a:r>
              <a:rPr lang="pt-BR" baseline="0" dirty="0" err="1"/>
              <a:t>box</a:t>
            </a:r>
            <a:r>
              <a:rPr lang="pt-BR" baseline="0" dirty="0"/>
              <a:t> é tida como competição, por exemplo. </a:t>
            </a:r>
            <a:endParaRPr lang="pt-BR" dirty="0"/>
          </a:p>
        </p:txBody>
      </p:sp>
      <p:sp>
        <p:nvSpPr>
          <p:cNvPr id="4" name="Slide Number Placeholder 3"/>
          <p:cNvSpPr>
            <a:spLocks noGrp="1"/>
          </p:cNvSpPr>
          <p:nvPr>
            <p:ph type="sldNum" sz="quarter" idx="10"/>
          </p:nvPr>
        </p:nvSpPr>
        <p:spPr/>
        <p:txBody>
          <a:bodyPr/>
          <a:lstStyle/>
          <a:p>
            <a:fld id="{849C730D-177E-47A9-83EE-C1B1241493EF}" type="slidenum">
              <a:rPr lang="en-US" smtClean="0"/>
              <a:pPr/>
              <a:t>13</a:t>
            </a:fld>
            <a:endParaRPr lang="en-US"/>
          </a:p>
        </p:txBody>
      </p:sp>
    </p:spTree>
    <p:extLst>
      <p:ext uri="{BB962C8B-B14F-4D97-AF65-F5344CB8AC3E}">
        <p14:creationId xmlns:p14="http://schemas.microsoft.com/office/powerpoint/2010/main" val="11278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849C730D-177E-47A9-83EE-C1B1241493EF}" type="slidenum">
              <a:rPr lang="en-US" smtClean="0"/>
              <a:pPr/>
              <a:t>14</a:t>
            </a:fld>
            <a:endParaRPr lang="en-US"/>
          </a:p>
        </p:txBody>
      </p:sp>
    </p:spTree>
    <p:extLst>
      <p:ext uri="{BB962C8B-B14F-4D97-AF65-F5344CB8AC3E}">
        <p14:creationId xmlns:p14="http://schemas.microsoft.com/office/powerpoint/2010/main" val="150257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fld id="{DD9D9B61-8C19-4DE8-B53E-9489B6DC355C}" type="slidenum">
              <a:rPr lang="en-US">
                <a:latin typeface="Arial" charset="0"/>
              </a:rPr>
              <a:pPr/>
              <a:t>15</a:t>
            </a:fld>
            <a:endParaRPr lang="en-US">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pt-BR" dirty="0">
              <a:latin typeface="Arial" charset="0"/>
            </a:endParaRPr>
          </a:p>
        </p:txBody>
      </p:sp>
    </p:spTree>
    <p:extLst>
      <p:ext uri="{BB962C8B-B14F-4D97-AF65-F5344CB8AC3E}">
        <p14:creationId xmlns:p14="http://schemas.microsoft.com/office/powerpoint/2010/main" val="373101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849C730D-177E-47A9-83EE-C1B1241493EF}" type="slidenum">
              <a:rPr lang="en-US" smtClean="0"/>
              <a:pPr/>
              <a:t>17</a:t>
            </a:fld>
            <a:endParaRPr lang="en-US"/>
          </a:p>
        </p:txBody>
      </p:sp>
    </p:spTree>
    <p:extLst>
      <p:ext uri="{BB962C8B-B14F-4D97-AF65-F5344CB8AC3E}">
        <p14:creationId xmlns:p14="http://schemas.microsoft.com/office/powerpoint/2010/main" val="7575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2F2FF-EC38-470B-A0D3-B9A39607737A}" type="slidenum">
              <a:rPr lang="en-US" smtClean="0"/>
              <a:t>29</a:t>
            </a:fld>
            <a:endParaRPr lang="en-US"/>
          </a:p>
        </p:txBody>
      </p:sp>
    </p:spTree>
    <p:extLst>
      <p:ext uri="{BB962C8B-B14F-4D97-AF65-F5344CB8AC3E}">
        <p14:creationId xmlns:p14="http://schemas.microsoft.com/office/powerpoint/2010/main" val="5648820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Espaço Reservado para Texto 11"/>
          <p:cNvSpPr>
            <a:spLocks noGrp="1"/>
          </p:cNvSpPr>
          <p:nvPr>
            <p:ph type="body" sz="quarter" idx="15"/>
          </p:nvPr>
        </p:nvSpPr>
        <p:spPr>
          <a:xfrm>
            <a:off x="1187624" y="4706574"/>
            <a:ext cx="7344816" cy="1343706"/>
          </a:xfrm>
          <a:prstGeom prst="rect">
            <a:avLst/>
          </a:prstGeom>
        </p:spPr>
        <p:txBody>
          <a:bodyPr>
            <a:normAutofit/>
          </a:bodyPr>
          <a:lstStyle>
            <a:lvl1pPr marL="0" indent="0" algn="ctr">
              <a:buNone/>
              <a:defRPr sz="3000" cap="small" baseline="0">
                <a:solidFill>
                  <a:srgbClr val="2D719A"/>
                </a:solidFill>
                <a:latin typeface="Arial" panose="020B0604020202020204" pitchFamily="34" charset="0"/>
                <a:ea typeface="Tahoma" panose="020B0604030504040204" pitchFamily="34" charset="0"/>
                <a:cs typeface="Arial" panose="020B0604020202020204" pitchFamily="34" charset="0"/>
              </a:defRPr>
            </a:lvl1pPr>
          </a:lstStyle>
          <a:p>
            <a:pPr lvl="0"/>
            <a:r>
              <a:rPr lang="en-US"/>
              <a:t>Click to edit Master text styles</a:t>
            </a:r>
          </a:p>
        </p:txBody>
      </p:sp>
      <p:sp>
        <p:nvSpPr>
          <p:cNvPr id="2" name="Title 1"/>
          <p:cNvSpPr>
            <a:spLocks noGrp="1"/>
          </p:cNvSpPr>
          <p:nvPr>
            <p:ph type="title"/>
          </p:nvPr>
        </p:nvSpPr>
        <p:spPr>
          <a:xfrm>
            <a:off x="899592" y="3140968"/>
            <a:ext cx="7894976" cy="1118587"/>
          </a:xfrm>
        </p:spPr>
        <p:txBody>
          <a:bodyPr>
            <a:normAutofit/>
          </a:bodyPr>
          <a:lstStyle>
            <a:lvl1pPr algn="ctr">
              <a:defRPr sz="4400" b="1" i="0" baseline="0">
                <a:solidFill>
                  <a:schemeClr val="bg1"/>
                </a:solidFill>
                <a:latin typeface="Arial" panose="020B0604020202020204" pitchFamily="34" charset="0"/>
              </a:defRPr>
            </a:lvl1pPr>
          </a:lstStyle>
          <a:p>
            <a:r>
              <a:rPr lang="en-US"/>
              <a:t>Click to edit Master title style</a:t>
            </a:r>
            <a:endParaRPr lang="pt-BR"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t="33246" b="26746"/>
          <a:stretch/>
        </p:blipFill>
        <p:spPr>
          <a:xfrm>
            <a:off x="1979712" y="188640"/>
            <a:ext cx="5401067" cy="1440161"/>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33246" b="26746"/>
          <a:stretch/>
        </p:blipFill>
        <p:spPr>
          <a:xfrm>
            <a:off x="1979712" y="188640"/>
            <a:ext cx="5401067" cy="144016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33246" b="26746"/>
          <a:stretch/>
        </p:blipFill>
        <p:spPr>
          <a:xfrm>
            <a:off x="1979712" y="188640"/>
            <a:ext cx="5401067" cy="1440161"/>
          </a:xfrm>
          <a:prstGeom prst="rect">
            <a:avLst/>
          </a:prstGeom>
        </p:spPr>
      </p:pic>
      <p:pic>
        <p:nvPicPr>
          <p:cNvPr id="8" name="Picture 7">
            <a:extLst>
              <a:ext uri="{FF2B5EF4-FFF2-40B4-BE49-F238E27FC236}">
                <a16:creationId xmlns:a16="http://schemas.microsoft.com/office/drawing/2014/main" id="{60FC92B3-2B7F-4F67-9EFA-E899057286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7011" y="1952979"/>
            <a:ext cx="1054089" cy="472829"/>
          </a:xfrm>
          <a:prstGeom prst="rect">
            <a:avLst/>
          </a:prstGeom>
          <a:ln>
            <a:noFill/>
          </a:ln>
        </p:spPr>
      </p:pic>
      <p:grpSp>
        <p:nvGrpSpPr>
          <p:cNvPr id="9" name="Group 8">
            <a:extLst>
              <a:ext uri="{FF2B5EF4-FFF2-40B4-BE49-F238E27FC236}">
                <a16:creationId xmlns:a16="http://schemas.microsoft.com/office/drawing/2014/main" id="{7B1A9047-E9CC-4399-92EC-3F2FD8AEC429}"/>
              </a:ext>
            </a:extLst>
          </p:cNvPr>
          <p:cNvGrpSpPr/>
          <p:nvPr/>
        </p:nvGrpSpPr>
        <p:grpSpPr>
          <a:xfrm>
            <a:off x="387263" y="1908114"/>
            <a:ext cx="800361" cy="562559"/>
            <a:chOff x="3440856" y="1756601"/>
            <a:chExt cx="885656" cy="753131"/>
          </a:xfrm>
          <a:noFill/>
        </p:grpSpPr>
        <p:sp>
          <p:nvSpPr>
            <p:cNvPr id="10" name="Rectangle 9">
              <a:extLst>
                <a:ext uri="{FF2B5EF4-FFF2-40B4-BE49-F238E27FC236}">
                  <a16:creationId xmlns:a16="http://schemas.microsoft.com/office/drawing/2014/main" id="{D0547EA5-305F-4D34-87C6-CCF2CA8437B1}"/>
                </a:ext>
              </a:extLst>
            </p:cNvPr>
            <p:cNvSpPr/>
            <p:nvPr/>
          </p:nvSpPr>
          <p:spPr bwMode="auto">
            <a:xfrm>
              <a:off x="3440856" y="1756601"/>
              <a:ext cx="885656" cy="753131"/>
            </a:xfrm>
            <a:prstGeom prst="rect">
              <a:avLst/>
            </a:prstGeom>
            <a:grpFill/>
            <a:ln w="12700" cap="flat"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pt-BR" sz="1800" b="0" i="0" u="sng" strike="noStrike" cap="none" normalizeH="0" baseline="0">
                <a:ln>
                  <a:noFill/>
                </a:ln>
                <a:solidFill>
                  <a:schemeClr val="tx1"/>
                </a:solidFill>
                <a:effectLst/>
                <a:latin typeface="Arial" charset="0"/>
              </a:endParaRPr>
            </a:p>
          </p:txBody>
        </p:sp>
        <p:pic>
          <p:nvPicPr>
            <p:cNvPr id="11" name="Picture 4" descr="cc">
              <a:extLst>
                <a:ext uri="{FF2B5EF4-FFF2-40B4-BE49-F238E27FC236}">
                  <a16:creationId xmlns:a16="http://schemas.microsoft.com/office/drawing/2014/main" id="{24C07D82-AC55-4A07-8B2E-D6A612A6A5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6186" y="1768822"/>
              <a:ext cx="774997" cy="728689"/>
            </a:xfrm>
            <a:prstGeom prst="rect">
              <a:avLst/>
            </a:prstGeom>
            <a:grpFill/>
            <a:ln>
              <a:noFill/>
            </a:ln>
          </p:spPr>
        </p:pic>
      </p:grpSp>
      <p:pic>
        <p:nvPicPr>
          <p:cNvPr id="12" name="Picture 11">
            <a:extLst>
              <a:ext uri="{FF2B5EF4-FFF2-40B4-BE49-F238E27FC236}">
                <a16:creationId xmlns:a16="http://schemas.microsoft.com/office/drawing/2014/main" id="{194C03B4-D0C1-45B1-9317-A926510E416A}"/>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65543" y="1908114"/>
            <a:ext cx="1341200" cy="562559"/>
          </a:xfrm>
          <a:prstGeom prst="rect">
            <a:avLst/>
          </a:prstGeom>
        </p:spPr>
      </p:pic>
      <p:pic>
        <p:nvPicPr>
          <p:cNvPr id="14" name="Picture 2" descr="http://www.ufrj.br/img/minerva/002minerva_color_hor.png">
            <a:extLst>
              <a:ext uri="{FF2B5EF4-FFF2-40B4-BE49-F238E27FC236}">
                <a16:creationId xmlns:a16="http://schemas.microsoft.com/office/drawing/2014/main" id="{0A2EA051-13AE-4212-B797-0FB67CD8CBB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01400" y="1920416"/>
            <a:ext cx="1341200" cy="5379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sign with white text&#10;&#10;Description automatically generated">
            <a:extLst>
              <a:ext uri="{FF2B5EF4-FFF2-40B4-BE49-F238E27FC236}">
                <a16:creationId xmlns:a16="http://schemas.microsoft.com/office/drawing/2014/main" id="{BC9256AC-88B4-4D14-9F84-6D1BD0B1B0E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73912" y="2024058"/>
            <a:ext cx="1341200" cy="330670"/>
          </a:xfrm>
          <a:prstGeom prst="rect">
            <a:avLst/>
          </a:prstGeom>
        </p:spPr>
      </p:pic>
    </p:spTree>
    <p:extLst>
      <p:ext uri="{BB962C8B-B14F-4D97-AF65-F5344CB8AC3E}">
        <p14:creationId xmlns:p14="http://schemas.microsoft.com/office/powerpoint/2010/main" val="397504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Geraldo Xexéo</a:t>
            </a:r>
            <a:endParaRPr lang="pt-BR"/>
          </a:p>
        </p:txBody>
      </p:sp>
      <p:sp>
        <p:nvSpPr>
          <p:cNvPr id="5" name="Footer Placeholder 4"/>
          <p:cNvSpPr>
            <a:spLocks noGrp="1"/>
          </p:cNvSpPr>
          <p:nvPr>
            <p:ph type="ftr" sz="quarter" idx="11"/>
          </p:nvPr>
        </p:nvSpPr>
        <p:spPr/>
        <p:txBody>
          <a:bodyPr/>
          <a:lstStyle/>
          <a:p>
            <a:r>
              <a:rPr lang="pt-BR"/>
              <a:t>2o Simpósio Fluminense de Jogos e Educação</a:t>
            </a:r>
          </a:p>
        </p:txBody>
      </p:sp>
      <p:sp>
        <p:nvSpPr>
          <p:cNvPr id="6" name="Slide Number Placeholder 5"/>
          <p:cNvSpPr>
            <a:spLocks noGrp="1"/>
          </p:cNvSpPr>
          <p:nvPr>
            <p:ph type="sldNum" sz="quarter" idx="12"/>
          </p:nvPr>
        </p:nvSpPr>
        <p:spPr/>
        <p:txBody>
          <a:bodyPr/>
          <a:lstStyle/>
          <a:p>
            <a:fld id="{E11EAF0F-8710-4340-83B1-18EC006C67A0}" type="slidenum">
              <a:rPr lang="pt-BR" smtClean="0"/>
              <a:t>‹#›</a:t>
            </a:fld>
            <a:endParaRPr lang="pt-BR"/>
          </a:p>
        </p:txBody>
      </p:sp>
    </p:spTree>
    <p:extLst>
      <p:ext uri="{BB962C8B-B14F-4D97-AF65-F5344CB8AC3E}">
        <p14:creationId xmlns:p14="http://schemas.microsoft.com/office/powerpoint/2010/main" val="278681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4390713"/>
            <a:ext cx="7946380" cy="1500187"/>
          </a:xfrm>
        </p:spPr>
        <p:txBody>
          <a:bodyPr anchor="ct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Geraldo Xexéo</a:t>
            </a:r>
            <a:endParaRPr lang="pt-BR"/>
          </a:p>
        </p:txBody>
      </p:sp>
      <p:sp>
        <p:nvSpPr>
          <p:cNvPr id="5" name="Footer Placeholder 4"/>
          <p:cNvSpPr>
            <a:spLocks noGrp="1"/>
          </p:cNvSpPr>
          <p:nvPr>
            <p:ph type="ftr" sz="quarter" idx="11"/>
          </p:nvPr>
        </p:nvSpPr>
        <p:spPr/>
        <p:txBody>
          <a:bodyPr/>
          <a:lstStyle/>
          <a:p>
            <a:r>
              <a:rPr lang="pt-BR"/>
              <a:t>2o Simpósio Fluminense de Jogos e Educação</a:t>
            </a:r>
          </a:p>
        </p:txBody>
      </p:sp>
      <p:sp>
        <p:nvSpPr>
          <p:cNvPr id="6" name="Slide Number Placeholder 5"/>
          <p:cNvSpPr>
            <a:spLocks noGrp="1"/>
          </p:cNvSpPr>
          <p:nvPr>
            <p:ph type="sldNum" sz="quarter" idx="12"/>
          </p:nvPr>
        </p:nvSpPr>
        <p:spPr/>
        <p:txBody>
          <a:bodyPr/>
          <a:lstStyle/>
          <a:p>
            <a:fld id="{E11EAF0F-8710-4340-83B1-18EC006C67A0}" type="slidenum">
              <a:rPr lang="pt-BR" smtClean="0"/>
              <a:t>‹#›</a:t>
            </a:fld>
            <a:endParaRPr lang="pt-B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246" b="26746"/>
          <a:stretch/>
        </p:blipFill>
        <p:spPr>
          <a:xfrm>
            <a:off x="1979712" y="188640"/>
            <a:ext cx="5401067" cy="1440161"/>
          </a:xfrm>
          <a:prstGeom prst="rect">
            <a:avLst/>
          </a:prstGeom>
        </p:spPr>
      </p:pic>
      <p:sp>
        <p:nvSpPr>
          <p:cNvPr id="8" name="Rectangle 7"/>
          <p:cNvSpPr/>
          <p:nvPr/>
        </p:nvSpPr>
        <p:spPr>
          <a:xfrm>
            <a:off x="0" y="2708920"/>
            <a:ext cx="9144000" cy="1620000"/>
          </a:xfrm>
          <a:prstGeom prst="rect">
            <a:avLst/>
          </a:prstGeom>
          <a:solidFill>
            <a:srgbClr val="4E7DA2"/>
          </a:solidFill>
        </p:spPr>
        <p:style>
          <a:lnRef idx="1">
            <a:schemeClr val="accent6"/>
          </a:lnRef>
          <a:fillRef idx="3">
            <a:schemeClr val="accent6"/>
          </a:fillRef>
          <a:effectRef idx="2">
            <a:schemeClr val="accent6"/>
          </a:effectRef>
          <a:fontRef idx="minor">
            <a:schemeClr val="lt1"/>
          </a:fontRef>
        </p:style>
        <p:txBody>
          <a:bodyPr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93141" y="2708920"/>
            <a:ext cx="7886700" cy="1620000"/>
          </a:xfrm>
        </p:spPr>
        <p:txBody>
          <a:bodyPr anchor="ctr"/>
          <a:lstStyle>
            <a:lvl1pPr algn="ctr">
              <a:defRPr sz="4500">
                <a:solidFill>
                  <a:schemeClr val="bg1"/>
                </a:solidFill>
              </a:defRPr>
            </a:lvl1pPr>
          </a:lstStyle>
          <a:p>
            <a:r>
              <a:rPr lang="en-US"/>
              <a:t>Click to edit Master title style</a:t>
            </a:r>
            <a:endParaRPr lang="pt-BR"/>
          </a:p>
        </p:txBody>
      </p:sp>
    </p:spTree>
    <p:extLst>
      <p:ext uri="{BB962C8B-B14F-4D97-AF65-F5344CB8AC3E}">
        <p14:creationId xmlns:p14="http://schemas.microsoft.com/office/powerpoint/2010/main" val="318018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b="1"/>
            </a:lvl1pPr>
          </a:lstStyle>
          <a:p>
            <a:r>
              <a:rPr lang="en-US"/>
              <a:t>Click to edit Master title style</a:t>
            </a:r>
            <a:endParaRPr lang="pt-BR" dirty="0"/>
          </a:p>
        </p:txBody>
      </p:sp>
      <p:sp>
        <p:nvSpPr>
          <p:cNvPr id="9" name="Date Placeholder 8"/>
          <p:cNvSpPr>
            <a:spLocks noGrp="1"/>
          </p:cNvSpPr>
          <p:nvPr>
            <p:ph type="dt" sz="half" idx="10"/>
          </p:nvPr>
        </p:nvSpPr>
        <p:spPr/>
        <p:txBody>
          <a:bodyPr/>
          <a:lstStyle>
            <a:lvl1pPr>
              <a:defRPr b="1"/>
            </a:lvl1pPr>
          </a:lstStyle>
          <a:p>
            <a:r>
              <a:rPr lang="en-US"/>
              <a:t>Geraldo Xexéo</a:t>
            </a:r>
            <a:endParaRPr lang="pt-BR"/>
          </a:p>
        </p:txBody>
      </p:sp>
      <p:sp>
        <p:nvSpPr>
          <p:cNvPr id="10" name="Footer Placeholder 9"/>
          <p:cNvSpPr>
            <a:spLocks noGrp="1"/>
          </p:cNvSpPr>
          <p:nvPr>
            <p:ph type="ftr" sz="quarter" idx="11"/>
          </p:nvPr>
        </p:nvSpPr>
        <p:spPr/>
        <p:txBody>
          <a:bodyPr/>
          <a:lstStyle>
            <a:lvl1pPr>
              <a:defRPr b="1"/>
            </a:lvl1pPr>
          </a:lstStyle>
          <a:p>
            <a:r>
              <a:rPr lang="pt-BR"/>
              <a:t>2o Simpósio Fluminense de Jogos e Educação</a:t>
            </a:r>
          </a:p>
        </p:txBody>
      </p:sp>
      <p:sp>
        <p:nvSpPr>
          <p:cNvPr id="11" name="Slide Number Placeholder 10"/>
          <p:cNvSpPr>
            <a:spLocks noGrp="1"/>
          </p:cNvSpPr>
          <p:nvPr>
            <p:ph type="sldNum" sz="quarter" idx="12"/>
          </p:nvPr>
        </p:nvSpPr>
        <p:spPr/>
        <p:txBody>
          <a:bodyPr/>
          <a:lstStyle>
            <a:lvl1pPr>
              <a:defRPr b="1"/>
            </a:lvl1pPr>
          </a:lstStyle>
          <a:p>
            <a:fld id="{E11EAF0F-8710-4340-83B1-18EC006C67A0}" type="slidenum">
              <a:rPr lang="pt-BR" smtClean="0"/>
              <a:t>‹#›</a:t>
            </a:fld>
            <a:endParaRPr lang="pt-BR"/>
          </a:p>
        </p:txBody>
      </p:sp>
      <p:sp>
        <p:nvSpPr>
          <p:cNvPr id="3" name="Content Placeholder 2"/>
          <p:cNvSpPr>
            <a:spLocks noGrp="1"/>
          </p:cNvSpPr>
          <p:nvPr>
            <p:ph sz="quarter" idx="13"/>
          </p:nvPr>
        </p:nvSpPr>
        <p:spPr>
          <a:xfrm>
            <a:off x="47625" y="1341438"/>
            <a:ext cx="8977313"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Tree>
    <p:extLst>
      <p:ext uri="{BB962C8B-B14F-4D97-AF65-F5344CB8AC3E}">
        <p14:creationId xmlns:p14="http://schemas.microsoft.com/office/powerpoint/2010/main" val="398920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363" y="1332594"/>
            <a:ext cx="4239000" cy="4586513"/>
          </a:xfrm>
          <a:prstGeom prst="rect">
            <a:avLst/>
          </a:prstGeom>
        </p:spPr>
        <p:txBody>
          <a:bodyPr/>
          <a:lstStyle>
            <a:lvl1pPr marL="171450" indent="-171450">
              <a:buFontTx/>
              <a:buBlip>
                <a:blip r:embed="rId2"/>
              </a:buBlip>
              <a:defRPr sz="24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685800" indent="0">
              <a:buFontTx/>
              <a:buNone/>
              <a:defRPr sz="195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marR="0" indent="-171450" algn="l" defTabSz="685800" rtl="0" eaLnBrk="1" fontAlgn="auto" latinLnBrk="0" hangingPunct="1">
              <a:lnSpc>
                <a:spcPct val="90000"/>
              </a:lnSpc>
              <a:spcBef>
                <a:spcPts val="375"/>
              </a:spcBef>
              <a:spcAft>
                <a:spcPts val="0"/>
              </a:spcAft>
              <a:buClrTx/>
              <a:buSzPct val="95000"/>
              <a:buFontTx/>
              <a:buBlip>
                <a:blip r:embed="rId2"/>
              </a:buBlip>
              <a:tabLst/>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p:txBody>
      </p:sp>
      <p:sp>
        <p:nvSpPr>
          <p:cNvPr id="4" name="Content Placeholder 3"/>
          <p:cNvSpPr>
            <a:spLocks noGrp="1"/>
          </p:cNvSpPr>
          <p:nvPr>
            <p:ph sz="half" idx="2"/>
          </p:nvPr>
        </p:nvSpPr>
        <p:spPr>
          <a:xfrm>
            <a:off x="4786619" y="1332594"/>
            <a:ext cx="4239000" cy="4586513"/>
          </a:xfrm>
          <a:prstGeom prst="rect">
            <a:avLst/>
          </a:prstGeom>
        </p:spPr>
        <p:txBody>
          <a:bodyPr/>
          <a:lstStyle>
            <a:lvl1pPr marL="171450" indent="-171450">
              <a:buFontTx/>
              <a:buBlip>
                <a:blip r:embed="rId2"/>
              </a:buBlip>
              <a:defRPr sz="24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1pPr>
            <a:lvl2pPr marL="514350" indent="-171450">
              <a:buFontTx/>
              <a:buBlip>
                <a:blip r:embed="rId2"/>
              </a:buBlip>
              <a:defRPr sz="210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2pPr>
            <a:lvl3pPr marL="857250" indent="-171450">
              <a:buFontTx/>
              <a:buBlip>
                <a:blip r:embed="rId2"/>
              </a:buBlip>
              <a:defRPr sz="195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3pPr>
            <a:lvl4pPr marL="1200150" indent="-171450">
              <a:buFontTx/>
              <a:buBlip>
                <a:blip r:embed="rId2"/>
              </a:buBlip>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4pPr>
            <a:lvl5pPr marL="1543050" indent="-171450">
              <a:buFontTx/>
              <a:buBlip>
                <a:blip r:embed="rId2"/>
              </a:buBlip>
              <a:defRPr sz="1725">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5" name="Title 4"/>
          <p:cNvSpPr>
            <a:spLocks noGrp="1"/>
          </p:cNvSpPr>
          <p:nvPr>
            <p:ph type="title"/>
          </p:nvPr>
        </p:nvSpPr>
        <p:spPr/>
        <p:txBody>
          <a:bodyPr/>
          <a:lstStyle/>
          <a:p>
            <a:r>
              <a:rPr lang="en-US"/>
              <a:t>Click to edit Master title style</a:t>
            </a:r>
            <a:endParaRPr lang="pt-BR" dirty="0"/>
          </a:p>
        </p:txBody>
      </p:sp>
      <p:sp>
        <p:nvSpPr>
          <p:cNvPr id="6" name="Date Placeholder 5"/>
          <p:cNvSpPr>
            <a:spLocks noGrp="1"/>
          </p:cNvSpPr>
          <p:nvPr>
            <p:ph type="dt" sz="half" idx="10"/>
          </p:nvPr>
        </p:nvSpPr>
        <p:spPr/>
        <p:txBody>
          <a:bodyPr/>
          <a:lstStyle/>
          <a:p>
            <a:r>
              <a:rPr lang="en-US"/>
              <a:t>Geraldo Xexéo</a:t>
            </a:r>
            <a:endParaRPr lang="pt-BR"/>
          </a:p>
        </p:txBody>
      </p:sp>
      <p:sp>
        <p:nvSpPr>
          <p:cNvPr id="7" name="Footer Placeholder 6"/>
          <p:cNvSpPr>
            <a:spLocks noGrp="1"/>
          </p:cNvSpPr>
          <p:nvPr>
            <p:ph type="ftr" sz="quarter" idx="11"/>
          </p:nvPr>
        </p:nvSpPr>
        <p:spPr/>
        <p:txBody>
          <a:bodyPr/>
          <a:lstStyle/>
          <a:p>
            <a:r>
              <a:rPr lang="pt-BR"/>
              <a:t>2o Simpósio Fluminense de Jogos e Educação</a:t>
            </a:r>
          </a:p>
        </p:txBody>
      </p:sp>
      <p:sp>
        <p:nvSpPr>
          <p:cNvPr id="12" name="Slide Number Placeholder 11"/>
          <p:cNvSpPr>
            <a:spLocks noGrp="1"/>
          </p:cNvSpPr>
          <p:nvPr>
            <p:ph type="sldNum" sz="quarter" idx="12"/>
          </p:nvPr>
        </p:nvSpPr>
        <p:spPr/>
        <p:txBody>
          <a:bodyPr/>
          <a:lstStyle/>
          <a:p>
            <a:fld id="{E11EAF0F-8710-4340-83B1-18EC006C67A0}" type="slidenum">
              <a:rPr lang="pt-BR" smtClean="0"/>
              <a:t>‹#›</a:t>
            </a:fld>
            <a:endParaRPr lang="pt-BR"/>
          </a:p>
        </p:txBody>
      </p:sp>
    </p:spTree>
    <p:extLst>
      <p:ext uri="{BB962C8B-B14F-4D97-AF65-F5344CB8AC3E}">
        <p14:creationId xmlns:p14="http://schemas.microsoft.com/office/powerpoint/2010/main" val="231327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401820"/>
            <a:ext cx="3868340" cy="560592"/>
          </a:xfrm>
        </p:spPr>
        <p:txBody>
          <a:bodyPr anchor="b">
            <a:no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27108"/>
            <a:ext cx="3868340" cy="4162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5" name="Text Placeholder 4"/>
          <p:cNvSpPr>
            <a:spLocks noGrp="1"/>
          </p:cNvSpPr>
          <p:nvPr>
            <p:ph type="body" sz="quarter" idx="3"/>
          </p:nvPr>
        </p:nvSpPr>
        <p:spPr>
          <a:xfrm>
            <a:off x="4629150" y="1401820"/>
            <a:ext cx="3887391" cy="560592"/>
          </a:xfrm>
        </p:spPr>
        <p:txBody>
          <a:bodyPr anchor="b">
            <a:no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27108"/>
            <a:ext cx="3887391" cy="4162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7" name="Date Placeholder 6"/>
          <p:cNvSpPr>
            <a:spLocks noGrp="1"/>
          </p:cNvSpPr>
          <p:nvPr>
            <p:ph type="dt" sz="half" idx="10"/>
          </p:nvPr>
        </p:nvSpPr>
        <p:spPr/>
        <p:txBody>
          <a:bodyPr/>
          <a:lstStyle/>
          <a:p>
            <a:r>
              <a:rPr lang="en-US"/>
              <a:t>Geraldo Xexéo</a:t>
            </a:r>
            <a:endParaRPr lang="pt-BR"/>
          </a:p>
        </p:txBody>
      </p:sp>
      <p:sp>
        <p:nvSpPr>
          <p:cNvPr id="8" name="Footer Placeholder 7"/>
          <p:cNvSpPr>
            <a:spLocks noGrp="1"/>
          </p:cNvSpPr>
          <p:nvPr>
            <p:ph type="ftr" sz="quarter" idx="11"/>
          </p:nvPr>
        </p:nvSpPr>
        <p:spPr/>
        <p:txBody>
          <a:bodyPr/>
          <a:lstStyle/>
          <a:p>
            <a:r>
              <a:rPr lang="pt-BR"/>
              <a:t>2o Simpósio Fluminense de Jogos e Educação</a:t>
            </a:r>
          </a:p>
        </p:txBody>
      </p:sp>
      <p:sp>
        <p:nvSpPr>
          <p:cNvPr id="9" name="Slide Number Placeholder 8"/>
          <p:cNvSpPr>
            <a:spLocks noGrp="1"/>
          </p:cNvSpPr>
          <p:nvPr>
            <p:ph type="sldNum" sz="quarter" idx="12"/>
          </p:nvPr>
        </p:nvSpPr>
        <p:spPr/>
        <p:txBody>
          <a:bodyPr/>
          <a:lstStyle/>
          <a:p>
            <a:fld id="{E11EAF0F-8710-4340-83B1-18EC006C67A0}" type="slidenum">
              <a:rPr lang="pt-BR" smtClean="0"/>
              <a:t>‹#›</a:t>
            </a:fld>
            <a:endParaRPr lang="pt-BR"/>
          </a:p>
        </p:txBody>
      </p:sp>
      <p:sp>
        <p:nvSpPr>
          <p:cNvPr id="10" name="Title 9">
            <a:extLst>
              <a:ext uri="{FF2B5EF4-FFF2-40B4-BE49-F238E27FC236}">
                <a16:creationId xmlns:a16="http://schemas.microsoft.com/office/drawing/2014/main" id="{50DC81EA-2E52-4A44-9820-8DB01B880264}"/>
              </a:ext>
            </a:extLst>
          </p:cNvPr>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226978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Geraldo Xexéo</a:t>
            </a:r>
            <a:endParaRPr lang="pt-BR"/>
          </a:p>
        </p:txBody>
      </p:sp>
      <p:sp>
        <p:nvSpPr>
          <p:cNvPr id="4" name="Footer Placeholder 3"/>
          <p:cNvSpPr>
            <a:spLocks noGrp="1"/>
          </p:cNvSpPr>
          <p:nvPr>
            <p:ph type="ftr" sz="quarter" idx="11"/>
          </p:nvPr>
        </p:nvSpPr>
        <p:spPr/>
        <p:txBody>
          <a:bodyPr/>
          <a:lstStyle/>
          <a:p>
            <a:r>
              <a:rPr lang="pt-BR"/>
              <a:t>2o Simpósio Fluminense de Jogos e Educação</a:t>
            </a:r>
          </a:p>
        </p:txBody>
      </p:sp>
      <p:sp>
        <p:nvSpPr>
          <p:cNvPr id="5" name="Slide Number Placeholder 4"/>
          <p:cNvSpPr>
            <a:spLocks noGrp="1"/>
          </p:cNvSpPr>
          <p:nvPr>
            <p:ph type="sldNum" sz="quarter" idx="12"/>
          </p:nvPr>
        </p:nvSpPr>
        <p:spPr/>
        <p:txBody>
          <a:bodyPr/>
          <a:lstStyle/>
          <a:p>
            <a:fld id="{E11EAF0F-8710-4340-83B1-18EC006C67A0}" type="slidenum">
              <a:rPr lang="pt-BR" smtClean="0"/>
              <a:t>‹#›</a:t>
            </a:fld>
            <a:endParaRPr lang="pt-BR"/>
          </a:p>
        </p:txBody>
      </p:sp>
      <p:sp>
        <p:nvSpPr>
          <p:cNvPr id="10" name="Title 9"/>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220194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Geraldo Xexéo</a:t>
            </a:r>
            <a:endParaRPr lang="pt-BR"/>
          </a:p>
        </p:txBody>
      </p:sp>
      <p:sp>
        <p:nvSpPr>
          <p:cNvPr id="6" name="Footer Placeholder 5"/>
          <p:cNvSpPr>
            <a:spLocks noGrp="1"/>
          </p:cNvSpPr>
          <p:nvPr>
            <p:ph type="ftr" sz="quarter" idx="11"/>
          </p:nvPr>
        </p:nvSpPr>
        <p:spPr/>
        <p:txBody>
          <a:bodyPr/>
          <a:lstStyle/>
          <a:p>
            <a:r>
              <a:rPr lang="pt-BR"/>
              <a:t>2o Simpósio Fluminense de Jogos e Educação</a:t>
            </a:r>
          </a:p>
        </p:txBody>
      </p:sp>
      <p:sp>
        <p:nvSpPr>
          <p:cNvPr id="7" name="Slide Number Placeholder 6"/>
          <p:cNvSpPr>
            <a:spLocks noGrp="1"/>
          </p:cNvSpPr>
          <p:nvPr>
            <p:ph type="sldNum" sz="quarter" idx="12"/>
          </p:nvPr>
        </p:nvSpPr>
        <p:spPr/>
        <p:txBody>
          <a:bodyPr/>
          <a:lstStyle/>
          <a:p>
            <a:fld id="{E11EAF0F-8710-4340-83B1-18EC006C67A0}" type="slidenum">
              <a:rPr lang="pt-BR" smtClean="0"/>
              <a:t>‹#›</a:t>
            </a:fld>
            <a:endParaRPr lang="pt-BR"/>
          </a:p>
        </p:txBody>
      </p:sp>
      <p:sp>
        <p:nvSpPr>
          <p:cNvPr id="8" name="Title 7"/>
          <p:cNvSpPr>
            <a:spLocks noGrp="1"/>
          </p:cNvSpPr>
          <p:nvPr>
            <p:ph type="title"/>
          </p:nvPr>
        </p:nvSpPr>
        <p:spPr>
          <a:xfrm>
            <a:off x="1503" y="1196752"/>
            <a:ext cx="9093068" cy="4752528"/>
          </a:xfrm>
        </p:spPr>
        <p:txBody>
          <a:bodyPr>
            <a:normAutofit/>
          </a:bodyPr>
          <a:lstStyle>
            <a:lvl1pPr algn="ctr">
              <a:defRPr sz="6000"/>
            </a:lvl1pPr>
          </a:lstStyle>
          <a:p>
            <a:r>
              <a:rPr lang="en-US"/>
              <a:t>Click to edit Master title style</a:t>
            </a:r>
            <a:endParaRPr lang="pt-BR"/>
          </a:p>
        </p:txBody>
      </p:sp>
    </p:spTree>
    <p:extLst>
      <p:ext uri="{BB962C8B-B14F-4D97-AF65-F5344CB8AC3E}">
        <p14:creationId xmlns:p14="http://schemas.microsoft.com/office/powerpoint/2010/main" val="44058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Geraldo Xexéo</a:t>
            </a:r>
            <a:endParaRPr lang="pt-BR"/>
          </a:p>
        </p:txBody>
      </p:sp>
      <p:sp>
        <p:nvSpPr>
          <p:cNvPr id="6" name="Footer Placeholder 5"/>
          <p:cNvSpPr>
            <a:spLocks noGrp="1"/>
          </p:cNvSpPr>
          <p:nvPr>
            <p:ph type="ftr" sz="quarter" idx="11"/>
          </p:nvPr>
        </p:nvSpPr>
        <p:spPr/>
        <p:txBody>
          <a:bodyPr/>
          <a:lstStyle/>
          <a:p>
            <a:r>
              <a:rPr lang="pt-BR"/>
              <a:t>2o Simpósio Fluminense de Jogos e Educação</a:t>
            </a:r>
          </a:p>
        </p:txBody>
      </p:sp>
      <p:sp>
        <p:nvSpPr>
          <p:cNvPr id="7" name="Slide Number Placeholder 6"/>
          <p:cNvSpPr>
            <a:spLocks noGrp="1"/>
          </p:cNvSpPr>
          <p:nvPr>
            <p:ph type="sldNum" sz="quarter" idx="12"/>
          </p:nvPr>
        </p:nvSpPr>
        <p:spPr/>
        <p:txBody>
          <a:bodyPr/>
          <a:lstStyle/>
          <a:p>
            <a:fld id="{E11EAF0F-8710-4340-83B1-18EC006C67A0}" type="slidenum">
              <a:rPr lang="pt-BR" smtClean="0"/>
              <a:t>‹#›</a:t>
            </a:fld>
            <a:endParaRPr lang="pt-BR"/>
          </a:p>
        </p:txBody>
      </p:sp>
    </p:spTree>
    <p:extLst>
      <p:ext uri="{BB962C8B-B14F-4D97-AF65-F5344CB8AC3E}">
        <p14:creationId xmlns:p14="http://schemas.microsoft.com/office/powerpoint/2010/main" val="88431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Geraldo Xexéo</a:t>
            </a:r>
            <a:endParaRPr lang="pt-BR"/>
          </a:p>
        </p:txBody>
      </p:sp>
      <p:sp>
        <p:nvSpPr>
          <p:cNvPr id="5" name="Footer Placeholder 4"/>
          <p:cNvSpPr>
            <a:spLocks noGrp="1"/>
          </p:cNvSpPr>
          <p:nvPr>
            <p:ph type="ftr" sz="quarter" idx="11"/>
          </p:nvPr>
        </p:nvSpPr>
        <p:spPr/>
        <p:txBody>
          <a:bodyPr/>
          <a:lstStyle/>
          <a:p>
            <a:r>
              <a:rPr lang="pt-BR"/>
              <a:t>2o Simpósio Fluminense de Jogos e Educação</a:t>
            </a:r>
          </a:p>
        </p:txBody>
      </p:sp>
      <p:sp>
        <p:nvSpPr>
          <p:cNvPr id="6" name="Slide Number Placeholder 5"/>
          <p:cNvSpPr>
            <a:spLocks noGrp="1"/>
          </p:cNvSpPr>
          <p:nvPr>
            <p:ph type="sldNum" sz="quarter" idx="12"/>
          </p:nvPr>
        </p:nvSpPr>
        <p:spPr/>
        <p:txBody>
          <a:bodyPr/>
          <a:lstStyle/>
          <a:p>
            <a:fld id="{E11EAF0F-8710-4340-83B1-18EC006C67A0}" type="slidenum">
              <a:rPr lang="pt-BR" smtClean="0"/>
              <a:t>‹#›</a:t>
            </a:fld>
            <a:endParaRPr lang="pt-BR"/>
          </a:p>
        </p:txBody>
      </p:sp>
    </p:spTree>
    <p:extLst>
      <p:ext uri="{BB962C8B-B14F-4D97-AF65-F5344CB8AC3E}">
        <p14:creationId xmlns:p14="http://schemas.microsoft.com/office/powerpoint/2010/main" val="317218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0644" y="68959"/>
            <a:ext cx="7894976" cy="1118587"/>
          </a:xfrm>
          <a:prstGeom prst="rect">
            <a:avLst/>
          </a:prstGeom>
        </p:spPr>
        <p:txBody>
          <a:bodyPr vert="horz" lIns="91440" tIns="45720" rIns="91440" bIns="45720" rtlCol="0" anchor="ctr">
            <a:normAutofit/>
          </a:bodyPr>
          <a:lstStyle/>
          <a:p>
            <a:endParaRPr lang="pt-BR" dirty="0"/>
          </a:p>
        </p:txBody>
      </p:sp>
      <p:sp>
        <p:nvSpPr>
          <p:cNvPr id="4" name="Date Placeholder 3"/>
          <p:cNvSpPr>
            <a:spLocks noGrp="1"/>
          </p:cNvSpPr>
          <p:nvPr>
            <p:ph type="dt" sz="half" idx="2"/>
          </p:nvPr>
        </p:nvSpPr>
        <p:spPr>
          <a:xfrm>
            <a:off x="47363" y="6204855"/>
            <a:ext cx="1188000" cy="288000"/>
          </a:xfrm>
          <a:prstGeom prst="rect">
            <a:avLst/>
          </a:prstGeom>
        </p:spPr>
        <p:txBody>
          <a:bodyPr vert="horz" lIns="91440" tIns="45720" rIns="91440" bIns="45720" rtlCol="0" anchor="ctr"/>
          <a:lstStyle>
            <a:lvl1pPr algn="l">
              <a:defRPr sz="900" b="1">
                <a:solidFill>
                  <a:schemeClr val="bg1"/>
                </a:solidFill>
                <a:latin typeface="Arial" panose="020B0604020202020204" pitchFamily="34" charset="0"/>
                <a:cs typeface="Arial" panose="020B0604020202020204" pitchFamily="34" charset="0"/>
              </a:defRPr>
            </a:lvl1pPr>
          </a:lstStyle>
          <a:p>
            <a:r>
              <a:rPr lang="en-US"/>
              <a:t>Geraldo Xexéo</a:t>
            </a:r>
            <a:endParaRPr lang="pt-BR"/>
          </a:p>
        </p:txBody>
      </p:sp>
      <p:sp>
        <p:nvSpPr>
          <p:cNvPr id="6" name="Slide Number Placeholder 5"/>
          <p:cNvSpPr>
            <a:spLocks noGrp="1"/>
          </p:cNvSpPr>
          <p:nvPr>
            <p:ph type="sldNum" sz="quarter" idx="4"/>
          </p:nvPr>
        </p:nvSpPr>
        <p:spPr>
          <a:xfrm>
            <a:off x="7906571" y="6226863"/>
            <a:ext cx="1188000" cy="288000"/>
          </a:xfrm>
          <a:prstGeom prst="rect">
            <a:avLst/>
          </a:prstGeom>
        </p:spPr>
        <p:txBody>
          <a:bodyPr vert="horz" lIns="91440" tIns="45720" rIns="91440" bIns="45720" rtlCol="0" anchor="ctr"/>
          <a:lstStyle>
            <a:lvl1pPr algn="r">
              <a:defRPr sz="3600" b="1">
                <a:solidFill>
                  <a:schemeClr val="bg1"/>
                </a:solidFill>
                <a:latin typeface="Arial" panose="020B0604020202020204" pitchFamily="34" charset="0"/>
                <a:cs typeface="Arial" panose="020B0604020202020204" pitchFamily="34" charset="0"/>
              </a:defRPr>
            </a:lvl1pPr>
          </a:lstStyle>
          <a:p>
            <a:fld id="{E11EAF0F-8710-4340-83B1-18EC006C67A0}" type="slidenum">
              <a:rPr lang="pt-BR" smtClean="0"/>
              <a:t>‹#›</a:t>
            </a:fld>
            <a:endParaRPr lang="pt-BR"/>
          </a:p>
        </p:txBody>
      </p:sp>
      <p:sp>
        <p:nvSpPr>
          <p:cNvPr id="10" name="Text Placeholder 9"/>
          <p:cNvSpPr>
            <a:spLocks noGrp="1"/>
          </p:cNvSpPr>
          <p:nvPr>
            <p:ph type="body" idx="1"/>
          </p:nvPr>
        </p:nvSpPr>
        <p:spPr>
          <a:xfrm>
            <a:off x="47363" y="1347830"/>
            <a:ext cx="8978256" cy="45916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dirty="0"/>
          </a:p>
        </p:txBody>
      </p:sp>
      <p:sp>
        <p:nvSpPr>
          <p:cNvPr id="11" name="Footer Placeholder 10"/>
          <p:cNvSpPr>
            <a:spLocks noGrp="1"/>
          </p:cNvSpPr>
          <p:nvPr>
            <p:ph type="ftr" sz="quarter" idx="3"/>
          </p:nvPr>
        </p:nvSpPr>
        <p:spPr>
          <a:xfrm>
            <a:off x="3212044" y="6208133"/>
            <a:ext cx="2648894" cy="288000"/>
          </a:xfrm>
          <a:prstGeom prst="rect">
            <a:avLst/>
          </a:prstGeom>
        </p:spPr>
        <p:txBody>
          <a:bodyPr vert="horz" lIns="91440" tIns="45720" rIns="91440" bIns="45720" rtlCol="0" anchor="ctr"/>
          <a:lstStyle>
            <a:lvl1pPr algn="ctr">
              <a:defRPr sz="900" b="1">
                <a:solidFill>
                  <a:schemeClr val="bg1"/>
                </a:solidFill>
                <a:latin typeface="Arial" panose="020B0604020202020204" pitchFamily="34" charset="0"/>
                <a:cs typeface="Arial" panose="020B0604020202020204" pitchFamily="34" charset="0"/>
              </a:defRPr>
            </a:lvl1pPr>
          </a:lstStyle>
          <a:p>
            <a:r>
              <a:rPr lang="pt-BR"/>
              <a:t>2o Simpósio Fluminense de Jogos e Educação</a:t>
            </a: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363" y="143361"/>
            <a:ext cx="951132" cy="969782"/>
          </a:xfrm>
          <a:prstGeom prst="rect">
            <a:avLst/>
          </a:prstGeom>
        </p:spPr>
      </p:pic>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363" y="143361"/>
            <a:ext cx="951132" cy="969782"/>
          </a:xfrm>
          <a:prstGeom prst="rect">
            <a:avLst/>
          </a:prstGeom>
        </p:spPr>
      </p:pic>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363" y="143361"/>
            <a:ext cx="951132" cy="969782"/>
          </a:xfrm>
          <a:prstGeom prst="rect">
            <a:avLst/>
          </a:prstGeom>
        </p:spPr>
      </p:pic>
    </p:spTree>
    <p:extLst>
      <p:ext uri="{BB962C8B-B14F-4D97-AF65-F5344CB8AC3E}">
        <p14:creationId xmlns:p14="http://schemas.microsoft.com/office/powerpoint/2010/main" val="9758619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hdr="0"/>
  <p:txStyles>
    <p:titleStyle>
      <a:lvl1pPr algn="l" defTabSz="685800" rtl="0" eaLnBrk="1" latinLnBrk="0" hangingPunct="1">
        <a:lnSpc>
          <a:spcPct val="90000"/>
        </a:lnSpc>
        <a:spcBef>
          <a:spcPct val="0"/>
        </a:spcBef>
        <a:buNone/>
        <a:defRPr lang="en-US" sz="4000" b="1" i="0" kern="1200" smtClean="0">
          <a:solidFill>
            <a:srgbClr val="2D719A"/>
          </a:solidFill>
          <a:effectLst/>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750"/>
        </a:spcBef>
        <a:buSzPct val="95000"/>
        <a:buFontTx/>
        <a:buBlip>
          <a:blip r:embed="rId13"/>
        </a:buBlip>
        <a:defRPr lang="en-US" sz="3200" b="0" i="0" kern="1200" smtClean="0">
          <a:solidFill>
            <a:schemeClr val="tx1"/>
          </a:solidFill>
          <a:effectLst/>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SzPct val="95000"/>
        <a:buFontTx/>
        <a:buBlip>
          <a:blip r:embed="rId13"/>
        </a:buBlip>
        <a:defRPr lang="en-US" sz="2800" b="0" i="0" kern="1200" smtClean="0">
          <a:solidFill>
            <a:schemeClr val="tx1"/>
          </a:solidFill>
          <a:effectLst/>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SzPct val="95000"/>
        <a:buFontTx/>
        <a:buBlip>
          <a:blip r:embed="rId13"/>
        </a:buBlip>
        <a:defRPr lang="en-US" sz="2400" b="0" i="0" kern="1200" smtClean="0">
          <a:solidFill>
            <a:schemeClr val="tx1"/>
          </a:solidFill>
          <a:effectLst/>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SzPct val="95000"/>
        <a:buFontTx/>
        <a:buBlip>
          <a:blip r:embed="rId13"/>
        </a:buBlip>
        <a:defRPr lang="en-US" sz="2000" b="0" i="0" kern="1200" smtClean="0">
          <a:solidFill>
            <a:schemeClr val="tx1"/>
          </a:solidFill>
          <a:effectLst/>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SzPct val="95000"/>
        <a:buFontTx/>
        <a:buBlip>
          <a:blip r:embed="rId13"/>
        </a:buBlip>
        <a:defRPr lang="en-US" sz="2000" b="0" i="0" kern="1200" smtClean="0">
          <a:solidFill>
            <a:schemeClr val="tx1"/>
          </a:solidFill>
          <a:effectLst/>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3.gif"/><Relationship Id="rId5" Type="http://schemas.openxmlformats.org/officeDocument/2006/relationships/image" Target="../media/image22.pn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1.png"/><Relationship Id="rId3" Type="http://schemas.openxmlformats.org/officeDocument/2006/relationships/image" Target="../media/image27.jpeg"/><Relationship Id="rId7" Type="http://schemas.openxmlformats.org/officeDocument/2006/relationships/image" Target="../media/image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6.xml"/><Relationship Id="rId16"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hyperlink" Target="http://creativecommons.org/licenses/by-nc-nd/4.0/" TargetMode="External"/><Relationship Id="rId11" Type="http://schemas.openxmlformats.org/officeDocument/2006/relationships/image" Target="../media/image29.png"/><Relationship Id="rId5" Type="http://schemas.openxmlformats.org/officeDocument/2006/relationships/hyperlink" Target="mailto:gxexeo@gmail.com" TargetMode="External"/><Relationship Id="rId15" Type="http://schemas.openxmlformats.org/officeDocument/2006/relationships/image" Target="../media/image33.png"/><Relationship Id="rId10" Type="http://schemas.openxmlformats.org/officeDocument/2006/relationships/image" Target="../media/image8.png"/><Relationship Id="rId4" Type="http://schemas.openxmlformats.org/officeDocument/2006/relationships/hyperlink" Target="mailto:xexeo@cos.ufrj.br" TargetMode="External"/><Relationship Id="rId9" Type="http://schemas.openxmlformats.org/officeDocument/2006/relationships/image" Target="../media/image7.jpeg"/><Relationship Id="rId1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583DBB-0663-417D-985A-77894BA78BC5}"/>
              </a:ext>
            </a:extLst>
          </p:cNvPr>
          <p:cNvSpPr>
            <a:spLocks noGrp="1"/>
          </p:cNvSpPr>
          <p:nvPr>
            <p:ph type="body" sz="quarter" idx="15"/>
          </p:nvPr>
        </p:nvSpPr>
        <p:spPr/>
        <p:txBody>
          <a:bodyPr>
            <a:normAutofit fontScale="92500" lnSpcReduction="20000"/>
          </a:bodyPr>
          <a:lstStyle/>
          <a:p>
            <a:r>
              <a:rPr lang="pt-BR" dirty="0"/>
              <a:t>Prof. Geraldo Xexéo, </a:t>
            </a:r>
            <a:r>
              <a:rPr lang="pt-BR" dirty="0" err="1"/>
              <a:t>D.Sc</a:t>
            </a:r>
            <a:r>
              <a:rPr lang="pt-BR" dirty="0"/>
              <a:t>.</a:t>
            </a:r>
          </a:p>
          <a:p>
            <a:r>
              <a:rPr lang="pt-BR" dirty="0"/>
              <a:t>DCC/IM e PESC/COPPE</a:t>
            </a:r>
          </a:p>
          <a:p>
            <a:r>
              <a:rPr lang="pt-BR" dirty="0"/>
              <a:t>UFRJ</a:t>
            </a:r>
          </a:p>
        </p:txBody>
      </p:sp>
      <p:sp>
        <p:nvSpPr>
          <p:cNvPr id="2" name="Title 1">
            <a:extLst>
              <a:ext uri="{FF2B5EF4-FFF2-40B4-BE49-F238E27FC236}">
                <a16:creationId xmlns:a16="http://schemas.microsoft.com/office/drawing/2014/main" id="{5573D3C9-DF73-4486-A52A-A6EA791E9C63}"/>
              </a:ext>
            </a:extLst>
          </p:cNvPr>
          <p:cNvSpPr>
            <a:spLocks noGrp="1"/>
          </p:cNvSpPr>
          <p:nvPr>
            <p:ph type="title"/>
          </p:nvPr>
        </p:nvSpPr>
        <p:spPr/>
        <p:txBody>
          <a:bodyPr>
            <a:normAutofit fontScale="90000"/>
          </a:bodyPr>
          <a:lstStyle/>
          <a:p>
            <a:r>
              <a:rPr lang="pt-BR" dirty="0"/>
              <a:t>O Jogo Analógico em Tempos Digitais</a:t>
            </a:r>
          </a:p>
        </p:txBody>
      </p:sp>
    </p:spTree>
    <p:extLst>
      <p:ext uri="{BB962C8B-B14F-4D97-AF65-F5344CB8AC3E}">
        <p14:creationId xmlns:p14="http://schemas.microsoft.com/office/powerpoint/2010/main" val="1186818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C5AC5-362B-4CA0-AF35-070D9F0FF35E}"/>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578AD9B5-23A0-4C31-8688-82424524405E}"/>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75E35CCA-921A-408C-B78A-A8809F2A755A}"/>
              </a:ext>
            </a:extLst>
          </p:cNvPr>
          <p:cNvSpPr>
            <a:spLocks noGrp="1"/>
          </p:cNvSpPr>
          <p:nvPr>
            <p:ph type="sldNum" sz="quarter" idx="12"/>
          </p:nvPr>
        </p:nvSpPr>
        <p:spPr/>
        <p:txBody>
          <a:bodyPr/>
          <a:lstStyle/>
          <a:p>
            <a:fld id="{E11EAF0F-8710-4340-83B1-18EC006C67A0}" type="slidenum">
              <a:rPr lang="pt-BR" smtClean="0"/>
              <a:t>10</a:t>
            </a:fld>
            <a:endParaRPr lang="pt-BR"/>
          </a:p>
        </p:txBody>
      </p:sp>
      <p:pic>
        <p:nvPicPr>
          <p:cNvPr id="6" name="Picture 2">
            <a:extLst>
              <a:ext uri="{FF2B5EF4-FFF2-40B4-BE49-F238E27FC236}">
                <a16:creationId xmlns:a16="http://schemas.microsoft.com/office/drawing/2014/main" id="{D4A6303F-B108-48F0-8683-9FF0B0DE7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894" y="1256671"/>
            <a:ext cx="7292211"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222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9638955-894A-4308-A58A-585F0B47F321}"/>
              </a:ext>
            </a:extLst>
          </p:cNvPr>
          <p:cNvSpPr>
            <a:spLocks noGrp="1"/>
          </p:cNvSpPr>
          <p:nvPr>
            <p:ph type="body" idx="1"/>
          </p:nvPr>
        </p:nvSpPr>
        <p:spPr/>
        <p:txBody>
          <a:bodyPr/>
          <a:lstStyle/>
          <a:p>
            <a:endParaRPr lang="pt-BR"/>
          </a:p>
        </p:txBody>
      </p:sp>
      <p:sp>
        <p:nvSpPr>
          <p:cNvPr id="2" name="Date Placeholder 1">
            <a:extLst>
              <a:ext uri="{FF2B5EF4-FFF2-40B4-BE49-F238E27FC236}">
                <a16:creationId xmlns:a16="http://schemas.microsoft.com/office/drawing/2014/main" id="{FE4561BC-4E15-4898-B716-E71BD5B99545}"/>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47BC1428-693D-4E14-9AE3-770C8635473F}"/>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A2DE33D4-C93D-46E1-92A2-A35327C171D1}"/>
              </a:ext>
            </a:extLst>
          </p:cNvPr>
          <p:cNvSpPr>
            <a:spLocks noGrp="1"/>
          </p:cNvSpPr>
          <p:nvPr>
            <p:ph type="sldNum" sz="quarter" idx="12"/>
          </p:nvPr>
        </p:nvSpPr>
        <p:spPr/>
        <p:txBody>
          <a:bodyPr/>
          <a:lstStyle/>
          <a:p>
            <a:fld id="{E11EAF0F-8710-4340-83B1-18EC006C67A0}" type="slidenum">
              <a:rPr lang="pt-BR" smtClean="0"/>
              <a:t>11</a:t>
            </a:fld>
            <a:endParaRPr lang="pt-BR"/>
          </a:p>
        </p:txBody>
      </p:sp>
      <p:sp>
        <p:nvSpPr>
          <p:cNvPr id="5" name="Title 4">
            <a:extLst>
              <a:ext uri="{FF2B5EF4-FFF2-40B4-BE49-F238E27FC236}">
                <a16:creationId xmlns:a16="http://schemas.microsoft.com/office/drawing/2014/main" id="{D26BBCC6-AE6F-4CE3-95CA-C863DE145537}"/>
              </a:ext>
            </a:extLst>
          </p:cNvPr>
          <p:cNvSpPr>
            <a:spLocks noGrp="1"/>
          </p:cNvSpPr>
          <p:nvPr>
            <p:ph type="title"/>
          </p:nvPr>
        </p:nvSpPr>
        <p:spPr/>
        <p:txBody>
          <a:bodyPr/>
          <a:lstStyle/>
          <a:p>
            <a:r>
              <a:rPr lang="pt-BR" dirty="0"/>
              <a:t>Definições</a:t>
            </a:r>
          </a:p>
        </p:txBody>
      </p:sp>
    </p:spTree>
    <p:extLst>
      <p:ext uri="{BB962C8B-B14F-4D97-AF65-F5344CB8AC3E}">
        <p14:creationId xmlns:p14="http://schemas.microsoft.com/office/powerpoint/2010/main" val="292952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510F24-A695-4F7A-9F9B-C1AB17D73A64}"/>
              </a:ext>
            </a:extLst>
          </p:cNvPr>
          <p:cNvPicPr>
            <a:picLocks noChangeAspect="1"/>
          </p:cNvPicPr>
          <p:nvPr/>
        </p:nvPicPr>
        <p:blipFill>
          <a:blip r:embed="rId3"/>
          <a:stretch>
            <a:fillRect/>
          </a:stretch>
        </p:blipFill>
        <p:spPr>
          <a:xfrm>
            <a:off x="1401274" y="1378747"/>
            <a:ext cx="5895144" cy="4498269"/>
          </a:xfrm>
          <a:prstGeom prst="rect">
            <a:avLst/>
          </a:prstGeom>
        </p:spPr>
      </p:pic>
      <p:sp>
        <p:nvSpPr>
          <p:cNvPr id="3" name="Date Placeholder 2"/>
          <p:cNvSpPr>
            <a:spLocks noGrp="1"/>
          </p:cNvSpPr>
          <p:nvPr>
            <p:ph type="dt" sz="half" idx="10"/>
          </p:nvPr>
        </p:nvSpPr>
        <p:spPr/>
        <p:txBody>
          <a:bodyPr/>
          <a:lstStyle/>
          <a:p>
            <a:r>
              <a:rPr lang="en-US"/>
              <a:t>Geraldo Xexéo</a:t>
            </a:r>
            <a:endParaRPr lang="en-US" dirty="0"/>
          </a:p>
        </p:txBody>
      </p:sp>
      <p:sp>
        <p:nvSpPr>
          <p:cNvPr id="4" name="Footer Placeholder 3"/>
          <p:cNvSpPr>
            <a:spLocks noGrp="1"/>
          </p:cNvSpPr>
          <p:nvPr>
            <p:ph type="ftr" sz="quarter" idx="11"/>
          </p:nvPr>
        </p:nvSpPr>
        <p:spPr/>
        <p:txBody>
          <a:bodyPr/>
          <a:lstStyle/>
          <a:p>
            <a:r>
              <a:rPr lang="pt-BR"/>
              <a:t>2o Simpósio Fluminense de Jogos e Educação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Title 6"/>
          <p:cNvSpPr>
            <a:spLocks noGrp="1"/>
          </p:cNvSpPr>
          <p:nvPr>
            <p:ph type="title"/>
          </p:nvPr>
        </p:nvSpPr>
        <p:spPr/>
        <p:txBody>
          <a:bodyPr/>
          <a:lstStyle/>
          <a:p>
            <a:r>
              <a:rPr lang="pt-BR" noProof="1"/>
              <a:t>O que é um jogo?</a:t>
            </a:r>
          </a:p>
        </p:txBody>
      </p:sp>
      <p:pic>
        <p:nvPicPr>
          <p:cNvPr id="9" name="Picture 8" descr="Chess-piece made of wood."/>
          <p:cNvPicPr/>
          <p:nvPr/>
        </p:nvPicPr>
        <p:blipFill>
          <a:blip r:embed="rId4" cstate="screen">
            <a:extLst>
              <a:ext uri="{28A0092B-C50C-407E-A947-70E740481C1C}">
                <a14:useLocalDpi xmlns:a14="http://schemas.microsoft.com/office/drawing/2010/main"/>
              </a:ext>
            </a:extLst>
          </a:blip>
          <a:srcRect/>
          <a:stretch>
            <a:fillRect/>
          </a:stretch>
        </p:blipFill>
        <p:spPr bwMode="auto">
          <a:xfrm>
            <a:off x="7021857" y="2494280"/>
            <a:ext cx="1769428" cy="934720"/>
          </a:xfrm>
          <a:prstGeom prst="rect">
            <a:avLst/>
          </a:prstGeom>
          <a:noFill/>
          <a:ln>
            <a:noFill/>
          </a:ln>
        </p:spPr>
      </p:pic>
      <p:pic>
        <p:nvPicPr>
          <p:cNvPr id="10" name="image10.png"/>
          <p:cNvPicPr/>
          <p:nvPr/>
        </p:nvPicPr>
        <p:blipFill>
          <a:blip r:embed="rId5" cstate="screen">
            <a:extLst>
              <a:ext uri="{28A0092B-C50C-407E-A947-70E740481C1C}">
                <a14:useLocalDpi xmlns:a14="http://schemas.microsoft.com/office/drawing/2010/main"/>
              </a:ext>
            </a:extLst>
          </a:blip>
          <a:srcRect/>
          <a:stretch>
            <a:fillRect/>
          </a:stretch>
        </p:blipFill>
        <p:spPr>
          <a:xfrm>
            <a:off x="2477425" y="5182487"/>
            <a:ext cx="1196448" cy="871607"/>
          </a:xfrm>
          <a:prstGeom prst="rect">
            <a:avLst/>
          </a:prstGeom>
          <a:ln/>
        </p:spPr>
      </p:pic>
      <p:pic>
        <p:nvPicPr>
          <p:cNvPr id="2050" name="Picture 2" descr="Resultado de imagem para regras do xadrez"/>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393783" y="1200257"/>
            <a:ext cx="863702" cy="8666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453696" y="5028449"/>
            <a:ext cx="1003683" cy="700530"/>
          </a:xfrm>
          <a:prstGeom prst="rect">
            <a:avLst/>
          </a:prstGeom>
        </p:spPr>
      </p:pic>
      <p:pic>
        <p:nvPicPr>
          <p:cNvPr id="12" name="Picture 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93432" y="3213091"/>
            <a:ext cx="1318949" cy="988227"/>
          </a:xfrm>
          <a:prstGeom prst="rect">
            <a:avLst/>
          </a:prstGeom>
        </p:spPr>
      </p:pic>
    </p:spTree>
    <p:extLst>
      <p:ext uri="{BB962C8B-B14F-4D97-AF65-F5344CB8AC3E}">
        <p14:creationId xmlns:p14="http://schemas.microsoft.com/office/powerpoint/2010/main" val="126574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Chris Crawford</a:t>
            </a:r>
          </a:p>
        </p:txBody>
      </p:sp>
      <p:sp>
        <p:nvSpPr>
          <p:cNvPr id="5" name="TextBox 4"/>
          <p:cNvSpPr txBox="1"/>
          <p:nvPr/>
        </p:nvSpPr>
        <p:spPr>
          <a:xfrm>
            <a:off x="1127392" y="1547500"/>
            <a:ext cx="2121093" cy="369332"/>
          </a:xfrm>
          <a:prstGeom prst="rect">
            <a:avLst/>
          </a:prstGeom>
          <a:solidFill>
            <a:schemeClr val="accent1">
              <a:lumMod val="40000"/>
              <a:lumOff val="60000"/>
            </a:schemeClr>
          </a:solidFill>
          <a:ln>
            <a:solidFill>
              <a:schemeClr val="bg1">
                <a:lumMod val="50000"/>
              </a:schemeClr>
            </a:solidFill>
          </a:ln>
        </p:spPr>
        <p:txBody>
          <a:bodyPr wrap="none" rtlCol="0">
            <a:spAutoFit/>
          </a:bodyPr>
          <a:lstStyle/>
          <a:p>
            <a:r>
              <a:rPr lang="pt-BR" dirty="0"/>
              <a:t>Expressão Criativa</a:t>
            </a:r>
          </a:p>
        </p:txBody>
      </p:sp>
      <p:sp>
        <p:nvSpPr>
          <p:cNvPr id="6" name="TextBox 5"/>
          <p:cNvSpPr txBox="1"/>
          <p:nvPr/>
        </p:nvSpPr>
        <p:spPr>
          <a:xfrm>
            <a:off x="1127392" y="2368391"/>
            <a:ext cx="1749197" cy="369332"/>
          </a:xfrm>
          <a:prstGeom prst="rect">
            <a:avLst/>
          </a:prstGeom>
          <a:solidFill>
            <a:schemeClr val="accent1">
              <a:lumMod val="40000"/>
              <a:lumOff val="60000"/>
            </a:schemeClr>
          </a:solidFill>
          <a:ln>
            <a:solidFill>
              <a:schemeClr val="bg1">
                <a:lumMod val="50000"/>
              </a:schemeClr>
            </a:solidFill>
          </a:ln>
        </p:spPr>
        <p:txBody>
          <a:bodyPr wrap="none" rtlCol="0">
            <a:spAutoFit/>
          </a:bodyPr>
          <a:lstStyle/>
          <a:p>
            <a:r>
              <a:rPr lang="pt-BR" dirty="0"/>
              <a:t>Entretenimento</a:t>
            </a:r>
          </a:p>
        </p:txBody>
      </p:sp>
      <p:sp>
        <p:nvSpPr>
          <p:cNvPr id="7" name="TextBox 6"/>
          <p:cNvSpPr txBox="1"/>
          <p:nvPr/>
        </p:nvSpPr>
        <p:spPr>
          <a:xfrm>
            <a:off x="1127392" y="3189282"/>
            <a:ext cx="3198311" cy="369332"/>
          </a:xfrm>
          <a:prstGeom prst="rect">
            <a:avLst/>
          </a:prstGeom>
          <a:solidFill>
            <a:schemeClr val="accent1">
              <a:lumMod val="40000"/>
              <a:lumOff val="60000"/>
            </a:schemeClr>
          </a:solidFill>
          <a:ln>
            <a:solidFill>
              <a:schemeClr val="bg1">
                <a:lumMod val="50000"/>
              </a:schemeClr>
            </a:solidFill>
          </a:ln>
        </p:spPr>
        <p:txBody>
          <a:bodyPr wrap="none" rtlCol="0">
            <a:spAutoFit/>
          </a:bodyPr>
          <a:lstStyle/>
          <a:p>
            <a:r>
              <a:rPr lang="pt-BR" dirty="0"/>
              <a:t>Brinquedo (coisas de brincar)</a:t>
            </a:r>
          </a:p>
        </p:txBody>
      </p:sp>
      <p:sp>
        <p:nvSpPr>
          <p:cNvPr id="8" name="TextBox 7"/>
          <p:cNvSpPr txBox="1"/>
          <p:nvPr/>
        </p:nvSpPr>
        <p:spPr>
          <a:xfrm>
            <a:off x="1127392" y="4010173"/>
            <a:ext cx="1082348" cy="369332"/>
          </a:xfrm>
          <a:prstGeom prst="rect">
            <a:avLst/>
          </a:prstGeom>
          <a:solidFill>
            <a:schemeClr val="accent1">
              <a:lumMod val="40000"/>
              <a:lumOff val="60000"/>
            </a:schemeClr>
          </a:solidFill>
          <a:ln>
            <a:solidFill>
              <a:schemeClr val="bg1">
                <a:lumMod val="50000"/>
              </a:schemeClr>
            </a:solidFill>
          </a:ln>
        </p:spPr>
        <p:txBody>
          <a:bodyPr wrap="none" rtlCol="0">
            <a:spAutoFit/>
          </a:bodyPr>
          <a:lstStyle/>
          <a:p>
            <a:r>
              <a:rPr lang="pt-BR" dirty="0"/>
              <a:t>Desafios</a:t>
            </a:r>
          </a:p>
        </p:txBody>
      </p:sp>
      <p:sp>
        <p:nvSpPr>
          <p:cNvPr id="9" name="TextBox 8"/>
          <p:cNvSpPr txBox="1"/>
          <p:nvPr/>
        </p:nvSpPr>
        <p:spPr>
          <a:xfrm>
            <a:off x="1127392" y="4831064"/>
            <a:ext cx="1082348" cy="369332"/>
          </a:xfrm>
          <a:prstGeom prst="rect">
            <a:avLst/>
          </a:prstGeom>
          <a:solidFill>
            <a:schemeClr val="accent1">
              <a:lumMod val="40000"/>
              <a:lumOff val="60000"/>
            </a:schemeClr>
          </a:solidFill>
          <a:ln>
            <a:solidFill>
              <a:schemeClr val="bg1">
                <a:lumMod val="50000"/>
              </a:schemeClr>
            </a:solidFill>
          </a:ln>
        </p:spPr>
        <p:txBody>
          <a:bodyPr wrap="none" rtlCol="0">
            <a:spAutoFit/>
          </a:bodyPr>
          <a:lstStyle/>
          <a:p>
            <a:r>
              <a:rPr lang="pt-BR" dirty="0"/>
              <a:t>Conflitos</a:t>
            </a:r>
          </a:p>
        </p:txBody>
      </p:sp>
      <p:sp>
        <p:nvSpPr>
          <p:cNvPr id="10" name="TextBox 9"/>
          <p:cNvSpPr txBox="1"/>
          <p:nvPr/>
        </p:nvSpPr>
        <p:spPr>
          <a:xfrm>
            <a:off x="1127392" y="5651956"/>
            <a:ext cx="1599155" cy="707886"/>
          </a:xfrm>
          <a:prstGeom prst="rect">
            <a:avLst/>
          </a:prstGeom>
          <a:solidFill>
            <a:schemeClr val="accent1">
              <a:lumMod val="40000"/>
              <a:lumOff val="60000"/>
            </a:schemeClr>
          </a:solidFill>
          <a:ln>
            <a:solidFill>
              <a:schemeClr val="bg1">
                <a:lumMod val="50000"/>
              </a:schemeClr>
            </a:solidFill>
          </a:ln>
        </p:spPr>
        <p:txBody>
          <a:bodyPr wrap="square" rtlCol="0">
            <a:spAutoFit/>
          </a:bodyPr>
          <a:lstStyle/>
          <a:p>
            <a:r>
              <a:rPr lang="pt-BR" sz="4000" dirty="0"/>
              <a:t>Jogos</a:t>
            </a:r>
          </a:p>
        </p:txBody>
      </p:sp>
      <p:sp>
        <p:nvSpPr>
          <p:cNvPr id="11" name="TextBox 10"/>
          <p:cNvSpPr txBox="1"/>
          <p:nvPr/>
        </p:nvSpPr>
        <p:spPr>
          <a:xfrm>
            <a:off x="8041794" y="1547500"/>
            <a:ext cx="607859" cy="369332"/>
          </a:xfrm>
          <a:prstGeom prst="rect">
            <a:avLst/>
          </a:prstGeom>
          <a:solidFill>
            <a:schemeClr val="accent2">
              <a:lumMod val="20000"/>
              <a:lumOff val="80000"/>
            </a:schemeClr>
          </a:solidFill>
          <a:ln>
            <a:solidFill>
              <a:schemeClr val="bg1">
                <a:lumMod val="50000"/>
              </a:schemeClr>
            </a:solidFill>
          </a:ln>
        </p:spPr>
        <p:txBody>
          <a:bodyPr wrap="none" rtlCol="0">
            <a:spAutoFit/>
          </a:bodyPr>
          <a:lstStyle/>
          <a:p>
            <a:pPr algn="r"/>
            <a:r>
              <a:rPr lang="pt-BR" dirty="0"/>
              <a:t>Arte</a:t>
            </a:r>
          </a:p>
        </p:txBody>
      </p:sp>
      <p:sp>
        <p:nvSpPr>
          <p:cNvPr id="12" name="TextBox 11"/>
          <p:cNvSpPr txBox="1"/>
          <p:nvPr/>
        </p:nvSpPr>
        <p:spPr>
          <a:xfrm>
            <a:off x="6913280" y="2368391"/>
            <a:ext cx="1736373" cy="369332"/>
          </a:xfrm>
          <a:prstGeom prst="rect">
            <a:avLst/>
          </a:prstGeom>
          <a:solidFill>
            <a:schemeClr val="accent2">
              <a:lumMod val="20000"/>
              <a:lumOff val="80000"/>
            </a:schemeClr>
          </a:solidFill>
          <a:ln>
            <a:solidFill>
              <a:schemeClr val="bg1">
                <a:lumMod val="50000"/>
              </a:schemeClr>
            </a:solidFill>
          </a:ln>
        </p:spPr>
        <p:txBody>
          <a:bodyPr wrap="none" rtlCol="0">
            <a:spAutoFit/>
          </a:bodyPr>
          <a:lstStyle/>
          <a:p>
            <a:pPr algn="r"/>
            <a:r>
              <a:rPr lang="pt-BR" dirty="0"/>
              <a:t>Filmes e Livros</a:t>
            </a:r>
          </a:p>
        </p:txBody>
      </p:sp>
      <p:sp>
        <p:nvSpPr>
          <p:cNvPr id="13" name="TextBox 12"/>
          <p:cNvSpPr txBox="1"/>
          <p:nvPr/>
        </p:nvSpPr>
        <p:spPr>
          <a:xfrm>
            <a:off x="7298001" y="3189282"/>
            <a:ext cx="1351652" cy="369332"/>
          </a:xfrm>
          <a:prstGeom prst="rect">
            <a:avLst/>
          </a:prstGeom>
          <a:solidFill>
            <a:schemeClr val="accent2">
              <a:lumMod val="20000"/>
              <a:lumOff val="80000"/>
            </a:schemeClr>
          </a:solidFill>
          <a:ln>
            <a:solidFill>
              <a:schemeClr val="bg1">
                <a:lumMod val="50000"/>
              </a:schemeClr>
            </a:solidFill>
          </a:ln>
        </p:spPr>
        <p:txBody>
          <a:bodyPr wrap="none" rtlCol="0">
            <a:spAutoFit/>
          </a:bodyPr>
          <a:lstStyle/>
          <a:p>
            <a:pPr algn="r"/>
            <a:r>
              <a:rPr lang="pt-BR" dirty="0"/>
              <a:t>Brinquedos</a:t>
            </a:r>
          </a:p>
        </p:txBody>
      </p:sp>
      <p:sp>
        <p:nvSpPr>
          <p:cNvPr id="14" name="TextBox 13"/>
          <p:cNvSpPr txBox="1"/>
          <p:nvPr/>
        </p:nvSpPr>
        <p:spPr>
          <a:xfrm>
            <a:off x="6673743" y="4010173"/>
            <a:ext cx="1941557" cy="369332"/>
          </a:xfrm>
          <a:prstGeom prst="rect">
            <a:avLst/>
          </a:prstGeom>
          <a:solidFill>
            <a:schemeClr val="accent2">
              <a:lumMod val="20000"/>
              <a:lumOff val="80000"/>
            </a:schemeClr>
          </a:solidFill>
          <a:ln>
            <a:solidFill>
              <a:schemeClr val="bg1">
                <a:lumMod val="50000"/>
              </a:schemeClr>
            </a:solidFill>
          </a:ln>
        </p:spPr>
        <p:txBody>
          <a:bodyPr wrap="none" rtlCol="0">
            <a:spAutoFit/>
          </a:bodyPr>
          <a:lstStyle/>
          <a:p>
            <a:pPr algn="r"/>
            <a:r>
              <a:rPr lang="pt-BR" dirty="0"/>
              <a:t>Quebra-Cabeças</a:t>
            </a:r>
          </a:p>
        </p:txBody>
      </p:sp>
      <p:sp>
        <p:nvSpPr>
          <p:cNvPr id="15" name="TextBox 14"/>
          <p:cNvSpPr txBox="1"/>
          <p:nvPr/>
        </p:nvSpPr>
        <p:spPr>
          <a:xfrm>
            <a:off x="7118465" y="4831064"/>
            <a:ext cx="1531188" cy="369332"/>
          </a:xfrm>
          <a:prstGeom prst="rect">
            <a:avLst/>
          </a:prstGeom>
          <a:solidFill>
            <a:schemeClr val="accent2">
              <a:lumMod val="20000"/>
              <a:lumOff val="80000"/>
            </a:schemeClr>
          </a:solidFill>
          <a:ln>
            <a:solidFill>
              <a:schemeClr val="bg1">
                <a:lumMod val="50000"/>
              </a:schemeClr>
            </a:solidFill>
          </a:ln>
        </p:spPr>
        <p:txBody>
          <a:bodyPr wrap="none" rtlCol="0">
            <a:spAutoFit/>
          </a:bodyPr>
          <a:lstStyle/>
          <a:p>
            <a:pPr algn="r"/>
            <a:r>
              <a:rPr lang="pt-BR" dirty="0"/>
              <a:t>Competições</a:t>
            </a:r>
          </a:p>
        </p:txBody>
      </p:sp>
      <p:cxnSp>
        <p:nvCxnSpPr>
          <p:cNvPr id="17" name="Straight Arrow Connector 16"/>
          <p:cNvCxnSpPr>
            <a:stCxn id="5" idx="3"/>
            <a:endCxn id="11" idx="1"/>
          </p:cNvCxnSpPr>
          <p:nvPr/>
        </p:nvCxnSpPr>
        <p:spPr>
          <a:xfrm>
            <a:off x="3248485" y="1732166"/>
            <a:ext cx="4793309"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61688" y="1330568"/>
            <a:ext cx="889987" cy="369332"/>
          </a:xfrm>
          <a:prstGeom prst="rect">
            <a:avLst/>
          </a:prstGeom>
          <a:solidFill>
            <a:srgbClr val="FFFF00"/>
          </a:solidFill>
          <a:ln>
            <a:solidFill>
              <a:schemeClr val="bg1">
                <a:lumMod val="50000"/>
              </a:schemeClr>
            </a:solidFill>
          </a:ln>
        </p:spPr>
        <p:txBody>
          <a:bodyPr wrap="none" rtlCol="0">
            <a:spAutoFit/>
          </a:bodyPr>
          <a:lstStyle/>
          <a:p>
            <a:pPr algn="r"/>
            <a:r>
              <a:rPr lang="pt-BR" dirty="0"/>
              <a:t>Beleza</a:t>
            </a:r>
          </a:p>
        </p:txBody>
      </p:sp>
      <p:sp>
        <p:nvSpPr>
          <p:cNvPr id="20" name="TextBox 19"/>
          <p:cNvSpPr txBox="1"/>
          <p:nvPr/>
        </p:nvSpPr>
        <p:spPr>
          <a:xfrm>
            <a:off x="467544" y="1962632"/>
            <a:ext cx="1043876" cy="369332"/>
          </a:xfrm>
          <a:prstGeom prst="rect">
            <a:avLst/>
          </a:prstGeom>
          <a:solidFill>
            <a:srgbClr val="92D050"/>
          </a:solidFill>
          <a:ln>
            <a:solidFill>
              <a:schemeClr val="bg1">
                <a:lumMod val="50000"/>
              </a:schemeClr>
            </a:solidFill>
          </a:ln>
        </p:spPr>
        <p:txBody>
          <a:bodyPr wrap="none" rtlCol="0">
            <a:spAutoFit/>
          </a:bodyPr>
          <a:lstStyle/>
          <a:p>
            <a:pPr algn="r"/>
            <a:r>
              <a:rPr lang="pt-BR" dirty="0"/>
              <a:t>Dinheiro</a:t>
            </a:r>
          </a:p>
        </p:txBody>
      </p:sp>
      <p:cxnSp>
        <p:nvCxnSpPr>
          <p:cNvPr id="22" name="Straight Arrow Connector 21"/>
          <p:cNvCxnSpPr>
            <a:stCxn id="6" idx="3"/>
            <a:endCxn id="12" idx="1"/>
          </p:cNvCxnSpPr>
          <p:nvPr/>
        </p:nvCxnSpPr>
        <p:spPr>
          <a:xfrm>
            <a:off x="2876589" y="2553057"/>
            <a:ext cx="4036691"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13" idx="1"/>
          </p:cNvCxnSpPr>
          <p:nvPr/>
        </p:nvCxnSpPr>
        <p:spPr>
          <a:xfrm>
            <a:off x="4325703" y="3373948"/>
            <a:ext cx="2972298"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14" idx="1"/>
          </p:cNvCxnSpPr>
          <p:nvPr/>
        </p:nvCxnSpPr>
        <p:spPr>
          <a:xfrm>
            <a:off x="2209740" y="4194839"/>
            <a:ext cx="4464003"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a:endCxn id="15" idx="1"/>
          </p:cNvCxnSpPr>
          <p:nvPr/>
        </p:nvCxnSpPr>
        <p:spPr>
          <a:xfrm>
            <a:off x="2209740" y="5015730"/>
            <a:ext cx="4908725"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01991" y="1926205"/>
            <a:ext cx="0" cy="44218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2"/>
          </p:cNvCxnSpPr>
          <p:nvPr/>
        </p:nvCxnSpPr>
        <p:spPr>
          <a:xfrm flipH="1">
            <a:off x="2001990" y="2737723"/>
            <a:ext cx="1" cy="451559"/>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775464" y="3558614"/>
            <a:ext cx="0" cy="451559"/>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2"/>
            <a:endCxn id="9" idx="0"/>
          </p:cNvCxnSpPr>
          <p:nvPr/>
        </p:nvCxnSpPr>
        <p:spPr>
          <a:xfrm>
            <a:off x="1668566" y="4379505"/>
            <a:ext cx="0" cy="451559"/>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p:cNvCxnSpPr>
          <p:nvPr/>
        </p:nvCxnSpPr>
        <p:spPr>
          <a:xfrm>
            <a:off x="1668566" y="5200396"/>
            <a:ext cx="0" cy="45156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718970" y="2110872"/>
            <a:ext cx="1620957" cy="369332"/>
          </a:xfrm>
          <a:prstGeom prst="rect">
            <a:avLst/>
          </a:prstGeom>
          <a:solidFill>
            <a:srgbClr val="FFFF00"/>
          </a:solidFill>
          <a:ln>
            <a:solidFill>
              <a:schemeClr val="bg1">
                <a:lumMod val="50000"/>
              </a:schemeClr>
            </a:solidFill>
          </a:ln>
        </p:spPr>
        <p:txBody>
          <a:bodyPr wrap="none" rtlCol="0">
            <a:spAutoFit/>
          </a:bodyPr>
          <a:lstStyle/>
          <a:p>
            <a:pPr algn="r"/>
            <a:r>
              <a:rPr lang="pt-BR" dirty="0"/>
              <a:t>Não-interativo</a:t>
            </a:r>
          </a:p>
        </p:txBody>
      </p:sp>
      <p:sp>
        <p:nvSpPr>
          <p:cNvPr id="42" name="TextBox 41"/>
          <p:cNvSpPr txBox="1"/>
          <p:nvPr/>
        </p:nvSpPr>
        <p:spPr>
          <a:xfrm>
            <a:off x="467544" y="2778836"/>
            <a:ext cx="1133644" cy="369332"/>
          </a:xfrm>
          <a:prstGeom prst="rect">
            <a:avLst/>
          </a:prstGeom>
          <a:solidFill>
            <a:srgbClr val="92D050"/>
          </a:solidFill>
          <a:ln>
            <a:solidFill>
              <a:schemeClr val="bg1">
                <a:lumMod val="50000"/>
              </a:schemeClr>
            </a:solidFill>
          </a:ln>
        </p:spPr>
        <p:txBody>
          <a:bodyPr wrap="none" rtlCol="0">
            <a:spAutoFit/>
          </a:bodyPr>
          <a:lstStyle/>
          <a:p>
            <a:pPr algn="r"/>
            <a:r>
              <a:rPr lang="pt-BR" dirty="0"/>
              <a:t>Interativo</a:t>
            </a:r>
          </a:p>
        </p:txBody>
      </p:sp>
      <p:sp>
        <p:nvSpPr>
          <p:cNvPr id="43" name="TextBox 42"/>
          <p:cNvSpPr txBox="1"/>
          <p:nvPr/>
        </p:nvSpPr>
        <p:spPr>
          <a:xfrm>
            <a:off x="4491012" y="2963502"/>
            <a:ext cx="1633781" cy="369332"/>
          </a:xfrm>
          <a:prstGeom prst="rect">
            <a:avLst/>
          </a:prstGeom>
          <a:solidFill>
            <a:srgbClr val="FFFF00"/>
          </a:solidFill>
          <a:ln>
            <a:solidFill>
              <a:schemeClr val="bg1">
                <a:lumMod val="50000"/>
              </a:schemeClr>
            </a:solidFill>
          </a:ln>
        </p:spPr>
        <p:txBody>
          <a:bodyPr wrap="none" rtlCol="0">
            <a:spAutoFit/>
          </a:bodyPr>
          <a:lstStyle/>
          <a:p>
            <a:pPr algn="r"/>
            <a:r>
              <a:rPr lang="pt-BR" dirty="0"/>
              <a:t>Sem objetivos</a:t>
            </a:r>
          </a:p>
        </p:txBody>
      </p:sp>
      <p:sp>
        <p:nvSpPr>
          <p:cNvPr id="44" name="TextBox 43"/>
          <p:cNvSpPr txBox="1"/>
          <p:nvPr/>
        </p:nvSpPr>
        <p:spPr>
          <a:xfrm>
            <a:off x="467544" y="3558614"/>
            <a:ext cx="1146468" cy="369332"/>
          </a:xfrm>
          <a:prstGeom prst="rect">
            <a:avLst/>
          </a:prstGeom>
          <a:solidFill>
            <a:srgbClr val="92D050"/>
          </a:solidFill>
          <a:ln>
            <a:solidFill>
              <a:schemeClr val="bg1">
                <a:lumMod val="50000"/>
              </a:schemeClr>
            </a:solidFill>
          </a:ln>
        </p:spPr>
        <p:txBody>
          <a:bodyPr wrap="none" rtlCol="0">
            <a:spAutoFit/>
          </a:bodyPr>
          <a:lstStyle/>
          <a:p>
            <a:pPr algn="r"/>
            <a:r>
              <a:rPr lang="pt-BR" dirty="0"/>
              <a:t>Objetivos</a:t>
            </a:r>
          </a:p>
        </p:txBody>
      </p:sp>
      <p:sp>
        <p:nvSpPr>
          <p:cNvPr id="45" name="TextBox 44"/>
          <p:cNvSpPr txBox="1"/>
          <p:nvPr/>
        </p:nvSpPr>
        <p:spPr>
          <a:xfrm>
            <a:off x="2861438" y="3772318"/>
            <a:ext cx="2108269" cy="369332"/>
          </a:xfrm>
          <a:prstGeom prst="rect">
            <a:avLst/>
          </a:prstGeom>
          <a:solidFill>
            <a:srgbClr val="FFFF00"/>
          </a:solidFill>
          <a:ln>
            <a:solidFill>
              <a:schemeClr val="bg1">
                <a:lumMod val="50000"/>
              </a:schemeClr>
            </a:solidFill>
          </a:ln>
        </p:spPr>
        <p:txBody>
          <a:bodyPr wrap="none" rtlCol="0">
            <a:spAutoFit/>
          </a:bodyPr>
          <a:lstStyle/>
          <a:p>
            <a:pPr algn="r"/>
            <a:r>
              <a:rPr lang="pt-BR" dirty="0"/>
              <a:t>Sem competidores</a:t>
            </a:r>
          </a:p>
        </p:txBody>
      </p:sp>
      <p:sp>
        <p:nvSpPr>
          <p:cNvPr id="46" name="TextBox 45"/>
          <p:cNvSpPr txBox="1"/>
          <p:nvPr/>
        </p:nvSpPr>
        <p:spPr>
          <a:xfrm>
            <a:off x="3338033" y="4605284"/>
            <a:ext cx="1556901" cy="369332"/>
          </a:xfrm>
          <a:prstGeom prst="rect">
            <a:avLst/>
          </a:prstGeom>
          <a:solidFill>
            <a:srgbClr val="FFFF00"/>
          </a:solidFill>
          <a:ln>
            <a:solidFill>
              <a:schemeClr val="bg1">
                <a:lumMod val="50000"/>
              </a:schemeClr>
            </a:solidFill>
          </a:ln>
        </p:spPr>
        <p:txBody>
          <a:bodyPr wrap="none" rtlCol="0">
            <a:spAutoFit/>
          </a:bodyPr>
          <a:lstStyle/>
          <a:p>
            <a:pPr algn="r"/>
            <a:r>
              <a:rPr lang="pt-BR" dirty="0"/>
              <a:t>Sem Ataques</a:t>
            </a:r>
          </a:p>
        </p:txBody>
      </p:sp>
      <p:sp>
        <p:nvSpPr>
          <p:cNvPr id="47" name="TextBox 46"/>
          <p:cNvSpPr txBox="1"/>
          <p:nvPr/>
        </p:nvSpPr>
        <p:spPr>
          <a:xfrm>
            <a:off x="185416" y="4379505"/>
            <a:ext cx="1415772" cy="369332"/>
          </a:xfrm>
          <a:prstGeom prst="rect">
            <a:avLst/>
          </a:prstGeom>
          <a:solidFill>
            <a:srgbClr val="92D050"/>
          </a:solidFill>
          <a:ln>
            <a:solidFill>
              <a:schemeClr val="bg1">
                <a:lumMod val="50000"/>
              </a:schemeClr>
            </a:solidFill>
          </a:ln>
        </p:spPr>
        <p:txBody>
          <a:bodyPr wrap="none" rtlCol="0">
            <a:spAutoFit/>
          </a:bodyPr>
          <a:lstStyle>
            <a:defPPr>
              <a:defRPr lang="en-US"/>
            </a:defPPr>
            <a:lvl1pPr algn="r"/>
          </a:lstStyle>
          <a:p>
            <a:r>
              <a:rPr lang="pt-BR" dirty="0"/>
              <a:t>Competição</a:t>
            </a:r>
          </a:p>
        </p:txBody>
      </p:sp>
      <p:sp>
        <p:nvSpPr>
          <p:cNvPr id="48" name="TextBox 47"/>
          <p:cNvSpPr txBox="1"/>
          <p:nvPr/>
        </p:nvSpPr>
        <p:spPr>
          <a:xfrm>
            <a:off x="467544" y="5249296"/>
            <a:ext cx="1031051" cy="369332"/>
          </a:xfrm>
          <a:prstGeom prst="rect">
            <a:avLst/>
          </a:prstGeom>
          <a:solidFill>
            <a:srgbClr val="92D050"/>
          </a:solidFill>
          <a:ln>
            <a:solidFill>
              <a:schemeClr val="bg1">
                <a:lumMod val="50000"/>
              </a:schemeClr>
            </a:solidFill>
          </a:ln>
        </p:spPr>
        <p:txBody>
          <a:bodyPr wrap="none" rtlCol="0">
            <a:spAutoFit/>
          </a:bodyPr>
          <a:lstStyle/>
          <a:p>
            <a:pPr algn="r"/>
            <a:r>
              <a:rPr lang="pt-BR" dirty="0"/>
              <a:t>Ataques</a:t>
            </a:r>
          </a:p>
        </p:txBody>
      </p:sp>
      <p:sp>
        <p:nvSpPr>
          <p:cNvPr id="19" name="Date Placeholder 18">
            <a:extLst>
              <a:ext uri="{FF2B5EF4-FFF2-40B4-BE49-F238E27FC236}">
                <a16:creationId xmlns:a16="http://schemas.microsoft.com/office/drawing/2014/main" id="{12B03ECF-8AEF-4B6C-99E9-DB6095B4BBC0}"/>
              </a:ext>
            </a:extLst>
          </p:cNvPr>
          <p:cNvSpPr>
            <a:spLocks noGrp="1"/>
          </p:cNvSpPr>
          <p:nvPr>
            <p:ph type="dt" sz="half" idx="10"/>
          </p:nvPr>
        </p:nvSpPr>
        <p:spPr/>
        <p:txBody>
          <a:bodyPr/>
          <a:lstStyle/>
          <a:p>
            <a:r>
              <a:rPr lang="en-US"/>
              <a:t>Geraldo Xexéo</a:t>
            </a:r>
            <a:endParaRPr lang="pt-BR"/>
          </a:p>
        </p:txBody>
      </p:sp>
      <p:sp>
        <p:nvSpPr>
          <p:cNvPr id="21" name="Footer Placeholder 20">
            <a:extLst>
              <a:ext uri="{FF2B5EF4-FFF2-40B4-BE49-F238E27FC236}">
                <a16:creationId xmlns:a16="http://schemas.microsoft.com/office/drawing/2014/main" id="{34CCC81E-26D7-4186-AB48-7F3F761C8D75}"/>
              </a:ext>
            </a:extLst>
          </p:cNvPr>
          <p:cNvSpPr>
            <a:spLocks noGrp="1"/>
          </p:cNvSpPr>
          <p:nvPr>
            <p:ph type="ftr" sz="quarter" idx="11"/>
          </p:nvPr>
        </p:nvSpPr>
        <p:spPr/>
        <p:txBody>
          <a:bodyPr/>
          <a:lstStyle/>
          <a:p>
            <a:r>
              <a:rPr lang="pt-BR"/>
              <a:t>2o Simpósio Fluminense de Jogos e Educação</a:t>
            </a:r>
          </a:p>
        </p:txBody>
      </p:sp>
      <p:sp>
        <p:nvSpPr>
          <p:cNvPr id="23" name="Slide Number Placeholder 22">
            <a:extLst>
              <a:ext uri="{FF2B5EF4-FFF2-40B4-BE49-F238E27FC236}">
                <a16:creationId xmlns:a16="http://schemas.microsoft.com/office/drawing/2014/main" id="{7B97C16F-E55A-4C76-805F-8181FF8CC839}"/>
              </a:ext>
            </a:extLst>
          </p:cNvPr>
          <p:cNvSpPr>
            <a:spLocks noGrp="1"/>
          </p:cNvSpPr>
          <p:nvPr>
            <p:ph type="sldNum" sz="quarter" idx="12"/>
          </p:nvPr>
        </p:nvSpPr>
        <p:spPr/>
        <p:txBody>
          <a:bodyPr/>
          <a:lstStyle/>
          <a:p>
            <a:fld id="{6F79DA6F-F0C9-4CCC-9D8A-5DD65158B8EB}" type="slidenum">
              <a:rPr lang="pt-BR" smtClean="0"/>
              <a:t>13</a:t>
            </a:fld>
            <a:endParaRPr lang="pt-BR"/>
          </a:p>
        </p:txBody>
      </p:sp>
    </p:spTree>
    <p:extLst>
      <p:ext uri="{BB962C8B-B14F-4D97-AF65-F5344CB8AC3E}">
        <p14:creationId xmlns:p14="http://schemas.microsoft.com/office/powerpoint/2010/main" val="310413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par>
                                <p:cTn id="23" presetID="22" presetClass="entr" presetSubtype="1"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up)">
                                      <p:cBhvr>
                                        <p:cTn id="45" dur="500"/>
                                        <p:tgtEl>
                                          <p:spTgt spid="42"/>
                                        </p:tgtEl>
                                      </p:cBhvr>
                                    </p:animEffect>
                                  </p:childTnLst>
                                </p:cTn>
                              </p:par>
                              <p:par>
                                <p:cTn id="46" presetID="22" presetClass="entr" presetSubtype="1"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up)">
                                      <p:cBhvr>
                                        <p:cTn id="48" dur="500"/>
                                        <p:tgtEl>
                                          <p:spTgt spid="34"/>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left)">
                                      <p:cBhvr>
                                        <p:cTn id="57" dur="500"/>
                                        <p:tgtEl>
                                          <p:spTgt spid="43"/>
                                        </p:tgtEl>
                                      </p:cBhvr>
                                    </p:animEffect>
                                  </p:childTnLst>
                                </p:cTn>
                              </p:par>
                              <p:par>
                                <p:cTn id="58" presetID="22" presetClass="entr" presetSubtype="8"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up)">
                                      <p:cBhvr>
                                        <p:cTn id="68" dur="500"/>
                                        <p:tgtEl>
                                          <p:spTgt spid="44"/>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up)">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par>
                                <p:cTn id="81" presetID="22" presetClass="entr" presetSubtype="8"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wipe(left)">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ipe(up)">
                                      <p:cBhvr>
                                        <p:cTn id="92" dur="500"/>
                                        <p:tgtEl>
                                          <p:spTgt spid="47"/>
                                        </p:tgtEl>
                                      </p:cBhvr>
                                    </p:animEffect>
                                  </p:childTnLst>
                                </p:cTn>
                              </p:par>
                              <p:par>
                                <p:cTn id="93" presetID="22" presetClass="entr" presetSubtype="1"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up)">
                                      <p:cBhvr>
                                        <p:cTn id="95" dur="500"/>
                                        <p:tgtEl>
                                          <p:spTgt spid="38"/>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9"/>
                                        </p:tgtEl>
                                        <p:attrNameLst>
                                          <p:attrName>style.visibility</p:attrName>
                                        </p:attrNameLst>
                                      </p:cBhvr>
                                      <p:to>
                                        <p:strVal val="visible"/>
                                      </p:to>
                                    </p:set>
                                    <p:animEffect transition="in" filter="wipe(up)">
                                      <p:cBhvr>
                                        <p:cTn id="99" dur="500"/>
                                        <p:tgtEl>
                                          <p:spTgt spid="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wipe(left)">
                                      <p:cBhvr>
                                        <p:cTn id="107" dur="500"/>
                                        <p:tgtEl>
                                          <p:spTgt spid="46"/>
                                        </p:tgtEl>
                                      </p:cBhvr>
                                    </p:animEffec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1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wipe(up)">
                                      <p:cBhvr>
                                        <p:cTn id="115" dur="500"/>
                                        <p:tgtEl>
                                          <p:spTgt spid="48"/>
                                        </p:tgtEl>
                                      </p:cBhvr>
                                    </p:animEffect>
                                  </p:childTnLst>
                                </p:cTn>
                              </p:par>
                              <p:par>
                                <p:cTn id="116" presetID="22" presetClass="entr" presetSubtype="1" fill="hold" nodeType="with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par>
                          <p:cTn id="119" fill="hold">
                            <p:stCondLst>
                              <p:cond delay="500"/>
                            </p:stCondLst>
                            <p:childTnLst>
                              <p:par>
                                <p:cTn id="120" presetID="22" presetClass="entr" presetSubtype="1" fill="hold" grpId="0" nodeType="after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up)">
                                      <p:cBhvr>
                                        <p:cTn id="1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8" grpId="0" animBg="1"/>
      <p:bldP spid="2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Geraldo Xexéo</a:t>
            </a:r>
            <a:endParaRPr lang="pt-BR"/>
          </a:p>
        </p:txBody>
      </p:sp>
      <p:sp>
        <p:nvSpPr>
          <p:cNvPr id="4" name="Footer Placeholder 3"/>
          <p:cNvSpPr>
            <a:spLocks noGrp="1"/>
          </p:cNvSpPr>
          <p:nvPr>
            <p:ph type="ftr" sz="quarter" idx="11"/>
          </p:nvPr>
        </p:nvSpPr>
        <p:spPr/>
        <p:txBody>
          <a:bodyPr/>
          <a:lstStyle/>
          <a:p>
            <a:r>
              <a:rPr lang="pt-BR"/>
              <a:t>2o Simpósio Fluminense de Jogos e Educação</a:t>
            </a:r>
          </a:p>
        </p:txBody>
      </p:sp>
      <p:sp>
        <p:nvSpPr>
          <p:cNvPr id="3" name="Slide Number Placeholder 2"/>
          <p:cNvSpPr>
            <a:spLocks noGrp="1"/>
          </p:cNvSpPr>
          <p:nvPr>
            <p:ph type="sldNum" sz="quarter" idx="12"/>
          </p:nvPr>
        </p:nvSpPr>
        <p:spPr/>
        <p:txBody>
          <a:bodyPr/>
          <a:lstStyle/>
          <a:p>
            <a:fld id="{E1684E8D-EE68-4ED1-8C7F-5769F81EF5C7}" type="slidenum">
              <a:rPr lang="pt-BR" smtClean="0"/>
              <a:pPr/>
              <a:t>14</a:t>
            </a:fld>
            <a:endParaRPr lang="pt-BR"/>
          </a:p>
        </p:txBody>
      </p:sp>
      <p:pic>
        <p:nvPicPr>
          <p:cNvPr id="88066" name="Picture 2"/>
          <p:cNvPicPr>
            <a:picLocks noChangeAspect="1" noChangeArrowheads="1"/>
          </p:cNvPicPr>
          <p:nvPr/>
        </p:nvPicPr>
        <p:blipFill rotWithShape="1">
          <a:blip r:embed="rId3" cstate="print">
            <a:clrChange>
              <a:clrFrom>
                <a:srgbClr val="FFFFFF"/>
              </a:clrFrom>
              <a:clrTo>
                <a:srgbClr val="FFFFFF">
                  <a:alpha val="0"/>
                </a:srgbClr>
              </a:clrTo>
            </a:clrChange>
          </a:blip>
          <a:srcRect b="7287"/>
          <a:stretch/>
        </p:blipFill>
        <p:spPr bwMode="auto">
          <a:xfrm>
            <a:off x="864302" y="0"/>
            <a:ext cx="6901472" cy="6155391"/>
          </a:xfrm>
          <a:prstGeom prst="rect">
            <a:avLst/>
          </a:prstGeom>
          <a:noFill/>
          <a:ln w="9525">
            <a:noFill/>
            <a:miter lim="800000"/>
            <a:headEnd/>
            <a:tailEnd/>
          </a:ln>
        </p:spPr>
      </p:pic>
    </p:spTree>
    <p:extLst>
      <p:ext uri="{BB962C8B-B14F-4D97-AF65-F5344CB8AC3E}">
        <p14:creationId xmlns:p14="http://schemas.microsoft.com/office/powerpoint/2010/main" val="1700878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363" y="6204855"/>
            <a:ext cx="1188000" cy="288000"/>
          </a:xfrm>
        </p:spPr>
        <p:txBody>
          <a:bodyPr/>
          <a:lstStyle/>
          <a:p>
            <a:pPr>
              <a:defRPr/>
            </a:pPr>
            <a:r>
              <a:rPr lang="en-US"/>
              <a:t>Geraldo Xexéo</a:t>
            </a:r>
          </a:p>
        </p:txBody>
      </p:sp>
      <p:sp>
        <p:nvSpPr>
          <p:cNvPr id="5" name="Footer Placeholder 4"/>
          <p:cNvSpPr>
            <a:spLocks noGrp="1"/>
          </p:cNvSpPr>
          <p:nvPr>
            <p:ph type="ftr" sz="quarter" idx="11"/>
          </p:nvPr>
        </p:nvSpPr>
        <p:spPr>
          <a:xfrm>
            <a:off x="3212044" y="6208133"/>
            <a:ext cx="2648894" cy="288000"/>
          </a:xfrm>
        </p:spPr>
        <p:txBody>
          <a:bodyPr/>
          <a:lstStyle/>
          <a:p>
            <a:pPr>
              <a:defRPr/>
            </a:pPr>
            <a:r>
              <a:rPr lang="pt-BR"/>
              <a:t>2o Simpósio Fluminense de Jogos e Educação</a:t>
            </a:r>
            <a:endParaRPr lang="en-US"/>
          </a:p>
        </p:txBody>
      </p:sp>
      <p:sp>
        <p:nvSpPr>
          <p:cNvPr id="6" name="Slide Number Placeholder 5"/>
          <p:cNvSpPr>
            <a:spLocks noGrp="1"/>
          </p:cNvSpPr>
          <p:nvPr>
            <p:ph type="sldNum" sz="quarter" idx="12"/>
          </p:nvPr>
        </p:nvSpPr>
        <p:spPr/>
        <p:txBody>
          <a:bodyPr/>
          <a:lstStyle/>
          <a:p>
            <a:pPr>
              <a:defRPr/>
            </a:pPr>
            <a:fld id="{75482729-0C4B-45C3-8779-4B023252D761}" type="slidenum">
              <a:rPr lang="en-US" smtClean="0"/>
              <a:pPr>
                <a:defRPr/>
              </a:pPr>
              <a:t>15</a:t>
            </a:fld>
            <a:endParaRPr lang="en-US"/>
          </a:p>
        </p:txBody>
      </p:sp>
      <p:sp>
        <p:nvSpPr>
          <p:cNvPr id="193554" name="Rectangle 18"/>
          <p:cNvSpPr>
            <a:spLocks noGrp="1" noRot="1" noChangeArrowheads="1"/>
          </p:cNvSpPr>
          <p:nvPr>
            <p:ph type="title"/>
          </p:nvPr>
        </p:nvSpPr>
        <p:spPr>
          <a:xfrm>
            <a:off x="1130644" y="68959"/>
            <a:ext cx="7894976" cy="1118587"/>
          </a:xfrm>
        </p:spPr>
        <p:txBody>
          <a:bodyPr/>
          <a:lstStyle/>
          <a:p>
            <a:pPr eaLnBrk="1" hangingPunct="1">
              <a:defRPr/>
            </a:pPr>
            <a:r>
              <a:rPr lang="pt-BR" noProof="0" dirty="0"/>
              <a:t>Elementos do Design</a:t>
            </a:r>
          </a:p>
        </p:txBody>
      </p:sp>
      <p:sp>
        <p:nvSpPr>
          <p:cNvPr id="3" name="Oval 2"/>
          <p:cNvSpPr/>
          <p:nvPr/>
        </p:nvSpPr>
        <p:spPr>
          <a:xfrm>
            <a:off x="3694542" y="1187546"/>
            <a:ext cx="1802366" cy="1802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Estética</a:t>
            </a:r>
          </a:p>
        </p:txBody>
      </p:sp>
      <p:sp>
        <p:nvSpPr>
          <p:cNvPr id="20" name="Oval 19"/>
          <p:cNvSpPr/>
          <p:nvPr/>
        </p:nvSpPr>
        <p:spPr>
          <a:xfrm>
            <a:off x="3701910" y="3868089"/>
            <a:ext cx="1802366" cy="180236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1600" b="1" dirty="0">
                <a:solidFill>
                  <a:schemeClr val="tx1"/>
                </a:solidFill>
              </a:rPr>
              <a:t>Tecnologia</a:t>
            </a:r>
          </a:p>
        </p:txBody>
      </p:sp>
      <p:sp>
        <p:nvSpPr>
          <p:cNvPr id="21" name="Oval 20"/>
          <p:cNvSpPr/>
          <p:nvPr/>
        </p:nvSpPr>
        <p:spPr>
          <a:xfrm>
            <a:off x="5035227" y="2513436"/>
            <a:ext cx="1802366" cy="180236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solidFill>
                  <a:schemeClr val="tx1"/>
                </a:solidFill>
              </a:rPr>
              <a:t>História</a:t>
            </a:r>
          </a:p>
        </p:txBody>
      </p:sp>
      <p:sp>
        <p:nvSpPr>
          <p:cNvPr id="22" name="Oval 21"/>
          <p:cNvSpPr/>
          <p:nvPr/>
        </p:nvSpPr>
        <p:spPr>
          <a:xfrm>
            <a:off x="2368593" y="2558419"/>
            <a:ext cx="1802366" cy="18023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BR" b="1" dirty="0">
                <a:solidFill>
                  <a:schemeClr val="tx1"/>
                </a:solidFill>
              </a:rPr>
              <a:t>Mecânica</a:t>
            </a:r>
          </a:p>
        </p:txBody>
      </p:sp>
      <p:sp>
        <p:nvSpPr>
          <p:cNvPr id="4" name="Quad Arrow Callout 3"/>
          <p:cNvSpPr/>
          <p:nvPr/>
        </p:nvSpPr>
        <p:spPr>
          <a:xfrm>
            <a:off x="3774970" y="2600877"/>
            <a:ext cx="1656246" cy="1656246"/>
          </a:xfrm>
          <a:prstGeom prst="quadArrowCallout">
            <a:avLst>
              <a:gd name="adj1" fmla="val 19542"/>
              <a:gd name="adj2" fmla="val 18515"/>
              <a:gd name="adj3" fmla="val 18515"/>
              <a:gd name="adj4" fmla="val 1923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3105120-E14A-48DD-AB4D-B80DFCE62DDF}"/>
              </a:ext>
            </a:extLst>
          </p:cNvPr>
          <p:cNvSpPr>
            <a:spLocks noGrp="1"/>
          </p:cNvSpPr>
          <p:nvPr>
            <p:ph type="body" idx="1"/>
          </p:nvPr>
        </p:nvSpPr>
        <p:spPr/>
        <p:txBody>
          <a:bodyPr/>
          <a:lstStyle/>
          <a:p>
            <a:endParaRPr lang="pt-BR"/>
          </a:p>
        </p:txBody>
      </p:sp>
      <p:sp>
        <p:nvSpPr>
          <p:cNvPr id="2" name="Date Placeholder 1">
            <a:extLst>
              <a:ext uri="{FF2B5EF4-FFF2-40B4-BE49-F238E27FC236}">
                <a16:creationId xmlns:a16="http://schemas.microsoft.com/office/drawing/2014/main" id="{F31D087A-205C-419B-AC01-8F4C624CCBEE}"/>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E6965257-25F5-41BB-9BF1-F8022E5EB67A}"/>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0CF90203-F75A-44E9-A158-5AFB5F341AB9}"/>
              </a:ext>
            </a:extLst>
          </p:cNvPr>
          <p:cNvSpPr>
            <a:spLocks noGrp="1"/>
          </p:cNvSpPr>
          <p:nvPr>
            <p:ph type="sldNum" sz="quarter" idx="12"/>
          </p:nvPr>
        </p:nvSpPr>
        <p:spPr/>
        <p:txBody>
          <a:bodyPr/>
          <a:lstStyle/>
          <a:p>
            <a:fld id="{E11EAF0F-8710-4340-83B1-18EC006C67A0}" type="slidenum">
              <a:rPr lang="pt-BR" smtClean="0"/>
              <a:t>16</a:t>
            </a:fld>
            <a:endParaRPr lang="pt-BR"/>
          </a:p>
        </p:txBody>
      </p:sp>
      <p:sp>
        <p:nvSpPr>
          <p:cNvPr id="5" name="Title 4">
            <a:extLst>
              <a:ext uri="{FF2B5EF4-FFF2-40B4-BE49-F238E27FC236}">
                <a16:creationId xmlns:a16="http://schemas.microsoft.com/office/drawing/2014/main" id="{6DB0703A-264B-43FE-B493-0928A146F1BE}"/>
              </a:ext>
            </a:extLst>
          </p:cNvPr>
          <p:cNvSpPr>
            <a:spLocks noGrp="1"/>
          </p:cNvSpPr>
          <p:nvPr>
            <p:ph type="title"/>
          </p:nvPr>
        </p:nvSpPr>
        <p:spPr/>
        <p:txBody>
          <a:bodyPr/>
          <a:lstStyle/>
          <a:p>
            <a:r>
              <a:rPr lang="pt-BR" dirty="0"/>
              <a:t>Por que jogamos?</a:t>
            </a:r>
          </a:p>
        </p:txBody>
      </p:sp>
    </p:spTree>
    <p:extLst>
      <p:ext uri="{BB962C8B-B14F-4D97-AF65-F5344CB8AC3E}">
        <p14:creationId xmlns:p14="http://schemas.microsoft.com/office/powerpoint/2010/main" val="249288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31640" y="1052736"/>
            <a:ext cx="6408712" cy="496855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pt-BR" dirty="0"/>
              <a:t>Quadro 3</a:t>
            </a:r>
          </a:p>
          <a:p>
            <a:pPr algn="ctr"/>
            <a:r>
              <a:rPr lang="pt-BR" dirty="0"/>
              <a:t>O jogo como  contexto social e normal</a:t>
            </a:r>
          </a:p>
          <a:p>
            <a:pPr algn="ctr"/>
            <a:endParaRPr lang="pt-BR" dirty="0"/>
          </a:p>
          <a:p>
            <a:pPr algn="ctr"/>
            <a:r>
              <a:rPr lang="pt-BR" b="1" dirty="0"/>
              <a:t>Desejo por gerenciar uma situação social</a:t>
            </a:r>
          </a:p>
        </p:txBody>
      </p:sp>
      <p:sp>
        <p:nvSpPr>
          <p:cNvPr id="5" name="Rectangle 4"/>
          <p:cNvSpPr/>
          <p:nvPr/>
        </p:nvSpPr>
        <p:spPr>
          <a:xfrm>
            <a:off x="2267744" y="2567805"/>
            <a:ext cx="4536504" cy="3381475"/>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pt-BR" dirty="0"/>
              <a:t>Quadro 2</a:t>
            </a:r>
          </a:p>
          <a:p>
            <a:pPr algn="ctr"/>
            <a:r>
              <a:rPr lang="pt-BR" dirty="0"/>
              <a:t>O jogo como experiência</a:t>
            </a:r>
          </a:p>
          <a:p>
            <a:pPr algn="ctr"/>
            <a:endParaRPr lang="pt-BR" dirty="0"/>
          </a:p>
          <a:p>
            <a:pPr algn="ctr"/>
            <a:r>
              <a:rPr lang="pt-BR" b="1" dirty="0"/>
              <a:t>Desejo por um jogo interessante</a:t>
            </a:r>
          </a:p>
        </p:txBody>
      </p:sp>
      <p:sp>
        <p:nvSpPr>
          <p:cNvPr id="4" name="Date Placeholder 3"/>
          <p:cNvSpPr>
            <a:spLocks noGrp="1"/>
          </p:cNvSpPr>
          <p:nvPr>
            <p:ph type="dt" sz="half" idx="10"/>
          </p:nvPr>
        </p:nvSpPr>
        <p:spPr/>
        <p:txBody>
          <a:bodyPr/>
          <a:lstStyle/>
          <a:p>
            <a:r>
              <a:rPr lang="en-US"/>
              <a:t>Geraldo Xexéo</a:t>
            </a:r>
            <a:endParaRPr lang="pt-BR"/>
          </a:p>
        </p:txBody>
      </p:sp>
      <p:sp>
        <p:nvSpPr>
          <p:cNvPr id="7" name="Footer Placeholder 6"/>
          <p:cNvSpPr>
            <a:spLocks noGrp="1"/>
          </p:cNvSpPr>
          <p:nvPr>
            <p:ph type="ftr" sz="quarter" idx="11"/>
          </p:nvPr>
        </p:nvSpPr>
        <p:spPr>
          <a:xfrm>
            <a:off x="2967222" y="6226863"/>
            <a:ext cx="2648894" cy="288000"/>
          </a:xfrm>
        </p:spPr>
        <p:txBody>
          <a:bodyPr/>
          <a:lstStyle/>
          <a:p>
            <a:r>
              <a:rPr lang="pt-BR"/>
              <a:t>2o Simpósio Fluminense de Jogos e Educação</a:t>
            </a:r>
            <a:endParaRPr lang="pt-BR" dirty="0"/>
          </a:p>
        </p:txBody>
      </p:sp>
      <p:sp>
        <p:nvSpPr>
          <p:cNvPr id="8" name="Slide Number Placeholder 7"/>
          <p:cNvSpPr>
            <a:spLocks noGrp="1"/>
          </p:cNvSpPr>
          <p:nvPr>
            <p:ph type="sldNum" sz="quarter" idx="12"/>
          </p:nvPr>
        </p:nvSpPr>
        <p:spPr/>
        <p:txBody>
          <a:bodyPr/>
          <a:lstStyle/>
          <a:p>
            <a:fld id="{111DD6D2-F03C-47B7-890E-45CC84F5638D}" type="slidenum">
              <a:rPr lang="pt-BR" smtClean="0"/>
              <a:pPr/>
              <a:t>17</a:t>
            </a:fld>
            <a:endParaRPr lang="pt-BR"/>
          </a:p>
        </p:txBody>
      </p:sp>
      <p:sp>
        <p:nvSpPr>
          <p:cNvPr id="2" name="Title 1"/>
          <p:cNvSpPr>
            <a:spLocks noGrp="1"/>
          </p:cNvSpPr>
          <p:nvPr>
            <p:ph type="title"/>
          </p:nvPr>
        </p:nvSpPr>
        <p:spPr/>
        <p:txBody>
          <a:bodyPr/>
          <a:lstStyle/>
          <a:p>
            <a:r>
              <a:rPr lang="pt-BR" dirty="0" err="1"/>
              <a:t>Jesper</a:t>
            </a:r>
            <a:r>
              <a:rPr lang="pt-BR" dirty="0"/>
              <a:t> </a:t>
            </a:r>
            <a:r>
              <a:rPr lang="pt-BR" dirty="0" err="1"/>
              <a:t>Juul</a:t>
            </a:r>
            <a:endParaRPr lang="pt-BR" dirty="0"/>
          </a:p>
        </p:txBody>
      </p:sp>
      <p:sp>
        <p:nvSpPr>
          <p:cNvPr id="3" name="Rectangle 2"/>
          <p:cNvSpPr/>
          <p:nvPr/>
        </p:nvSpPr>
        <p:spPr>
          <a:xfrm>
            <a:off x="3455876" y="3936950"/>
            <a:ext cx="2160240" cy="194421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pt-BR" dirty="0"/>
              <a:t>Quadro 1</a:t>
            </a:r>
          </a:p>
          <a:p>
            <a:pPr algn="ctr"/>
            <a:r>
              <a:rPr lang="pt-BR" dirty="0"/>
              <a:t>O jogo como orientação ao objetivo</a:t>
            </a:r>
          </a:p>
          <a:p>
            <a:pPr algn="ctr"/>
            <a:r>
              <a:rPr lang="pt-BR" b="1" dirty="0"/>
              <a:t>Vontade de Vencer</a:t>
            </a:r>
          </a:p>
        </p:txBody>
      </p:sp>
    </p:spTree>
    <p:extLst>
      <p:ext uri="{BB962C8B-B14F-4D97-AF65-F5344CB8AC3E}">
        <p14:creationId xmlns:p14="http://schemas.microsoft.com/office/powerpoint/2010/main" val="12967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6D3C4-9838-4CD6-B561-28712A0AFD22}"/>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DFB5BC6E-2503-4B25-966D-7A4DE3B6A5AE}"/>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73BB68BC-2F3A-49BB-937F-55A716C34382}"/>
              </a:ext>
            </a:extLst>
          </p:cNvPr>
          <p:cNvSpPr>
            <a:spLocks noGrp="1"/>
          </p:cNvSpPr>
          <p:nvPr>
            <p:ph type="sldNum" sz="quarter" idx="12"/>
          </p:nvPr>
        </p:nvSpPr>
        <p:spPr/>
        <p:txBody>
          <a:bodyPr/>
          <a:lstStyle/>
          <a:p>
            <a:fld id="{E11EAF0F-8710-4340-83B1-18EC006C67A0}" type="slidenum">
              <a:rPr lang="pt-BR" smtClean="0"/>
              <a:t>18</a:t>
            </a:fld>
            <a:endParaRPr lang="pt-BR"/>
          </a:p>
        </p:txBody>
      </p:sp>
      <p:sp>
        <p:nvSpPr>
          <p:cNvPr id="5" name="Title 4">
            <a:extLst>
              <a:ext uri="{FF2B5EF4-FFF2-40B4-BE49-F238E27FC236}">
                <a16:creationId xmlns:a16="http://schemas.microsoft.com/office/drawing/2014/main" id="{5B35B345-4EE9-41D5-8F5A-77ADEB09945A}"/>
              </a:ext>
            </a:extLst>
          </p:cNvPr>
          <p:cNvSpPr>
            <a:spLocks noGrp="1"/>
          </p:cNvSpPr>
          <p:nvPr>
            <p:ph type="title"/>
          </p:nvPr>
        </p:nvSpPr>
        <p:spPr/>
        <p:txBody>
          <a:bodyPr/>
          <a:lstStyle/>
          <a:p>
            <a:r>
              <a:rPr lang="pt-BR" dirty="0"/>
              <a:t>Círculo Mágico</a:t>
            </a:r>
          </a:p>
        </p:txBody>
      </p:sp>
      <p:sp>
        <p:nvSpPr>
          <p:cNvPr id="6" name="Oval 5">
            <a:extLst>
              <a:ext uri="{FF2B5EF4-FFF2-40B4-BE49-F238E27FC236}">
                <a16:creationId xmlns:a16="http://schemas.microsoft.com/office/drawing/2014/main" id="{EAE97FC8-98BB-42F9-869E-ACF3A582744F}"/>
              </a:ext>
            </a:extLst>
          </p:cNvPr>
          <p:cNvSpPr/>
          <p:nvPr/>
        </p:nvSpPr>
        <p:spPr>
          <a:xfrm>
            <a:off x="1940312" y="1354873"/>
            <a:ext cx="4594302" cy="4148254"/>
          </a:xfrm>
          <a:prstGeom prst="ellipse">
            <a:avLst/>
          </a:prstGeom>
          <a:solidFill>
            <a:srgbClr val="2D719A"/>
          </a:solidFill>
        </p:spPr>
        <p:style>
          <a:lnRef idx="1">
            <a:schemeClr val="accent6"/>
          </a:lnRef>
          <a:fillRef idx="3">
            <a:schemeClr val="accent6"/>
          </a:fillRef>
          <a:effectRef idx="2">
            <a:schemeClr val="accent6"/>
          </a:effectRef>
          <a:fontRef idx="minor">
            <a:schemeClr val="lt1"/>
          </a:fontRef>
        </p:style>
        <p:txBody>
          <a:bodyPr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Arrow: Right 6">
            <a:extLst>
              <a:ext uri="{FF2B5EF4-FFF2-40B4-BE49-F238E27FC236}">
                <a16:creationId xmlns:a16="http://schemas.microsoft.com/office/drawing/2014/main" id="{407AE972-4027-417B-AAB0-AA366D431AB7}"/>
              </a:ext>
            </a:extLst>
          </p:cNvPr>
          <p:cNvSpPr/>
          <p:nvPr/>
        </p:nvSpPr>
        <p:spPr>
          <a:xfrm>
            <a:off x="752876" y="2603810"/>
            <a:ext cx="2570681" cy="1650381"/>
          </a:xfrm>
          <a:prstGeom prst="rightArrow">
            <a:avLst/>
          </a:prstGeom>
          <a:solidFill>
            <a:srgbClr val="C00000"/>
          </a:solidFill>
        </p:spPr>
        <p:style>
          <a:lnRef idx="1">
            <a:schemeClr val="accent6"/>
          </a:lnRef>
          <a:fillRef idx="3">
            <a:schemeClr val="accent6"/>
          </a:fillRef>
          <a:effectRef idx="2">
            <a:schemeClr val="accent6"/>
          </a:effectRef>
          <a:fontRef idx="minor">
            <a:schemeClr val="lt1"/>
          </a:fontRef>
        </p:style>
        <p:txBody>
          <a:bodyPr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 name="Arrow: Right 7">
            <a:extLst>
              <a:ext uri="{FF2B5EF4-FFF2-40B4-BE49-F238E27FC236}">
                <a16:creationId xmlns:a16="http://schemas.microsoft.com/office/drawing/2014/main" id="{1E8E87D2-5A6F-4EE7-8412-81511E999186}"/>
              </a:ext>
            </a:extLst>
          </p:cNvPr>
          <p:cNvSpPr/>
          <p:nvPr/>
        </p:nvSpPr>
        <p:spPr>
          <a:xfrm>
            <a:off x="5432670" y="2603810"/>
            <a:ext cx="2570681" cy="1650381"/>
          </a:xfrm>
          <a:prstGeom prst="rightArrow">
            <a:avLst/>
          </a:prstGeom>
          <a:solidFill>
            <a:srgbClr val="C00000"/>
          </a:solidFill>
        </p:spPr>
        <p:style>
          <a:lnRef idx="1">
            <a:schemeClr val="accent6"/>
          </a:lnRef>
          <a:fillRef idx="3">
            <a:schemeClr val="accent6"/>
          </a:fillRef>
          <a:effectRef idx="2">
            <a:schemeClr val="accent6"/>
          </a:effectRef>
          <a:fontRef idx="minor">
            <a:schemeClr val="lt1"/>
          </a:fontRef>
        </p:style>
        <p:txBody>
          <a:bodyPr rtlCol="0" anchor="ctr">
            <a:spAutoFit/>
          </a:bodyPr>
          <a:lstStyle/>
          <a:p>
            <a:pPr algn="ctr"/>
            <a:endParaRPr lang="pt-BR"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93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AFF3304-0B4E-45CD-9C54-936DB9971781}"/>
              </a:ext>
            </a:extLst>
          </p:cNvPr>
          <p:cNvSpPr>
            <a:spLocks noGrp="1"/>
          </p:cNvSpPr>
          <p:nvPr>
            <p:ph type="body" idx="1"/>
          </p:nvPr>
        </p:nvSpPr>
        <p:spPr/>
        <p:txBody>
          <a:bodyPr/>
          <a:lstStyle/>
          <a:p>
            <a:endParaRPr lang="pt-BR" dirty="0"/>
          </a:p>
        </p:txBody>
      </p:sp>
      <p:sp>
        <p:nvSpPr>
          <p:cNvPr id="2" name="Date Placeholder 1">
            <a:extLst>
              <a:ext uri="{FF2B5EF4-FFF2-40B4-BE49-F238E27FC236}">
                <a16:creationId xmlns:a16="http://schemas.microsoft.com/office/drawing/2014/main" id="{C76AE936-D763-4E1E-9D95-33C0FEC0B3AA}"/>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5417A5E7-5154-4417-9553-2D8AEAC5ED64}"/>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3B1F57E4-9DB2-4B04-B890-DF33644C8E83}"/>
              </a:ext>
            </a:extLst>
          </p:cNvPr>
          <p:cNvSpPr>
            <a:spLocks noGrp="1"/>
          </p:cNvSpPr>
          <p:nvPr>
            <p:ph type="sldNum" sz="quarter" idx="12"/>
          </p:nvPr>
        </p:nvSpPr>
        <p:spPr/>
        <p:txBody>
          <a:bodyPr/>
          <a:lstStyle/>
          <a:p>
            <a:fld id="{E11EAF0F-8710-4340-83B1-18EC006C67A0}" type="slidenum">
              <a:rPr lang="pt-BR" smtClean="0"/>
              <a:t>19</a:t>
            </a:fld>
            <a:endParaRPr lang="pt-BR"/>
          </a:p>
        </p:txBody>
      </p:sp>
      <p:sp>
        <p:nvSpPr>
          <p:cNvPr id="5" name="Title 4">
            <a:extLst>
              <a:ext uri="{FF2B5EF4-FFF2-40B4-BE49-F238E27FC236}">
                <a16:creationId xmlns:a16="http://schemas.microsoft.com/office/drawing/2014/main" id="{2045E4E7-B19B-4213-8255-6BB6A86AD4EF}"/>
              </a:ext>
            </a:extLst>
          </p:cNvPr>
          <p:cNvSpPr>
            <a:spLocks noGrp="1"/>
          </p:cNvSpPr>
          <p:nvPr>
            <p:ph type="title"/>
          </p:nvPr>
        </p:nvSpPr>
        <p:spPr/>
        <p:txBody>
          <a:bodyPr>
            <a:normAutofit fontScale="90000"/>
          </a:bodyPr>
          <a:lstStyle/>
          <a:p>
            <a:r>
              <a:rPr lang="pt-BR" dirty="0"/>
              <a:t>Vídeo Games </a:t>
            </a:r>
            <a:br>
              <a:rPr lang="pt-BR" dirty="0"/>
            </a:br>
            <a:r>
              <a:rPr lang="pt-BR" dirty="0"/>
              <a:t>e </a:t>
            </a:r>
            <a:br>
              <a:rPr lang="pt-BR" dirty="0"/>
            </a:br>
            <a:r>
              <a:rPr lang="pt-BR" dirty="0"/>
              <a:t>Jogos de Tabuleiro</a:t>
            </a:r>
          </a:p>
        </p:txBody>
      </p:sp>
    </p:spTree>
    <p:extLst>
      <p:ext uri="{BB962C8B-B14F-4D97-AF65-F5344CB8AC3E}">
        <p14:creationId xmlns:p14="http://schemas.microsoft.com/office/powerpoint/2010/main" val="12776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5400" noProof="0" dirty="0"/>
              <a:t>O</a:t>
            </a:r>
            <a:r>
              <a:rPr lang="pt-BR" noProof="0" dirty="0"/>
              <a:t> </a:t>
            </a:r>
            <a:r>
              <a:rPr lang="pt-BR" noProof="0" dirty="0">
                <a:latin typeface="Circo" panose="02000800000000000000" pitchFamily="2" charset="0"/>
              </a:rPr>
              <a:t>LUDES</a:t>
            </a:r>
          </a:p>
        </p:txBody>
      </p:sp>
      <p:sp>
        <p:nvSpPr>
          <p:cNvPr id="3" name="Content Placeholder 2"/>
          <p:cNvSpPr>
            <a:spLocks noGrp="1"/>
          </p:cNvSpPr>
          <p:nvPr>
            <p:ph sz="quarter" idx="13"/>
          </p:nvPr>
        </p:nvSpPr>
        <p:spPr/>
        <p:txBody>
          <a:bodyPr>
            <a:normAutofit fontScale="92500" lnSpcReduction="20000"/>
          </a:bodyPr>
          <a:lstStyle/>
          <a:p>
            <a:pPr>
              <a:lnSpc>
                <a:spcPct val="120000"/>
              </a:lnSpc>
            </a:pPr>
            <a:r>
              <a:rPr lang="pt-BR" noProof="0" dirty="0">
                <a:latin typeface="Circo" panose="02000800000000000000" pitchFamily="2" charset="0"/>
              </a:rPr>
              <a:t>LUDES</a:t>
            </a:r>
            <a:r>
              <a:rPr lang="pt-BR" noProof="0" dirty="0"/>
              <a:t> é um laboratório criado para pesquisar jogos e simulações com as ferramentas típicas da engenharia</a:t>
            </a:r>
            <a:r>
              <a:rPr lang="pt-BR" dirty="0"/>
              <a:t>, buscando entender</a:t>
            </a:r>
          </a:p>
          <a:p>
            <a:pPr lvl="1">
              <a:lnSpc>
                <a:spcPct val="160000"/>
              </a:lnSpc>
            </a:pPr>
            <a:r>
              <a:rPr lang="pt-BR" noProof="0" dirty="0"/>
              <a:t>O que é um jogo</a:t>
            </a:r>
          </a:p>
          <a:p>
            <a:pPr lvl="1">
              <a:lnSpc>
                <a:spcPct val="160000"/>
              </a:lnSpc>
            </a:pPr>
            <a:r>
              <a:rPr lang="pt-BR" dirty="0"/>
              <a:t>Por que as pessoas jogam</a:t>
            </a:r>
          </a:p>
          <a:p>
            <a:pPr lvl="1">
              <a:lnSpc>
                <a:spcPct val="160000"/>
              </a:lnSpc>
            </a:pPr>
            <a:r>
              <a:rPr lang="pt-BR" noProof="0" dirty="0"/>
              <a:t>O que é um qualidade de um jogo</a:t>
            </a:r>
          </a:p>
          <a:p>
            <a:pPr lvl="1">
              <a:lnSpc>
                <a:spcPct val="160000"/>
              </a:lnSpc>
            </a:pPr>
            <a:r>
              <a:rPr lang="pt-BR" dirty="0"/>
              <a:t>Como desenvolver jogos</a:t>
            </a:r>
          </a:p>
          <a:p>
            <a:pPr lvl="1">
              <a:lnSpc>
                <a:spcPct val="160000"/>
              </a:lnSpc>
            </a:pPr>
            <a:r>
              <a:rPr lang="pt-BR" noProof="0" dirty="0"/>
              <a:t>Quais os impactos dos jogos</a:t>
            </a:r>
          </a:p>
        </p:txBody>
      </p:sp>
      <p:sp>
        <p:nvSpPr>
          <p:cNvPr id="4" name="Date Placeholder 3"/>
          <p:cNvSpPr>
            <a:spLocks noGrp="1"/>
          </p:cNvSpPr>
          <p:nvPr>
            <p:ph type="dt" sz="half" idx="10"/>
          </p:nvPr>
        </p:nvSpPr>
        <p:spPr/>
        <p:txBody>
          <a:bodyPr/>
          <a:lstStyle/>
          <a:p>
            <a:r>
              <a:rPr lang="en-US"/>
              <a:t>Geraldo Xexéo</a:t>
            </a:r>
            <a:endParaRPr lang="pt-BR" dirty="0"/>
          </a:p>
        </p:txBody>
      </p:sp>
      <p:sp>
        <p:nvSpPr>
          <p:cNvPr id="5" name="Footer Placeholder 4"/>
          <p:cNvSpPr>
            <a:spLocks noGrp="1"/>
          </p:cNvSpPr>
          <p:nvPr>
            <p:ph type="ftr" sz="quarter" idx="11"/>
          </p:nvPr>
        </p:nvSpPr>
        <p:spPr/>
        <p:txBody>
          <a:bodyPr/>
          <a:lstStyle/>
          <a:p>
            <a:r>
              <a:rPr lang="pt-BR"/>
              <a:t>2o Simpósio Fluminense de Jogos e Educação</a:t>
            </a:r>
            <a:endParaRPr lang="pt-BR" dirty="0"/>
          </a:p>
        </p:txBody>
      </p:sp>
      <p:sp>
        <p:nvSpPr>
          <p:cNvPr id="6" name="Slide Number Placeholder 5"/>
          <p:cNvSpPr>
            <a:spLocks noGrp="1"/>
          </p:cNvSpPr>
          <p:nvPr>
            <p:ph type="sldNum" sz="quarter" idx="12"/>
          </p:nvPr>
        </p:nvSpPr>
        <p:spPr/>
        <p:txBody>
          <a:bodyPr/>
          <a:lstStyle/>
          <a:p>
            <a:fld id="{D57F1E4F-1CFF-5643-939E-217C01CDF565}" type="slidenum">
              <a:rPr lang="pt-BR" smtClean="0"/>
              <a:pPr/>
              <a:t>2</a:t>
            </a:fld>
            <a:endParaRPr lang="pt-BR" dirty="0"/>
          </a:p>
        </p:txBody>
      </p:sp>
      <p:pic>
        <p:nvPicPr>
          <p:cNvPr id="7" name="Picture 6">
            <a:extLst>
              <a:ext uri="{FF2B5EF4-FFF2-40B4-BE49-F238E27FC236}">
                <a16:creationId xmlns:a16="http://schemas.microsoft.com/office/drawing/2014/main" id="{58557AFB-EDEB-4078-9DA7-84E61DBB57EA}"/>
              </a:ext>
            </a:extLst>
          </p:cNvPr>
          <p:cNvPicPr>
            <a:picLocks noChangeAspect="1"/>
          </p:cNvPicPr>
          <p:nvPr/>
        </p:nvPicPr>
        <p:blipFill>
          <a:blip r:embed="rId2"/>
          <a:stretch>
            <a:fillRect/>
          </a:stretch>
        </p:blipFill>
        <p:spPr>
          <a:xfrm>
            <a:off x="4918465" y="2773066"/>
            <a:ext cx="4537770" cy="3098051"/>
          </a:xfrm>
          <a:prstGeom prst="rect">
            <a:avLst/>
          </a:prstGeom>
        </p:spPr>
      </p:pic>
    </p:spTree>
    <p:extLst>
      <p:ext uri="{BB962C8B-B14F-4D97-AF65-F5344CB8AC3E}">
        <p14:creationId xmlns:p14="http://schemas.microsoft.com/office/powerpoint/2010/main" val="2123423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1EE117D-4368-428B-BE91-74F8409294A3}"/>
              </a:ext>
            </a:extLst>
          </p:cNvPr>
          <p:cNvSpPr>
            <a:spLocks noGrp="1"/>
          </p:cNvSpPr>
          <p:nvPr>
            <p:ph type="dt" sz="half" idx="10"/>
          </p:nvPr>
        </p:nvSpPr>
        <p:spPr/>
        <p:txBody>
          <a:bodyPr/>
          <a:lstStyle/>
          <a:p>
            <a:r>
              <a:rPr lang="en-US"/>
              <a:t>Geraldo Xexéo</a:t>
            </a:r>
            <a:endParaRPr lang="pt-BR"/>
          </a:p>
        </p:txBody>
      </p:sp>
      <p:sp>
        <p:nvSpPr>
          <p:cNvPr id="4" name="Footer Placeholder 3">
            <a:extLst>
              <a:ext uri="{FF2B5EF4-FFF2-40B4-BE49-F238E27FC236}">
                <a16:creationId xmlns:a16="http://schemas.microsoft.com/office/drawing/2014/main" id="{DC100DDA-37C4-4321-A708-76B99F552BD0}"/>
              </a:ext>
            </a:extLst>
          </p:cNvPr>
          <p:cNvSpPr>
            <a:spLocks noGrp="1"/>
          </p:cNvSpPr>
          <p:nvPr>
            <p:ph type="ftr" sz="quarter" idx="11"/>
          </p:nvPr>
        </p:nvSpPr>
        <p:spPr/>
        <p:txBody>
          <a:bodyPr/>
          <a:lstStyle/>
          <a:p>
            <a:r>
              <a:rPr lang="pt-BR"/>
              <a:t>2o Simpósio Fluminense de Jogos e Educação</a:t>
            </a:r>
          </a:p>
        </p:txBody>
      </p:sp>
      <p:sp>
        <p:nvSpPr>
          <p:cNvPr id="5" name="Slide Number Placeholder 4">
            <a:extLst>
              <a:ext uri="{FF2B5EF4-FFF2-40B4-BE49-F238E27FC236}">
                <a16:creationId xmlns:a16="http://schemas.microsoft.com/office/drawing/2014/main" id="{9DBAC86D-3833-4E28-926C-E10E4E17F1F3}"/>
              </a:ext>
            </a:extLst>
          </p:cNvPr>
          <p:cNvSpPr>
            <a:spLocks noGrp="1"/>
          </p:cNvSpPr>
          <p:nvPr>
            <p:ph type="sldNum" sz="quarter" idx="12"/>
          </p:nvPr>
        </p:nvSpPr>
        <p:spPr/>
        <p:txBody>
          <a:bodyPr/>
          <a:lstStyle/>
          <a:p>
            <a:fld id="{E11EAF0F-8710-4340-83B1-18EC006C67A0}" type="slidenum">
              <a:rPr lang="pt-BR" smtClean="0"/>
              <a:t>20</a:t>
            </a:fld>
            <a:endParaRPr lang="pt-BR"/>
          </a:p>
        </p:txBody>
      </p:sp>
      <p:sp>
        <p:nvSpPr>
          <p:cNvPr id="6" name="Title 5">
            <a:extLst>
              <a:ext uri="{FF2B5EF4-FFF2-40B4-BE49-F238E27FC236}">
                <a16:creationId xmlns:a16="http://schemas.microsoft.com/office/drawing/2014/main" id="{415B87A9-6251-459D-A989-54E4368D3811}"/>
              </a:ext>
            </a:extLst>
          </p:cNvPr>
          <p:cNvSpPr>
            <a:spLocks noGrp="1"/>
          </p:cNvSpPr>
          <p:nvPr>
            <p:ph type="title"/>
          </p:nvPr>
        </p:nvSpPr>
        <p:spPr/>
        <p:txBody>
          <a:bodyPr/>
          <a:lstStyle/>
          <a:p>
            <a:r>
              <a:rPr lang="pt-BR" dirty="0"/>
              <a:t>Nem sempre um jogo</a:t>
            </a:r>
          </a:p>
        </p:txBody>
      </p:sp>
    </p:spTree>
    <p:extLst>
      <p:ext uri="{BB962C8B-B14F-4D97-AF65-F5344CB8AC3E}">
        <p14:creationId xmlns:p14="http://schemas.microsoft.com/office/powerpoint/2010/main" val="364441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1EE117D-4368-428B-BE91-74F8409294A3}"/>
              </a:ext>
            </a:extLst>
          </p:cNvPr>
          <p:cNvSpPr>
            <a:spLocks noGrp="1"/>
          </p:cNvSpPr>
          <p:nvPr>
            <p:ph type="dt" sz="half" idx="10"/>
          </p:nvPr>
        </p:nvSpPr>
        <p:spPr/>
        <p:txBody>
          <a:bodyPr/>
          <a:lstStyle/>
          <a:p>
            <a:r>
              <a:rPr lang="en-US"/>
              <a:t>Geraldo Xexéo</a:t>
            </a:r>
            <a:endParaRPr lang="pt-BR"/>
          </a:p>
        </p:txBody>
      </p:sp>
      <p:sp>
        <p:nvSpPr>
          <p:cNvPr id="4" name="Footer Placeholder 3">
            <a:extLst>
              <a:ext uri="{FF2B5EF4-FFF2-40B4-BE49-F238E27FC236}">
                <a16:creationId xmlns:a16="http://schemas.microsoft.com/office/drawing/2014/main" id="{DC100DDA-37C4-4321-A708-76B99F552BD0}"/>
              </a:ext>
            </a:extLst>
          </p:cNvPr>
          <p:cNvSpPr>
            <a:spLocks noGrp="1"/>
          </p:cNvSpPr>
          <p:nvPr>
            <p:ph type="ftr" sz="quarter" idx="11"/>
          </p:nvPr>
        </p:nvSpPr>
        <p:spPr/>
        <p:txBody>
          <a:bodyPr/>
          <a:lstStyle/>
          <a:p>
            <a:r>
              <a:rPr lang="pt-BR"/>
              <a:t>2o Simpósio Fluminense de Jogos e Educação</a:t>
            </a:r>
          </a:p>
        </p:txBody>
      </p:sp>
      <p:sp>
        <p:nvSpPr>
          <p:cNvPr id="5" name="Slide Number Placeholder 4">
            <a:extLst>
              <a:ext uri="{FF2B5EF4-FFF2-40B4-BE49-F238E27FC236}">
                <a16:creationId xmlns:a16="http://schemas.microsoft.com/office/drawing/2014/main" id="{9DBAC86D-3833-4E28-926C-E10E4E17F1F3}"/>
              </a:ext>
            </a:extLst>
          </p:cNvPr>
          <p:cNvSpPr>
            <a:spLocks noGrp="1"/>
          </p:cNvSpPr>
          <p:nvPr>
            <p:ph type="sldNum" sz="quarter" idx="12"/>
          </p:nvPr>
        </p:nvSpPr>
        <p:spPr/>
        <p:txBody>
          <a:bodyPr/>
          <a:lstStyle/>
          <a:p>
            <a:fld id="{E11EAF0F-8710-4340-83B1-18EC006C67A0}" type="slidenum">
              <a:rPr lang="pt-BR" smtClean="0"/>
              <a:t>21</a:t>
            </a:fld>
            <a:endParaRPr lang="pt-BR"/>
          </a:p>
        </p:txBody>
      </p:sp>
      <p:sp>
        <p:nvSpPr>
          <p:cNvPr id="6" name="Title 5">
            <a:extLst>
              <a:ext uri="{FF2B5EF4-FFF2-40B4-BE49-F238E27FC236}">
                <a16:creationId xmlns:a16="http://schemas.microsoft.com/office/drawing/2014/main" id="{415B87A9-6251-459D-A989-54E4368D3811}"/>
              </a:ext>
            </a:extLst>
          </p:cNvPr>
          <p:cNvSpPr>
            <a:spLocks noGrp="1"/>
          </p:cNvSpPr>
          <p:nvPr>
            <p:ph type="title"/>
          </p:nvPr>
        </p:nvSpPr>
        <p:spPr/>
        <p:txBody>
          <a:bodyPr/>
          <a:lstStyle/>
          <a:p>
            <a:r>
              <a:rPr lang="pt-BR" dirty="0"/>
              <a:t>Influências Cruzadas</a:t>
            </a:r>
          </a:p>
        </p:txBody>
      </p:sp>
    </p:spTree>
    <p:extLst>
      <p:ext uri="{BB962C8B-B14F-4D97-AF65-F5344CB8AC3E}">
        <p14:creationId xmlns:p14="http://schemas.microsoft.com/office/powerpoint/2010/main" val="165029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64733-E079-40A8-B6E0-679A55DCAF38}"/>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709C7EF2-3271-46EC-8983-220A9AB73166}"/>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49632948-5CA6-4A79-B393-E51E1AE516CB}"/>
              </a:ext>
            </a:extLst>
          </p:cNvPr>
          <p:cNvSpPr>
            <a:spLocks noGrp="1"/>
          </p:cNvSpPr>
          <p:nvPr>
            <p:ph type="sldNum" sz="quarter" idx="12"/>
          </p:nvPr>
        </p:nvSpPr>
        <p:spPr/>
        <p:txBody>
          <a:bodyPr/>
          <a:lstStyle/>
          <a:p>
            <a:fld id="{E11EAF0F-8710-4340-83B1-18EC006C67A0}" type="slidenum">
              <a:rPr lang="pt-BR" smtClean="0"/>
              <a:t>22</a:t>
            </a:fld>
            <a:endParaRPr lang="pt-BR"/>
          </a:p>
        </p:txBody>
      </p:sp>
      <p:sp>
        <p:nvSpPr>
          <p:cNvPr id="5" name="Title 4">
            <a:extLst>
              <a:ext uri="{FF2B5EF4-FFF2-40B4-BE49-F238E27FC236}">
                <a16:creationId xmlns:a16="http://schemas.microsoft.com/office/drawing/2014/main" id="{A21E4185-9DB8-415C-B806-E5649BABF1C0}"/>
              </a:ext>
            </a:extLst>
          </p:cNvPr>
          <p:cNvSpPr>
            <a:spLocks noGrp="1"/>
          </p:cNvSpPr>
          <p:nvPr>
            <p:ph type="title"/>
          </p:nvPr>
        </p:nvSpPr>
        <p:spPr/>
        <p:txBody>
          <a:bodyPr/>
          <a:lstStyle/>
          <a:p>
            <a:r>
              <a:rPr lang="pt-BR" dirty="0"/>
              <a:t>Nem sempre social</a:t>
            </a:r>
          </a:p>
        </p:txBody>
      </p:sp>
    </p:spTree>
    <p:extLst>
      <p:ext uri="{BB962C8B-B14F-4D97-AF65-F5344CB8AC3E}">
        <p14:creationId xmlns:p14="http://schemas.microsoft.com/office/powerpoint/2010/main" val="1583320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AE6D8-B60C-431A-8FE5-118F7880C700}"/>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DCD18465-E242-41E3-9CD7-2C3E1490F953}"/>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1776E192-6A99-49FD-99F9-E19E3A304AAA}"/>
              </a:ext>
            </a:extLst>
          </p:cNvPr>
          <p:cNvSpPr>
            <a:spLocks noGrp="1"/>
          </p:cNvSpPr>
          <p:nvPr>
            <p:ph type="sldNum" sz="quarter" idx="12"/>
          </p:nvPr>
        </p:nvSpPr>
        <p:spPr/>
        <p:txBody>
          <a:bodyPr/>
          <a:lstStyle/>
          <a:p>
            <a:fld id="{E11EAF0F-8710-4340-83B1-18EC006C67A0}" type="slidenum">
              <a:rPr lang="pt-BR" smtClean="0"/>
              <a:t>23</a:t>
            </a:fld>
            <a:endParaRPr lang="pt-BR"/>
          </a:p>
        </p:txBody>
      </p:sp>
      <p:sp>
        <p:nvSpPr>
          <p:cNvPr id="5" name="Title 4">
            <a:extLst>
              <a:ext uri="{FF2B5EF4-FFF2-40B4-BE49-F238E27FC236}">
                <a16:creationId xmlns:a16="http://schemas.microsoft.com/office/drawing/2014/main" id="{E4297B58-2E5A-419F-8728-6EA6A97C5959}"/>
              </a:ext>
            </a:extLst>
          </p:cNvPr>
          <p:cNvSpPr>
            <a:spLocks noGrp="1"/>
          </p:cNvSpPr>
          <p:nvPr>
            <p:ph type="title"/>
          </p:nvPr>
        </p:nvSpPr>
        <p:spPr/>
        <p:txBody>
          <a:bodyPr/>
          <a:lstStyle/>
          <a:p>
            <a:r>
              <a:rPr lang="pt-BR" dirty="0"/>
              <a:t>O tamanho da interface</a:t>
            </a:r>
          </a:p>
        </p:txBody>
      </p:sp>
    </p:spTree>
    <p:extLst>
      <p:ext uri="{BB962C8B-B14F-4D97-AF65-F5344CB8AC3E}">
        <p14:creationId xmlns:p14="http://schemas.microsoft.com/office/powerpoint/2010/main" val="334275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1AA41-3227-4931-9E4D-8780D2073405}"/>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61F224FE-C428-47E7-8829-E3E9A56F7708}"/>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776F5884-CDB2-4CC5-ADC0-CE4FD36905AC}"/>
              </a:ext>
            </a:extLst>
          </p:cNvPr>
          <p:cNvSpPr>
            <a:spLocks noGrp="1"/>
          </p:cNvSpPr>
          <p:nvPr>
            <p:ph type="sldNum" sz="quarter" idx="12"/>
          </p:nvPr>
        </p:nvSpPr>
        <p:spPr/>
        <p:txBody>
          <a:bodyPr/>
          <a:lstStyle/>
          <a:p>
            <a:fld id="{E11EAF0F-8710-4340-83B1-18EC006C67A0}" type="slidenum">
              <a:rPr lang="pt-BR" smtClean="0"/>
              <a:t>24</a:t>
            </a:fld>
            <a:endParaRPr lang="pt-BR"/>
          </a:p>
        </p:txBody>
      </p:sp>
      <p:sp>
        <p:nvSpPr>
          <p:cNvPr id="5" name="Title 4">
            <a:extLst>
              <a:ext uri="{FF2B5EF4-FFF2-40B4-BE49-F238E27FC236}">
                <a16:creationId xmlns:a16="http://schemas.microsoft.com/office/drawing/2014/main" id="{1F1DD9FF-AEE1-4BFF-98A7-1FFE68152C6F}"/>
              </a:ext>
            </a:extLst>
          </p:cNvPr>
          <p:cNvSpPr>
            <a:spLocks noGrp="1"/>
          </p:cNvSpPr>
          <p:nvPr>
            <p:ph type="title"/>
          </p:nvPr>
        </p:nvSpPr>
        <p:spPr/>
        <p:txBody>
          <a:bodyPr/>
          <a:lstStyle/>
          <a:p>
            <a:r>
              <a:rPr lang="pt-BR" dirty="0"/>
              <a:t>O diferencial </a:t>
            </a:r>
            <a:br>
              <a:rPr lang="pt-BR" dirty="0"/>
            </a:br>
            <a:r>
              <a:rPr lang="pt-BR" dirty="0"/>
              <a:t>do face a face</a:t>
            </a:r>
          </a:p>
        </p:txBody>
      </p:sp>
    </p:spTree>
    <p:extLst>
      <p:ext uri="{BB962C8B-B14F-4D97-AF65-F5344CB8AC3E}">
        <p14:creationId xmlns:p14="http://schemas.microsoft.com/office/powerpoint/2010/main" val="1720965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3EA7D4-92C3-4D25-9B1D-9FA4DB666A4F}"/>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5B848952-EAAF-485A-B502-C732460F69D9}"/>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D51632CA-0E6A-4D8B-9F2E-64FD00C9E9D6}"/>
              </a:ext>
            </a:extLst>
          </p:cNvPr>
          <p:cNvSpPr>
            <a:spLocks noGrp="1"/>
          </p:cNvSpPr>
          <p:nvPr>
            <p:ph type="sldNum" sz="quarter" idx="12"/>
          </p:nvPr>
        </p:nvSpPr>
        <p:spPr/>
        <p:txBody>
          <a:bodyPr/>
          <a:lstStyle/>
          <a:p>
            <a:fld id="{E11EAF0F-8710-4340-83B1-18EC006C67A0}" type="slidenum">
              <a:rPr lang="pt-BR" smtClean="0"/>
              <a:t>25</a:t>
            </a:fld>
            <a:endParaRPr lang="pt-BR"/>
          </a:p>
        </p:txBody>
      </p:sp>
      <p:sp>
        <p:nvSpPr>
          <p:cNvPr id="5" name="Title 4">
            <a:extLst>
              <a:ext uri="{FF2B5EF4-FFF2-40B4-BE49-F238E27FC236}">
                <a16:creationId xmlns:a16="http://schemas.microsoft.com/office/drawing/2014/main" id="{4973A2F0-3F0A-4DCD-BFFA-557761CA68F8}"/>
              </a:ext>
            </a:extLst>
          </p:cNvPr>
          <p:cNvSpPr>
            <a:spLocks noGrp="1"/>
          </p:cNvSpPr>
          <p:nvPr>
            <p:ph type="title"/>
          </p:nvPr>
        </p:nvSpPr>
        <p:spPr/>
        <p:txBody>
          <a:bodyPr/>
          <a:lstStyle/>
          <a:p>
            <a:r>
              <a:rPr lang="pt-BR" dirty="0"/>
              <a:t>Competências</a:t>
            </a:r>
            <a:br>
              <a:rPr lang="pt-BR" dirty="0"/>
            </a:br>
            <a:r>
              <a:rPr lang="pt-BR" dirty="0"/>
              <a:t>Necessárias ao Mundo Real</a:t>
            </a:r>
          </a:p>
        </p:txBody>
      </p:sp>
    </p:spTree>
    <p:extLst>
      <p:ext uri="{BB962C8B-B14F-4D97-AF65-F5344CB8AC3E}">
        <p14:creationId xmlns:p14="http://schemas.microsoft.com/office/powerpoint/2010/main" val="3132720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E2D57-75B0-410E-983E-C0EBACD7A3D9}"/>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7C54CBE1-777A-432E-8553-14B7A30B64FB}"/>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2A685B25-C560-482B-BF96-6ACE3C27850A}"/>
              </a:ext>
            </a:extLst>
          </p:cNvPr>
          <p:cNvSpPr>
            <a:spLocks noGrp="1"/>
          </p:cNvSpPr>
          <p:nvPr>
            <p:ph type="sldNum" sz="quarter" idx="12"/>
          </p:nvPr>
        </p:nvSpPr>
        <p:spPr/>
        <p:txBody>
          <a:bodyPr/>
          <a:lstStyle/>
          <a:p>
            <a:fld id="{E11EAF0F-8710-4340-83B1-18EC006C67A0}" type="slidenum">
              <a:rPr lang="pt-BR" smtClean="0"/>
              <a:t>26</a:t>
            </a:fld>
            <a:endParaRPr lang="pt-BR"/>
          </a:p>
        </p:txBody>
      </p:sp>
      <p:sp>
        <p:nvSpPr>
          <p:cNvPr id="5" name="Title 4">
            <a:extLst>
              <a:ext uri="{FF2B5EF4-FFF2-40B4-BE49-F238E27FC236}">
                <a16:creationId xmlns:a16="http://schemas.microsoft.com/office/drawing/2014/main" id="{0B276F03-A3B9-42AF-8090-294E0B173BED}"/>
              </a:ext>
            </a:extLst>
          </p:cNvPr>
          <p:cNvSpPr>
            <a:spLocks noGrp="1"/>
          </p:cNvSpPr>
          <p:nvPr>
            <p:ph type="title"/>
          </p:nvPr>
        </p:nvSpPr>
        <p:spPr/>
        <p:txBody>
          <a:bodyPr/>
          <a:lstStyle/>
          <a:p>
            <a:r>
              <a:rPr lang="pt-BR" dirty="0"/>
              <a:t>O Essencial não </a:t>
            </a:r>
            <a:br>
              <a:rPr lang="pt-BR" dirty="0"/>
            </a:br>
            <a:r>
              <a:rPr lang="pt-BR" dirty="0"/>
              <a:t>está no suporte</a:t>
            </a:r>
          </a:p>
        </p:txBody>
      </p:sp>
    </p:spTree>
    <p:extLst>
      <p:ext uri="{BB962C8B-B14F-4D97-AF65-F5344CB8AC3E}">
        <p14:creationId xmlns:p14="http://schemas.microsoft.com/office/powerpoint/2010/main" val="676981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C5030-6E91-4879-BB51-6FEFAED4A544}"/>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5A858A28-C3B1-476C-BB0D-D7C3D6DBE013}"/>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1D246AAC-4601-495B-90F7-D6BF0F1B5A2C}"/>
              </a:ext>
            </a:extLst>
          </p:cNvPr>
          <p:cNvSpPr>
            <a:spLocks noGrp="1"/>
          </p:cNvSpPr>
          <p:nvPr>
            <p:ph type="sldNum" sz="quarter" idx="12"/>
          </p:nvPr>
        </p:nvSpPr>
        <p:spPr/>
        <p:txBody>
          <a:bodyPr/>
          <a:lstStyle/>
          <a:p>
            <a:fld id="{E11EAF0F-8710-4340-83B1-18EC006C67A0}" type="slidenum">
              <a:rPr lang="pt-BR" smtClean="0"/>
              <a:t>27</a:t>
            </a:fld>
            <a:endParaRPr lang="pt-BR"/>
          </a:p>
        </p:txBody>
      </p:sp>
      <p:sp>
        <p:nvSpPr>
          <p:cNvPr id="5" name="Title 4">
            <a:extLst>
              <a:ext uri="{FF2B5EF4-FFF2-40B4-BE49-F238E27FC236}">
                <a16:creationId xmlns:a16="http://schemas.microsoft.com/office/drawing/2014/main" id="{DDE6D528-E672-436B-BDB9-FBEA57F723F4}"/>
              </a:ext>
            </a:extLst>
          </p:cNvPr>
          <p:cNvSpPr>
            <a:spLocks noGrp="1"/>
          </p:cNvSpPr>
          <p:nvPr>
            <p:ph type="title"/>
          </p:nvPr>
        </p:nvSpPr>
        <p:spPr/>
        <p:txBody>
          <a:bodyPr/>
          <a:lstStyle/>
          <a:p>
            <a:r>
              <a:rPr lang="pt-BR" dirty="0"/>
              <a:t>O Suporte é Essencial</a:t>
            </a:r>
          </a:p>
        </p:txBody>
      </p:sp>
    </p:spTree>
    <p:extLst>
      <p:ext uri="{BB962C8B-B14F-4D97-AF65-F5344CB8AC3E}">
        <p14:creationId xmlns:p14="http://schemas.microsoft.com/office/powerpoint/2010/main" val="515213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endParaRPr lang="pt-BR" dirty="0"/>
          </a:p>
        </p:txBody>
      </p:sp>
      <p:sp>
        <p:nvSpPr>
          <p:cNvPr id="3" name="Title 2"/>
          <p:cNvSpPr>
            <a:spLocks noGrp="1"/>
          </p:cNvSpPr>
          <p:nvPr>
            <p:ph type="title"/>
          </p:nvPr>
        </p:nvSpPr>
        <p:spPr/>
        <p:txBody>
          <a:bodyPr/>
          <a:lstStyle/>
          <a:p>
            <a:r>
              <a:rPr lang="pt-BR" dirty="0"/>
              <a:t>FIM</a:t>
            </a:r>
          </a:p>
        </p:txBody>
      </p:sp>
      <p:sp>
        <p:nvSpPr>
          <p:cNvPr id="4" name="Date Placeholder 3">
            <a:extLst>
              <a:ext uri="{FF2B5EF4-FFF2-40B4-BE49-F238E27FC236}">
                <a16:creationId xmlns:a16="http://schemas.microsoft.com/office/drawing/2014/main" id="{83B5093A-ADCE-4C5A-809D-EE9A013503E8}"/>
              </a:ext>
            </a:extLst>
          </p:cNvPr>
          <p:cNvSpPr>
            <a:spLocks noGrp="1"/>
          </p:cNvSpPr>
          <p:nvPr>
            <p:ph type="dt" sz="half" idx="10"/>
          </p:nvPr>
        </p:nvSpPr>
        <p:spPr/>
        <p:txBody>
          <a:bodyPr/>
          <a:lstStyle/>
          <a:p>
            <a:pPr>
              <a:defRPr/>
            </a:pPr>
            <a:r>
              <a:rPr lang="en-US"/>
              <a:t>Geraldo Xexéo</a:t>
            </a:r>
            <a:endParaRPr lang="pt-BR"/>
          </a:p>
        </p:txBody>
      </p:sp>
      <p:sp>
        <p:nvSpPr>
          <p:cNvPr id="5" name="Footer Placeholder 4">
            <a:extLst>
              <a:ext uri="{FF2B5EF4-FFF2-40B4-BE49-F238E27FC236}">
                <a16:creationId xmlns:a16="http://schemas.microsoft.com/office/drawing/2014/main" id="{0880ECB0-BA0E-404F-B354-CCA5C2131C2A}"/>
              </a:ext>
            </a:extLst>
          </p:cNvPr>
          <p:cNvSpPr>
            <a:spLocks noGrp="1"/>
          </p:cNvSpPr>
          <p:nvPr>
            <p:ph type="ftr" sz="quarter" idx="11"/>
          </p:nvPr>
        </p:nvSpPr>
        <p:spPr/>
        <p:txBody>
          <a:bodyPr/>
          <a:lstStyle/>
          <a:p>
            <a:pPr>
              <a:defRPr/>
            </a:pPr>
            <a:r>
              <a:rPr lang="pt-BR"/>
              <a:t>2o Simpósio Fluminense de Jogos e Educação</a:t>
            </a:r>
            <a:endParaRPr lang="pt-BR" dirty="0"/>
          </a:p>
        </p:txBody>
      </p:sp>
      <p:sp>
        <p:nvSpPr>
          <p:cNvPr id="6" name="Slide Number Placeholder 5">
            <a:extLst>
              <a:ext uri="{FF2B5EF4-FFF2-40B4-BE49-F238E27FC236}">
                <a16:creationId xmlns:a16="http://schemas.microsoft.com/office/drawing/2014/main" id="{EA253CA4-22C6-4639-B142-C526216A3081}"/>
              </a:ext>
            </a:extLst>
          </p:cNvPr>
          <p:cNvSpPr>
            <a:spLocks noGrp="1"/>
          </p:cNvSpPr>
          <p:nvPr>
            <p:ph type="sldNum" sz="quarter" idx="12"/>
          </p:nvPr>
        </p:nvSpPr>
        <p:spPr/>
        <p:txBody>
          <a:bodyPr/>
          <a:lstStyle/>
          <a:p>
            <a:pPr>
              <a:defRPr/>
            </a:pPr>
            <a:fld id="{598ED3D1-B9EE-41CD-ABC8-77AB34B06891}" type="slidenum">
              <a:rPr lang="pt-BR" smtClean="0"/>
              <a:pPr>
                <a:defRPr/>
              </a:pPr>
              <a:t>28</a:t>
            </a:fld>
            <a:endParaRPr lang="pt-BR"/>
          </a:p>
        </p:txBody>
      </p:sp>
    </p:spTree>
    <p:extLst>
      <p:ext uri="{BB962C8B-B14F-4D97-AF65-F5344CB8AC3E}">
        <p14:creationId xmlns:p14="http://schemas.microsoft.com/office/powerpoint/2010/main" val="3303511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Geraldo Xexéo</a:t>
            </a:r>
            <a:endParaRPr lang="pt-BR" dirty="0"/>
          </a:p>
        </p:txBody>
      </p:sp>
      <p:sp>
        <p:nvSpPr>
          <p:cNvPr id="3" name="Footer Placeholder 2"/>
          <p:cNvSpPr>
            <a:spLocks noGrp="1"/>
          </p:cNvSpPr>
          <p:nvPr>
            <p:ph type="ftr" sz="quarter" idx="11"/>
          </p:nvPr>
        </p:nvSpPr>
        <p:spPr/>
        <p:txBody>
          <a:bodyPr/>
          <a:lstStyle/>
          <a:p>
            <a:r>
              <a:rPr lang="pt-BR"/>
              <a:t>2o Simpósio Fluminense de Jogos e Educação</a:t>
            </a:r>
          </a:p>
        </p:txBody>
      </p:sp>
      <p:sp>
        <p:nvSpPr>
          <p:cNvPr id="4" name="Slide Number Placeholder 3"/>
          <p:cNvSpPr>
            <a:spLocks noGrp="1"/>
          </p:cNvSpPr>
          <p:nvPr>
            <p:ph type="sldNum" sz="quarter" idx="12"/>
          </p:nvPr>
        </p:nvSpPr>
        <p:spPr>
          <a:xfrm>
            <a:off x="7908637" y="6204855"/>
            <a:ext cx="1188000" cy="288000"/>
          </a:xfrm>
        </p:spPr>
        <p:txBody>
          <a:bodyPr/>
          <a:lstStyle/>
          <a:p>
            <a:fld id="{F665A725-84BE-4AA0-9253-6FB4078A0AD9}" type="slidenum">
              <a:rPr lang="pt-BR" smtClean="0"/>
              <a:t>29</a:t>
            </a:fld>
            <a:endParaRPr lang="pt-BR" dirty="0"/>
          </a:p>
        </p:txBody>
      </p:sp>
      <p:sp>
        <p:nvSpPr>
          <p:cNvPr id="5" name="Title 4"/>
          <p:cNvSpPr>
            <a:spLocks noGrp="1"/>
          </p:cNvSpPr>
          <p:nvPr>
            <p:ph type="title"/>
          </p:nvPr>
        </p:nvSpPr>
        <p:spPr>
          <a:xfrm>
            <a:off x="1403350" y="98803"/>
            <a:ext cx="7589440" cy="1143000"/>
          </a:xfrm>
        </p:spPr>
        <p:txBody>
          <a:bodyPr/>
          <a:lstStyle/>
          <a:p>
            <a:r>
              <a:rPr lang="pt-BR" dirty="0"/>
              <a:t>Contato</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280" y="1226859"/>
            <a:ext cx="3145482" cy="4749060"/>
          </a:xfrm>
          <a:prstGeom prst="rect">
            <a:avLst/>
          </a:prstGeom>
        </p:spPr>
      </p:pic>
      <p:sp>
        <p:nvSpPr>
          <p:cNvPr id="7" name="TextBox 6"/>
          <p:cNvSpPr txBox="1"/>
          <p:nvPr/>
        </p:nvSpPr>
        <p:spPr>
          <a:xfrm>
            <a:off x="4956052" y="3240400"/>
            <a:ext cx="3669579" cy="2115964"/>
          </a:xfrm>
          <a:prstGeom prst="rect">
            <a:avLst/>
          </a:prstGeom>
          <a:noFill/>
        </p:spPr>
        <p:txBody>
          <a:bodyPr wrap="square" rtlCol="0">
            <a:spAutoFit/>
          </a:bodyPr>
          <a:lstStyle/>
          <a:p>
            <a:r>
              <a:rPr lang="pt-BR" sz="2000" dirty="0">
                <a:solidFill>
                  <a:srgbClr val="024392"/>
                </a:solidFill>
              </a:rPr>
              <a:t>Geraldo Xexéo</a:t>
            </a:r>
          </a:p>
          <a:p>
            <a:r>
              <a:rPr lang="pt-BR" sz="2000" dirty="0">
                <a:solidFill>
                  <a:srgbClr val="024392"/>
                </a:solidFill>
                <a:hlinkClick r:id="rId4"/>
              </a:rPr>
              <a:t>xexeo@cos.ufrj.br</a:t>
            </a:r>
            <a:endParaRPr lang="pt-BR" sz="2000" dirty="0">
              <a:solidFill>
                <a:srgbClr val="024392"/>
              </a:solidFill>
            </a:endParaRPr>
          </a:p>
          <a:p>
            <a:pPr marL="0" indent="0">
              <a:buNone/>
            </a:pPr>
            <a:r>
              <a:rPr lang="pt-BR" sz="2000" dirty="0">
                <a:solidFill>
                  <a:srgbClr val="024392"/>
                </a:solidFill>
                <a:hlinkClick r:id="rId5"/>
              </a:rPr>
              <a:t>gxexeo@gmail.com</a:t>
            </a:r>
            <a:br>
              <a:rPr lang="pt-BR" sz="2000" dirty="0">
                <a:solidFill>
                  <a:srgbClr val="024392"/>
                </a:solidFill>
              </a:rPr>
            </a:br>
            <a:endParaRPr lang="pt-BR" sz="2000" dirty="0">
              <a:solidFill>
                <a:srgbClr val="024392"/>
              </a:solidFill>
            </a:endParaRPr>
          </a:p>
          <a:p>
            <a:pPr marL="0" indent="0">
              <a:buNone/>
            </a:pPr>
            <a:r>
              <a:rPr lang="pt-BR" sz="1050" dirty="0"/>
              <a:t>Este obra está licenciado com uma Licença </a:t>
            </a:r>
            <a:r>
              <a:rPr lang="pt-BR" sz="1050" dirty="0" err="1">
                <a:hlinkClick r:id="rId6"/>
              </a:rPr>
              <a:t>Creative</a:t>
            </a:r>
            <a:r>
              <a:rPr lang="pt-BR" sz="1050" dirty="0">
                <a:hlinkClick r:id="rId6"/>
              </a:rPr>
              <a:t> </a:t>
            </a:r>
            <a:r>
              <a:rPr lang="pt-BR" sz="1050" dirty="0" err="1">
                <a:hlinkClick r:id="rId6"/>
              </a:rPr>
              <a:t>Commons</a:t>
            </a:r>
            <a:r>
              <a:rPr lang="pt-BR" sz="1050" dirty="0">
                <a:hlinkClick r:id="rId6"/>
              </a:rPr>
              <a:t> Atribuição-</a:t>
            </a:r>
            <a:r>
              <a:rPr lang="pt-BR" sz="1050" dirty="0" err="1">
                <a:hlinkClick r:id="rId6"/>
              </a:rPr>
              <a:t>NãoComercial</a:t>
            </a:r>
            <a:r>
              <a:rPr lang="pt-BR" sz="1050" dirty="0">
                <a:hlinkClick r:id="rId6"/>
              </a:rPr>
              <a:t>-</a:t>
            </a:r>
            <a:r>
              <a:rPr lang="pt-BR" sz="1050" dirty="0" err="1">
                <a:hlinkClick r:id="rId6"/>
              </a:rPr>
              <a:t>SemDerivações</a:t>
            </a:r>
            <a:r>
              <a:rPr lang="pt-BR" sz="1050" dirty="0">
                <a:hlinkClick r:id="rId6"/>
              </a:rPr>
              <a:t> 4.0 Internacional</a:t>
            </a:r>
            <a:r>
              <a:rPr lang="pt-BR" sz="1050" dirty="0"/>
              <a:t>.</a:t>
            </a:r>
            <a:endParaRPr lang="pt-BR" sz="1050" b="1" dirty="0">
              <a:latin typeface="Arial Black" panose="020B0A04020102020204" pitchFamily="34" charset="0"/>
            </a:endParaRPr>
          </a:p>
          <a:p>
            <a:endParaRPr lang="pt-BR" sz="2000" dirty="0">
              <a:solidFill>
                <a:srgbClr val="024392"/>
              </a:solidFill>
            </a:endParaRPr>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849" y="1841692"/>
            <a:ext cx="1115783" cy="500503"/>
          </a:xfrm>
          <a:prstGeom prst="rect">
            <a:avLst/>
          </a:prstGeom>
          <a:ln>
            <a:noFill/>
          </a:ln>
        </p:spPr>
      </p:pic>
      <p:grpSp>
        <p:nvGrpSpPr>
          <p:cNvPr id="9" name="Group 8"/>
          <p:cNvGrpSpPr/>
          <p:nvPr/>
        </p:nvGrpSpPr>
        <p:grpSpPr>
          <a:xfrm>
            <a:off x="5160549" y="1763770"/>
            <a:ext cx="885489" cy="656345"/>
            <a:chOff x="3440856" y="1756601"/>
            <a:chExt cx="885656" cy="753131"/>
          </a:xfrm>
          <a:noFill/>
        </p:grpSpPr>
        <p:sp>
          <p:nvSpPr>
            <p:cNvPr id="10" name="Rectangle 9"/>
            <p:cNvSpPr/>
            <p:nvPr/>
          </p:nvSpPr>
          <p:spPr bwMode="auto">
            <a:xfrm>
              <a:off x="3440856" y="1756601"/>
              <a:ext cx="885656" cy="753131"/>
            </a:xfrm>
            <a:prstGeom prst="rect">
              <a:avLst/>
            </a:prstGeom>
            <a:grpFill/>
            <a:ln w="12700" cap="flat"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pt-BR" sz="1800" b="0" i="0" u="sng" strike="noStrike" cap="none" normalizeH="0" baseline="0">
                <a:ln>
                  <a:noFill/>
                </a:ln>
                <a:solidFill>
                  <a:schemeClr val="tx1"/>
                </a:solidFill>
                <a:effectLst/>
                <a:latin typeface="Arial" charset="0"/>
              </a:endParaRPr>
            </a:p>
          </p:txBody>
        </p:sp>
        <p:pic>
          <p:nvPicPr>
            <p:cNvPr id="11" name="Picture 4" descr="c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96186" y="1768822"/>
              <a:ext cx="774997" cy="728689"/>
            </a:xfrm>
            <a:prstGeom prst="rect">
              <a:avLst/>
            </a:prstGeom>
            <a:grpFill/>
            <a:ln>
              <a:noFill/>
            </a:ln>
          </p:spPr>
        </p:pic>
      </p:grpSp>
      <p:pic>
        <p:nvPicPr>
          <p:cNvPr id="12" name="Picture 11"/>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7861" y="921526"/>
            <a:ext cx="1658141" cy="695498"/>
          </a:xfrm>
          <a:prstGeom prst="rect">
            <a:avLst/>
          </a:prstGeom>
        </p:spPr>
      </p:pic>
      <p:pic>
        <p:nvPicPr>
          <p:cNvPr id="13" name="Picture 2" descr="http://www.ufrj.br/img/minerva/002minerva_color_hor.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20612" y="187717"/>
            <a:ext cx="1788025" cy="7171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rotWithShape="1">
          <a:blip r:embed="rId11" cstate="print">
            <a:extLst>
              <a:ext uri="{28A0092B-C50C-407E-A947-70E740481C1C}">
                <a14:useLocalDpi xmlns:a14="http://schemas.microsoft.com/office/drawing/2010/main" val="0"/>
              </a:ext>
            </a:extLst>
          </a:blip>
          <a:srcRect t="33246" b="26746"/>
          <a:stretch/>
        </p:blipFill>
        <p:spPr>
          <a:xfrm>
            <a:off x="7172867" y="2693208"/>
            <a:ext cx="1614730" cy="430557"/>
          </a:xfrm>
          <a:prstGeom prst="rect">
            <a:avLst/>
          </a:prstGeom>
        </p:spPr>
      </p:pic>
      <p:pic>
        <p:nvPicPr>
          <p:cNvPr id="15" name="Picture 14"/>
          <p:cNvPicPr>
            <a:picLocks noChangeAspect="1"/>
          </p:cNvPicPr>
          <p:nvPr/>
        </p:nvPicPr>
        <p:blipFill rotWithShape="1">
          <a:blip r:embed="rId12">
            <a:extLst>
              <a:ext uri="{28A0092B-C50C-407E-A947-70E740481C1C}">
                <a14:useLocalDpi xmlns:a14="http://schemas.microsoft.com/office/drawing/2010/main" val="0"/>
              </a:ext>
            </a:extLst>
          </a:blip>
          <a:srcRect l="2967" t="8770" r="11366" b="13351"/>
          <a:stretch/>
        </p:blipFill>
        <p:spPr>
          <a:xfrm>
            <a:off x="4966938" y="2594214"/>
            <a:ext cx="1656445" cy="552148"/>
          </a:xfrm>
          <a:prstGeom prst="rect">
            <a:avLst/>
          </a:prstGeom>
        </p:spPr>
      </p:pic>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95685" y="964382"/>
            <a:ext cx="1791867" cy="652642"/>
          </a:xfrm>
          <a:prstGeom prst="rect">
            <a:avLst/>
          </a:prstGeom>
        </p:spPr>
      </p:pic>
      <p:pic>
        <p:nvPicPr>
          <p:cNvPr id="17" name="Picture 1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53271" y="5144959"/>
            <a:ext cx="830960" cy="830960"/>
          </a:xfrm>
          <a:prstGeom prst="rect">
            <a:avLst/>
          </a:prstGeom>
        </p:spPr>
      </p:pic>
      <p:pic>
        <p:nvPicPr>
          <p:cNvPr id="18" name="Picture 1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42263" y="5144959"/>
            <a:ext cx="830960" cy="830960"/>
          </a:xfrm>
          <a:prstGeom prst="rect">
            <a:avLst/>
          </a:prstGeom>
        </p:spPr>
      </p:pic>
      <p:pic>
        <p:nvPicPr>
          <p:cNvPr id="19" name="Picture 1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59913" y="5144959"/>
            <a:ext cx="830960" cy="830960"/>
          </a:xfrm>
          <a:prstGeom prst="rect">
            <a:avLst/>
          </a:prstGeom>
        </p:spPr>
      </p:pic>
      <p:pic>
        <p:nvPicPr>
          <p:cNvPr id="20" name="Picture 1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956592" y="5144959"/>
            <a:ext cx="830960" cy="830960"/>
          </a:xfrm>
          <a:prstGeom prst="rect">
            <a:avLst/>
          </a:prstGeom>
        </p:spPr>
      </p:pic>
    </p:spTree>
    <p:extLst>
      <p:ext uri="{BB962C8B-B14F-4D97-AF65-F5344CB8AC3E}">
        <p14:creationId xmlns:p14="http://schemas.microsoft.com/office/powerpoint/2010/main" val="194385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Geraldo Xexéo</a:t>
            </a:r>
          </a:p>
        </p:txBody>
      </p:sp>
      <p:sp>
        <p:nvSpPr>
          <p:cNvPr id="4" name="Footer Placeholder 3"/>
          <p:cNvSpPr>
            <a:spLocks noGrp="1"/>
          </p:cNvSpPr>
          <p:nvPr>
            <p:ph type="ftr" sz="quarter" idx="11"/>
          </p:nvPr>
        </p:nvSpPr>
        <p:spPr/>
        <p:txBody>
          <a:bodyPr/>
          <a:lstStyle/>
          <a:p>
            <a:r>
              <a:rPr lang="pt-BR"/>
              <a:t>2o Simpósio Fluminense de Jogos e Educação</a:t>
            </a:r>
            <a:endParaRPr lang="en-US"/>
          </a:p>
        </p:txBody>
      </p:sp>
      <p:sp>
        <p:nvSpPr>
          <p:cNvPr id="5" name="Slide Number Placeholder 4"/>
          <p:cNvSpPr>
            <a:spLocks noGrp="1"/>
          </p:cNvSpPr>
          <p:nvPr>
            <p:ph type="sldNum" sz="quarter" idx="12"/>
          </p:nvPr>
        </p:nvSpPr>
        <p:spPr/>
        <p:txBody>
          <a:bodyPr/>
          <a:lstStyle/>
          <a:p>
            <a:fld id="{1B7A1593-64BF-46E2-855C-50E10E7A6709}" type="slidenum">
              <a:rPr lang="en-US" smtClean="0"/>
              <a:t>3</a:t>
            </a:fld>
            <a:endParaRPr lang="en-US"/>
          </a:p>
        </p:txBody>
      </p:sp>
      <p:sp>
        <p:nvSpPr>
          <p:cNvPr id="7" name="Title 6"/>
          <p:cNvSpPr>
            <a:spLocks noGrp="1"/>
          </p:cNvSpPr>
          <p:nvPr>
            <p:ph type="title"/>
          </p:nvPr>
        </p:nvSpPr>
        <p:spPr/>
        <p:txBody>
          <a:bodyPr/>
          <a:lstStyle/>
          <a:p>
            <a:r>
              <a:rPr lang="pt-BR" dirty="0"/>
              <a:t>Primeira Regra Conhecida</a:t>
            </a:r>
          </a:p>
        </p:txBody>
      </p:sp>
      <p:pic>
        <p:nvPicPr>
          <p:cNvPr id="1026" name="Picture 2" descr="COMPASS Title: The Royal Game of Ur"/>
          <p:cNvPicPr>
            <a:picLocks noChangeAspect="1" noChangeArrowheads="1"/>
          </p:cNvPicPr>
          <p:nvPr/>
        </p:nvPicPr>
        <p:blipFill rotWithShape="1">
          <a:blip r:embed="rId2">
            <a:extLst>
              <a:ext uri="{28A0092B-C50C-407E-A947-70E740481C1C}">
                <a14:useLocalDpi xmlns:a14="http://schemas.microsoft.com/office/drawing/2010/main" val="0"/>
              </a:ext>
            </a:extLst>
          </a:blip>
          <a:srcRect t="22442" b="11532"/>
          <a:stretch/>
        </p:blipFill>
        <p:spPr bwMode="auto">
          <a:xfrm>
            <a:off x="4881833" y="1221009"/>
            <a:ext cx="4262167" cy="1913626"/>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Rules tab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87546"/>
            <a:ext cx="4392488" cy="484271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5011982" y="3183904"/>
            <a:ext cx="3978377" cy="2862322"/>
          </a:xfrm>
          <a:prstGeom prst="rect">
            <a:avLst/>
          </a:prstGeom>
        </p:spPr>
        <p:txBody>
          <a:bodyPr wrap="square">
            <a:spAutoFit/>
          </a:bodyPr>
          <a:lstStyle/>
          <a:p>
            <a:r>
              <a:rPr lang="en-US" dirty="0"/>
              <a:t>This cuneiform tablet contains the world’s oldest known rules for a board game, recorded by a Babylonian astronomer in 177 </a:t>
            </a:r>
            <a:r>
              <a:rPr lang="en-US" dirty="0" err="1"/>
              <a:t>BC.The</a:t>
            </a:r>
            <a:r>
              <a:rPr lang="en-US" dirty="0"/>
              <a:t> original game had evolved and was now played for bets with five different pieces per player. The front of the tablet (pictured right) shows how the central squares were also used for fortune-telling.</a:t>
            </a:r>
          </a:p>
          <a:p>
            <a:r>
              <a:rPr lang="en-US" dirty="0"/>
              <a:t>British Museum</a:t>
            </a:r>
            <a:endParaRPr lang="pt-BR" dirty="0"/>
          </a:p>
        </p:txBody>
      </p:sp>
      <p:pic>
        <p:nvPicPr>
          <p:cNvPr id="1030" name="Picture 6" descr="Clay cuneiform tablet; instructions for playing the Royal Game of 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43" y="2002997"/>
            <a:ext cx="4286231" cy="32118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2503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DE84D10-EFA6-43FB-A4DD-6E2AD0C22780}"/>
              </a:ext>
            </a:extLst>
          </p:cNvPr>
          <p:cNvSpPr>
            <a:spLocks noGrp="1"/>
          </p:cNvSpPr>
          <p:nvPr>
            <p:ph type="body" idx="1"/>
          </p:nvPr>
        </p:nvSpPr>
        <p:spPr/>
        <p:txBody>
          <a:bodyPr/>
          <a:lstStyle/>
          <a:p>
            <a:endParaRPr lang="pt-BR"/>
          </a:p>
        </p:txBody>
      </p:sp>
      <p:sp>
        <p:nvSpPr>
          <p:cNvPr id="2" name="Date Placeholder 1">
            <a:extLst>
              <a:ext uri="{FF2B5EF4-FFF2-40B4-BE49-F238E27FC236}">
                <a16:creationId xmlns:a16="http://schemas.microsoft.com/office/drawing/2014/main" id="{0C7A6958-C1AF-4C50-8103-7F8AC7F7DE57}"/>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57634BB6-110D-4989-95BC-82AA635D7C9C}"/>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DFE14DC4-8C42-44C1-9797-A6DA2CB9F043}"/>
              </a:ext>
            </a:extLst>
          </p:cNvPr>
          <p:cNvSpPr>
            <a:spLocks noGrp="1"/>
          </p:cNvSpPr>
          <p:nvPr>
            <p:ph type="sldNum" sz="quarter" idx="12"/>
          </p:nvPr>
        </p:nvSpPr>
        <p:spPr/>
        <p:txBody>
          <a:bodyPr/>
          <a:lstStyle/>
          <a:p>
            <a:fld id="{E11EAF0F-8710-4340-83B1-18EC006C67A0}" type="slidenum">
              <a:rPr lang="pt-BR" smtClean="0"/>
              <a:t>4</a:t>
            </a:fld>
            <a:endParaRPr lang="pt-BR"/>
          </a:p>
        </p:txBody>
      </p:sp>
      <p:sp>
        <p:nvSpPr>
          <p:cNvPr id="5" name="Title 4">
            <a:extLst>
              <a:ext uri="{FF2B5EF4-FFF2-40B4-BE49-F238E27FC236}">
                <a16:creationId xmlns:a16="http://schemas.microsoft.com/office/drawing/2014/main" id="{4F7FC6AD-B8D8-4888-A259-0EDE6CA49C27}"/>
              </a:ext>
            </a:extLst>
          </p:cNvPr>
          <p:cNvSpPr>
            <a:spLocks noGrp="1"/>
          </p:cNvSpPr>
          <p:nvPr>
            <p:ph type="title"/>
          </p:nvPr>
        </p:nvSpPr>
        <p:spPr/>
        <p:txBody>
          <a:bodyPr/>
          <a:lstStyle/>
          <a:p>
            <a:r>
              <a:rPr lang="pt-BR" dirty="0"/>
              <a:t>Jogos?</a:t>
            </a:r>
          </a:p>
        </p:txBody>
      </p:sp>
    </p:spTree>
    <p:extLst>
      <p:ext uri="{BB962C8B-B14F-4D97-AF65-F5344CB8AC3E}">
        <p14:creationId xmlns:p14="http://schemas.microsoft.com/office/powerpoint/2010/main" val="24663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76420-1082-4F0D-91BB-C35E1948883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184" y="429900"/>
            <a:ext cx="8341602" cy="5570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a:extLst>
              <a:ext uri="{FF2B5EF4-FFF2-40B4-BE49-F238E27FC236}">
                <a16:creationId xmlns:a16="http://schemas.microsoft.com/office/drawing/2014/main" id="{E4467F0E-9B47-4989-885A-17DB8B289E07}"/>
              </a:ext>
            </a:extLst>
          </p:cNvPr>
          <p:cNvSpPr>
            <a:spLocks noGrp="1"/>
          </p:cNvSpPr>
          <p:nvPr>
            <p:ph type="dt" sz="half" idx="10"/>
          </p:nvPr>
        </p:nvSpPr>
        <p:spPr/>
        <p:txBody>
          <a:bodyPr/>
          <a:lstStyle/>
          <a:p>
            <a:r>
              <a:rPr lang="en-US"/>
              <a:t>Geraldo Xexéo</a:t>
            </a:r>
            <a:endParaRPr lang="pt-BR"/>
          </a:p>
        </p:txBody>
      </p:sp>
      <p:sp>
        <p:nvSpPr>
          <p:cNvPr id="6" name="Footer Placeholder 5">
            <a:extLst>
              <a:ext uri="{FF2B5EF4-FFF2-40B4-BE49-F238E27FC236}">
                <a16:creationId xmlns:a16="http://schemas.microsoft.com/office/drawing/2014/main" id="{956C55A9-D6B9-46EF-8904-F02028A82512}"/>
              </a:ext>
            </a:extLst>
          </p:cNvPr>
          <p:cNvSpPr>
            <a:spLocks noGrp="1"/>
          </p:cNvSpPr>
          <p:nvPr>
            <p:ph type="ftr" sz="quarter" idx="11"/>
          </p:nvPr>
        </p:nvSpPr>
        <p:spPr/>
        <p:txBody>
          <a:bodyPr/>
          <a:lstStyle/>
          <a:p>
            <a:r>
              <a:rPr lang="pt-BR"/>
              <a:t>2o Simpósio Fluminense de Jogos e Educação</a:t>
            </a:r>
          </a:p>
        </p:txBody>
      </p:sp>
      <p:sp>
        <p:nvSpPr>
          <p:cNvPr id="7" name="Slide Number Placeholder 6">
            <a:extLst>
              <a:ext uri="{FF2B5EF4-FFF2-40B4-BE49-F238E27FC236}">
                <a16:creationId xmlns:a16="http://schemas.microsoft.com/office/drawing/2014/main" id="{0C527DA0-219B-4B45-972C-9E7AFD34302C}"/>
              </a:ext>
            </a:extLst>
          </p:cNvPr>
          <p:cNvSpPr>
            <a:spLocks noGrp="1"/>
          </p:cNvSpPr>
          <p:nvPr>
            <p:ph type="sldNum" sz="quarter" idx="12"/>
          </p:nvPr>
        </p:nvSpPr>
        <p:spPr/>
        <p:txBody>
          <a:bodyPr/>
          <a:lstStyle/>
          <a:p>
            <a:fld id="{E11EAF0F-8710-4340-83B1-18EC006C67A0}" type="slidenum">
              <a:rPr lang="pt-BR" smtClean="0"/>
              <a:t>5</a:t>
            </a:fld>
            <a:endParaRPr lang="pt-BR"/>
          </a:p>
        </p:txBody>
      </p:sp>
    </p:spTree>
    <p:extLst>
      <p:ext uri="{BB962C8B-B14F-4D97-AF65-F5344CB8AC3E}">
        <p14:creationId xmlns:p14="http://schemas.microsoft.com/office/powerpoint/2010/main" val="284851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media.desura.com/images/articles/1/122/121099/auto/DOOM_II_SP_02.jpg">
            <a:extLst>
              <a:ext uri="{FF2B5EF4-FFF2-40B4-BE49-F238E27FC236}">
                <a16:creationId xmlns:a16="http://schemas.microsoft.com/office/drawing/2014/main" id="{A5755179-0200-4270-982A-4DF4DF4FE2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78" r="12785"/>
          <a:stretch/>
        </p:blipFill>
        <p:spPr bwMode="auto">
          <a:xfrm>
            <a:off x="627016" y="0"/>
            <a:ext cx="8064137" cy="601575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49EFFF9B-551F-4B8F-B13E-57EE03DE59BA}"/>
              </a:ext>
            </a:extLst>
          </p:cNvPr>
          <p:cNvSpPr>
            <a:spLocks noGrp="1"/>
          </p:cNvSpPr>
          <p:nvPr>
            <p:ph type="dt" sz="half" idx="10"/>
          </p:nvPr>
        </p:nvSpPr>
        <p:spPr/>
        <p:txBody>
          <a:bodyPr/>
          <a:lstStyle/>
          <a:p>
            <a:r>
              <a:rPr lang="en-US"/>
              <a:t>Geraldo Xexéo</a:t>
            </a:r>
            <a:endParaRPr lang="pt-BR"/>
          </a:p>
        </p:txBody>
      </p:sp>
      <p:sp>
        <p:nvSpPr>
          <p:cNvPr id="4" name="Footer Placeholder 3">
            <a:extLst>
              <a:ext uri="{FF2B5EF4-FFF2-40B4-BE49-F238E27FC236}">
                <a16:creationId xmlns:a16="http://schemas.microsoft.com/office/drawing/2014/main" id="{62D8E947-DE2C-4F46-8D59-F54BFCF543C1}"/>
              </a:ext>
            </a:extLst>
          </p:cNvPr>
          <p:cNvSpPr>
            <a:spLocks noGrp="1"/>
          </p:cNvSpPr>
          <p:nvPr>
            <p:ph type="ftr" sz="quarter" idx="11"/>
          </p:nvPr>
        </p:nvSpPr>
        <p:spPr/>
        <p:txBody>
          <a:bodyPr/>
          <a:lstStyle/>
          <a:p>
            <a:r>
              <a:rPr lang="pt-BR"/>
              <a:t>2o Simpósio Fluminense de Jogos e Educação</a:t>
            </a:r>
          </a:p>
        </p:txBody>
      </p:sp>
      <p:sp>
        <p:nvSpPr>
          <p:cNvPr id="5" name="Slide Number Placeholder 4">
            <a:extLst>
              <a:ext uri="{FF2B5EF4-FFF2-40B4-BE49-F238E27FC236}">
                <a16:creationId xmlns:a16="http://schemas.microsoft.com/office/drawing/2014/main" id="{BAABEBB1-DE66-42FA-A429-C8C5EFCDABDF}"/>
              </a:ext>
            </a:extLst>
          </p:cNvPr>
          <p:cNvSpPr>
            <a:spLocks noGrp="1"/>
          </p:cNvSpPr>
          <p:nvPr>
            <p:ph type="sldNum" sz="quarter" idx="12"/>
          </p:nvPr>
        </p:nvSpPr>
        <p:spPr/>
        <p:txBody>
          <a:bodyPr/>
          <a:lstStyle/>
          <a:p>
            <a:fld id="{E11EAF0F-8710-4340-83B1-18EC006C67A0}" type="slidenum">
              <a:rPr lang="pt-BR" smtClean="0"/>
              <a:t>6</a:t>
            </a:fld>
            <a:endParaRPr lang="pt-BR"/>
          </a:p>
        </p:txBody>
      </p:sp>
    </p:spTree>
    <p:extLst>
      <p:ext uri="{BB962C8B-B14F-4D97-AF65-F5344CB8AC3E}">
        <p14:creationId xmlns:p14="http://schemas.microsoft.com/office/powerpoint/2010/main" val="66081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28CD2-E49C-4856-AF5F-5FE7378D3687}"/>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4A1BEFAB-5BE9-4025-BFB3-2BA93CD680CD}"/>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65B762D9-C2D7-438F-AE23-D2D3794CBC7A}"/>
              </a:ext>
            </a:extLst>
          </p:cNvPr>
          <p:cNvSpPr>
            <a:spLocks noGrp="1"/>
          </p:cNvSpPr>
          <p:nvPr>
            <p:ph type="sldNum" sz="quarter" idx="12"/>
          </p:nvPr>
        </p:nvSpPr>
        <p:spPr/>
        <p:txBody>
          <a:bodyPr/>
          <a:lstStyle/>
          <a:p>
            <a:fld id="{E11EAF0F-8710-4340-83B1-18EC006C67A0}" type="slidenum">
              <a:rPr lang="pt-BR" smtClean="0"/>
              <a:t>7</a:t>
            </a:fld>
            <a:endParaRPr lang="pt-BR"/>
          </a:p>
        </p:txBody>
      </p:sp>
      <p:pic>
        <p:nvPicPr>
          <p:cNvPr id="5" name="Picture 4">
            <a:extLst>
              <a:ext uri="{FF2B5EF4-FFF2-40B4-BE49-F238E27FC236}">
                <a16:creationId xmlns:a16="http://schemas.microsoft.com/office/drawing/2014/main" id="{5FCCBC26-14F5-40D8-82B5-57CBA7945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168" y="251546"/>
            <a:ext cx="7911663" cy="561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45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4600E8-FAFD-46F9-82D2-70546D751703}"/>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0D2FDFAC-3DB2-498C-AC9F-F46EFAF5665C}"/>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2F0E3DCB-6621-4054-9F3B-E27BB935F63C}"/>
              </a:ext>
            </a:extLst>
          </p:cNvPr>
          <p:cNvSpPr>
            <a:spLocks noGrp="1"/>
          </p:cNvSpPr>
          <p:nvPr>
            <p:ph type="sldNum" sz="quarter" idx="12"/>
          </p:nvPr>
        </p:nvSpPr>
        <p:spPr/>
        <p:txBody>
          <a:bodyPr/>
          <a:lstStyle/>
          <a:p>
            <a:fld id="{E11EAF0F-8710-4340-83B1-18EC006C67A0}" type="slidenum">
              <a:rPr lang="pt-BR" smtClean="0"/>
              <a:t>8</a:t>
            </a:fld>
            <a:endParaRPr lang="pt-BR"/>
          </a:p>
        </p:txBody>
      </p:sp>
      <p:pic>
        <p:nvPicPr>
          <p:cNvPr id="5" name="Picture 2" descr="http://0.tqn.com/d/graphicssoft/1/0/P/j/xen2-09puzzle1.jpg">
            <a:extLst>
              <a:ext uri="{FF2B5EF4-FFF2-40B4-BE49-F238E27FC236}">
                <a16:creationId xmlns:a16="http://schemas.microsoft.com/office/drawing/2014/main" id="{6175E060-90A4-4E3D-BC6D-A01A749F6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92" y="343137"/>
            <a:ext cx="7364530" cy="5523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51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E4134A-2213-4CB2-AD32-BCB110B0949A}"/>
              </a:ext>
            </a:extLst>
          </p:cNvPr>
          <p:cNvSpPr>
            <a:spLocks noGrp="1"/>
          </p:cNvSpPr>
          <p:nvPr>
            <p:ph type="dt" sz="half" idx="10"/>
          </p:nvPr>
        </p:nvSpPr>
        <p:spPr/>
        <p:txBody>
          <a:bodyPr/>
          <a:lstStyle/>
          <a:p>
            <a:r>
              <a:rPr lang="en-US"/>
              <a:t>Geraldo Xexéo</a:t>
            </a:r>
            <a:endParaRPr lang="pt-BR"/>
          </a:p>
        </p:txBody>
      </p:sp>
      <p:sp>
        <p:nvSpPr>
          <p:cNvPr id="3" name="Footer Placeholder 2">
            <a:extLst>
              <a:ext uri="{FF2B5EF4-FFF2-40B4-BE49-F238E27FC236}">
                <a16:creationId xmlns:a16="http://schemas.microsoft.com/office/drawing/2014/main" id="{6C9C3D23-E213-4258-B349-F95EA06DC427}"/>
              </a:ext>
            </a:extLst>
          </p:cNvPr>
          <p:cNvSpPr>
            <a:spLocks noGrp="1"/>
          </p:cNvSpPr>
          <p:nvPr>
            <p:ph type="ftr" sz="quarter" idx="11"/>
          </p:nvPr>
        </p:nvSpPr>
        <p:spPr/>
        <p:txBody>
          <a:bodyPr/>
          <a:lstStyle/>
          <a:p>
            <a:r>
              <a:rPr lang="pt-BR"/>
              <a:t>2o Simpósio Fluminense de Jogos e Educação</a:t>
            </a:r>
          </a:p>
        </p:txBody>
      </p:sp>
      <p:sp>
        <p:nvSpPr>
          <p:cNvPr id="4" name="Slide Number Placeholder 3">
            <a:extLst>
              <a:ext uri="{FF2B5EF4-FFF2-40B4-BE49-F238E27FC236}">
                <a16:creationId xmlns:a16="http://schemas.microsoft.com/office/drawing/2014/main" id="{2F062B4A-B763-4CDC-995C-F4E0CA1E10A2}"/>
              </a:ext>
            </a:extLst>
          </p:cNvPr>
          <p:cNvSpPr>
            <a:spLocks noGrp="1"/>
          </p:cNvSpPr>
          <p:nvPr>
            <p:ph type="sldNum" sz="quarter" idx="12"/>
          </p:nvPr>
        </p:nvSpPr>
        <p:spPr/>
        <p:txBody>
          <a:bodyPr/>
          <a:lstStyle/>
          <a:p>
            <a:fld id="{E11EAF0F-8710-4340-83B1-18EC006C67A0}" type="slidenum">
              <a:rPr lang="pt-BR" smtClean="0"/>
              <a:t>9</a:t>
            </a:fld>
            <a:endParaRPr lang="pt-BR"/>
          </a:p>
        </p:txBody>
      </p:sp>
      <p:pic>
        <p:nvPicPr>
          <p:cNvPr id="5" name="Picture 2">
            <a:extLst>
              <a:ext uri="{FF2B5EF4-FFF2-40B4-BE49-F238E27FC236}">
                <a16:creationId xmlns:a16="http://schemas.microsoft.com/office/drawing/2014/main" id="{42C7B68E-C17E-4964-9D70-92F220A49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87546"/>
            <a:ext cx="6336704"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008056"/>
      </p:ext>
    </p:extLst>
  </p:cSld>
  <p:clrMapOvr>
    <a:masterClrMapping/>
  </p:clrMapOvr>
</p:sld>
</file>

<file path=ppt/theme/theme1.xml><?xml version="1.0" encoding="utf-8"?>
<a:theme xmlns:a="http://schemas.openxmlformats.org/drawingml/2006/main" name="ApresentacaoLudesXexe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D719A"/>
        </a:solidFill>
      </a:spPr>
      <a:bodyPr rtlCol="0" anchor="ctr">
        <a:spAutoFit/>
      </a:bodyPr>
      <a:lstStyle>
        <a:defPPr algn="ctr">
          <a:defRPr sz="2400" b="1" dirty="0"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defRPr>
        </a:defPPr>
      </a:lstStyle>
      <a:style>
        <a:lnRef idx="1">
          <a:schemeClr val="accent6"/>
        </a:lnRef>
        <a:fillRef idx="3">
          <a:schemeClr val="accent6"/>
        </a:fillRef>
        <a:effectRef idx="2">
          <a:schemeClr val="accent6"/>
        </a:effectRef>
        <a:fontRef idx="minor">
          <a:schemeClr val="lt1"/>
        </a:fontRef>
      </a:style>
    </a:spDef>
  </a:objectDefaults>
  <a:extraClrSchemeLst/>
  <a:extLst>
    <a:ext uri="{05A4C25C-085E-4340-85A3-A5531E510DB2}">
      <thm15:themeFamily xmlns:thm15="http://schemas.microsoft.com/office/thememl/2012/main" name="Template Ludes.potx" id="{46A93FAF-1DBD-4E18-9B65-252654BA87DC}" vid="{3366FF25-CE61-4409-B912-537D68118A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MBAIS 00010  Jogos e Gamificacao Introducao ao Curso</Template>
  <TotalTime>110</TotalTime>
  <Words>644</Words>
  <Application>Microsoft Office PowerPoint</Application>
  <PresentationFormat>On-screen Show (4:3)</PresentationFormat>
  <Paragraphs>166</Paragraphs>
  <Slides>29</Slides>
  <Notes>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Circo</vt:lpstr>
      <vt:lpstr>Tahoma</vt:lpstr>
      <vt:lpstr>ApresentacaoLudesXexeo</vt:lpstr>
      <vt:lpstr>O Jogo Analógico em Tempos Digitais</vt:lpstr>
      <vt:lpstr>O LUDES</vt:lpstr>
      <vt:lpstr>Primeira Regra Conhecida</vt:lpstr>
      <vt:lpstr>Jogos?</vt:lpstr>
      <vt:lpstr>PowerPoint Presentation</vt:lpstr>
      <vt:lpstr>PowerPoint Presentation</vt:lpstr>
      <vt:lpstr>PowerPoint Presentation</vt:lpstr>
      <vt:lpstr>PowerPoint Presentation</vt:lpstr>
      <vt:lpstr>PowerPoint Presentation</vt:lpstr>
      <vt:lpstr>PowerPoint Presentation</vt:lpstr>
      <vt:lpstr>Definições</vt:lpstr>
      <vt:lpstr>O que é um jogo?</vt:lpstr>
      <vt:lpstr>Chris Crawford</vt:lpstr>
      <vt:lpstr>PowerPoint Presentation</vt:lpstr>
      <vt:lpstr>Elementos do Design</vt:lpstr>
      <vt:lpstr>Por que jogamos?</vt:lpstr>
      <vt:lpstr>Jesper Juul</vt:lpstr>
      <vt:lpstr>Círculo Mágico</vt:lpstr>
      <vt:lpstr>Vídeo Games  e  Jogos de Tabuleiro</vt:lpstr>
      <vt:lpstr>Nem sempre um jogo</vt:lpstr>
      <vt:lpstr>Influências Cruzadas</vt:lpstr>
      <vt:lpstr>Nem sempre social</vt:lpstr>
      <vt:lpstr>O tamanho da interface</vt:lpstr>
      <vt:lpstr>O diferencial  do face a face</vt:lpstr>
      <vt:lpstr>Competências Necessárias ao Mundo Real</vt:lpstr>
      <vt:lpstr>O Essencial não  está no suporte</vt:lpstr>
      <vt:lpstr>O Suporte é Essencial</vt:lpstr>
      <vt:lpstr>FIM</vt:lpstr>
      <vt:lpstr>Contato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Jogo Analógico em Tempos Digitais</dc:title>
  <dc:creator>Geraldo Xexéo</dc:creator>
  <cp:lastModifiedBy>Geraldo Xexéo</cp:lastModifiedBy>
  <cp:revision>12</cp:revision>
  <dcterms:created xsi:type="dcterms:W3CDTF">2019-11-17T01:34:16Z</dcterms:created>
  <dcterms:modified xsi:type="dcterms:W3CDTF">2019-11-21T20:14:53Z</dcterms:modified>
</cp:coreProperties>
</file>