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69B4-0622-46F2-A7F4-25B36660BA7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B40CB-CD0A-4BCF-9C1B-690B6D8FB8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90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F2FF-EC38-470B-A0D3-B9A396077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99456" y="4706574"/>
            <a:ext cx="9793088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3" y="3140971"/>
            <a:ext cx="10526635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B425C84-6374-4E61-A6BF-AA4682D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5" y="0"/>
            <a:ext cx="7602665" cy="22048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6AEAB1-9794-4A0C-836F-37056742603A}"/>
              </a:ext>
            </a:extLst>
          </p:cNvPr>
          <p:cNvGrpSpPr/>
          <p:nvPr/>
        </p:nvGrpSpPr>
        <p:grpSpPr>
          <a:xfrm>
            <a:off x="936186" y="5342761"/>
            <a:ext cx="10319628" cy="1154877"/>
            <a:chOff x="1606935" y="5342761"/>
            <a:chExt cx="10319628" cy="1154877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BD07BAC-DBDB-4A7C-BF2B-FAEC0238A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975" y="5576103"/>
              <a:ext cx="1514053" cy="654170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C235C8-A425-433C-B2F5-FF1F98F2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526" y="5393805"/>
              <a:ext cx="1800000" cy="110383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6A3E0C-6D66-4870-96E2-74580E8B68A9}"/>
                </a:ext>
              </a:extLst>
            </p:cNvPr>
            <p:cNvGrpSpPr/>
            <p:nvPr/>
          </p:nvGrpSpPr>
          <p:grpSpPr>
            <a:xfrm>
              <a:off x="10414395" y="5342761"/>
              <a:ext cx="1512168" cy="1120854"/>
              <a:chOff x="3440856" y="1756601"/>
              <a:chExt cx="885656" cy="753131"/>
            </a:xfrm>
            <a:no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DD516A-2744-4C27-BE80-12F7832E726F}"/>
                  </a:ext>
                </a:extLst>
              </p:cNvPr>
              <p:cNvSpPr/>
              <p:nvPr/>
            </p:nvSpPr>
            <p:spPr bwMode="auto">
              <a:xfrm>
                <a:off x="3440856" y="1756601"/>
                <a:ext cx="885656" cy="75313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u="sng">
                  <a:latin typeface="Arial" charset="0"/>
                </a:endParaRPr>
              </a:p>
            </p:txBody>
          </p:sp>
          <p:pic>
            <p:nvPicPr>
              <p:cNvPr id="14" name="Picture 4" descr="cc">
                <a:extLst>
                  <a:ext uri="{FF2B5EF4-FFF2-40B4-BE49-F238E27FC236}">
                    <a16:creationId xmlns:a16="http://schemas.microsoft.com/office/drawing/2014/main" id="{78F92ABF-2F6D-46E5-9398-03CDA953A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6186" y="1768822"/>
                <a:ext cx="774997" cy="728689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AA7C11B4-BA49-4454-AE61-12C602D1E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024" y="5528118"/>
              <a:ext cx="2028871" cy="612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A7CB25-9A3F-483D-993C-8D13FDF6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6935" y="5442545"/>
              <a:ext cx="818542" cy="1006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01820"/>
            <a:ext cx="5157787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27108"/>
            <a:ext cx="5157787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401820"/>
            <a:ext cx="5183188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027108"/>
            <a:ext cx="5183188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5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51" y="1332594"/>
            <a:ext cx="5652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9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6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999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3"/>
            <a:ext cx="10363200" cy="1555751"/>
          </a:xfrm>
          <a:ln algn="ctr"/>
        </p:spPr>
        <p:txBody>
          <a:bodyPr anchorCtr="1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30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583499" y="4706574"/>
            <a:ext cx="9793088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3140971"/>
            <a:ext cx="10526635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A469A29-2A51-47AD-931B-CEE5C9004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5" y="0"/>
            <a:ext cx="7602665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2" y="1341438"/>
            <a:ext cx="1196975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84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103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583499" y="4706574"/>
            <a:ext cx="9793088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3140971"/>
            <a:ext cx="10526635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81F7C8E-23A8-49DC-BA40-DF6314B4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5" y="0"/>
            <a:ext cx="7602665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414" y="4390716"/>
            <a:ext cx="10595173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2708920"/>
            <a:ext cx="12192000" cy="1681796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0A998D5-2C48-4D85-88DC-85DBE229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5" y="0"/>
            <a:ext cx="7602665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5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2" y="1341438"/>
            <a:ext cx="1196975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35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884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52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2" y="1341438"/>
            <a:ext cx="1196975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6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781" y="3573016"/>
            <a:ext cx="11969751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65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2" y="1341438"/>
            <a:ext cx="11969751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5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51" y="1332594"/>
            <a:ext cx="5652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159" y="1332594"/>
            <a:ext cx="5652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53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159" y="1332594"/>
            <a:ext cx="5652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184"/>
            <a:ext cx="34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370011" y="1440184"/>
            <a:ext cx="34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7933800" y="1440184"/>
            <a:ext cx="34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5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184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503400" y="1478381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168600" y="1478380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8833800" y="1478380"/>
            <a:ext cx="252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4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465" y="68962"/>
            <a:ext cx="1076269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51" y="6204855"/>
            <a:ext cx="1584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16F327-28A7-4064-9F4E-E261D38E6E4D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2095" y="6226863"/>
            <a:ext cx="1584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5090B5-A6FF-4071-A07F-19EF0FA2C587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3151" y="1347833"/>
            <a:ext cx="11971008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2725" y="6208133"/>
            <a:ext cx="353185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8AA6B5D-260D-4FC5-B40B-502FC51F3BD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5" y="99749"/>
            <a:ext cx="1066880" cy="10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4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25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5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5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5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25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18" Type="http://schemas.openxmlformats.org/officeDocument/2006/relationships/hyperlink" Target="http://line.cos.ufrj.br/" TargetMode="External"/><Relationship Id="rId3" Type="http://schemas.openxmlformats.org/officeDocument/2006/relationships/image" Target="../media/image10.jpe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17" Type="http://schemas.openxmlformats.org/officeDocument/2006/relationships/hyperlink" Target="http://xexeo.net/youtube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xexeo.net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hyperlink" Target="http://creativecommons.org/licenses/by-nc-nd/4.0/" TargetMode="External"/><Relationship Id="rId10" Type="http://schemas.openxmlformats.org/officeDocument/2006/relationships/image" Target="../media/image17.png"/><Relationship Id="rId19" Type="http://schemas.openxmlformats.org/officeDocument/2006/relationships/hyperlink" Target="http://ludes.cos.ufrj.br/" TargetMode="External"/><Relationship Id="rId4" Type="http://schemas.openxmlformats.org/officeDocument/2006/relationships/hyperlink" Target="mailto:xexeo@dcc.ufrj.br" TargetMode="External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E114B0-BC82-4D1B-AA07-9F836C8800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9456" y="3991063"/>
            <a:ext cx="9793088" cy="1343706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Mestrado e Doutorado com Pesquisa em Jogos no </a:t>
            </a:r>
          </a:p>
          <a:p>
            <a:r>
              <a:rPr lang="pt-BR" sz="1800" dirty="0">
                <a:solidFill>
                  <a:schemeClr val="bg1"/>
                </a:solidFill>
              </a:rPr>
              <a:t>Programa de Engenharia de Sistemas e Computação da COPPE/UFRJ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B1E4B-1F21-44E5-9AAF-41186102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 </a:t>
            </a:r>
            <a:r>
              <a:rPr lang="pt-BR" dirty="0">
                <a:latin typeface="Circo" panose="02000800000000000000" pitchFamily="2" charset="0"/>
              </a:rPr>
              <a:t>LUDES</a:t>
            </a:r>
          </a:p>
        </p:txBody>
      </p:sp>
    </p:spTree>
    <p:extLst>
      <p:ext uri="{BB962C8B-B14F-4D97-AF65-F5344CB8AC3E}">
        <p14:creationId xmlns:p14="http://schemas.microsoft.com/office/powerpoint/2010/main" val="4227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663E2-99F2-4AFE-8788-F8E2100F83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0" y="1341438"/>
            <a:ext cx="3093390" cy="46704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C4BC6AA-F0FF-47DA-A0D9-B7B0F84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CE3AC-DFBA-4B29-B225-917D61E16835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63500" y="1341438"/>
            <a:ext cx="8839868" cy="468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Geraldo Xexéo</a:t>
            </a:r>
          </a:p>
          <a:p>
            <a:r>
              <a:rPr lang="pt-BR" b="1" dirty="0">
                <a:solidFill>
                  <a:srgbClr val="002060"/>
                </a:solidFill>
              </a:rPr>
              <a:t>Professor da UFRJ</a:t>
            </a:r>
          </a:p>
          <a:p>
            <a:pPr lvl="1"/>
            <a:r>
              <a:rPr lang="pt-BR" b="1" dirty="0">
                <a:solidFill>
                  <a:srgbClr val="002060"/>
                </a:solidFill>
              </a:rPr>
              <a:t>DCC – Engenharia de Software</a:t>
            </a:r>
          </a:p>
          <a:p>
            <a:pPr lvl="1"/>
            <a:r>
              <a:rPr lang="pt-BR" b="1" dirty="0">
                <a:solidFill>
                  <a:srgbClr val="002060"/>
                </a:solidFill>
              </a:rPr>
              <a:t>PESC/COPPE – Engenharia de Dados e Conhecimento</a:t>
            </a:r>
          </a:p>
          <a:p>
            <a:r>
              <a:rPr lang="pt-BR" b="1" dirty="0">
                <a:solidFill>
                  <a:srgbClr val="002060"/>
                </a:solidFill>
              </a:rPr>
              <a:t>Áreas de Trabalho</a:t>
            </a:r>
          </a:p>
          <a:p>
            <a:pPr lvl="1"/>
            <a:r>
              <a:rPr lang="pt-BR" b="1" dirty="0">
                <a:solidFill>
                  <a:srgbClr val="002060"/>
                </a:solidFill>
              </a:rPr>
              <a:t>Jogos – Digitais ou não</a:t>
            </a:r>
          </a:p>
          <a:p>
            <a:pPr lvl="2"/>
            <a:r>
              <a:rPr lang="pt-BR" b="1" dirty="0">
                <a:solidFill>
                  <a:srgbClr val="002060"/>
                </a:solidFill>
              </a:rPr>
              <a:t>Projetar, jogar automaticamente, mineração,...</a:t>
            </a:r>
          </a:p>
          <a:p>
            <a:pPr lvl="1"/>
            <a:r>
              <a:rPr lang="pt-BR" b="1" dirty="0">
                <a:solidFill>
                  <a:srgbClr val="002060"/>
                </a:solidFill>
              </a:rPr>
              <a:t>Processamento de Texto</a:t>
            </a:r>
          </a:p>
          <a:p>
            <a:pPr lvl="2"/>
            <a:r>
              <a:rPr lang="pt-BR" b="1" dirty="0">
                <a:solidFill>
                  <a:srgbClr val="002060"/>
                </a:solidFill>
              </a:rPr>
              <a:t>Linguagem natural, mineração, busca...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33FE9-8BDD-4843-9DA9-4D14152E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948" y="1341438"/>
            <a:ext cx="1401420" cy="13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8A53-21D5-4460-80D2-F715B000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Jogos?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0CC3-8D17-475F-BD15-4A5F7B93E1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Jogos são atividades sociais e culturais voluntárias, significativas, fortemente absorventes, não-produtivas, que se utilizam de um mundo abstrato, com efeitos negociados no mundo real, e cujo desenvolvimento e resultado final é incerto, onde um ou mais jogadores, ou equipes de jogadores, modificam interativamente e de forma quantificável o estado de um sistema artificial, possivelmente em busca de objetivos conflitantes, por meio de decisões e ações, algumas com a capacidade de atrapalhar o adversário, sendo todo o processo regulado, orientado e limitado por regras aceitas, e obtendo, com isso, uma recompensa psicológica, normalmente na forma de diversão, entretenimento, ou sensação de vitória sobre um adversário ou desafio. </a:t>
            </a:r>
          </a:p>
        </p:txBody>
      </p:sp>
    </p:spTree>
    <p:extLst>
      <p:ext uri="{BB962C8B-B14F-4D97-AF65-F5344CB8AC3E}">
        <p14:creationId xmlns:p14="http://schemas.microsoft.com/office/powerpoint/2010/main" val="38506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D4C2-B09E-408E-B68C-56940B3B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Jogos?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54C2-640B-4B07-9E97-34DB9143AB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Jogo é o que você joga</a:t>
            </a:r>
          </a:p>
        </p:txBody>
      </p:sp>
    </p:spTree>
    <p:extLst>
      <p:ext uri="{BB962C8B-B14F-4D97-AF65-F5344CB8AC3E}">
        <p14:creationId xmlns:p14="http://schemas.microsoft.com/office/powerpoint/2010/main" val="10446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DC2D-CB73-4D12-B424-E5358012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F10D-FBF6-473E-B075-EE5BAE644F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Laboratório de Ludologia, Engenharia e Simulação</a:t>
            </a:r>
          </a:p>
          <a:p>
            <a:r>
              <a:rPr lang="pt-BR" dirty="0"/>
              <a:t>Dedicado a pesquisa de jogos</a:t>
            </a:r>
          </a:p>
          <a:p>
            <a:pPr lvl="1"/>
            <a:r>
              <a:rPr lang="pt-BR" dirty="0"/>
              <a:t>O que são</a:t>
            </a:r>
          </a:p>
          <a:p>
            <a:pPr lvl="1"/>
            <a:r>
              <a:rPr lang="pt-BR" dirty="0"/>
              <a:t>Qual seu impacto</a:t>
            </a:r>
          </a:p>
          <a:p>
            <a:pPr lvl="1"/>
            <a:r>
              <a:rPr lang="pt-BR" dirty="0"/>
              <a:t>Como podem ser usados</a:t>
            </a:r>
          </a:p>
          <a:p>
            <a:pPr lvl="2"/>
            <a:r>
              <a:rPr lang="pt-BR" dirty="0"/>
              <a:t>Educação</a:t>
            </a:r>
          </a:p>
          <a:p>
            <a:pPr lvl="1"/>
            <a:r>
              <a:rPr lang="pt-BR" dirty="0"/>
              <a:t>Como projetá-los</a:t>
            </a:r>
          </a:p>
          <a:p>
            <a:pPr lvl="1"/>
            <a:r>
              <a:rPr lang="pt-BR" dirty="0"/>
              <a:t>Como avalia-los</a:t>
            </a:r>
          </a:p>
          <a:p>
            <a:pPr lvl="1"/>
            <a:r>
              <a:rPr lang="pt-BR" dirty="0"/>
              <a:t>Como jogá-los </a:t>
            </a:r>
          </a:p>
          <a:p>
            <a:pPr lvl="1"/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4005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Contato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Geraldo Xexéo - xexeo@ufrj.br</a:t>
            </a:r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84BB1-FF33-4ED9-A712-D8A1856D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Inteligência de Negócios</a:t>
            </a:r>
            <a:endParaRPr lang="pt-B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045065-714B-4F57-91AE-C672E0C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B360-48FD-48E0-B14D-2880F4F44FD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94222-A86A-4F80-933D-8EC7B0B4C4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03" y="954556"/>
            <a:ext cx="3717061" cy="5612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6629" y="3497705"/>
            <a:ext cx="254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4392"/>
                </a:solidFill>
                <a:hlinkClick r:id="rId4"/>
              </a:rPr>
              <a:t>xexeo@ufrj.br</a:t>
            </a:r>
            <a:r>
              <a:rPr lang="pt-BR" sz="2000" dirty="0">
                <a:solidFill>
                  <a:srgbClr val="024392"/>
                </a:solidFill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56" y="412115"/>
            <a:ext cx="1658141" cy="69549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F0C3708-265E-42D8-93B8-1A69EF2BFB03}"/>
              </a:ext>
            </a:extLst>
          </p:cNvPr>
          <p:cNvGrpSpPr/>
          <p:nvPr/>
        </p:nvGrpSpPr>
        <p:grpSpPr>
          <a:xfrm>
            <a:off x="6267307" y="5382999"/>
            <a:ext cx="3519952" cy="830960"/>
            <a:chOff x="6577271" y="5144959"/>
            <a:chExt cx="3519952" cy="8309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71" y="5144959"/>
              <a:ext cx="830960" cy="83096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263" y="5144959"/>
              <a:ext cx="830960" cy="8309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3913" y="5144959"/>
              <a:ext cx="830960" cy="83096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592" y="5144959"/>
              <a:ext cx="830960" cy="8309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2C1E5C-0E5A-4731-8AEA-9654AD87F096}"/>
              </a:ext>
            </a:extLst>
          </p:cNvPr>
          <p:cNvGrpSpPr/>
          <p:nvPr/>
        </p:nvGrpSpPr>
        <p:grpSpPr>
          <a:xfrm>
            <a:off x="6160729" y="2203157"/>
            <a:ext cx="3733108" cy="552148"/>
            <a:chOff x="6160729" y="2203157"/>
            <a:chExt cx="3733108" cy="55214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46" b="26746"/>
            <a:stretch/>
          </p:blipFill>
          <p:spPr>
            <a:xfrm>
              <a:off x="8279107" y="2263953"/>
              <a:ext cx="1614730" cy="4305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7" t="8770" r="11366" b="13351"/>
            <a:stretch/>
          </p:blipFill>
          <p:spPr>
            <a:xfrm>
              <a:off x="6160729" y="2203157"/>
              <a:ext cx="1656445" cy="552148"/>
            </a:xfrm>
            <a:prstGeom prst="rect">
              <a:avLst/>
            </a:prstGeom>
          </p:spPr>
        </p:pic>
      </p:grp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2FD80D-561F-44BD-A60D-5A0A68E547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37" y="41269"/>
            <a:ext cx="2457031" cy="150675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BE1BE0E-DF94-4E4B-9E7F-57C476FD6B9C}"/>
              </a:ext>
            </a:extLst>
          </p:cNvPr>
          <p:cNvGrpSpPr/>
          <p:nvPr/>
        </p:nvGrpSpPr>
        <p:grpSpPr>
          <a:xfrm>
            <a:off x="3926629" y="617008"/>
            <a:ext cx="2028871" cy="1451183"/>
            <a:chOff x="3950635" y="617008"/>
            <a:chExt cx="2028871" cy="1451183"/>
          </a:xfrm>
        </p:grpSpPr>
        <p:grpSp>
          <p:nvGrpSpPr>
            <p:cNvPr id="9" name="Group 8"/>
            <p:cNvGrpSpPr/>
            <p:nvPr/>
          </p:nvGrpSpPr>
          <p:grpSpPr>
            <a:xfrm>
              <a:off x="4522326" y="1411846"/>
              <a:ext cx="885489" cy="656345"/>
              <a:chOff x="3440856" y="1756601"/>
              <a:chExt cx="885656" cy="753131"/>
            </a:xfrm>
            <a:noFill/>
          </p:grpSpPr>
          <p:sp>
            <p:nvSpPr>
              <p:cNvPr id="10" name="Rectangle 9"/>
              <p:cNvSpPr/>
              <p:nvPr/>
            </p:nvSpPr>
            <p:spPr bwMode="auto">
              <a:xfrm>
                <a:off x="3440856" y="1756601"/>
                <a:ext cx="885656" cy="75313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endParaRPr lang="pt-BR" u="sng">
                  <a:latin typeface="Arial" charset="0"/>
                </a:endParaRPr>
              </a:p>
            </p:txBody>
          </p:sp>
          <p:pic>
            <p:nvPicPr>
              <p:cNvPr id="11" name="Picture 4" descr="cc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6186" y="1768822"/>
                <a:ext cx="774997" cy="728689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91AC091F-70A5-4C3D-B229-801406AD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635" y="617008"/>
              <a:ext cx="2028871" cy="612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D5B908A-20D7-41CF-8B3B-5371AEAC1B84}"/>
              </a:ext>
            </a:extLst>
          </p:cNvPr>
          <p:cNvSpPr txBox="1"/>
          <p:nvPr/>
        </p:nvSpPr>
        <p:spPr>
          <a:xfrm>
            <a:off x="4553640" y="6190211"/>
            <a:ext cx="63294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dirty="0"/>
              <a:t>Este obra está licenciado com uma Licença </a:t>
            </a:r>
            <a:r>
              <a:rPr lang="pt-BR" sz="800" dirty="0" err="1">
                <a:hlinkClick r:id="rId15"/>
              </a:rPr>
              <a:t>Creative</a:t>
            </a:r>
            <a:r>
              <a:rPr lang="pt-BR" sz="800" dirty="0">
                <a:hlinkClick r:id="rId15"/>
              </a:rPr>
              <a:t> Commons Atribuição-</a:t>
            </a:r>
            <a:r>
              <a:rPr lang="pt-BR" sz="800" dirty="0" err="1">
                <a:hlinkClick r:id="rId15"/>
              </a:rPr>
              <a:t>NãoComercial</a:t>
            </a:r>
            <a:r>
              <a:rPr lang="pt-BR" sz="800" dirty="0">
                <a:hlinkClick r:id="rId15"/>
              </a:rPr>
              <a:t>-</a:t>
            </a:r>
            <a:r>
              <a:rPr lang="pt-BR" sz="800" dirty="0" err="1">
                <a:hlinkClick r:id="rId15"/>
              </a:rPr>
              <a:t>SemDerivações</a:t>
            </a:r>
            <a:r>
              <a:rPr lang="pt-BR" sz="800" dirty="0">
                <a:hlinkClick r:id="rId15"/>
              </a:rPr>
              <a:t> 4.0 Internacional</a:t>
            </a:r>
            <a:r>
              <a:rPr lang="pt-BR" sz="800" dirty="0"/>
              <a:t>.</a:t>
            </a:r>
            <a:endParaRPr lang="pt-BR" sz="800" b="1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9C7DA-783C-43D0-A7C1-FDF88D453059}"/>
              </a:ext>
            </a:extLst>
          </p:cNvPr>
          <p:cNvSpPr txBox="1"/>
          <p:nvPr/>
        </p:nvSpPr>
        <p:spPr>
          <a:xfrm>
            <a:off x="9003834" y="3497705"/>
            <a:ext cx="2945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solidFill>
                  <a:srgbClr val="024392"/>
                </a:solidFill>
                <a:hlinkClick r:id="rId16"/>
              </a:rPr>
              <a:t>http://xexeo.net</a:t>
            </a:r>
            <a:endParaRPr lang="pt-BR" sz="2000" dirty="0">
              <a:solidFill>
                <a:srgbClr val="024392"/>
              </a:solidFill>
            </a:endParaRPr>
          </a:p>
          <a:p>
            <a:pPr algn="r"/>
            <a:r>
              <a:rPr lang="pt-BR" sz="2000" dirty="0">
                <a:solidFill>
                  <a:srgbClr val="024392"/>
                </a:solidFill>
                <a:hlinkClick r:id="rId17"/>
              </a:rPr>
              <a:t>http://xexeo.net/youtube</a:t>
            </a:r>
            <a:endParaRPr lang="pt-BR" sz="2000" dirty="0">
              <a:solidFill>
                <a:srgbClr val="024392"/>
              </a:solidFill>
            </a:endParaRPr>
          </a:p>
          <a:p>
            <a:pPr algn="r"/>
            <a:r>
              <a:rPr lang="pt-BR" sz="2000" dirty="0">
                <a:solidFill>
                  <a:srgbClr val="024392"/>
                </a:solidFill>
                <a:hlinkClick r:id="rId18"/>
              </a:rPr>
              <a:t>http://line.cos.ufrj.br</a:t>
            </a:r>
            <a:endParaRPr lang="pt-BR" sz="2000" dirty="0">
              <a:solidFill>
                <a:srgbClr val="024392"/>
              </a:solidFill>
            </a:endParaRPr>
          </a:p>
          <a:p>
            <a:pPr algn="r"/>
            <a:r>
              <a:rPr lang="pt-BR" sz="2000" dirty="0">
                <a:solidFill>
                  <a:srgbClr val="024392"/>
                </a:solidFill>
                <a:hlinkClick r:id="rId19"/>
              </a:rPr>
              <a:t>http://ludes.cos.ufrj.br</a:t>
            </a:r>
            <a:r>
              <a:rPr lang="pt-BR" sz="2000" dirty="0">
                <a:solidFill>
                  <a:srgbClr val="024392"/>
                </a:solidFill>
              </a:rPr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0CD063-4521-467D-BA59-0BD6362AFFDE}"/>
              </a:ext>
            </a:extLst>
          </p:cNvPr>
          <p:cNvSpPr txBox="1"/>
          <p:nvPr/>
        </p:nvSpPr>
        <p:spPr>
          <a:xfrm>
            <a:off x="6675455" y="2883152"/>
            <a:ext cx="2652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Geraldo Xexéo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B6E5-3BD4-4B07-9F71-2BC7AC8E8DB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00877" y="3562517"/>
            <a:ext cx="1401420" cy="1387545"/>
          </a:xfrm>
          <a:prstGeom prst="rect">
            <a:avLst/>
          </a:prstGeom>
        </p:spPr>
      </p:pic>
      <p:pic>
        <p:nvPicPr>
          <p:cNvPr id="32" name="Picture 3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D6287E-C167-4FD5-B3B8-F36F2B5900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132" y="1303467"/>
            <a:ext cx="605126" cy="82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88384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PJG202001 0100 Introducao ao Curso de Jogos</Template>
  <TotalTime>362</TotalTime>
  <Words>308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Circo</vt:lpstr>
      <vt:lpstr>Tahoma</vt:lpstr>
      <vt:lpstr>Wingdings</vt:lpstr>
      <vt:lpstr>ApresentacaoLudesXexeo</vt:lpstr>
      <vt:lpstr>Conhecendo o LUDES</vt:lpstr>
      <vt:lpstr>Quem sou eu </vt:lpstr>
      <vt:lpstr>O Que São Jogos?</vt:lpstr>
      <vt:lpstr>O Que São Jogos?</vt:lpstr>
      <vt:lpstr>O LUDES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o LUDES</dc:title>
  <dc:creator>Geraldo Xexéo</dc:creator>
  <cp:lastModifiedBy>Geraldo Xexéo</cp:lastModifiedBy>
  <cp:revision>6</cp:revision>
  <dcterms:created xsi:type="dcterms:W3CDTF">2021-01-21T16:40:10Z</dcterms:created>
  <dcterms:modified xsi:type="dcterms:W3CDTF">2021-01-22T23:04:23Z</dcterms:modified>
</cp:coreProperties>
</file>