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276" r:id="rId4"/>
    <p:sldId id="258" r:id="rId5"/>
    <p:sldId id="312" r:id="rId6"/>
    <p:sldId id="286" r:id="rId7"/>
    <p:sldId id="306" r:id="rId8"/>
    <p:sldId id="280" r:id="rId9"/>
    <p:sldId id="308" r:id="rId10"/>
    <p:sldId id="272" r:id="rId11"/>
    <p:sldId id="287" r:id="rId12"/>
    <p:sldId id="310" r:id="rId13"/>
    <p:sldId id="311" r:id="rId14"/>
    <p:sldId id="273" r:id="rId15"/>
    <p:sldId id="288" r:id="rId16"/>
    <p:sldId id="274" r:id="rId17"/>
    <p:sldId id="27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0C9"/>
    <a:srgbClr val="099087"/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5DD13-B791-49BC-BDDB-A2B59435025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2FCB-60E4-49D9-BAEB-4A8706AAB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0" y="-20776"/>
            <a:ext cx="6486528" cy="2713175"/>
            <a:chOff x="0" y="-20776"/>
            <a:chExt cx="6486528" cy="2713175"/>
          </a:xfrm>
          <a:solidFill>
            <a:schemeClr val="accent1">
              <a:alpha val="24000"/>
            </a:schemeClr>
          </a:solidFill>
        </p:grpSpPr>
        <p:sp>
          <p:nvSpPr>
            <p:cNvPr id="32" name="任意多边形 31"/>
            <p:cNvSpPr>
              <a:spLocks/>
            </p:cNvSpPr>
            <p:nvPr/>
          </p:nvSpPr>
          <p:spPr>
            <a:xfrm>
              <a:off x="3757613" y="-20776"/>
              <a:ext cx="2728915" cy="2713175"/>
            </a:xfrm>
            <a:custGeom>
              <a:avLst/>
              <a:gdLst>
                <a:gd name="connsiteX0" fmla="*/ 2700475 w 2728915"/>
                <a:gd name="connsiteY0" fmla="*/ 0 h 2713175"/>
                <a:gd name="connsiteX1" fmla="*/ 2728915 w 2728915"/>
                <a:gd name="connsiteY1" fmla="*/ 0 h 2713175"/>
                <a:gd name="connsiteX2" fmla="*/ 14287 w 2728915"/>
                <a:gd name="connsiteY2" fmla="*/ 2713175 h 2713175"/>
                <a:gd name="connsiteX3" fmla="*/ 0 w 2728915"/>
                <a:gd name="connsiteY3" fmla="*/ 2700475 h 2713175"/>
                <a:gd name="connsiteX4" fmla="*/ 2700475 w 2728915"/>
                <a:gd name="connsiteY4" fmla="*/ 0 h 271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915" h="2713175">
                  <a:moveTo>
                    <a:pt x="2700475" y="0"/>
                  </a:moveTo>
                  <a:lnTo>
                    <a:pt x="2728915" y="0"/>
                  </a:lnTo>
                  <a:lnTo>
                    <a:pt x="14287" y="2713175"/>
                  </a:lnTo>
                  <a:lnTo>
                    <a:pt x="0" y="2700475"/>
                  </a:lnTo>
                  <a:lnTo>
                    <a:pt x="2700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>
              <a:spLocks/>
            </p:cNvSpPr>
            <p:nvPr/>
          </p:nvSpPr>
          <p:spPr>
            <a:xfrm>
              <a:off x="0" y="1154112"/>
              <a:ext cx="1357313" cy="1371600"/>
            </a:xfrm>
            <a:custGeom>
              <a:avLst/>
              <a:gdLst>
                <a:gd name="connsiteX0" fmla="*/ 0 w 1357313"/>
                <a:gd name="connsiteY0" fmla="*/ 0 h 1371600"/>
                <a:gd name="connsiteX1" fmla="*/ 1357313 w 1357313"/>
                <a:gd name="connsiteY1" fmla="*/ 1357312 h 1371600"/>
                <a:gd name="connsiteX2" fmla="*/ 1343025 w 1357313"/>
                <a:gd name="connsiteY2" fmla="*/ 1371600 h 1371600"/>
                <a:gd name="connsiteX3" fmla="*/ 0 w 1357313"/>
                <a:gd name="connsiteY3" fmla="*/ 28575 h 1371600"/>
                <a:gd name="connsiteX4" fmla="*/ 0 w 1357313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313" h="1371600">
                  <a:moveTo>
                    <a:pt x="0" y="0"/>
                  </a:moveTo>
                  <a:lnTo>
                    <a:pt x="1357313" y="1357312"/>
                  </a:lnTo>
                  <a:lnTo>
                    <a:pt x="1343025" y="1371600"/>
                  </a:lnTo>
                  <a:lnTo>
                    <a:pt x="0" y="285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35013" y="1235075"/>
            <a:ext cx="8456613" cy="5629276"/>
          </a:xfrm>
          <a:custGeom>
            <a:avLst/>
            <a:gdLst>
              <a:gd name="T0" fmla="*/ 0 w 5327"/>
              <a:gd name="T1" fmla="*/ 3546 h 3546"/>
              <a:gd name="T2" fmla="*/ 0 w 5327"/>
              <a:gd name="T3" fmla="*/ 3546 h 3546"/>
              <a:gd name="T4" fmla="*/ 0 w 5327"/>
              <a:gd name="T5" fmla="*/ 3546 h 3546"/>
              <a:gd name="T6" fmla="*/ 0 w 5327"/>
              <a:gd name="T7" fmla="*/ 3546 h 3546"/>
              <a:gd name="T8" fmla="*/ 3547 w 5327"/>
              <a:gd name="T9" fmla="*/ 0 h 3546"/>
              <a:gd name="T10" fmla="*/ 5 w 5327"/>
              <a:gd name="T11" fmla="*/ 3542 h 3546"/>
              <a:gd name="T12" fmla="*/ 0 w 5327"/>
              <a:gd name="T13" fmla="*/ 3546 h 3546"/>
              <a:gd name="T14" fmla="*/ 18 w 5327"/>
              <a:gd name="T15" fmla="*/ 3546 h 3546"/>
              <a:gd name="T16" fmla="*/ 18 w 5327"/>
              <a:gd name="T17" fmla="*/ 3546 h 3546"/>
              <a:gd name="T18" fmla="*/ 3547 w 5327"/>
              <a:gd name="T19" fmla="*/ 17 h 3546"/>
              <a:gd name="T20" fmla="*/ 5309 w 5327"/>
              <a:gd name="T21" fmla="*/ 1781 h 3546"/>
              <a:gd name="T22" fmla="*/ 5327 w 5327"/>
              <a:gd name="T23" fmla="*/ 1781 h 3546"/>
              <a:gd name="T24" fmla="*/ 3547 w 5327"/>
              <a:gd name="T25" fmla="*/ 0 h 3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7" h="3546">
                <a:moveTo>
                  <a:pt x="0" y="3546"/>
                </a:moveTo>
                <a:lnTo>
                  <a:pt x="0" y="3546"/>
                </a:lnTo>
                <a:lnTo>
                  <a:pt x="0" y="3546"/>
                </a:lnTo>
                <a:lnTo>
                  <a:pt x="0" y="3546"/>
                </a:lnTo>
                <a:close/>
                <a:moveTo>
                  <a:pt x="3547" y="0"/>
                </a:moveTo>
                <a:lnTo>
                  <a:pt x="5" y="3542"/>
                </a:lnTo>
                <a:lnTo>
                  <a:pt x="0" y="3546"/>
                </a:lnTo>
                <a:lnTo>
                  <a:pt x="18" y="3546"/>
                </a:lnTo>
                <a:lnTo>
                  <a:pt x="18" y="3546"/>
                </a:lnTo>
                <a:lnTo>
                  <a:pt x="3547" y="17"/>
                </a:lnTo>
                <a:lnTo>
                  <a:pt x="5309" y="1781"/>
                </a:lnTo>
                <a:lnTo>
                  <a:pt x="5327" y="1781"/>
                </a:lnTo>
                <a:lnTo>
                  <a:pt x="3547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735013" y="1235075"/>
            <a:ext cx="8456613" cy="5629276"/>
          </a:xfrm>
          <a:custGeom>
            <a:avLst/>
            <a:gdLst>
              <a:gd name="T0" fmla="*/ 0 w 5327"/>
              <a:gd name="T1" fmla="*/ 3546 h 3546"/>
              <a:gd name="T2" fmla="*/ 0 w 5327"/>
              <a:gd name="T3" fmla="*/ 3546 h 3546"/>
              <a:gd name="T4" fmla="*/ 0 w 5327"/>
              <a:gd name="T5" fmla="*/ 3546 h 3546"/>
              <a:gd name="T6" fmla="*/ 0 w 5327"/>
              <a:gd name="T7" fmla="*/ 3546 h 3546"/>
              <a:gd name="T8" fmla="*/ 3547 w 5327"/>
              <a:gd name="T9" fmla="*/ 0 h 3546"/>
              <a:gd name="T10" fmla="*/ 5 w 5327"/>
              <a:gd name="T11" fmla="*/ 3542 h 3546"/>
              <a:gd name="T12" fmla="*/ 0 w 5327"/>
              <a:gd name="T13" fmla="*/ 3546 h 3546"/>
              <a:gd name="T14" fmla="*/ 18 w 5327"/>
              <a:gd name="T15" fmla="*/ 3546 h 3546"/>
              <a:gd name="T16" fmla="*/ 18 w 5327"/>
              <a:gd name="T17" fmla="*/ 3546 h 3546"/>
              <a:gd name="T18" fmla="*/ 3547 w 5327"/>
              <a:gd name="T19" fmla="*/ 17 h 3546"/>
              <a:gd name="T20" fmla="*/ 5309 w 5327"/>
              <a:gd name="T21" fmla="*/ 1781 h 3546"/>
              <a:gd name="T22" fmla="*/ 5327 w 5327"/>
              <a:gd name="T23" fmla="*/ 1781 h 3546"/>
              <a:gd name="T24" fmla="*/ 3547 w 5327"/>
              <a:gd name="T25" fmla="*/ 0 h 3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7" h="3546">
                <a:moveTo>
                  <a:pt x="0" y="3546"/>
                </a:moveTo>
                <a:lnTo>
                  <a:pt x="0" y="3546"/>
                </a:lnTo>
                <a:lnTo>
                  <a:pt x="0" y="3546"/>
                </a:lnTo>
                <a:lnTo>
                  <a:pt x="0" y="3546"/>
                </a:lnTo>
                <a:moveTo>
                  <a:pt x="3547" y="0"/>
                </a:moveTo>
                <a:lnTo>
                  <a:pt x="5" y="3542"/>
                </a:lnTo>
                <a:lnTo>
                  <a:pt x="0" y="3546"/>
                </a:lnTo>
                <a:lnTo>
                  <a:pt x="18" y="3546"/>
                </a:lnTo>
                <a:lnTo>
                  <a:pt x="18" y="3546"/>
                </a:lnTo>
                <a:lnTo>
                  <a:pt x="3547" y="17"/>
                </a:lnTo>
                <a:lnTo>
                  <a:pt x="5309" y="1781"/>
                </a:lnTo>
                <a:lnTo>
                  <a:pt x="5327" y="1781"/>
                </a:lnTo>
                <a:lnTo>
                  <a:pt x="35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auto">
          <a:xfrm>
            <a:off x="2473325" y="3065463"/>
            <a:ext cx="3338513" cy="3338513"/>
          </a:xfrm>
          <a:custGeom>
            <a:avLst/>
            <a:gdLst>
              <a:gd name="T0" fmla="*/ 1052 w 2103"/>
              <a:gd name="T1" fmla="*/ 0 h 2103"/>
              <a:gd name="T2" fmla="*/ 2103 w 2103"/>
              <a:gd name="T3" fmla="*/ 1051 h 2103"/>
              <a:gd name="T4" fmla="*/ 1052 w 2103"/>
              <a:gd name="T5" fmla="*/ 2103 h 2103"/>
              <a:gd name="T6" fmla="*/ 0 w 2103"/>
              <a:gd name="T7" fmla="*/ 1051 h 2103"/>
              <a:gd name="T8" fmla="*/ 1052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2" y="0"/>
                </a:moveTo>
                <a:lnTo>
                  <a:pt x="2103" y="1051"/>
                </a:lnTo>
                <a:lnTo>
                  <a:pt x="1052" y="2103"/>
                </a:lnTo>
                <a:lnTo>
                  <a:pt x="0" y="1051"/>
                </a:lnTo>
                <a:lnTo>
                  <a:pt x="10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804863" y="1395412"/>
            <a:ext cx="3336925" cy="3338513"/>
          </a:xfrm>
          <a:custGeom>
            <a:avLst/>
            <a:gdLst>
              <a:gd name="T0" fmla="*/ 1051 w 2102"/>
              <a:gd name="T1" fmla="*/ 0 h 2103"/>
              <a:gd name="T2" fmla="*/ 2102 w 2102"/>
              <a:gd name="T3" fmla="*/ 1052 h 2103"/>
              <a:gd name="T4" fmla="*/ 1051 w 2102"/>
              <a:gd name="T5" fmla="*/ 2103 h 2103"/>
              <a:gd name="T6" fmla="*/ 0 w 2102"/>
              <a:gd name="T7" fmla="*/ 1052 h 2103"/>
              <a:gd name="T8" fmla="*/ 1051 w 2102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2" h="2103">
                <a:moveTo>
                  <a:pt x="1051" y="0"/>
                </a:moveTo>
                <a:lnTo>
                  <a:pt x="2102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804863" y="1395412"/>
            <a:ext cx="3336925" cy="3338513"/>
          </a:xfrm>
          <a:custGeom>
            <a:avLst/>
            <a:gdLst>
              <a:gd name="T0" fmla="*/ 1051 w 2102"/>
              <a:gd name="T1" fmla="*/ 0 h 2103"/>
              <a:gd name="T2" fmla="*/ 2102 w 2102"/>
              <a:gd name="T3" fmla="*/ 1052 h 2103"/>
              <a:gd name="T4" fmla="*/ 1051 w 2102"/>
              <a:gd name="T5" fmla="*/ 2103 h 2103"/>
              <a:gd name="T6" fmla="*/ 0 w 2102"/>
              <a:gd name="T7" fmla="*/ 1052 h 2103"/>
              <a:gd name="T8" fmla="*/ 1051 w 2102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2" h="2103">
                <a:moveTo>
                  <a:pt x="1051" y="0"/>
                </a:moveTo>
                <a:lnTo>
                  <a:pt x="2102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auto">
          <a:xfrm>
            <a:off x="944563" y="4718050"/>
            <a:ext cx="1951038" cy="1951038"/>
          </a:xfrm>
          <a:custGeom>
            <a:avLst/>
            <a:gdLst>
              <a:gd name="T0" fmla="*/ 614 w 1229"/>
              <a:gd name="T1" fmla="*/ 0 h 1229"/>
              <a:gd name="T2" fmla="*/ 1229 w 1229"/>
              <a:gd name="T3" fmla="*/ 615 h 1229"/>
              <a:gd name="T4" fmla="*/ 614 w 1229"/>
              <a:gd name="T5" fmla="*/ 1229 h 1229"/>
              <a:gd name="T6" fmla="*/ 0 w 1229"/>
              <a:gd name="T7" fmla="*/ 615 h 1229"/>
              <a:gd name="T8" fmla="*/ 614 w 1229"/>
              <a:gd name="T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1229">
                <a:moveTo>
                  <a:pt x="614" y="0"/>
                </a:moveTo>
                <a:lnTo>
                  <a:pt x="1229" y="615"/>
                </a:lnTo>
                <a:lnTo>
                  <a:pt x="614" y="1229"/>
                </a:lnTo>
                <a:lnTo>
                  <a:pt x="0" y="615"/>
                </a:lnTo>
                <a:lnTo>
                  <a:pt x="614" y="0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4143375" y="1395412"/>
            <a:ext cx="3338513" cy="3338513"/>
          </a:xfrm>
          <a:custGeom>
            <a:avLst/>
            <a:gdLst>
              <a:gd name="T0" fmla="*/ 1051 w 2103"/>
              <a:gd name="T1" fmla="*/ 0 h 2103"/>
              <a:gd name="T2" fmla="*/ 2103 w 2103"/>
              <a:gd name="T3" fmla="*/ 1052 h 2103"/>
              <a:gd name="T4" fmla="*/ 1051 w 2103"/>
              <a:gd name="T5" fmla="*/ 2103 h 2103"/>
              <a:gd name="T6" fmla="*/ 0 w 2103"/>
              <a:gd name="T7" fmla="*/ 1052 h 2103"/>
              <a:gd name="T8" fmla="*/ 1051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1" y="0"/>
                </a:moveTo>
                <a:lnTo>
                  <a:pt x="2103" y="1052"/>
                </a:lnTo>
                <a:lnTo>
                  <a:pt x="1051" y="2103"/>
                </a:lnTo>
                <a:lnTo>
                  <a:pt x="0" y="1052"/>
                </a:lnTo>
                <a:lnTo>
                  <a:pt x="10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6915150" y="3154363"/>
            <a:ext cx="1311275" cy="1309688"/>
          </a:xfrm>
          <a:custGeom>
            <a:avLst/>
            <a:gdLst>
              <a:gd name="T0" fmla="*/ 412 w 826"/>
              <a:gd name="T1" fmla="*/ 0 h 825"/>
              <a:gd name="T2" fmla="*/ 826 w 826"/>
              <a:gd name="T3" fmla="*/ 413 h 825"/>
              <a:gd name="T4" fmla="*/ 412 w 826"/>
              <a:gd name="T5" fmla="*/ 825 h 825"/>
              <a:gd name="T6" fmla="*/ 0 w 826"/>
              <a:gd name="T7" fmla="*/ 413 h 825"/>
              <a:gd name="T8" fmla="*/ 412 w 826"/>
              <a:gd name="T9" fmla="*/ 0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6" h="825">
                <a:moveTo>
                  <a:pt x="412" y="0"/>
                </a:moveTo>
                <a:lnTo>
                  <a:pt x="826" y="413"/>
                </a:lnTo>
                <a:lnTo>
                  <a:pt x="412" y="825"/>
                </a:lnTo>
                <a:lnTo>
                  <a:pt x="0" y="413"/>
                </a:lnTo>
                <a:lnTo>
                  <a:pt x="41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 userDrawn="1"/>
        </p:nvSpPr>
        <p:spPr bwMode="auto">
          <a:xfrm>
            <a:off x="1343025" y="2511425"/>
            <a:ext cx="2428875" cy="1311275"/>
          </a:xfrm>
          <a:custGeom>
            <a:avLst/>
            <a:gdLst>
              <a:gd name="T0" fmla="*/ 9 w 1530"/>
              <a:gd name="T1" fmla="*/ 0 h 826"/>
              <a:gd name="T2" fmla="*/ 0 w 1530"/>
              <a:gd name="T3" fmla="*/ 9 h 826"/>
              <a:gd name="T4" fmla="*/ 813 w 1530"/>
              <a:gd name="T5" fmla="*/ 823 h 826"/>
              <a:gd name="T6" fmla="*/ 818 w 1530"/>
              <a:gd name="T7" fmla="*/ 826 h 826"/>
              <a:gd name="T8" fmla="*/ 1530 w 1530"/>
              <a:gd name="T9" fmla="*/ 114 h 826"/>
              <a:gd name="T10" fmla="*/ 1521 w 1530"/>
              <a:gd name="T11" fmla="*/ 106 h 826"/>
              <a:gd name="T12" fmla="*/ 818 w 1530"/>
              <a:gd name="T13" fmla="*/ 809 h 826"/>
              <a:gd name="T14" fmla="*/ 9 w 1530"/>
              <a:gd name="T15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0" h="826">
                <a:moveTo>
                  <a:pt x="9" y="0"/>
                </a:moveTo>
                <a:lnTo>
                  <a:pt x="0" y="9"/>
                </a:lnTo>
                <a:lnTo>
                  <a:pt x="813" y="823"/>
                </a:lnTo>
                <a:lnTo>
                  <a:pt x="818" y="826"/>
                </a:lnTo>
                <a:lnTo>
                  <a:pt x="1530" y="114"/>
                </a:lnTo>
                <a:lnTo>
                  <a:pt x="1521" y="106"/>
                </a:lnTo>
                <a:lnTo>
                  <a:pt x="818" y="809"/>
                </a:lnTo>
                <a:lnTo>
                  <a:pt x="9" y="0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343025" y="2511425"/>
            <a:ext cx="2428875" cy="1311275"/>
          </a:xfrm>
          <a:custGeom>
            <a:avLst/>
            <a:gdLst>
              <a:gd name="T0" fmla="*/ 9 w 1530"/>
              <a:gd name="T1" fmla="*/ 0 h 826"/>
              <a:gd name="T2" fmla="*/ 0 w 1530"/>
              <a:gd name="T3" fmla="*/ 9 h 826"/>
              <a:gd name="T4" fmla="*/ 813 w 1530"/>
              <a:gd name="T5" fmla="*/ 823 h 826"/>
              <a:gd name="T6" fmla="*/ 818 w 1530"/>
              <a:gd name="T7" fmla="*/ 826 h 826"/>
              <a:gd name="T8" fmla="*/ 1530 w 1530"/>
              <a:gd name="T9" fmla="*/ 114 h 826"/>
              <a:gd name="T10" fmla="*/ 1521 w 1530"/>
              <a:gd name="T11" fmla="*/ 106 h 826"/>
              <a:gd name="T12" fmla="*/ 818 w 1530"/>
              <a:gd name="T13" fmla="*/ 809 h 826"/>
              <a:gd name="T14" fmla="*/ 9 w 1530"/>
              <a:gd name="T15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0" h="826">
                <a:moveTo>
                  <a:pt x="9" y="0"/>
                </a:moveTo>
                <a:lnTo>
                  <a:pt x="0" y="9"/>
                </a:lnTo>
                <a:lnTo>
                  <a:pt x="813" y="823"/>
                </a:lnTo>
                <a:lnTo>
                  <a:pt x="818" y="826"/>
                </a:lnTo>
                <a:lnTo>
                  <a:pt x="1530" y="114"/>
                </a:lnTo>
                <a:lnTo>
                  <a:pt x="1521" y="106"/>
                </a:lnTo>
                <a:lnTo>
                  <a:pt x="818" y="809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 userDrawn="1"/>
        </p:nvSpPr>
        <p:spPr bwMode="auto">
          <a:xfrm>
            <a:off x="142875" y="1192212"/>
            <a:ext cx="1181100" cy="1182688"/>
          </a:xfrm>
          <a:custGeom>
            <a:avLst/>
            <a:gdLst>
              <a:gd name="T0" fmla="*/ 373 w 744"/>
              <a:gd name="T1" fmla="*/ 0 h 745"/>
              <a:gd name="T2" fmla="*/ 744 w 744"/>
              <a:gd name="T3" fmla="*/ 372 h 745"/>
              <a:gd name="T4" fmla="*/ 373 w 744"/>
              <a:gd name="T5" fmla="*/ 745 h 745"/>
              <a:gd name="T6" fmla="*/ 0 w 744"/>
              <a:gd name="T7" fmla="*/ 372 h 745"/>
              <a:gd name="T8" fmla="*/ 373 w 744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4" h="745">
                <a:moveTo>
                  <a:pt x="373" y="0"/>
                </a:moveTo>
                <a:lnTo>
                  <a:pt x="744" y="372"/>
                </a:lnTo>
                <a:lnTo>
                  <a:pt x="373" y="745"/>
                </a:lnTo>
                <a:lnTo>
                  <a:pt x="0" y="372"/>
                </a:lnTo>
                <a:lnTo>
                  <a:pt x="3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0"/>
          </p:nvPr>
        </p:nvSpPr>
        <p:spPr>
          <a:xfrm>
            <a:off x="1695451" y="622300"/>
            <a:ext cx="4894263" cy="4895851"/>
          </a:xfrm>
          <a:custGeom>
            <a:avLst/>
            <a:gdLst>
              <a:gd name="connsiteX0" fmla="*/ 2447925 w 4894263"/>
              <a:gd name="connsiteY0" fmla="*/ 0 h 4895851"/>
              <a:gd name="connsiteX1" fmla="*/ 4894263 w 4894263"/>
              <a:gd name="connsiteY1" fmla="*/ 2446338 h 4895851"/>
              <a:gd name="connsiteX2" fmla="*/ 2447925 w 4894263"/>
              <a:gd name="connsiteY2" fmla="*/ 4895851 h 4895851"/>
              <a:gd name="connsiteX3" fmla="*/ 0 w 4894263"/>
              <a:gd name="connsiteY3" fmla="*/ 2446338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263" h="4895851">
                <a:moveTo>
                  <a:pt x="2447925" y="0"/>
                </a:moveTo>
                <a:lnTo>
                  <a:pt x="4894263" y="2446338"/>
                </a:lnTo>
                <a:lnTo>
                  <a:pt x="2447925" y="4895851"/>
                </a:lnTo>
                <a:lnTo>
                  <a:pt x="0" y="2446338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01530" y="4196878"/>
            <a:ext cx="7117453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spc="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401531" y="4768321"/>
            <a:ext cx="7117452" cy="767764"/>
          </a:xfrm>
        </p:spPr>
        <p:txBody>
          <a:bodyPr anchor="b">
            <a:normAutofit/>
          </a:bodyPr>
          <a:lstStyle>
            <a:lvl1pPr algn="r"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432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6274" y="342654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36274" y="421270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123949"/>
            <a:ext cx="12192000" cy="20866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449059" y="650225"/>
            <a:ext cx="3336925" cy="3338513"/>
          </a:xfrm>
          <a:custGeom>
            <a:avLst/>
            <a:gdLst>
              <a:gd name="connsiteX0" fmla="*/ 1668463 w 3336925"/>
              <a:gd name="connsiteY0" fmla="*/ 0 h 3338513"/>
              <a:gd name="connsiteX1" fmla="*/ 3336925 w 3336925"/>
              <a:gd name="connsiteY1" fmla="*/ 1670050 h 3338513"/>
              <a:gd name="connsiteX2" fmla="*/ 1668463 w 3336925"/>
              <a:gd name="connsiteY2" fmla="*/ 3338513 h 3338513"/>
              <a:gd name="connsiteX3" fmla="*/ 0 w 3336925"/>
              <a:gd name="connsiteY3" fmla="*/ 1670050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25" h="3338513">
                <a:moveTo>
                  <a:pt x="1668463" y="0"/>
                </a:moveTo>
                <a:lnTo>
                  <a:pt x="3336925" y="1670050"/>
                </a:lnTo>
                <a:lnTo>
                  <a:pt x="1668463" y="3338513"/>
                </a:lnTo>
                <a:lnTo>
                  <a:pt x="0" y="167005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449059" y="2069720"/>
            <a:ext cx="3336925" cy="3338513"/>
          </a:xfrm>
          <a:custGeom>
            <a:avLst/>
            <a:gdLst>
              <a:gd name="connsiteX0" fmla="*/ 1668463 w 3336925"/>
              <a:gd name="connsiteY0" fmla="*/ 0 h 3338513"/>
              <a:gd name="connsiteX1" fmla="*/ 3336925 w 3336925"/>
              <a:gd name="connsiteY1" fmla="*/ 1670050 h 3338513"/>
              <a:gd name="connsiteX2" fmla="*/ 1668463 w 3336925"/>
              <a:gd name="connsiteY2" fmla="*/ 3338513 h 3338513"/>
              <a:gd name="connsiteX3" fmla="*/ 0 w 3336925"/>
              <a:gd name="connsiteY3" fmla="*/ 1670050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25" h="3338513">
                <a:moveTo>
                  <a:pt x="1668463" y="0"/>
                </a:moveTo>
                <a:lnTo>
                  <a:pt x="3336925" y="1670050"/>
                </a:lnTo>
                <a:lnTo>
                  <a:pt x="1668463" y="3338513"/>
                </a:lnTo>
                <a:lnTo>
                  <a:pt x="0" y="167005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smtClean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730555" y="4205889"/>
            <a:ext cx="473089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730555" y="5144130"/>
            <a:ext cx="47308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730555" y="5459764"/>
            <a:ext cx="473089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4425950" y="839167"/>
            <a:ext cx="3338513" cy="3338513"/>
          </a:xfrm>
          <a:custGeom>
            <a:avLst/>
            <a:gdLst>
              <a:gd name="T0" fmla="*/ 1052 w 2103"/>
              <a:gd name="T1" fmla="*/ 0 h 2103"/>
              <a:gd name="T2" fmla="*/ 2103 w 2103"/>
              <a:gd name="T3" fmla="*/ 1051 h 2103"/>
              <a:gd name="T4" fmla="*/ 1052 w 2103"/>
              <a:gd name="T5" fmla="*/ 2103 h 2103"/>
              <a:gd name="T6" fmla="*/ 0 w 2103"/>
              <a:gd name="T7" fmla="*/ 1051 h 2103"/>
              <a:gd name="T8" fmla="*/ 1052 w 2103"/>
              <a:gd name="T9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2103">
                <a:moveTo>
                  <a:pt x="1052" y="0"/>
                </a:moveTo>
                <a:lnTo>
                  <a:pt x="2103" y="1051"/>
                </a:lnTo>
                <a:lnTo>
                  <a:pt x="1052" y="2103"/>
                </a:lnTo>
                <a:lnTo>
                  <a:pt x="0" y="1051"/>
                </a:lnTo>
                <a:lnTo>
                  <a:pt x="10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 userDrawn="1"/>
        </p:nvSpPr>
        <p:spPr bwMode="auto">
          <a:xfrm>
            <a:off x="2758281" y="-18251"/>
            <a:ext cx="3336925" cy="2512570"/>
          </a:xfrm>
          <a:custGeom>
            <a:avLst/>
            <a:gdLst>
              <a:gd name="connsiteX0" fmla="*/ 843305 w 3336925"/>
              <a:gd name="connsiteY0" fmla="*/ 0 h 2512570"/>
              <a:gd name="connsiteX1" fmla="*/ 2493621 w 3336925"/>
              <a:gd name="connsiteY1" fmla="*/ 0 h 2512570"/>
              <a:gd name="connsiteX2" fmla="*/ 3336925 w 3336925"/>
              <a:gd name="connsiteY2" fmla="*/ 844107 h 2512570"/>
              <a:gd name="connsiteX3" fmla="*/ 1668463 w 3336925"/>
              <a:gd name="connsiteY3" fmla="*/ 2512570 h 2512570"/>
              <a:gd name="connsiteX4" fmla="*/ 0 w 3336925"/>
              <a:gd name="connsiteY4" fmla="*/ 844107 h 251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6925" h="2512570">
                <a:moveTo>
                  <a:pt x="843305" y="0"/>
                </a:moveTo>
                <a:lnTo>
                  <a:pt x="2493621" y="0"/>
                </a:lnTo>
                <a:lnTo>
                  <a:pt x="3336925" y="844107"/>
                </a:lnTo>
                <a:lnTo>
                  <a:pt x="1668463" y="2512570"/>
                </a:lnTo>
                <a:lnTo>
                  <a:pt x="0" y="844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/>
          </p:cNvSpPr>
          <p:nvPr userDrawn="1"/>
        </p:nvSpPr>
        <p:spPr bwMode="auto">
          <a:xfrm>
            <a:off x="6096000" y="0"/>
            <a:ext cx="3338513" cy="2507629"/>
          </a:xfrm>
          <a:custGeom>
            <a:avLst/>
            <a:gdLst>
              <a:gd name="connsiteX0" fmla="*/ 838369 w 3338513"/>
              <a:gd name="connsiteY0" fmla="*/ 0 h 2507629"/>
              <a:gd name="connsiteX1" fmla="*/ 2499347 w 3338513"/>
              <a:gd name="connsiteY1" fmla="*/ 0 h 2507629"/>
              <a:gd name="connsiteX2" fmla="*/ 3338513 w 3338513"/>
              <a:gd name="connsiteY2" fmla="*/ 839166 h 2507629"/>
              <a:gd name="connsiteX3" fmla="*/ 1668463 w 3338513"/>
              <a:gd name="connsiteY3" fmla="*/ 2507629 h 2507629"/>
              <a:gd name="connsiteX4" fmla="*/ 0 w 3338513"/>
              <a:gd name="connsiteY4" fmla="*/ 839166 h 250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513" h="2507629">
                <a:moveTo>
                  <a:pt x="838369" y="0"/>
                </a:moveTo>
                <a:lnTo>
                  <a:pt x="2499347" y="0"/>
                </a:lnTo>
                <a:lnTo>
                  <a:pt x="3338513" y="839166"/>
                </a:lnTo>
                <a:lnTo>
                  <a:pt x="1668463" y="2507629"/>
                </a:lnTo>
                <a:lnTo>
                  <a:pt x="0" y="839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 userDrawn="1">
            <p:ph type="pic" sz="quarter" idx="10"/>
          </p:nvPr>
        </p:nvSpPr>
        <p:spPr>
          <a:xfrm>
            <a:off x="3648869" y="0"/>
            <a:ext cx="4894263" cy="3191622"/>
          </a:xfrm>
          <a:custGeom>
            <a:avLst/>
            <a:gdLst>
              <a:gd name="connsiteX0" fmla="*/ 742591 w 4894263"/>
              <a:gd name="connsiteY0" fmla="*/ 0 h 3191622"/>
              <a:gd name="connsiteX1" fmla="*/ 4152154 w 4894263"/>
              <a:gd name="connsiteY1" fmla="*/ 0 h 3191622"/>
              <a:gd name="connsiteX2" fmla="*/ 4894263 w 4894263"/>
              <a:gd name="connsiteY2" fmla="*/ 742109 h 3191622"/>
              <a:gd name="connsiteX3" fmla="*/ 2447925 w 4894263"/>
              <a:gd name="connsiteY3" fmla="*/ 3191622 h 3191622"/>
              <a:gd name="connsiteX4" fmla="*/ 0 w 4894263"/>
              <a:gd name="connsiteY4" fmla="*/ 742109 h 319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4263" h="3191622">
                <a:moveTo>
                  <a:pt x="742591" y="0"/>
                </a:moveTo>
                <a:lnTo>
                  <a:pt x="4152154" y="0"/>
                </a:lnTo>
                <a:lnTo>
                  <a:pt x="4894263" y="742109"/>
                </a:lnTo>
                <a:lnTo>
                  <a:pt x="2447925" y="3191622"/>
                </a:lnTo>
                <a:lnTo>
                  <a:pt x="0" y="742109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76439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9292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083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3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3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3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ransition spd="slow">
    <p:randomBar dir="vert"/>
  </p:transition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6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EVE/MusicGam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22300"/>
            <a:ext cx="4571999" cy="4804585"/>
          </a:xfrm>
        </p:spPr>
      </p:pic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7138640" y="2410820"/>
            <a:ext cx="1880032" cy="558799"/>
          </a:xfrm>
        </p:spPr>
        <p:txBody>
          <a:bodyPr/>
          <a:lstStyle/>
          <a:p>
            <a:r>
              <a:rPr lang="zh-CN" altLang="en-US" dirty="0"/>
              <a:t>软件工程项目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40571" y="2969619"/>
            <a:ext cx="1939702" cy="7677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音乐游戏</a:t>
            </a:r>
          </a:p>
        </p:txBody>
      </p:sp>
      <p:sp>
        <p:nvSpPr>
          <p:cNvPr id="22" name="矩形 21">
            <a:extLst/>
          </p:cNvPr>
          <p:cNvSpPr/>
          <p:nvPr/>
        </p:nvSpPr>
        <p:spPr>
          <a:xfrm>
            <a:off x="9274559" y="568167"/>
            <a:ext cx="1164841" cy="116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8594499" y="784783"/>
            <a:ext cx="315923" cy="365805"/>
          </a:xfrm>
          <a:custGeom>
            <a:avLst/>
            <a:gdLst>
              <a:gd name="T0" fmla="*/ 304 w 304"/>
              <a:gd name="T1" fmla="*/ 175 h 352"/>
              <a:gd name="T2" fmla="*/ 0 w 304"/>
              <a:gd name="T3" fmla="*/ 352 h 352"/>
              <a:gd name="T4" fmla="*/ 0 w 304"/>
              <a:gd name="T5" fmla="*/ 0 h 352"/>
              <a:gd name="T6" fmla="*/ 304 w 304"/>
              <a:gd name="T7" fmla="*/ 17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352">
                <a:moveTo>
                  <a:pt x="304" y="175"/>
                </a:moveTo>
                <a:lnTo>
                  <a:pt x="0" y="352"/>
                </a:lnTo>
                <a:lnTo>
                  <a:pt x="0" y="0"/>
                </a:lnTo>
                <a:lnTo>
                  <a:pt x="304" y="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8594499" y="933392"/>
            <a:ext cx="187060" cy="217197"/>
          </a:xfrm>
          <a:custGeom>
            <a:avLst/>
            <a:gdLst>
              <a:gd name="T0" fmla="*/ 180 w 180"/>
              <a:gd name="T1" fmla="*/ 104 h 209"/>
              <a:gd name="T2" fmla="*/ 0 w 180"/>
              <a:gd name="T3" fmla="*/ 209 h 209"/>
              <a:gd name="T4" fmla="*/ 0 w 180"/>
              <a:gd name="T5" fmla="*/ 0 h 209"/>
              <a:gd name="T6" fmla="*/ 180 w 180"/>
              <a:gd name="T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09">
                <a:moveTo>
                  <a:pt x="180" y="104"/>
                </a:moveTo>
                <a:lnTo>
                  <a:pt x="0" y="209"/>
                </a:lnTo>
                <a:lnTo>
                  <a:pt x="0" y="0"/>
                </a:lnTo>
                <a:lnTo>
                  <a:pt x="18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3EA845-D483-40E2-A31D-00C593EC8AA4}"/>
              </a:ext>
            </a:extLst>
          </p:cNvPr>
          <p:cNvSpPr txBox="1"/>
          <p:nvPr/>
        </p:nvSpPr>
        <p:spPr>
          <a:xfrm>
            <a:off x="9274559" y="4650828"/>
            <a:ext cx="29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小组成员：杨金朋，黄镇涛，曾诺，刘志恒，卢义文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C59C91-9D41-408D-9488-80F85ACF1687}"/>
              </a:ext>
            </a:extLst>
          </p:cNvPr>
          <p:cNvSpPr txBox="1"/>
          <p:nvPr/>
        </p:nvSpPr>
        <p:spPr>
          <a:xfrm>
            <a:off x="8777894" y="3958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组长：陈国宝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3201" y="2817132"/>
            <a:ext cx="5024629" cy="3158350"/>
            <a:chOff x="1935467" y="2842890"/>
            <a:chExt cx="5024629" cy="315835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iṡḻïḍé">
            <a:extLst>
              <a:ext uri="{FF2B5EF4-FFF2-40B4-BE49-F238E27FC236}">
                <a16:creationId xmlns:a16="http://schemas.microsoft.com/office/drawing/2014/main" id="{22DC49B4-3F4B-4848-A11B-B56A23E42CAB}"/>
              </a:ext>
            </a:extLst>
          </p:cNvPr>
          <p:cNvSpPr/>
          <p:nvPr/>
        </p:nvSpPr>
        <p:spPr>
          <a:xfrm>
            <a:off x="4945422" y="2483972"/>
            <a:ext cx="1100970" cy="328660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244169"/>
              <a:gd name="connsiteY0" fmla="*/ 587600 h 587600"/>
              <a:gd name="connsiteX1" fmla="*/ 830153 w 3244169"/>
              <a:gd name="connsiteY1" fmla="*/ 0 h 587600"/>
              <a:gd name="connsiteX2" fmla="*/ 3244169 w 3244169"/>
              <a:gd name="connsiteY2" fmla="*/ 0 h 587600"/>
              <a:gd name="connsiteX0" fmla="*/ 0 w 3923935"/>
              <a:gd name="connsiteY0" fmla="*/ 587600 h 587600"/>
              <a:gd name="connsiteX1" fmla="*/ 830153 w 3923935"/>
              <a:gd name="connsiteY1" fmla="*/ 0 h 587600"/>
              <a:gd name="connsiteX2" fmla="*/ 3923935 w 3923935"/>
              <a:gd name="connsiteY2" fmla="*/ 245721 h 587600"/>
              <a:gd name="connsiteX0" fmla="*/ 0 w 3923935"/>
              <a:gd name="connsiteY0" fmla="*/ 341879 h 341879"/>
              <a:gd name="connsiteX1" fmla="*/ 1453272 w 3923935"/>
              <a:gd name="connsiteY1" fmla="*/ 39632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45566 w 3923935"/>
              <a:gd name="connsiteY1" fmla="*/ 7926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26683 w 3923935"/>
              <a:gd name="connsiteY1" fmla="*/ 0 h 341879"/>
              <a:gd name="connsiteX2" fmla="*/ 3923935 w 3923935"/>
              <a:gd name="connsiteY2" fmla="*/ 0 h 3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935" h="341879">
                <a:moveTo>
                  <a:pt x="0" y="341879"/>
                </a:moveTo>
                <a:lnTo>
                  <a:pt x="1226683" y="0"/>
                </a:lnTo>
                <a:lnTo>
                  <a:pt x="3923935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B1A6FA-BF9C-4E94-9C7A-076423EA9C35}"/>
              </a:ext>
            </a:extLst>
          </p:cNvPr>
          <p:cNvSpPr txBox="1"/>
          <p:nvPr/>
        </p:nvSpPr>
        <p:spPr>
          <a:xfrm>
            <a:off x="6081031" y="2286357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开始页面，设置页面： </a:t>
            </a:r>
            <a:r>
              <a:rPr lang="zh-CN" altLang="en-US" dirty="0"/>
              <a:t>曾诺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Start Scene, Setting Scene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18CE49-D82B-4231-8C56-A416540E1510}"/>
              </a:ext>
            </a:extLst>
          </p:cNvPr>
          <p:cNvSpPr txBox="1"/>
          <p:nvPr/>
        </p:nvSpPr>
        <p:spPr>
          <a:xfrm>
            <a:off x="6145057" y="447947"/>
            <a:ext cx="568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具体功能繁多，实现人员关联大暂时不一一说明。</a:t>
            </a:r>
            <a:endParaRPr lang="en-US" altLang="zh-CN" dirty="0"/>
          </a:p>
          <a:p>
            <a:r>
              <a:rPr lang="en-US" altLang="zh-CN" dirty="0"/>
              <a:t>There are many specific functions, and the implementation of the personnel is large, so I will not explain them one by one.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39CB87-EE06-4684-8AF3-A8746BE1EF87}"/>
              </a:ext>
            </a:extLst>
          </p:cNvPr>
          <p:cNvSpPr txBox="1"/>
          <p:nvPr/>
        </p:nvSpPr>
        <p:spPr>
          <a:xfrm>
            <a:off x="7187980" y="2924438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选歌页面 ：</a:t>
            </a:r>
            <a:r>
              <a:rPr lang="zh-CN" altLang="en-US" dirty="0"/>
              <a:t>陈国宝，刘志恒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Select Scene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CC92BC-C94D-49CC-AC09-A492864D736E}"/>
              </a:ext>
            </a:extLst>
          </p:cNvPr>
          <p:cNvSpPr txBox="1"/>
          <p:nvPr/>
        </p:nvSpPr>
        <p:spPr>
          <a:xfrm>
            <a:off x="7679383" y="3954749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游戏页面： </a:t>
            </a:r>
            <a:r>
              <a:rPr lang="zh-CN" altLang="en-US" dirty="0"/>
              <a:t>杨金朋，黄镇涛，卢义文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MainGame Scene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7096F1-CF79-471E-81A8-7D96267EAFA4}"/>
              </a:ext>
            </a:extLst>
          </p:cNvPr>
          <p:cNvSpPr txBox="1"/>
          <p:nvPr/>
        </p:nvSpPr>
        <p:spPr>
          <a:xfrm>
            <a:off x="8295919" y="5103690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结算页面： </a:t>
            </a:r>
            <a:r>
              <a:rPr lang="zh-CN" altLang="en-US" dirty="0"/>
              <a:t>黄镇涛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Result Scene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36" name="iṡḻïḍé">
            <a:extLst>
              <a:ext uri="{FF2B5EF4-FFF2-40B4-BE49-F238E27FC236}">
                <a16:creationId xmlns:a16="http://schemas.microsoft.com/office/drawing/2014/main" id="{082D06DA-FD08-4D4B-B852-D8DCF086624C}"/>
              </a:ext>
            </a:extLst>
          </p:cNvPr>
          <p:cNvSpPr/>
          <p:nvPr/>
        </p:nvSpPr>
        <p:spPr>
          <a:xfrm rot="14038185">
            <a:off x="2085682" y="3542735"/>
            <a:ext cx="1100970" cy="505242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244169"/>
              <a:gd name="connsiteY0" fmla="*/ 587600 h 587600"/>
              <a:gd name="connsiteX1" fmla="*/ 830153 w 3244169"/>
              <a:gd name="connsiteY1" fmla="*/ 0 h 587600"/>
              <a:gd name="connsiteX2" fmla="*/ 3244169 w 3244169"/>
              <a:gd name="connsiteY2" fmla="*/ 0 h 587600"/>
              <a:gd name="connsiteX0" fmla="*/ 0 w 3923935"/>
              <a:gd name="connsiteY0" fmla="*/ 587600 h 587600"/>
              <a:gd name="connsiteX1" fmla="*/ 830153 w 3923935"/>
              <a:gd name="connsiteY1" fmla="*/ 0 h 587600"/>
              <a:gd name="connsiteX2" fmla="*/ 3923935 w 3923935"/>
              <a:gd name="connsiteY2" fmla="*/ 245721 h 587600"/>
              <a:gd name="connsiteX0" fmla="*/ 0 w 3923935"/>
              <a:gd name="connsiteY0" fmla="*/ 341879 h 341879"/>
              <a:gd name="connsiteX1" fmla="*/ 1453272 w 3923935"/>
              <a:gd name="connsiteY1" fmla="*/ 39632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45566 w 3923935"/>
              <a:gd name="connsiteY1" fmla="*/ 7926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26683 w 3923935"/>
              <a:gd name="connsiteY1" fmla="*/ 0 h 341879"/>
              <a:gd name="connsiteX2" fmla="*/ 3923935 w 3923935"/>
              <a:gd name="connsiteY2" fmla="*/ 0 h 3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935" h="341879">
                <a:moveTo>
                  <a:pt x="0" y="341879"/>
                </a:moveTo>
                <a:lnTo>
                  <a:pt x="1226683" y="0"/>
                </a:lnTo>
                <a:lnTo>
                  <a:pt x="3923935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75FCD7-F40D-4455-87B3-CE75E3EC3379}"/>
              </a:ext>
            </a:extLst>
          </p:cNvPr>
          <p:cNvSpPr txBox="1"/>
          <p:nvPr/>
        </p:nvSpPr>
        <p:spPr>
          <a:xfrm>
            <a:off x="383930" y="26843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美工</a:t>
            </a:r>
            <a:r>
              <a:rPr lang="zh-CN" altLang="en-US" dirty="0"/>
              <a:t>：黄镇涛，曾诺，</a:t>
            </a:r>
            <a:endParaRPr lang="en-US" altLang="zh-CN" dirty="0"/>
          </a:p>
          <a:p>
            <a:r>
              <a:rPr lang="zh-CN" altLang="en-US" dirty="0"/>
              <a:t>刘志恒，卢义文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Artist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667183F-7275-434B-BAA7-153A68C8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38" y="5879513"/>
            <a:ext cx="1987468" cy="40846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E7526C4-5217-4E62-BE4E-24E0E1FD3B9C}"/>
              </a:ext>
            </a:extLst>
          </p:cNvPr>
          <p:cNvSpPr txBox="1"/>
          <p:nvPr/>
        </p:nvSpPr>
        <p:spPr>
          <a:xfrm>
            <a:off x="7342791" y="60599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乐谱生成工具：</a:t>
            </a:r>
            <a:r>
              <a:rPr lang="zh-CN" altLang="en-US" dirty="0"/>
              <a:t>杨金朋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Score generation tool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40" name="isļidê">
            <a:extLst>
              <a:ext uri="{FF2B5EF4-FFF2-40B4-BE49-F238E27FC236}">
                <a16:creationId xmlns:a16="http://schemas.microsoft.com/office/drawing/2014/main" id="{630E60D3-C525-46DC-B30B-6CE8DC99123F}"/>
              </a:ext>
            </a:extLst>
          </p:cNvPr>
          <p:cNvSpPr txBox="1"/>
          <p:nvPr/>
        </p:nvSpPr>
        <p:spPr>
          <a:xfrm>
            <a:off x="46828" y="28604"/>
            <a:ext cx="5360838" cy="19733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项目分工的方式是，分配具体页面实现，之后再具体功能分配实现，大家相互帮助。</a:t>
            </a:r>
            <a:endParaRPr lang="en-US" altLang="zh-CN" sz="2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way to divide the project is to assign specific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implementations, and then to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specific function ass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ign implementations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everyone helps each other.</a:t>
            </a:r>
          </a:p>
        </p:txBody>
      </p:sp>
      <p:sp>
        <p:nvSpPr>
          <p:cNvPr id="41" name="iṡḻïḍé">
            <a:extLst>
              <a:ext uri="{FF2B5EF4-FFF2-40B4-BE49-F238E27FC236}">
                <a16:creationId xmlns:a16="http://schemas.microsoft.com/office/drawing/2014/main" id="{8762EE05-F720-4554-861C-7C1D9106926F}"/>
              </a:ext>
            </a:extLst>
          </p:cNvPr>
          <p:cNvSpPr/>
          <p:nvPr/>
        </p:nvSpPr>
        <p:spPr>
          <a:xfrm rot="10800000">
            <a:off x="2281420" y="5310617"/>
            <a:ext cx="1100970" cy="408466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244169"/>
              <a:gd name="connsiteY0" fmla="*/ 587600 h 587600"/>
              <a:gd name="connsiteX1" fmla="*/ 830153 w 3244169"/>
              <a:gd name="connsiteY1" fmla="*/ 0 h 587600"/>
              <a:gd name="connsiteX2" fmla="*/ 3244169 w 3244169"/>
              <a:gd name="connsiteY2" fmla="*/ 0 h 587600"/>
              <a:gd name="connsiteX0" fmla="*/ 0 w 3923935"/>
              <a:gd name="connsiteY0" fmla="*/ 587600 h 587600"/>
              <a:gd name="connsiteX1" fmla="*/ 830153 w 3923935"/>
              <a:gd name="connsiteY1" fmla="*/ 0 h 587600"/>
              <a:gd name="connsiteX2" fmla="*/ 3923935 w 3923935"/>
              <a:gd name="connsiteY2" fmla="*/ 245721 h 587600"/>
              <a:gd name="connsiteX0" fmla="*/ 0 w 3923935"/>
              <a:gd name="connsiteY0" fmla="*/ 341879 h 341879"/>
              <a:gd name="connsiteX1" fmla="*/ 1453272 w 3923935"/>
              <a:gd name="connsiteY1" fmla="*/ 39632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45566 w 3923935"/>
              <a:gd name="connsiteY1" fmla="*/ 7926 h 341879"/>
              <a:gd name="connsiteX2" fmla="*/ 3923935 w 3923935"/>
              <a:gd name="connsiteY2" fmla="*/ 0 h 341879"/>
              <a:gd name="connsiteX0" fmla="*/ 0 w 3923935"/>
              <a:gd name="connsiteY0" fmla="*/ 341879 h 341879"/>
              <a:gd name="connsiteX1" fmla="*/ 1226683 w 3923935"/>
              <a:gd name="connsiteY1" fmla="*/ 0 h 341879"/>
              <a:gd name="connsiteX2" fmla="*/ 3923935 w 3923935"/>
              <a:gd name="connsiteY2" fmla="*/ 0 h 3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935" h="341879">
                <a:moveTo>
                  <a:pt x="0" y="341879"/>
                </a:moveTo>
                <a:lnTo>
                  <a:pt x="1226683" y="0"/>
                </a:lnTo>
                <a:lnTo>
                  <a:pt x="3923935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3F0444-FB34-4366-A64A-62425AE43822}"/>
              </a:ext>
            </a:extLst>
          </p:cNvPr>
          <p:cNvSpPr txBox="1"/>
          <p:nvPr/>
        </p:nvSpPr>
        <p:spPr>
          <a:xfrm>
            <a:off x="648338" y="546248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音效</a:t>
            </a:r>
            <a:r>
              <a:rPr lang="zh-CN" altLang="en-US" dirty="0"/>
              <a:t>：卢义文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Sound effect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96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/>
      <p:bldP spid="36" grpId="0" animBg="1"/>
      <p:bldP spid="37" grpId="0"/>
      <p:bldP spid="39" grpId="0"/>
      <p:bldP spid="40" grpId="0"/>
      <p:bldP spid="41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CB88E-4F34-4C11-A265-54C4E70C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0" y="191436"/>
            <a:ext cx="10850563" cy="849721"/>
          </a:xfrm>
        </p:spPr>
        <p:txBody>
          <a:bodyPr>
            <a:normAutofit/>
          </a:bodyPr>
          <a:lstStyle/>
          <a:p>
            <a:r>
              <a:rPr lang="zh-CN" altLang="en-US" sz="3100" dirty="0"/>
              <a:t>部分已经实现功能展示</a:t>
            </a:r>
            <a:br>
              <a:rPr lang="en-US" altLang="zh-CN" dirty="0"/>
            </a:br>
            <a:r>
              <a:rPr lang="en-US" altLang="zh-CN" sz="2400" b="0" dirty="0"/>
              <a:t>Partially implemented features</a:t>
            </a:r>
            <a:endParaRPr lang="zh-CN" altLang="en-US" b="0" dirty="0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9D7EA21-0E85-4411-97FD-BA526591F60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68201" y="2101437"/>
            <a:ext cx="4241571" cy="3158350"/>
            <a:chOff x="1935467" y="2842890"/>
            <a:chExt cx="4241571" cy="315835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C0E0B5DB-796D-404A-8E88-38B086C4E262}"/>
                </a:ext>
              </a:extLst>
            </p:cNvPr>
            <p:cNvSpPr/>
            <p:nvPr/>
          </p:nvSpPr>
          <p:spPr>
            <a:xfrm flipV="1">
              <a:off x="5054616" y="4638427"/>
              <a:ext cx="1122422" cy="454088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CAF1DDB4-2411-42C0-97BB-D75EEF50AC21}"/>
                </a:ext>
              </a:extLst>
            </p:cNvPr>
            <p:cNvSpPr/>
            <p:nvPr/>
          </p:nvSpPr>
          <p:spPr>
            <a:xfrm>
              <a:off x="4819130" y="3223513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1FB2B1D0-82F7-4119-8B55-F18E5F8E9E69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17" name="ïṩľîḓè">
                <a:extLst>
                  <a:ext uri="{FF2B5EF4-FFF2-40B4-BE49-F238E27FC236}">
                    <a16:creationId xmlns:a16="http://schemas.microsoft.com/office/drawing/2014/main" id="{6F040A1D-FD15-4A5B-AC5D-0C2E755EA133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ŝļídé">
                <a:extLst>
                  <a:ext uri="{FF2B5EF4-FFF2-40B4-BE49-F238E27FC236}">
                    <a16:creationId xmlns:a16="http://schemas.microsoft.com/office/drawing/2014/main" id="{DD865515-9097-4611-A3DF-B45A6E1D27B2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Sḷîḍe">
                <a:extLst>
                  <a:ext uri="{FF2B5EF4-FFF2-40B4-BE49-F238E27FC236}">
                    <a16:creationId xmlns:a16="http://schemas.microsoft.com/office/drawing/2014/main" id="{003C4C3D-5EE2-49BE-AA5B-8702CBD2DD81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E1124A6A-0826-4AFC-A50C-3CB76DB1E369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7CF96995-2406-424C-AF40-E6EEBB80D960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FF106C52-4329-4554-BF2C-879F77824EF3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4CB28F6-8DBA-4B7D-A3B1-A9ABE6D58AAA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DB98E3B4-5D7A-4D89-A65C-35B86725EAB4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51FE21C8-2CB1-4495-83FA-E602AFB54CD6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9E493B25-ADE9-4381-8D23-1CBAF8450427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7B95704-66C4-49F5-93D7-AECF0AEEA3A5}"/>
              </a:ext>
            </a:extLst>
          </p:cNvPr>
          <p:cNvSpPr txBox="1"/>
          <p:nvPr/>
        </p:nvSpPr>
        <p:spPr>
          <a:xfrm>
            <a:off x="7816174" y="22901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游戏重新开始功能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restart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E7AE17-48CE-49D0-8515-8BBCB4592080}"/>
              </a:ext>
            </a:extLst>
          </p:cNvPr>
          <p:cNvSpPr txBox="1"/>
          <p:nvPr/>
        </p:nvSpPr>
        <p:spPr>
          <a:xfrm>
            <a:off x="8216549" y="412757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暂停功能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pause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39" name="i$lîde">
            <a:extLst>
              <a:ext uri="{FF2B5EF4-FFF2-40B4-BE49-F238E27FC236}">
                <a16:creationId xmlns:a16="http://schemas.microsoft.com/office/drawing/2014/main" id="{244AE09A-F78F-4309-B99D-4967ACAF9C0D}"/>
              </a:ext>
            </a:extLst>
          </p:cNvPr>
          <p:cNvSpPr/>
          <p:nvPr/>
        </p:nvSpPr>
        <p:spPr>
          <a:xfrm>
            <a:off x="5523334" y="1531842"/>
            <a:ext cx="1235686" cy="570305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365210"/>
              <a:gd name="connsiteY0" fmla="*/ 603002 h 603002"/>
              <a:gd name="connsiteX1" fmla="*/ 951194 w 3365210"/>
              <a:gd name="connsiteY1" fmla="*/ 0 h 603002"/>
              <a:gd name="connsiteX2" fmla="*/ 3365210 w 3365210"/>
              <a:gd name="connsiteY2" fmla="*/ 0 h 603002"/>
              <a:gd name="connsiteX0" fmla="*/ 0 w 3385630"/>
              <a:gd name="connsiteY0" fmla="*/ 610944 h 610944"/>
              <a:gd name="connsiteX1" fmla="*/ 971614 w 3385630"/>
              <a:gd name="connsiteY1" fmla="*/ 0 h 610944"/>
              <a:gd name="connsiteX2" fmla="*/ 3385630 w 3385630"/>
              <a:gd name="connsiteY2" fmla="*/ 0 h 610944"/>
              <a:gd name="connsiteX0" fmla="*/ 0 w 3406050"/>
              <a:gd name="connsiteY0" fmla="*/ 626827 h 626827"/>
              <a:gd name="connsiteX1" fmla="*/ 992034 w 3406050"/>
              <a:gd name="connsiteY1" fmla="*/ 0 h 626827"/>
              <a:gd name="connsiteX2" fmla="*/ 3406050 w 3406050"/>
              <a:gd name="connsiteY2" fmla="*/ 0 h 626827"/>
              <a:gd name="connsiteX0" fmla="*/ 0 w 3316610"/>
              <a:gd name="connsiteY0" fmla="*/ 597896 h 597896"/>
              <a:gd name="connsiteX1" fmla="*/ 902594 w 3316610"/>
              <a:gd name="connsiteY1" fmla="*/ 0 h 597896"/>
              <a:gd name="connsiteX2" fmla="*/ 3316610 w 3316610"/>
              <a:gd name="connsiteY2" fmla="*/ 0 h 597896"/>
              <a:gd name="connsiteX0" fmla="*/ 0 w 3316610"/>
              <a:gd name="connsiteY0" fmla="*/ 925082 h 925082"/>
              <a:gd name="connsiteX1" fmla="*/ 1345324 w 3316610"/>
              <a:gd name="connsiteY1" fmla="*/ 0 h 925082"/>
              <a:gd name="connsiteX2" fmla="*/ 3316610 w 3316610"/>
              <a:gd name="connsiteY2" fmla="*/ 327186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32719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0 h 9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442" h="925082">
                <a:moveTo>
                  <a:pt x="0" y="925082"/>
                </a:moveTo>
                <a:lnTo>
                  <a:pt x="1345324" y="0"/>
                </a:lnTo>
                <a:lnTo>
                  <a:pt x="3343442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4975F6-561D-41FF-97E4-7CF6F72C182D}"/>
              </a:ext>
            </a:extLst>
          </p:cNvPr>
          <p:cNvSpPr txBox="1"/>
          <p:nvPr/>
        </p:nvSpPr>
        <p:spPr>
          <a:xfrm>
            <a:off x="6887350" y="1201957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判定反馈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Decision feedback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41" name="iŝḷïḓe">
            <a:extLst>
              <a:ext uri="{FF2B5EF4-FFF2-40B4-BE49-F238E27FC236}">
                <a16:creationId xmlns:a16="http://schemas.microsoft.com/office/drawing/2014/main" id="{9295C3F6-7A71-47A3-B58A-2E7E0C7AAB40}"/>
              </a:ext>
            </a:extLst>
          </p:cNvPr>
          <p:cNvSpPr/>
          <p:nvPr/>
        </p:nvSpPr>
        <p:spPr>
          <a:xfrm flipV="1">
            <a:off x="6507972" y="4730975"/>
            <a:ext cx="1501799" cy="667151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548636"/>
              <a:gd name="connsiteY0" fmla="*/ 791672 h 791672"/>
              <a:gd name="connsiteX1" fmla="*/ 1134620 w 3548636"/>
              <a:gd name="connsiteY1" fmla="*/ 0 h 791672"/>
              <a:gd name="connsiteX2" fmla="*/ 3548636 w 3548636"/>
              <a:gd name="connsiteY2" fmla="*/ 0 h 791672"/>
              <a:gd name="connsiteX0" fmla="*/ 0 w 3492164"/>
              <a:gd name="connsiteY0" fmla="*/ 641569 h 641569"/>
              <a:gd name="connsiteX1" fmla="*/ 1078148 w 3492164"/>
              <a:gd name="connsiteY1" fmla="*/ 0 h 641569"/>
              <a:gd name="connsiteX2" fmla="*/ 3492164 w 3492164"/>
              <a:gd name="connsiteY2" fmla="*/ 0 h 641569"/>
              <a:gd name="connsiteX0" fmla="*/ 0 w 3593814"/>
              <a:gd name="connsiteY0" fmla="*/ 641569 h 641569"/>
              <a:gd name="connsiteX1" fmla="*/ 1179798 w 3593814"/>
              <a:gd name="connsiteY1" fmla="*/ 0 h 641569"/>
              <a:gd name="connsiteX2" fmla="*/ 3593814 w 3593814"/>
              <a:gd name="connsiteY2" fmla="*/ 0 h 64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814" h="641569">
                <a:moveTo>
                  <a:pt x="0" y="641569"/>
                </a:moveTo>
                <a:lnTo>
                  <a:pt x="1179798" y="0"/>
                </a:lnTo>
                <a:lnTo>
                  <a:pt x="3593814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iŝḷïḓe">
            <a:extLst>
              <a:ext uri="{FF2B5EF4-FFF2-40B4-BE49-F238E27FC236}">
                <a16:creationId xmlns:a16="http://schemas.microsoft.com/office/drawing/2014/main" id="{80A84A2B-DF71-4435-ACC0-63E952B71457}"/>
              </a:ext>
            </a:extLst>
          </p:cNvPr>
          <p:cNvSpPr/>
          <p:nvPr/>
        </p:nvSpPr>
        <p:spPr>
          <a:xfrm flipH="1" flipV="1">
            <a:off x="3734225" y="5024989"/>
            <a:ext cx="805444" cy="364776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548636"/>
              <a:gd name="connsiteY0" fmla="*/ 791672 h 791672"/>
              <a:gd name="connsiteX1" fmla="*/ 1134620 w 3548636"/>
              <a:gd name="connsiteY1" fmla="*/ 0 h 791672"/>
              <a:gd name="connsiteX2" fmla="*/ 3548636 w 3548636"/>
              <a:gd name="connsiteY2" fmla="*/ 0 h 791672"/>
              <a:gd name="connsiteX0" fmla="*/ 0 w 3492164"/>
              <a:gd name="connsiteY0" fmla="*/ 641569 h 641569"/>
              <a:gd name="connsiteX1" fmla="*/ 1078148 w 3492164"/>
              <a:gd name="connsiteY1" fmla="*/ 0 h 641569"/>
              <a:gd name="connsiteX2" fmla="*/ 3492164 w 3492164"/>
              <a:gd name="connsiteY2" fmla="*/ 0 h 641569"/>
              <a:gd name="connsiteX0" fmla="*/ 0 w 3593814"/>
              <a:gd name="connsiteY0" fmla="*/ 641569 h 641569"/>
              <a:gd name="connsiteX1" fmla="*/ 1179798 w 3593814"/>
              <a:gd name="connsiteY1" fmla="*/ 0 h 641569"/>
              <a:gd name="connsiteX2" fmla="*/ 3593814 w 3593814"/>
              <a:gd name="connsiteY2" fmla="*/ 0 h 64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814" h="641569">
                <a:moveTo>
                  <a:pt x="0" y="641569"/>
                </a:moveTo>
                <a:lnTo>
                  <a:pt x="1179798" y="0"/>
                </a:lnTo>
                <a:lnTo>
                  <a:pt x="3593814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51C1B20-A343-41F3-9F07-FF92E048DB65}"/>
              </a:ext>
            </a:extLst>
          </p:cNvPr>
          <p:cNvSpPr txBox="1"/>
          <p:nvPr/>
        </p:nvSpPr>
        <p:spPr>
          <a:xfrm>
            <a:off x="8164880" y="5259787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分数计算</a:t>
            </a:r>
            <a:endParaRPr lang="en-US" altLang="zh-CN" dirty="0"/>
          </a:p>
          <a:p>
            <a:r>
              <a:rPr lang="en-US" altLang="zh-CN" dirty="0">
                <a:latin typeface="Blackadder ITC" panose="04020505051007020D02" pitchFamily="82" charset="0"/>
              </a:rPr>
              <a:t>Score calculation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182EBC-071C-449A-A29C-12CA01956037}"/>
              </a:ext>
            </a:extLst>
          </p:cNvPr>
          <p:cNvSpPr txBox="1"/>
          <p:nvPr/>
        </p:nvSpPr>
        <p:spPr>
          <a:xfrm>
            <a:off x="1872207" y="5103679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/>
              <a:t>判定音效</a:t>
            </a:r>
            <a:endParaRPr lang="en-US" altLang="zh-CN" dirty="0"/>
          </a:p>
          <a:p>
            <a:pPr algn="r"/>
            <a:r>
              <a:rPr lang="en-US" altLang="zh-CN" dirty="0">
                <a:latin typeface="Blackadder ITC" panose="04020505051007020D02" pitchFamily="82" charset="0"/>
              </a:rPr>
              <a:t>Judging sound effect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45" name="i$lîde">
            <a:extLst>
              <a:ext uri="{FF2B5EF4-FFF2-40B4-BE49-F238E27FC236}">
                <a16:creationId xmlns:a16="http://schemas.microsoft.com/office/drawing/2014/main" id="{6CFD7FF5-9009-4DCD-BDC2-268E99027545}"/>
              </a:ext>
            </a:extLst>
          </p:cNvPr>
          <p:cNvSpPr/>
          <p:nvPr/>
        </p:nvSpPr>
        <p:spPr>
          <a:xfrm flipH="1" flipV="1">
            <a:off x="2941918" y="4071282"/>
            <a:ext cx="861953" cy="401784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365210"/>
              <a:gd name="connsiteY0" fmla="*/ 603002 h 603002"/>
              <a:gd name="connsiteX1" fmla="*/ 951194 w 3365210"/>
              <a:gd name="connsiteY1" fmla="*/ 0 h 603002"/>
              <a:gd name="connsiteX2" fmla="*/ 3365210 w 3365210"/>
              <a:gd name="connsiteY2" fmla="*/ 0 h 603002"/>
              <a:gd name="connsiteX0" fmla="*/ 0 w 3385630"/>
              <a:gd name="connsiteY0" fmla="*/ 610944 h 610944"/>
              <a:gd name="connsiteX1" fmla="*/ 971614 w 3385630"/>
              <a:gd name="connsiteY1" fmla="*/ 0 h 610944"/>
              <a:gd name="connsiteX2" fmla="*/ 3385630 w 3385630"/>
              <a:gd name="connsiteY2" fmla="*/ 0 h 610944"/>
              <a:gd name="connsiteX0" fmla="*/ 0 w 3406050"/>
              <a:gd name="connsiteY0" fmla="*/ 626827 h 626827"/>
              <a:gd name="connsiteX1" fmla="*/ 992034 w 3406050"/>
              <a:gd name="connsiteY1" fmla="*/ 0 h 626827"/>
              <a:gd name="connsiteX2" fmla="*/ 3406050 w 3406050"/>
              <a:gd name="connsiteY2" fmla="*/ 0 h 626827"/>
              <a:gd name="connsiteX0" fmla="*/ 0 w 3316610"/>
              <a:gd name="connsiteY0" fmla="*/ 597896 h 597896"/>
              <a:gd name="connsiteX1" fmla="*/ 902594 w 3316610"/>
              <a:gd name="connsiteY1" fmla="*/ 0 h 597896"/>
              <a:gd name="connsiteX2" fmla="*/ 3316610 w 3316610"/>
              <a:gd name="connsiteY2" fmla="*/ 0 h 597896"/>
              <a:gd name="connsiteX0" fmla="*/ 0 w 3316610"/>
              <a:gd name="connsiteY0" fmla="*/ 925082 h 925082"/>
              <a:gd name="connsiteX1" fmla="*/ 1345324 w 3316610"/>
              <a:gd name="connsiteY1" fmla="*/ 0 h 925082"/>
              <a:gd name="connsiteX2" fmla="*/ 3316610 w 3316610"/>
              <a:gd name="connsiteY2" fmla="*/ 327186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32719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0 h 9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442" h="925082">
                <a:moveTo>
                  <a:pt x="0" y="925082"/>
                </a:moveTo>
                <a:lnTo>
                  <a:pt x="1345324" y="0"/>
                </a:lnTo>
                <a:lnTo>
                  <a:pt x="3343442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01A763-B77F-4CB0-B742-284AFBAFECA9}"/>
              </a:ext>
            </a:extLst>
          </p:cNvPr>
          <p:cNvSpPr txBox="1"/>
          <p:nvPr/>
        </p:nvSpPr>
        <p:spPr>
          <a:xfrm>
            <a:off x="2278599" y="415398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/>
              <a:t>结算</a:t>
            </a:r>
            <a:endParaRPr lang="en-US" altLang="zh-CN" dirty="0"/>
          </a:p>
          <a:p>
            <a:pPr algn="r"/>
            <a:r>
              <a:rPr lang="en-US" altLang="zh-CN" dirty="0">
                <a:latin typeface="Blackadder ITC" panose="04020505051007020D02" pitchFamily="82" charset="0"/>
              </a:rPr>
              <a:t>result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47" name="i$lîde">
            <a:extLst>
              <a:ext uri="{FF2B5EF4-FFF2-40B4-BE49-F238E27FC236}">
                <a16:creationId xmlns:a16="http://schemas.microsoft.com/office/drawing/2014/main" id="{7D5616D9-0450-43FA-B3EA-A1292494A20D}"/>
              </a:ext>
            </a:extLst>
          </p:cNvPr>
          <p:cNvSpPr/>
          <p:nvPr/>
        </p:nvSpPr>
        <p:spPr>
          <a:xfrm flipH="1">
            <a:off x="3421328" y="2090824"/>
            <a:ext cx="861953" cy="401784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365210"/>
              <a:gd name="connsiteY0" fmla="*/ 603002 h 603002"/>
              <a:gd name="connsiteX1" fmla="*/ 951194 w 3365210"/>
              <a:gd name="connsiteY1" fmla="*/ 0 h 603002"/>
              <a:gd name="connsiteX2" fmla="*/ 3365210 w 3365210"/>
              <a:gd name="connsiteY2" fmla="*/ 0 h 603002"/>
              <a:gd name="connsiteX0" fmla="*/ 0 w 3385630"/>
              <a:gd name="connsiteY0" fmla="*/ 610944 h 610944"/>
              <a:gd name="connsiteX1" fmla="*/ 971614 w 3385630"/>
              <a:gd name="connsiteY1" fmla="*/ 0 h 610944"/>
              <a:gd name="connsiteX2" fmla="*/ 3385630 w 3385630"/>
              <a:gd name="connsiteY2" fmla="*/ 0 h 610944"/>
              <a:gd name="connsiteX0" fmla="*/ 0 w 3406050"/>
              <a:gd name="connsiteY0" fmla="*/ 626827 h 626827"/>
              <a:gd name="connsiteX1" fmla="*/ 992034 w 3406050"/>
              <a:gd name="connsiteY1" fmla="*/ 0 h 626827"/>
              <a:gd name="connsiteX2" fmla="*/ 3406050 w 3406050"/>
              <a:gd name="connsiteY2" fmla="*/ 0 h 626827"/>
              <a:gd name="connsiteX0" fmla="*/ 0 w 3316610"/>
              <a:gd name="connsiteY0" fmla="*/ 597896 h 597896"/>
              <a:gd name="connsiteX1" fmla="*/ 902594 w 3316610"/>
              <a:gd name="connsiteY1" fmla="*/ 0 h 597896"/>
              <a:gd name="connsiteX2" fmla="*/ 3316610 w 3316610"/>
              <a:gd name="connsiteY2" fmla="*/ 0 h 597896"/>
              <a:gd name="connsiteX0" fmla="*/ 0 w 3316610"/>
              <a:gd name="connsiteY0" fmla="*/ 925082 h 925082"/>
              <a:gd name="connsiteX1" fmla="*/ 1345324 w 3316610"/>
              <a:gd name="connsiteY1" fmla="*/ 0 h 925082"/>
              <a:gd name="connsiteX2" fmla="*/ 3316610 w 3316610"/>
              <a:gd name="connsiteY2" fmla="*/ 327186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32719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0 h 9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442" h="925082">
                <a:moveTo>
                  <a:pt x="0" y="925082"/>
                </a:moveTo>
                <a:lnTo>
                  <a:pt x="1345324" y="0"/>
                </a:lnTo>
                <a:lnTo>
                  <a:pt x="3343442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8" name="i$lîde">
            <a:extLst>
              <a:ext uri="{FF2B5EF4-FFF2-40B4-BE49-F238E27FC236}">
                <a16:creationId xmlns:a16="http://schemas.microsoft.com/office/drawing/2014/main" id="{6FF3AEC7-B3B0-4BBB-B9A3-AF654596D220}"/>
              </a:ext>
            </a:extLst>
          </p:cNvPr>
          <p:cNvSpPr/>
          <p:nvPr/>
        </p:nvSpPr>
        <p:spPr>
          <a:xfrm flipH="1">
            <a:off x="2941918" y="2770674"/>
            <a:ext cx="863153" cy="490668"/>
          </a:xfrm>
          <a:custGeom>
            <a:avLst/>
            <a:gdLst>
              <a:gd name="connsiteX0" fmla="*/ 0 w 3596640"/>
              <a:gd name="connsiteY0" fmla="*/ 841248 h 841248"/>
              <a:gd name="connsiteX1" fmla="*/ 1182624 w 3596640"/>
              <a:gd name="connsiteY1" fmla="*/ 0 h 841248"/>
              <a:gd name="connsiteX2" fmla="*/ 3596640 w 3596640"/>
              <a:gd name="connsiteY2" fmla="*/ 0 h 841248"/>
              <a:gd name="connsiteX0" fmla="*/ 0 w 3365210"/>
              <a:gd name="connsiteY0" fmla="*/ 603002 h 603002"/>
              <a:gd name="connsiteX1" fmla="*/ 951194 w 3365210"/>
              <a:gd name="connsiteY1" fmla="*/ 0 h 603002"/>
              <a:gd name="connsiteX2" fmla="*/ 3365210 w 3365210"/>
              <a:gd name="connsiteY2" fmla="*/ 0 h 603002"/>
              <a:gd name="connsiteX0" fmla="*/ 0 w 3385630"/>
              <a:gd name="connsiteY0" fmla="*/ 610944 h 610944"/>
              <a:gd name="connsiteX1" fmla="*/ 971614 w 3385630"/>
              <a:gd name="connsiteY1" fmla="*/ 0 h 610944"/>
              <a:gd name="connsiteX2" fmla="*/ 3385630 w 3385630"/>
              <a:gd name="connsiteY2" fmla="*/ 0 h 610944"/>
              <a:gd name="connsiteX0" fmla="*/ 0 w 3406050"/>
              <a:gd name="connsiteY0" fmla="*/ 626827 h 626827"/>
              <a:gd name="connsiteX1" fmla="*/ 992034 w 3406050"/>
              <a:gd name="connsiteY1" fmla="*/ 0 h 626827"/>
              <a:gd name="connsiteX2" fmla="*/ 3406050 w 3406050"/>
              <a:gd name="connsiteY2" fmla="*/ 0 h 626827"/>
              <a:gd name="connsiteX0" fmla="*/ 0 w 3316610"/>
              <a:gd name="connsiteY0" fmla="*/ 597896 h 597896"/>
              <a:gd name="connsiteX1" fmla="*/ 902594 w 3316610"/>
              <a:gd name="connsiteY1" fmla="*/ 0 h 597896"/>
              <a:gd name="connsiteX2" fmla="*/ 3316610 w 3316610"/>
              <a:gd name="connsiteY2" fmla="*/ 0 h 597896"/>
              <a:gd name="connsiteX0" fmla="*/ 0 w 3316610"/>
              <a:gd name="connsiteY0" fmla="*/ 925082 h 925082"/>
              <a:gd name="connsiteX1" fmla="*/ 1345324 w 3316610"/>
              <a:gd name="connsiteY1" fmla="*/ 0 h 925082"/>
              <a:gd name="connsiteX2" fmla="*/ 3316610 w 3316610"/>
              <a:gd name="connsiteY2" fmla="*/ 327186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32719 h 925082"/>
              <a:gd name="connsiteX0" fmla="*/ 0 w 3343442"/>
              <a:gd name="connsiteY0" fmla="*/ 925082 h 925082"/>
              <a:gd name="connsiteX1" fmla="*/ 1345324 w 3343442"/>
              <a:gd name="connsiteY1" fmla="*/ 0 h 925082"/>
              <a:gd name="connsiteX2" fmla="*/ 3343442 w 3343442"/>
              <a:gd name="connsiteY2" fmla="*/ 0 h 9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442" h="925082">
                <a:moveTo>
                  <a:pt x="0" y="925082"/>
                </a:moveTo>
                <a:lnTo>
                  <a:pt x="1345324" y="0"/>
                </a:lnTo>
                <a:lnTo>
                  <a:pt x="3343442" y="0"/>
                </a:lnTo>
              </a:path>
            </a:pathLst>
          </a:custGeom>
          <a:noFill/>
          <a:ln w="12700">
            <a:solidFill>
              <a:srgbClr val="D1DADD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8647CFB-BEA5-473F-9906-E3BE05B50696}"/>
              </a:ext>
            </a:extLst>
          </p:cNvPr>
          <p:cNvSpPr txBox="1"/>
          <p:nvPr/>
        </p:nvSpPr>
        <p:spPr>
          <a:xfrm>
            <a:off x="1692626" y="1767658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/>
              <a:t>音量调节</a:t>
            </a:r>
            <a:endParaRPr lang="en-US" altLang="zh-CN" dirty="0"/>
          </a:p>
          <a:p>
            <a:pPr algn="r"/>
            <a:r>
              <a:rPr lang="en-US" altLang="zh-CN" dirty="0">
                <a:latin typeface="Blackadder ITC" panose="04020505051007020D02" pitchFamily="82" charset="0"/>
              </a:rPr>
              <a:t>Volume adjustment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E77E71-08B5-4E5C-9B39-ADB79926D4F4}"/>
              </a:ext>
            </a:extLst>
          </p:cNvPr>
          <p:cNvSpPr/>
          <p:nvPr/>
        </p:nvSpPr>
        <p:spPr>
          <a:xfrm>
            <a:off x="2201396" y="254563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连击</a:t>
            </a:r>
            <a:endParaRPr lang="en-US" altLang="zh-CN" dirty="0"/>
          </a:p>
          <a:p>
            <a:pPr algn="r"/>
            <a:r>
              <a:rPr lang="en-US" altLang="zh-CN" dirty="0">
                <a:latin typeface="Blackadder ITC" panose="04020505051007020D02" pitchFamily="82" charset="0"/>
              </a:rPr>
              <a:t>combo</a:t>
            </a:r>
            <a:endParaRPr lang="zh-CN" altLang="en-US" dirty="0">
              <a:latin typeface="Blackadder ITC" panose="04020505051007020D02" pitchFamily="82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4D4A85A-9C8A-4D85-B118-4FBE7B11A560}"/>
              </a:ext>
            </a:extLst>
          </p:cNvPr>
          <p:cNvCxnSpPr>
            <a:cxnSpLocks/>
          </p:cNvCxnSpPr>
          <p:nvPr/>
        </p:nvCxnSpPr>
        <p:spPr>
          <a:xfrm>
            <a:off x="0" y="1184154"/>
            <a:ext cx="4539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8ED1776-B397-41F0-9EED-A0F1ABACA8FB}"/>
              </a:ext>
            </a:extLst>
          </p:cNvPr>
          <p:cNvCxnSpPr>
            <a:cxnSpLocks/>
          </p:cNvCxnSpPr>
          <p:nvPr/>
        </p:nvCxnSpPr>
        <p:spPr>
          <a:xfrm>
            <a:off x="7660158" y="6111754"/>
            <a:ext cx="4539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4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 animBg="1"/>
      <p:bldP spid="49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F7773-4B45-4CD9-9773-BB9B0DBB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br>
              <a:rPr lang="en-US" altLang="zh-CN" dirty="0"/>
            </a:br>
            <a:r>
              <a:rPr lang="en-US" altLang="zh-CN" sz="1800" b="0" dirty="0"/>
              <a:t>Work</a:t>
            </a:r>
            <a:endParaRPr lang="zh-CN" altLang="en-US" sz="1800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142B9-725E-4B1B-83A2-DA7221B5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09" y="1040873"/>
            <a:ext cx="7086598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95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项目总览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Project overview</a:t>
            </a:r>
            <a:endParaRPr lang="zh-CN" altLang="en-US" sz="2800" dirty="0">
              <a:latin typeface="Blackadder ITC" panose="04020505051007020D02" pitchFamily="82" charset="0"/>
            </a:endParaRP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99087"/>
                </a:solidFill>
              </a:rPr>
              <a:t> </a:t>
            </a:r>
            <a:endParaRPr lang="zh-CN" altLang="en-US" dirty="0">
              <a:solidFill>
                <a:srgbClr val="099087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33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88899"/>
            <a:ext cx="10850563" cy="1028699"/>
          </a:xfrm>
        </p:spPr>
        <p:txBody>
          <a:bodyPr/>
          <a:lstStyle/>
          <a:p>
            <a:r>
              <a:rPr lang="zh-CN" altLang="en-US" dirty="0"/>
              <a:t>项目总览</a:t>
            </a:r>
            <a:br>
              <a:rPr lang="en-US" altLang="zh-CN" dirty="0"/>
            </a:br>
            <a:r>
              <a:rPr lang="en-US" altLang="zh-CN" sz="1800" b="0" dirty="0"/>
              <a:t>Project overview</a:t>
            </a:r>
            <a:endParaRPr lang="zh-CN" altLang="en-US" b="0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ED5963E-9D3F-4D79-82BD-19A6C14B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256" y="-4079"/>
            <a:ext cx="2265744" cy="68580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2586B24C-9B92-4FB9-A710-66C41F0B9404}"/>
              </a:ext>
            </a:extLst>
          </p:cNvPr>
          <p:cNvSpPr txBox="1"/>
          <p:nvPr/>
        </p:nvSpPr>
        <p:spPr>
          <a:xfrm>
            <a:off x="5726222" y="12699"/>
            <a:ext cx="3886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----------------------------------------------</a:t>
            </a:r>
          </a:p>
          <a:p>
            <a:r>
              <a:rPr lang="zh-CN" altLang="en-US" dirty="0"/>
              <a:t>截止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r>
              <a:rPr lang="en-US" altLang="zh-CN" dirty="0"/>
              <a:t>19:09:05      </a:t>
            </a:r>
          </a:p>
          <a:p>
            <a:r>
              <a:rPr lang="en-US" altLang="zh-CN" dirty="0"/>
              <a:t>Dev Branch</a:t>
            </a:r>
          </a:p>
          <a:p>
            <a:r>
              <a:rPr lang="zh-CN" altLang="en-US" dirty="0"/>
              <a:t>其余</a:t>
            </a:r>
            <a:r>
              <a:rPr lang="en-US" altLang="zh-CN" dirty="0"/>
              <a:t>Branch</a:t>
            </a:r>
            <a:r>
              <a:rPr lang="zh-CN" altLang="en-US" dirty="0"/>
              <a:t>还有功能在制作</a:t>
            </a:r>
            <a:endParaRPr lang="en-US" altLang="zh-CN" dirty="0"/>
          </a:p>
          <a:p>
            <a:r>
              <a:rPr lang="en-US" altLang="zh-CN" dirty="0"/>
              <a:t>----------------------------------------------</a:t>
            </a:r>
          </a:p>
          <a:p>
            <a:r>
              <a:rPr lang="en-US" altLang="zh-CN" dirty="0"/>
              <a:t>Until November 29, 2018 19:09:05</a:t>
            </a:r>
          </a:p>
          <a:p>
            <a:r>
              <a:rPr lang="en-US" altLang="zh-CN" dirty="0"/>
              <a:t>Dev Branch</a:t>
            </a:r>
          </a:p>
          <a:p>
            <a:r>
              <a:rPr lang="en-US" altLang="zh-CN" dirty="0"/>
              <a:t>The other Branch has features in production.</a:t>
            </a:r>
          </a:p>
          <a:p>
            <a:r>
              <a:rPr lang="en-US" altLang="zh-CN" dirty="0"/>
              <a:t>-----------------------------------------------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21ACFEB-9149-4069-80C1-6638871C6BD5}"/>
              </a:ext>
            </a:extLst>
          </p:cNvPr>
          <p:cNvSpPr txBox="1"/>
          <p:nvPr/>
        </p:nvSpPr>
        <p:spPr>
          <a:xfrm>
            <a:off x="518758" y="1443860"/>
            <a:ext cx="412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https://github.com/LUEVE/MusicGame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CF38617-21B2-4086-8C26-420B77BFE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79" y="3030013"/>
            <a:ext cx="4570460" cy="3429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3359DD5-5257-44F6-B319-60F741A9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2" y="4109570"/>
            <a:ext cx="4649030" cy="2349443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E0A978-7EEB-41FB-A003-848CB01A4027}"/>
              </a:ext>
            </a:extLst>
          </p:cNvPr>
          <p:cNvCxnSpPr>
            <a:cxnSpLocks/>
          </p:cNvCxnSpPr>
          <p:nvPr/>
        </p:nvCxnSpPr>
        <p:spPr>
          <a:xfrm>
            <a:off x="0" y="1046221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70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Project display</a:t>
            </a: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10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A4FEA27B-4F32-4249-A1BC-4D80A5613FAD}"/>
              </a:ext>
            </a:extLst>
          </p:cNvPr>
          <p:cNvSpPr/>
          <p:nvPr/>
        </p:nvSpPr>
        <p:spPr>
          <a:xfrm>
            <a:off x="3489998" y="2505670"/>
            <a:ext cx="521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Let’s play </a:t>
            </a:r>
            <a:r>
              <a:rPr lang="en-US" altLang="zh-CN" sz="540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game</a:t>
            </a:r>
            <a:r>
              <a:rPr lang="en-US" altLang="zh-CN" sz="5400" b="0" cap="none" spc="0" dirty="0">
                <a:ln w="0"/>
                <a:solidFill>
                  <a:srgbClr val="73D0C9"/>
                </a:soli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  <a:endParaRPr lang="zh-CN" altLang="en-US" sz="5400" b="0" cap="none" spc="0" dirty="0">
              <a:ln w="0"/>
              <a:solidFill>
                <a:srgbClr val="73D0C9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382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8" y="1051361"/>
            <a:ext cx="12414636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项目展示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Agency FB" panose="020B0503020202020204" pitchFamily="34" charset="0"/>
                </a:rPr>
                <a:t>Project display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464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zh-CN" altLang="en-US" b="1" dirty="0"/>
                <a:t>项目总览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51000" y="2315374"/>
              <a:ext cx="3962574" cy="39025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分工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altLang="zh-CN" sz="1050" dirty="0">
                  <a:latin typeface="Agency FB" panose="020B0503020202020204" pitchFamily="34" charset="0"/>
                </a:rPr>
                <a:t>Division of work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51000" y="1426814"/>
              <a:ext cx="3962574" cy="44489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项目介绍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Agency FB" panose="020B0503020202020204" pitchFamily="34" charset="0"/>
                </a:rPr>
                <a:t>Project introduction</a:t>
              </a:r>
              <a:r>
                <a:rPr lang="en-US" altLang="zh-CN" sz="1050" dirty="0"/>
                <a:t>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12758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3952793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5790749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1B85470-DFD5-4DED-813F-E441ED49331A}"/>
              </a:ext>
            </a:extLst>
          </p:cNvPr>
          <p:cNvSpPr/>
          <p:nvPr/>
        </p:nvSpPr>
        <p:spPr>
          <a:xfrm>
            <a:off x="6910355" y="3606082"/>
            <a:ext cx="8980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Agency FB" panose="020B0503020202020204" pitchFamily="34" charset="0"/>
              </a:rPr>
              <a:t>Project overview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C71185-1495-4E82-9B9C-1EB8A0646D3A}"/>
              </a:ext>
            </a:extLst>
          </p:cNvPr>
          <p:cNvCxnSpPr/>
          <p:nvPr/>
        </p:nvCxnSpPr>
        <p:spPr>
          <a:xfrm>
            <a:off x="56457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252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项目介绍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274" y="4083338"/>
            <a:ext cx="7584213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Project introduction.</a:t>
            </a:r>
          </a:p>
          <a:p>
            <a:pPr lvl="0"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362F57B-D961-467F-9F7D-AC8A52BA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6056"/>
            <a:ext cx="10850563" cy="1028699"/>
          </a:xfrm>
        </p:spPr>
        <p:txBody>
          <a:bodyPr/>
          <a:lstStyle/>
          <a:p>
            <a:r>
              <a:rPr lang="zh-CN" altLang="en-US" dirty="0"/>
              <a:t>为什么要制作游戏？制作游戏不需要理由。</a:t>
            </a:r>
            <a:br>
              <a:rPr lang="en-US" altLang="zh-CN" dirty="0"/>
            </a:br>
            <a:r>
              <a:rPr lang="en-US" altLang="zh-CN" sz="2400" b="0" dirty="0">
                <a:latin typeface="Agency FB" panose="020B0503020202020204" pitchFamily="34" charset="0"/>
              </a:rPr>
              <a:t>Why do you want to make a game? There is no reason to make a game.</a:t>
            </a:r>
            <a:endParaRPr lang="zh-CN" altLang="en-US" b="0" dirty="0">
              <a:latin typeface="Agency FB" panose="020B0503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7A9716-5FD9-4EE5-BA32-CE0CDE16CEF6}"/>
              </a:ext>
            </a:extLst>
          </p:cNvPr>
          <p:cNvCxnSpPr>
            <a:cxnSpLocks/>
          </p:cNvCxnSpPr>
          <p:nvPr/>
        </p:nvCxnSpPr>
        <p:spPr>
          <a:xfrm>
            <a:off x="-801189" y="3874755"/>
            <a:ext cx="87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422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54 3.7037E-6 L 0.04258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0578"/>
            <a:ext cx="10850563" cy="1028699"/>
          </a:xfrm>
        </p:spPr>
        <p:txBody>
          <a:bodyPr/>
          <a:lstStyle/>
          <a:p>
            <a:r>
              <a:rPr lang="zh-CN" altLang="en-US" dirty="0"/>
              <a:t>什么是音游的组成元素？</a:t>
            </a:r>
            <a:br>
              <a:rPr lang="en-US" altLang="zh-CN" dirty="0"/>
            </a:br>
            <a:r>
              <a:rPr lang="en-US" altLang="zh-CN" sz="2000" dirty="0"/>
              <a:t>What is the constituent element of a music game?</a:t>
            </a:r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595203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78935" y="2134054"/>
                <a:ext cx="2012869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8919" y="2539420"/>
                <a:ext cx="560900" cy="897788"/>
                <a:chOff x="-3238647" y="803275"/>
                <a:chExt cx="660548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4"/>
                  <a:ext cx="361951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1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4" y="1657350"/>
                  <a:ext cx="133350" cy="133351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38647" y="842963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b="1" dirty="0"/>
                <a:t>节奏  </a:t>
              </a:r>
              <a:r>
                <a:rPr lang="en-US" altLang="zh-CN" b="1" dirty="0"/>
                <a:t>Tempo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音乐 </a:t>
              </a:r>
              <a:r>
                <a:rPr lang="en-US" altLang="zh-CN" b="1" dirty="0"/>
                <a:t>Music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 err="1"/>
                <a:t>Hitfeel</a:t>
              </a:r>
              <a:r>
                <a:rPr lang="en-US" altLang="zh-CN" b="1" dirty="0"/>
                <a:t> </a:t>
              </a:r>
              <a:r>
                <a:rPr lang="zh-CN" altLang="en-US" b="1" dirty="0"/>
                <a:t>打击感</a:t>
              </a:r>
              <a:endParaRPr lang="en-US" altLang="zh-CN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51CB435-5F7D-415A-93F5-CE3647A34EC0}"/>
              </a:ext>
            </a:extLst>
          </p:cNvPr>
          <p:cNvCxnSpPr/>
          <p:nvPr/>
        </p:nvCxnSpPr>
        <p:spPr>
          <a:xfrm>
            <a:off x="0" y="629174"/>
            <a:ext cx="4035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E42CCA5-5C8D-4FF4-9450-16991228370C}"/>
              </a:ext>
            </a:extLst>
          </p:cNvPr>
          <p:cNvSpPr txBox="1"/>
          <p:nvPr/>
        </p:nvSpPr>
        <p:spPr>
          <a:xfrm>
            <a:off x="0" y="54674"/>
            <a:ext cx="1677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游戏设计理念</a:t>
            </a:r>
            <a:endParaRPr lang="en-US" altLang="zh-CN" dirty="0"/>
          </a:p>
          <a:p>
            <a:r>
              <a:rPr lang="en-US" altLang="zh-CN" sz="1200" dirty="0"/>
              <a:t>Game design concept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43A0B-837B-4080-8B6D-2C1DE43E2988}"/>
              </a:ext>
            </a:extLst>
          </p:cNvPr>
          <p:cNvSpPr txBox="1"/>
          <p:nvPr/>
        </p:nvSpPr>
        <p:spPr>
          <a:xfrm>
            <a:off x="4885444" y="5473829"/>
            <a:ext cx="251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那游戏的本质是什么？</a:t>
            </a:r>
            <a:endParaRPr lang="en-US" altLang="zh-CN" dirty="0"/>
          </a:p>
          <a:p>
            <a:pPr algn="ctr"/>
            <a:r>
              <a:rPr lang="en-US" altLang="zh-CN" dirty="0">
                <a:latin typeface="Agency FB" panose="020B0503020202020204" pitchFamily="34" charset="0"/>
              </a:rPr>
              <a:t>What is the nature of the game?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94914C-2B1F-419A-86C2-9BF09C14AAD5}"/>
              </a:ext>
            </a:extLst>
          </p:cNvPr>
          <p:cNvSpPr/>
          <p:nvPr/>
        </p:nvSpPr>
        <p:spPr>
          <a:xfrm>
            <a:off x="5752720" y="6120160"/>
            <a:ext cx="954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快乐！</a:t>
            </a:r>
          </a:p>
          <a:p>
            <a:r>
              <a:rPr lang="en-US" altLang="zh-CN" dirty="0">
                <a:latin typeface="Agency FB" panose="020B0503020202020204" pitchFamily="34" charset="0"/>
              </a:rPr>
              <a:t>happy!</a:t>
            </a:r>
          </a:p>
        </p:txBody>
      </p:sp>
    </p:spTree>
    <p:extLst>
      <p:ext uri="{BB962C8B-B14F-4D97-AF65-F5344CB8AC3E}">
        <p14:creationId xmlns:p14="http://schemas.microsoft.com/office/powerpoint/2010/main" val="1867516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362F57B-D961-467F-9F7D-AC8A52BA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6056"/>
            <a:ext cx="10850563" cy="1028699"/>
          </a:xfrm>
        </p:spPr>
        <p:txBody>
          <a:bodyPr/>
          <a:lstStyle/>
          <a:p>
            <a:r>
              <a:rPr lang="zh-CN" altLang="en-US" dirty="0"/>
              <a:t>在实现基本音游的效果后再寻求创新。</a:t>
            </a:r>
            <a:br>
              <a:rPr lang="en-US" altLang="zh-CN" dirty="0"/>
            </a:br>
            <a:r>
              <a:rPr lang="en-US" altLang="zh-CN" sz="2400" b="0" dirty="0">
                <a:latin typeface="Agency FB" panose="020B0503020202020204" pitchFamily="34" charset="0"/>
              </a:rPr>
              <a:t>Seeking innovation after achieving the effect of basic sounds.</a:t>
            </a:r>
            <a:endParaRPr lang="zh-CN" altLang="en-US" b="0" dirty="0">
              <a:latin typeface="Agency FB" panose="020B0503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7A9716-5FD9-4EE5-BA32-CE0CDE16CEF6}"/>
              </a:ext>
            </a:extLst>
          </p:cNvPr>
          <p:cNvCxnSpPr>
            <a:cxnSpLocks/>
          </p:cNvCxnSpPr>
          <p:nvPr/>
        </p:nvCxnSpPr>
        <p:spPr>
          <a:xfrm>
            <a:off x="-801189" y="3874755"/>
            <a:ext cx="87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86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54 3.7037E-6 L 0.04258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 73">
            <a:extLst>
              <a:ext uri="{FF2B5EF4-FFF2-40B4-BE49-F238E27FC236}">
                <a16:creationId xmlns:a16="http://schemas.microsoft.com/office/drawing/2014/main" id="{7D67C7B4-085E-489C-97F0-07009DAF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4" y="330201"/>
            <a:ext cx="2784476" cy="10286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游戏结构</a:t>
            </a:r>
            <a:br>
              <a:rPr lang="en-US" altLang="zh-CN" dirty="0"/>
            </a:br>
            <a:r>
              <a:rPr lang="en-US" altLang="zh-CN" sz="1800" b="0" dirty="0"/>
              <a:t>Game structure</a:t>
            </a:r>
            <a:endParaRPr lang="zh-CN" altLang="en-US" b="0" dirty="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4D863B3-9EB3-4ACA-B6D0-B94103D8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4" y="1612900"/>
            <a:ext cx="4465638" cy="5098371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F1C68FE4-B8DE-4668-BB4D-7AB5D6642C48}"/>
              </a:ext>
            </a:extLst>
          </p:cNvPr>
          <p:cNvSpPr txBox="1"/>
          <p:nvPr/>
        </p:nvSpPr>
        <p:spPr>
          <a:xfrm>
            <a:off x="7454900" y="552162"/>
            <a:ext cx="26468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音乐美术风格</a:t>
            </a:r>
            <a:endParaRPr lang="en-US" altLang="zh-CN" sz="3200" b="1" dirty="0"/>
          </a:p>
          <a:p>
            <a:r>
              <a:rPr lang="en-US" altLang="zh-CN" dirty="0"/>
              <a:t>Music and Art</a:t>
            </a:r>
            <a:r>
              <a:rPr lang="en-US" altLang="zh-CN" sz="2000" dirty="0"/>
              <a:t> style</a:t>
            </a:r>
            <a:endParaRPr lang="zh-CN" alt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7CCD036-12C0-4BF5-8801-B32B6EF113B1}"/>
              </a:ext>
            </a:extLst>
          </p:cNvPr>
          <p:cNvSpPr txBox="1"/>
          <p:nvPr/>
        </p:nvSpPr>
        <p:spPr>
          <a:xfrm>
            <a:off x="7454900" y="1736920"/>
            <a:ext cx="4695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手绘，直男式美工，</a:t>
            </a:r>
            <a:r>
              <a:rPr lang="en-US" altLang="zh-CN" dirty="0"/>
              <a:t>PPT</a:t>
            </a:r>
            <a:r>
              <a:rPr lang="zh-CN" altLang="en-US" dirty="0"/>
              <a:t>制图</a:t>
            </a:r>
            <a:endParaRPr lang="en-US" altLang="zh-CN" dirty="0"/>
          </a:p>
          <a:p>
            <a:r>
              <a:rPr lang="zh-CN" altLang="en-US" dirty="0"/>
              <a:t>录音式真人音效</a:t>
            </a:r>
            <a:endParaRPr lang="en-US" altLang="zh-CN" dirty="0"/>
          </a:p>
          <a:p>
            <a:r>
              <a:rPr lang="en-US" altLang="zh-CN" dirty="0">
                <a:latin typeface="Bell MT" panose="02020503060305020303" pitchFamily="18" charset="0"/>
              </a:rPr>
              <a:t>Hand-painted, straight men's art, PPT graphics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Recording live sound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70D919BB-698F-49F3-926A-7FF57E96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24" y="2897755"/>
            <a:ext cx="6557052" cy="126433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5CCAD93A-CDA5-4352-A374-77319ACAC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378" y="4637096"/>
            <a:ext cx="1352550" cy="14478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E268E6E1-F709-4ACE-B55D-9C0220E5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00" y="4689484"/>
            <a:ext cx="6667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0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8950-7895-4EBE-BD35-0506413F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游戏界面</a:t>
            </a:r>
            <a:br>
              <a:rPr lang="en-US" altLang="zh-CN" dirty="0"/>
            </a:br>
            <a:r>
              <a:rPr lang="en-US" altLang="zh-CN" sz="2000" b="0" dirty="0"/>
              <a:t>Game UI</a:t>
            </a:r>
            <a:endParaRPr lang="zh-CN" altLang="en-US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32C3D-154D-4E7E-8CBE-1EA890AA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0" y="2466110"/>
            <a:ext cx="5167096" cy="4027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FE6F4D-180B-4078-B589-D2E1B8F0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14" y="1008777"/>
            <a:ext cx="6019885" cy="4645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A9ABA3-594C-455B-A86F-5973B5C7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48" y="214699"/>
            <a:ext cx="5527939" cy="42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274" y="4212702"/>
            <a:ext cx="7584213" cy="66339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>
                <a:latin typeface="Blackadder ITC" panose="04020505051007020D02" pitchFamily="82" charset="0"/>
              </a:rPr>
              <a:t>Division of work</a:t>
            </a:r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05763" y="39861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72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1eadb89-da42-4504-86ba-5765ad8fe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heme/theme1.xml><?xml version="1.0" encoding="utf-8"?>
<a:theme xmlns:a="http://schemas.openxmlformats.org/drawingml/2006/main" name="主题5">
  <a:themeElements>
    <a:clrScheme name="L1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99D"/>
      </a:accent1>
      <a:accent2>
        <a:srgbClr val="009589"/>
      </a:accent2>
      <a:accent3>
        <a:srgbClr val="006470"/>
      </a:accent3>
      <a:accent4>
        <a:srgbClr val="A48775"/>
      </a:accent4>
      <a:accent5>
        <a:srgbClr val="B1ACA9"/>
      </a:accent5>
      <a:accent6>
        <a:srgbClr val="CCC2BC"/>
      </a:accent6>
      <a:hlink>
        <a:srgbClr val="354A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425</TotalTime>
  <Words>412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微软雅黑</vt:lpstr>
      <vt:lpstr>Agency FB</vt:lpstr>
      <vt:lpstr>Arial</vt:lpstr>
      <vt:lpstr>Bell MT</vt:lpstr>
      <vt:lpstr>Blackadder ITC</vt:lpstr>
      <vt:lpstr>Calibri</vt:lpstr>
      <vt:lpstr>Impact</vt:lpstr>
      <vt:lpstr>Segoe UI Light</vt:lpstr>
      <vt:lpstr>主题5</vt:lpstr>
      <vt:lpstr>OfficePLUS</vt:lpstr>
      <vt:lpstr>音乐游戏</vt:lpstr>
      <vt:lpstr>PowerPoint 演示文稿</vt:lpstr>
      <vt:lpstr>项目介绍</vt:lpstr>
      <vt:lpstr>为什么要制作游戏？制作游戏不需要理由。 Why do you want to make a game? There is no reason to make a game.</vt:lpstr>
      <vt:lpstr>什么是音游的组成元素？ What is the constituent element of a music game?</vt:lpstr>
      <vt:lpstr>在实现基本音游的效果后再寻求创新。 Seeking innovation after achieving the effect of basic sounds.</vt:lpstr>
      <vt:lpstr>游戏结构 Game structure</vt:lpstr>
      <vt:lpstr>游戏界面 Game UI</vt:lpstr>
      <vt:lpstr>分工</vt:lpstr>
      <vt:lpstr>PowerPoint 演示文稿</vt:lpstr>
      <vt:lpstr>部分已经实现功能展示 Partially implemented features</vt:lpstr>
      <vt:lpstr>工作 Work</vt:lpstr>
      <vt:lpstr>项目总览</vt:lpstr>
      <vt:lpstr>项目总览 Project overview</vt:lpstr>
      <vt:lpstr>项目展示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卢义文</cp:lastModifiedBy>
  <cp:revision>61</cp:revision>
  <cp:lastPrinted>2018-04-24T16:00:00Z</cp:lastPrinted>
  <dcterms:created xsi:type="dcterms:W3CDTF">2018-04-24T16:00:00Z</dcterms:created>
  <dcterms:modified xsi:type="dcterms:W3CDTF">2018-12-25T15:49:43Z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51eadb89-da42-4504-86ba-5765ad8fe883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2018-11-06T07:52:41.6913344Z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