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748A1-9EA5-46D7-9712-0563813FCCAB}" type="datetimeFigureOut">
              <a:rPr lang="en-IN" smtClean="0"/>
              <a:t>Tue, 30/09/14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14C8A-05A4-4C98-A12D-1570924C4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28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C8A-05A4-4C98-A12D-1570924C483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589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C8A-05A4-4C98-A12D-1570924C483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97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C8A-05A4-4C98-A12D-1570924C483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6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0FEC-CDBD-42B2-AC28-86A47B34CCFC}" type="datetime1">
              <a:rPr lang="en-IN" smtClean="0"/>
              <a:t>Tue, 30/09/14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1C9E-0CC0-4231-BFAC-D17C708AD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72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A42C-0896-40E4-9DA7-B6FBC551B667}" type="datetime1">
              <a:rPr lang="en-IN" smtClean="0"/>
              <a:t>Tue, 30/09/14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1C9E-0CC0-4231-BFAC-D17C708AD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1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6198-3B08-4452-AB88-5F52892FC562}" type="datetime1">
              <a:rPr lang="en-IN" smtClean="0"/>
              <a:t>Tue, 30/09/14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1C9E-0CC0-4231-BFAC-D17C708AD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74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0242" y="365125"/>
            <a:ext cx="8213558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0242" y="1825625"/>
            <a:ext cx="8213557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Th" pitchFamily="2" charset="0"/>
                <a:ea typeface="Roboto Th" pitchFamily="2" charset="0"/>
              </a:defRPr>
            </a:lvl1pPr>
            <a:lvl2pPr>
              <a:defRPr>
                <a:solidFill>
                  <a:schemeClr val="bg1"/>
                </a:solidFill>
                <a:latin typeface="Roboto Th" pitchFamily="2" charset="0"/>
                <a:ea typeface="Roboto Th" pitchFamily="2" charset="0"/>
              </a:defRPr>
            </a:lvl2pPr>
            <a:lvl3pPr>
              <a:defRPr>
                <a:solidFill>
                  <a:schemeClr val="bg1"/>
                </a:solidFill>
                <a:latin typeface="Roboto Th" pitchFamily="2" charset="0"/>
                <a:ea typeface="Roboto Th" pitchFamily="2" charset="0"/>
              </a:defRPr>
            </a:lvl3pPr>
            <a:lvl4pPr>
              <a:defRPr>
                <a:solidFill>
                  <a:schemeClr val="bg1"/>
                </a:solidFill>
                <a:latin typeface="Roboto Th" pitchFamily="2" charset="0"/>
                <a:ea typeface="Roboto Th" pitchFamily="2" charset="0"/>
              </a:defRPr>
            </a:lvl4pPr>
            <a:lvl5pPr>
              <a:defRPr>
                <a:solidFill>
                  <a:schemeClr val="bg1"/>
                </a:solidFill>
                <a:latin typeface="Roboto Th" pitchFamily="2" charset="0"/>
                <a:ea typeface="Roboto Th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72699" y="6343650"/>
            <a:ext cx="1181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Cn" pitchFamily="2" charset="0"/>
                <a:ea typeface="Roboto Cn" pitchFamily="2" charset="0"/>
              </a:defRPr>
            </a:lvl1pPr>
          </a:lstStyle>
          <a:p>
            <a:fld id="{E07F6F72-A578-49BB-9344-BD175AE63D62}" type="datetime1">
              <a:rPr lang="en-IN" smtClean="0"/>
              <a:t>Tue, 30/09/14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53799" y="6343650"/>
            <a:ext cx="612942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Roboto Cn" pitchFamily="2" charset="0"/>
                <a:ea typeface="Roboto Cn" pitchFamily="2" charset="0"/>
              </a:defRPr>
            </a:lvl1pPr>
          </a:lstStyle>
          <a:p>
            <a:r>
              <a:rPr lang="en-IN" dirty="0" smtClean="0"/>
              <a:t>Day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1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2171-35AA-4D1C-9CC2-968FCEF3FC9B}" type="datetime1">
              <a:rPr lang="en-IN" smtClean="0"/>
              <a:t>Tue, 30/09/14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1C9E-0CC0-4231-BFAC-D17C708AD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2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9C62-7264-4266-BCBB-4B7F0F5982A9}" type="datetime1">
              <a:rPr lang="en-IN" smtClean="0"/>
              <a:t>Tue, 30/09/14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1C9E-0CC0-4231-BFAC-D17C708AD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44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B263-68AF-4EAE-B10E-0805C2B17CAB}" type="datetime1">
              <a:rPr lang="en-IN" smtClean="0"/>
              <a:t>Tue, 30/09/14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Day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1C9E-0CC0-4231-BFAC-D17C708AD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42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CBA4-EBEA-4023-A0F4-9ACDCC6673C3}" type="datetime1">
              <a:rPr lang="en-IN" smtClean="0"/>
              <a:t>Tue, 30/09/14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1C9E-0CC0-4231-BFAC-D17C708AD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8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FB03-DE0B-4A71-99BC-CA702F76571F}" type="datetime1">
              <a:rPr lang="en-IN" smtClean="0"/>
              <a:t>Tue, 30/09/14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1C9E-0CC0-4231-BFAC-D17C708AD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3696-5A6A-4C02-B82A-0B48516D8F3C}" type="datetime1">
              <a:rPr lang="en-IN" smtClean="0"/>
              <a:t>Tue, 30/09/14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1C9E-0CC0-4231-BFAC-D17C708AD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7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8ED7-B02C-4911-AF3C-DCCB43B04195}" type="datetime1">
              <a:rPr lang="en-IN" smtClean="0"/>
              <a:t>Tue, 30/09/14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1C9E-0CC0-4231-BFAC-D17C708AD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5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9984B-A6C0-4DE7-B6A7-BE4F8C7459DD}" type="datetime1">
              <a:rPr lang="en-IN" smtClean="0"/>
              <a:t>Tue, 30/09/14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81C9E-0CC0-4231-BFAC-D17C708AD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45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7789" y="214086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Mobivision</a:t>
            </a:r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Android App Dev Workshop</a:t>
            </a:r>
            <a:endParaRPr lang="en-IN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652" y="365125"/>
            <a:ext cx="8057148" cy="1325563"/>
          </a:xfrm>
        </p:spPr>
        <p:txBody>
          <a:bodyPr/>
          <a:lstStyle/>
          <a:p>
            <a:pPr algn="ctr"/>
            <a:r>
              <a:rPr lang="en-US" dirty="0" smtClean="0"/>
              <a:t>Activity Lifecycle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629" y="1690688"/>
            <a:ext cx="3845194" cy="4969520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2A30-17BD-42CB-AA77-E6147FD8C945}" type="datetime1">
              <a:rPr lang="en-IN" smtClean="0"/>
              <a:t>Tue, 30/09/14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Day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9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652" y="365125"/>
            <a:ext cx="8057148" cy="1325563"/>
          </a:xfrm>
        </p:spPr>
        <p:txBody>
          <a:bodyPr/>
          <a:lstStyle/>
          <a:p>
            <a:pPr algn="ctr"/>
            <a:r>
              <a:rPr lang="en-US" dirty="0" smtClean="0"/>
              <a:t>UI Components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536" y="1825625"/>
            <a:ext cx="2610802" cy="4351338"/>
          </a:xfrm>
        </p:spPr>
      </p:pic>
      <p:sp>
        <p:nvSpPr>
          <p:cNvPr id="5" name="TextBox 4"/>
          <p:cNvSpPr txBox="1"/>
          <p:nvPr/>
        </p:nvSpPr>
        <p:spPr>
          <a:xfrm>
            <a:off x="4307305" y="197317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Cn" pitchFamily="2" charset="0"/>
                <a:ea typeface="Roboto Cn" pitchFamily="2" charset="0"/>
              </a:rPr>
              <a:t>Action Bar</a:t>
            </a:r>
            <a:endParaRPr lang="en-IN" dirty="0">
              <a:solidFill>
                <a:schemeClr val="bg1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67633" y="172678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Cn" pitchFamily="2" charset="0"/>
                <a:ea typeface="Roboto Cn" pitchFamily="2" charset="0"/>
              </a:rPr>
              <a:t>Status Bar</a:t>
            </a:r>
            <a:endParaRPr lang="en-IN" dirty="0">
              <a:solidFill>
                <a:schemeClr val="bg1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6592" y="5807631"/>
            <a:ext cx="15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Cn" pitchFamily="2" charset="0"/>
                <a:ea typeface="Roboto Cn" pitchFamily="2" charset="0"/>
              </a:rPr>
              <a:t>Navigation Bar</a:t>
            </a:r>
            <a:endParaRPr lang="en-IN" dirty="0">
              <a:solidFill>
                <a:schemeClr val="bg1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7318" y="381662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Cn" pitchFamily="2" charset="0"/>
                <a:ea typeface="Roboto Cn" pitchFamily="2" charset="0"/>
              </a:rPr>
              <a:t>Activity</a:t>
            </a:r>
            <a:endParaRPr lang="en-IN" dirty="0">
              <a:solidFill>
                <a:schemeClr val="bg1"/>
              </a:solidFill>
              <a:latin typeface="Roboto Cn" pitchFamily="2" charset="0"/>
              <a:ea typeface="Roboto Cn" pitchFamily="2" charset="0"/>
            </a:endParaRPr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5464994" y="2157844"/>
            <a:ext cx="47654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64994" y="5992297"/>
            <a:ext cx="47654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576118" y="1899599"/>
            <a:ext cx="4915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64994" y="2342510"/>
            <a:ext cx="0" cy="35071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464994" y="5849675"/>
            <a:ext cx="476542" cy="10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464994" y="2319900"/>
            <a:ext cx="476542" cy="10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88452" y="4009504"/>
            <a:ext cx="47654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0204-F621-43B2-9D6C-C6C348FD4DB8}" type="datetime1">
              <a:rPr lang="en-IN" smtClean="0"/>
              <a:t>Tue, 30/09/14</a:t>
            </a:fld>
            <a:endParaRPr lang="en-IN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Day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652" y="365125"/>
            <a:ext cx="8057148" cy="1325563"/>
          </a:xfrm>
        </p:spPr>
        <p:txBody>
          <a:bodyPr/>
          <a:lstStyle/>
          <a:p>
            <a:pPr algn="ctr"/>
            <a:r>
              <a:rPr lang="en-US" dirty="0" smtClean="0"/>
              <a:t>UI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TextView</a:t>
            </a:r>
            <a:r>
              <a:rPr lang="en-US" dirty="0" smtClean="0"/>
              <a:t>, </a:t>
            </a:r>
            <a:r>
              <a:rPr lang="en-US" dirty="0" err="1" smtClean="0"/>
              <a:t>EditText</a:t>
            </a:r>
            <a:r>
              <a:rPr lang="en-US" dirty="0" smtClean="0"/>
              <a:t>, </a:t>
            </a:r>
            <a:r>
              <a:rPr lang="en-US" dirty="0" err="1" smtClean="0"/>
              <a:t>ImageView</a:t>
            </a:r>
            <a:r>
              <a:rPr lang="en-US" dirty="0" smtClean="0"/>
              <a:t>, Button</a:t>
            </a:r>
          </a:p>
          <a:p>
            <a:r>
              <a:rPr lang="en-US" dirty="0" err="1" smtClean="0"/>
              <a:t>RelativeLayout</a:t>
            </a:r>
            <a:r>
              <a:rPr lang="en-US" dirty="0" smtClean="0"/>
              <a:t>, </a:t>
            </a:r>
            <a:r>
              <a:rPr lang="en-US" dirty="0" err="1" smtClean="0"/>
              <a:t>LinearLayout</a:t>
            </a:r>
            <a:r>
              <a:rPr lang="en-US" dirty="0" smtClean="0"/>
              <a:t>, </a:t>
            </a:r>
            <a:r>
              <a:rPr lang="en-US" dirty="0" err="1" smtClean="0"/>
              <a:t>ScrollView</a:t>
            </a:r>
            <a:endParaRPr lang="en-US" dirty="0" smtClean="0"/>
          </a:p>
          <a:p>
            <a:r>
              <a:rPr lang="en-US" dirty="0" err="1" smtClean="0"/>
              <a:t>ProgressBar</a:t>
            </a:r>
            <a:r>
              <a:rPr lang="en-US" dirty="0" smtClean="0"/>
              <a:t>, </a:t>
            </a:r>
            <a:r>
              <a:rPr lang="en-US" dirty="0" err="1" smtClean="0"/>
              <a:t>ProgressDialog</a:t>
            </a:r>
            <a:r>
              <a:rPr lang="en-US" dirty="0" smtClean="0"/>
              <a:t>, </a:t>
            </a:r>
            <a:r>
              <a:rPr lang="en-US" dirty="0" err="1" smtClean="0"/>
              <a:t>AlertDialog</a:t>
            </a:r>
            <a:endParaRPr lang="en-US" dirty="0" smtClean="0"/>
          </a:p>
          <a:p>
            <a:r>
              <a:rPr lang="en-US" dirty="0" err="1" smtClean="0"/>
              <a:t>DrawerLayout</a:t>
            </a:r>
            <a:r>
              <a:rPr lang="en-US" dirty="0" smtClean="0"/>
              <a:t>, </a:t>
            </a:r>
            <a:r>
              <a:rPr lang="en-US" dirty="0" err="1" smtClean="0"/>
              <a:t>SwipeRefreshLayout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C0E8-E14B-4F1D-B2E6-634D384DBDE1}" type="datetime1">
              <a:rPr lang="en-IN" smtClean="0"/>
              <a:t>Tue, 30/09/14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Day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652" y="365125"/>
            <a:ext cx="8057148" cy="1325563"/>
          </a:xfrm>
        </p:spPr>
        <p:txBody>
          <a:bodyPr/>
          <a:lstStyle/>
          <a:p>
            <a:pPr algn="ctr"/>
            <a:r>
              <a:rPr lang="en-US" dirty="0" smtClean="0"/>
              <a:t>XML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dirty="0"/>
          </a:p>
          <a:p>
            <a:r>
              <a:rPr lang="en-IN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lang="en-IN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lang="en-IN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android:background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android:layout_margin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android:padding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android:layout_gravity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android:visibility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21E0-B940-4BF6-888D-F953D354C0E9}" type="datetime1">
              <a:rPr lang="en-IN" smtClean="0"/>
              <a:t>Tue, 30/09/14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Day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6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652" y="365125"/>
            <a:ext cx="8057148" cy="1325563"/>
          </a:xfrm>
        </p:spPr>
        <p:txBody>
          <a:bodyPr/>
          <a:lstStyle/>
          <a:p>
            <a:pPr algn="ctr"/>
            <a:r>
              <a:rPr lang="en-US" dirty="0" smtClean="0"/>
              <a:t>UI Programming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findViewById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setVisibility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setOnClickListener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getActionBar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Toast.makeText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().show()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982-38AD-47AD-BC70-75DF92406218}" type="datetime1">
              <a:rPr lang="en-IN" smtClean="0"/>
              <a:t>Tue, 30/09/14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Day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5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652" y="365125"/>
            <a:ext cx="8057148" cy="1325563"/>
          </a:xfrm>
        </p:spPr>
        <p:txBody>
          <a:bodyPr/>
          <a:lstStyle/>
          <a:p>
            <a:pPr algn="ctr"/>
            <a:r>
              <a:rPr lang="en-US" dirty="0" smtClean="0"/>
              <a:t>Intents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652" y="1825625"/>
            <a:ext cx="8057147" cy="4351338"/>
          </a:xfrm>
        </p:spPr>
        <p:txBody>
          <a:bodyPr/>
          <a:lstStyle/>
          <a:p>
            <a:r>
              <a:rPr lang="en-IN" dirty="0" smtClean="0"/>
              <a:t>An </a:t>
            </a:r>
            <a:r>
              <a:rPr lang="en-IN" dirty="0"/>
              <a:t>intent is an abstract description of an operation to be </a:t>
            </a:r>
            <a:r>
              <a:rPr lang="en-IN" dirty="0" smtClean="0"/>
              <a:t>performed</a:t>
            </a:r>
          </a:p>
          <a:p>
            <a:r>
              <a:rPr lang="en-US" dirty="0" smtClean="0"/>
              <a:t>Can be used to start an Activity, send a Broadcast, communicated with a background Service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startActivity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Intent(&lt;activity&gt;.this,&lt;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new_activity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&gt;.class));</a:t>
            </a:r>
            <a:endParaRPr lang="en-I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A90-4B7A-4835-AEC9-34165C26C804}" type="datetime1">
              <a:rPr lang="en-IN" smtClean="0"/>
              <a:t>Tue, 30/09/14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Day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1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you will be making today!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536" y="1825625"/>
            <a:ext cx="2610802" cy="435133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36D9-763A-4A0D-82E4-7C214D2ACD78}" type="datetime1">
              <a:rPr lang="en-IN" smtClean="0"/>
              <a:t>Tue, 30/09/14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Day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2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Day 3</a:t>
            </a:r>
            <a:endParaRPr lang="en-IN" sz="6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8525" y="1825624"/>
            <a:ext cx="8542421" cy="4695491"/>
          </a:xfrm>
        </p:spPr>
        <p:txBody>
          <a:bodyPr/>
          <a:lstStyle/>
          <a:p>
            <a:pPr lvl="0"/>
            <a:r>
              <a:rPr lang="en-IN" dirty="0" err="1" smtClean="0"/>
              <a:t>ListView</a:t>
            </a:r>
            <a:r>
              <a:rPr lang="en-IN" dirty="0"/>
              <a:t>, Custom </a:t>
            </a:r>
            <a:r>
              <a:rPr lang="en-IN" dirty="0" err="1"/>
              <a:t>ListView</a:t>
            </a:r>
            <a:r>
              <a:rPr lang="en-IN" dirty="0"/>
              <a:t> Adapter</a:t>
            </a:r>
          </a:p>
          <a:p>
            <a:pPr lvl="0"/>
            <a:r>
              <a:rPr lang="en-IN" dirty="0"/>
              <a:t>Introduction to External Libraries</a:t>
            </a:r>
          </a:p>
          <a:p>
            <a:pPr lvl="0"/>
            <a:r>
              <a:rPr lang="en-IN" dirty="0" smtClean="0"/>
              <a:t>Use </a:t>
            </a:r>
            <a:r>
              <a:rPr lang="en-IN" dirty="0"/>
              <a:t>Picasso </a:t>
            </a:r>
            <a:r>
              <a:rPr lang="en-IN" dirty="0" smtClean="0"/>
              <a:t>Library</a:t>
            </a:r>
          </a:p>
          <a:p>
            <a:pPr lvl="0"/>
            <a:r>
              <a:rPr lang="en-US" dirty="0" smtClean="0"/>
              <a:t>Make a custom </a:t>
            </a:r>
            <a:r>
              <a:rPr lang="en-US" dirty="0" err="1" smtClean="0"/>
              <a:t>ListView</a:t>
            </a:r>
            <a:r>
              <a:rPr lang="en-US" dirty="0" smtClean="0"/>
              <a:t> with two </a:t>
            </a:r>
            <a:r>
              <a:rPr lang="en-US" dirty="0" err="1" smtClean="0"/>
              <a:t>TextViews</a:t>
            </a:r>
            <a:r>
              <a:rPr lang="en-US" dirty="0" smtClean="0"/>
              <a:t>, an Image using Picasso</a:t>
            </a:r>
            <a:endParaRPr lang="en-IN" dirty="0" smtClean="0"/>
          </a:p>
          <a:p>
            <a:pPr lvl="0"/>
            <a:endParaRPr lang="en-IN" dirty="0"/>
          </a:p>
          <a:p>
            <a:pPr marL="0" lvl="0" indent="0">
              <a:buNone/>
            </a:pPr>
            <a:endParaRPr lang="en-IN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652" y="365125"/>
            <a:ext cx="8057148" cy="1325563"/>
          </a:xfrm>
        </p:spPr>
        <p:txBody>
          <a:bodyPr/>
          <a:lstStyle/>
          <a:p>
            <a:pPr algn="ctr"/>
            <a:r>
              <a:rPr lang="en-US" dirty="0" err="1" smtClean="0"/>
              <a:t>ListView</a:t>
            </a:r>
            <a:r>
              <a:rPr lang="en-US" dirty="0" smtClean="0"/>
              <a:t> &amp; Custom Adapters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652" y="1825625"/>
            <a:ext cx="8057147" cy="4351338"/>
          </a:xfrm>
        </p:spPr>
        <p:txBody>
          <a:bodyPr/>
          <a:lstStyle/>
          <a:p>
            <a:r>
              <a:rPr lang="en-IN" dirty="0" smtClean="0"/>
              <a:t>View </a:t>
            </a:r>
            <a:r>
              <a:rPr lang="en-IN" dirty="0"/>
              <a:t>group that displays a list of scrollable </a:t>
            </a:r>
            <a:r>
              <a:rPr lang="en-IN" dirty="0" smtClean="0"/>
              <a:t>items</a:t>
            </a:r>
          </a:p>
          <a:p>
            <a:r>
              <a:rPr lang="en-US" dirty="0" smtClean="0"/>
              <a:t>Content for a </a:t>
            </a:r>
            <a:r>
              <a:rPr lang="en-US" dirty="0" err="1" smtClean="0"/>
              <a:t>ListView</a:t>
            </a:r>
            <a:r>
              <a:rPr lang="en-US" dirty="0" smtClean="0"/>
              <a:t> is made using an adapter class</a:t>
            </a:r>
          </a:p>
          <a:p>
            <a:r>
              <a:rPr lang="en-US" dirty="0" smtClean="0"/>
              <a:t>Adapter class fetches data from resource and places it into the list</a:t>
            </a:r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istview.setAdapter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CustomAdapter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I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A90-4B7A-4835-AEC9-34165C26C804}" type="datetime1">
              <a:rPr lang="en-IN" smtClean="0"/>
              <a:t>Tue, 30/09/14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380555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652" y="365125"/>
            <a:ext cx="8057148" cy="1325563"/>
          </a:xfrm>
        </p:spPr>
        <p:txBody>
          <a:bodyPr/>
          <a:lstStyle/>
          <a:p>
            <a:pPr algn="ctr"/>
            <a:r>
              <a:rPr lang="en-US" dirty="0" smtClean="0"/>
              <a:t>External Libraries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652" y="1825625"/>
            <a:ext cx="8057147" cy="4351338"/>
          </a:xfrm>
        </p:spPr>
        <p:txBody>
          <a:bodyPr/>
          <a:lstStyle/>
          <a:p>
            <a:r>
              <a:rPr lang="en-US" dirty="0" smtClean="0"/>
              <a:t>Provide added functionality or improvement to existing features</a:t>
            </a:r>
          </a:p>
          <a:p>
            <a:r>
              <a:rPr lang="en-US" dirty="0" smtClean="0"/>
              <a:t>Come as both complete source or a .jar file</a:t>
            </a:r>
          </a:p>
          <a:p>
            <a:endParaRPr lang="en-US" dirty="0"/>
          </a:p>
          <a:p>
            <a:r>
              <a:rPr lang="en-US" dirty="0" smtClean="0"/>
              <a:t>Picasso image loading library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Picasso.with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(context).load(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picturePath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).into(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imageView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I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A90-4B7A-4835-AEC9-34165C26C804}" type="datetime1">
              <a:rPr lang="en-IN" smtClean="0"/>
              <a:t>Tue, 30/09/14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Day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7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Day 1</a:t>
            </a:r>
            <a:endParaRPr lang="en-IN" sz="6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8525" y="1825624"/>
            <a:ext cx="8542421" cy="4695491"/>
          </a:xfrm>
        </p:spPr>
        <p:txBody>
          <a:bodyPr/>
          <a:lstStyle/>
          <a:p>
            <a:pPr lvl="0"/>
            <a:r>
              <a:rPr lang="en-IN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Introduction to the SDK, Eclipse IDE</a:t>
            </a:r>
          </a:p>
          <a:p>
            <a:pPr lvl="0"/>
            <a:r>
              <a:rPr lang="en-IN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Introduction to basic classes of android </a:t>
            </a:r>
            <a:r>
              <a:rPr lang="en-IN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APIs</a:t>
            </a:r>
            <a:endParaRPr lang="en-IN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pPr lvl="0"/>
            <a:r>
              <a:rPr lang="en-IN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Make a basic text hide/show and </a:t>
            </a:r>
            <a:r>
              <a:rPr lang="en-IN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counter app</a:t>
            </a:r>
          </a:p>
          <a:p>
            <a:pPr lvl="0"/>
            <a:r>
              <a:rPr lang="en-IN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Deploy </a:t>
            </a:r>
            <a:r>
              <a:rPr lang="en-IN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the app into </a:t>
            </a:r>
            <a:r>
              <a:rPr lang="en-IN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phones/emulators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Read and understand the </a:t>
            </a:r>
            <a:r>
              <a:rPr lang="en-US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logcat</a:t>
            </a:r>
            <a:endParaRPr lang="en-IN" dirty="0" smtClean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pPr lvl="0"/>
            <a:endParaRPr lang="en-IN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you will be </a:t>
            </a:r>
            <a:r>
              <a:rPr lang="en-US" dirty="0" smtClean="0"/>
              <a:t>making </a:t>
            </a:r>
            <a:r>
              <a:rPr lang="en-US" dirty="0" smtClean="0"/>
              <a:t>today!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36D9-763A-4A0D-82E4-7C214D2ACD78}" type="datetime1">
              <a:rPr lang="en-IN" smtClean="0"/>
              <a:t>Tue, 30/09/14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Day 3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536" y="1825625"/>
            <a:ext cx="2610802" cy="4351338"/>
          </a:xfrm>
        </p:spPr>
      </p:pic>
    </p:spTree>
    <p:extLst>
      <p:ext uri="{BB962C8B-B14F-4D97-AF65-F5344CB8AC3E}">
        <p14:creationId xmlns:p14="http://schemas.microsoft.com/office/powerpoint/2010/main" val="253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36D9-763A-4A0D-82E4-7C214D2ACD78}" type="datetime1">
              <a:rPr lang="en-IN" smtClean="0"/>
              <a:t>Tue, 30/09/14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Day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Developers page and API docs</a:t>
            </a:r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http://</a:t>
            </a:r>
            <a:r>
              <a:rPr lang="en-US" dirty="0" smtClean="0"/>
              <a:t>developer.android.com/reference/packages.html</a:t>
            </a:r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https://</a:t>
            </a:r>
            <a:r>
              <a:rPr lang="en-US" dirty="0" smtClean="0"/>
              <a:t>developer.android.com/guide/index.html</a:t>
            </a:r>
          </a:p>
          <a:p>
            <a:r>
              <a:rPr lang="en-US" dirty="0" err="1" smtClean="0"/>
              <a:t>StackOverflow</a:t>
            </a:r>
            <a:endParaRPr lang="en-US" dirty="0" smtClean="0"/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http</a:t>
            </a:r>
            <a:r>
              <a:rPr lang="en-US" dirty="0" smtClean="0"/>
              <a:t>://stackoverflow.com/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01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For help and details</a:t>
            </a:r>
            <a:endParaRPr lang="en-IN" sz="6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8525" y="1825624"/>
            <a:ext cx="8542421" cy="4511676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Contact </a:t>
            </a:r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r>
              <a:rPr lang="en-US" dirty="0" err="1" smtClean="0"/>
              <a:t>Kartik</a:t>
            </a:r>
            <a:r>
              <a:rPr lang="en-US" dirty="0" smtClean="0"/>
              <a:t> Arora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Phone: +918197738959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Email ID: chipset95@gmail.com</a:t>
            </a:r>
          </a:p>
          <a:p>
            <a:r>
              <a:rPr lang="en-US" dirty="0" smtClean="0"/>
              <a:t>T</a:t>
            </a:r>
            <a:r>
              <a:rPr lang="en-U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uring events:</a:t>
            </a:r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r>
              <a:rPr lang="en-US" dirty="0" err="1" smtClean="0"/>
              <a:t>Robocode</a:t>
            </a:r>
            <a:r>
              <a:rPr lang="en-US" dirty="0" smtClean="0"/>
              <a:t> (Virtual robot </a:t>
            </a:r>
            <a:r>
              <a:rPr lang="en-US" dirty="0" err="1" smtClean="0"/>
              <a:t>dev</a:t>
            </a:r>
            <a:r>
              <a:rPr lang="en-US" dirty="0" smtClean="0"/>
              <a:t> using </a:t>
            </a:r>
            <a:r>
              <a:rPr lang="en-US" dirty="0" err="1" smtClean="0"/>
              <a:t>Robocode</a:t>
            </a:r>
            <a:r>
              <a:rPr lang="en-US" dirty="0" smtClean="0"/>
              <a:t> API)</a:t>
            </a:r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Gamedev</a:t>
            </a:r>
            <a:r>
              <a:rPr lang="en-US" dirty="0"/>
              <a:t> </a:t>
            </a:r>
            <a:r>
              <a:rPr lang="en-US" dirty="0" smtClean="0"/>
              <a:t>(2d Game </a:t>
            </a:r>
            <a:r>
              <a:rPr lang="en-US" dirty="0" err="1" smtClean="0"/>
              <a:t>dev</a:t>
            </a:r>
            <a:r>
              <a:rPr lang="en-US" dirty="0" smtClean="0"/>
              <a:t> using </a:t>
            </a:r>
            <a:r>
              <a:rPr lang="en-US" dirty="0" err="1" smtClean="0"/>
              <a:t>libgdx</a:t>
            </a:r>
            <a:r>
              <a:rPr lang="en-US" dirty="0" smtClean="0"/>
              <a:t> engine)</a:t>
            </a:r>
            <a:endParaRPr lang="en-US" dirty="0" smtClean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r>
              <a:rPr lang="en-US" dirty="0" err="1" smtClean="0"/>
              <a:t>Mobivision</a:t>
            </a:r>
            <a:r>
              <a:rPr lang="en-US" dirty="0" smtClean="0"/>
              <a:t> (Android &amp; iOS app </a:t>
            </a:r>
            <a:r>
              <a:rPr lang="en-US" dirty="0" err="1" smtClean="0"/>
              <a:t>dev</a:t>
            </a:r>
            <a:r>
              <a:rPr lang="en-US" dirty="0" smtClean="0"/>
              <a:t>)</a:t>
            </a:r>
            <a:endParaRPr lang="en-US" dirty="0" smtClean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endParaRPr lang="en-US" dirty="0" smtClean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652" y="365125"/>
            <a:ext cx="8057148" cy="1325563"/>
          </a:xfrm>
        </p:spPr>
        <p:txBody>
          <a:bodyPr/>
          <a:lstStyle/>
          <a:p>
            <a:pPr algn="ctr"/>
            <a:r>
              <a:rPr lang="en-US" dirty="0" smtClean="0"/>
              <a:t>Android APIs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652" y="1825625"/>
            <a:ext cx="8057147" cy="4351338"/>
          </a:xfrm>
        </p:spPr>
        <p:txBody>
          <a:bodyPr/>
          <a:lstStyle/>
          <a:p>
            <a:r>
              <a:rPr lang="en-US" dirty="0" smtClean="0"/>
              <a:t>Android comes with over 5000 APIs</a:t>
            </a:r>
          </a:p>
          <a:p>
            <a:r>
              <a:rPr lang="en-US" dirty="0" smtClean="0"/>
              <a:t>Introduction to </a:t>
            </a:r>
            <a:r>
              <a:rPr lang="en-US" dirty="0"/>
              <a:t>A</a:t>
            </a:r>
            <a:r>
              <a:rPr lang="en-US" dirty="0" smtClean="0"/>
              <a:t>ctivity class</a:t>
            </a:r>
          </a:p>
          <a:p>
            <a:r>
              <a:rPr lang="en-US" dirty="0" smtClean="0"/>
              <a:t>Simple Classes like </a:t>
            </a:r>
            <a:r>
              <a:rPr lang="en-US" dirty="0" err="1" smtClean="0"/>
              <a:t>TextView</a:t>
            </a:r>
            <a:r>
              <a:rPr lang="en-US" dirty="0" smtClean="0"/>
              <a:t>, </a:t>
            </a:r>
            <a:r>
              <a:rPr lang="en-US" dirty="0" err="1" smtClean="0"/>
              <a:t>ImageView</a:t>
            </a:r>
            <a:r>
              <a:rPr lang="en-US" dirty="0" smtClean="0"/>
              <a:t>, Button, </a:t>
            </a:r>
            <a:r>
              <a:rPr lang="en-US" dirty="0" err="1" smtClean="0"/>
              <a:t>EditText</a:t>
            </a:r>
            <a:r>
              <a:rPr lang="en-US" dirty="0" smtClean="0"/>
              <a:t>, </a:t>
            </a:r>
            <a:r>
              <a:rPr lang="en-US" dirty="0" err="1" smtClean="0"/>
              <a:t>RelativeLayout</a:t>
            </a:r>
            <a:r>
              <a:rPr lang="en-US" dirty="0" smtClean="0"/>
              <a:t>, </a:t>
            </a:r>
            <a:r>
              <a:rPr lang="en-US" dirty="0" err="1" smtClean="0"/>
              <a:t>LinearLayout</a:t>
            </a:r>
            <a:r>
              <a:rPr lang="en-US" dirty="0" smtClean="0"/>
              <a:t>, </a:t>
            </a:r>
            <a:r>
              <a:rPr lang="en-US" dirty="0" err="1" smtClean="0"/>
              <a:t>ScrollView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Advanced classes like </a:t>
            </a:r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DrawerLayout</a:t>
            </a:r>
            <a:r>
              <a:rPr lang="en-US" dirty="0" smtClean="0"/>
              <a:t>, </a:t>
            </a:r>
            <a:r>
              <a:rPr lang="en-US" dirty="0" err="1" smtClean="0"/>
              <a:t>SwipeRefreshLayout</a:t>
            </a:r>
            <a:r>
              <a:rPr lang="en-US" dirty="0" smtClean="0"/>
              <a:t>, </a:t>
            </a:r>
            <a:r>
              <a:rPr lang="en-US" dirty="0" err="1" smtClean="0"/>
              <a:t>ViewPager</a:t>
            </a:r>
            <a:r>
              <a:rPr lang="en-US" dirty="0"/>
              <a:t> </a:t>
            </a:r>
            <a:r>
              <a:rPr lang="en-US" dirty="0" smtClean="0"/>
              <a:t>etc.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3C1D-76F1-4CB9-8CB4-311DA0A588D1}" type="datetime1">
              <a:rPr lang="en-IN" smtClean="0"/>
              <a:t>Tue, 30/09/14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Day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1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you will be making today!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536" y="1825625"/>
            <a:ext cx="2610802" cy="4351338"/>
          </a:xfr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FD34-11F2-40B0-8A7B-C707BECE830E}" type="datetime1">
              <a:rPr lang="en-IN" smtClean="0"/>
              <a:t>Tue, 30/09/14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Day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4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Emulators/Virtual Device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Android SDK comes with a feature of running virtual android device to test the app on you machine itself</a:t>
            </a:r>
          </a:p>
          <a:p>
            <a:r>
              <a:rPr lang="en-IN" dirty="0" smtClean="0"/>
              <a:t>Runs a </a:t>
            </a:r>
            <a:r>
              <a:rPr lang="en-IN" dirty="0"/>
              <a:t>full Android system </a:t>
            </a:r>
            <a:r>
              <a:rPr lang="en-IN" dirty="0" smtClean="0"/>
              <a:t>stack</a:t>
            </a:r>
          </a:p>
          <a:p>
            <a:r>
              <a:rPr lang="en-IN" dirty="0" smtClean="0"/>
              <a:t>Includes a set of preinstalled applications</a:t>
            </a:r>
          </a:p>
          <a:p>
            <a:r>
              <a:rPr lang="en-US" dirty="0" smtClean="0"/>
              <a:t>Features:</a:t>
            </a:r>
            <a:endParaRPr lang="en-IN" dirty="0" smtClean="0"/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r>
              <a:rPr lang="en-IN" sz="1900" dirty="0"/>
              <a:t>An </a:t>
            </a:r>
            <a:r>
              <a:rPr lang="en-IN" sz="1900" dirty="0" smtClean="0"/>
              <a:t>ARM/Intel CPU</a:t>
            </a:r>
            <a:endParaRPr lang="en-IN" sz="1900" dirty="0"/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r>
              <a:rPr lang="en-IN" sz="1900" dirty="0"/>
              <a:t>A 16-bit LCD display</a:t>
            </a:r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r>
              <a:rPr lang="en-IN" sz="1900" dirty="0" smtClean="0"/>
              <a:t>Flash </a:t>
            </a:r>
            <a:r>
              <a:rPr lang="en-IN" sz="1900" dirty="0"/>
              <a:t>memory partitions (emulated through disk image files on the development machine)</a:t>
            </a:r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r>
              <a:rPr lang="en-IN" sz="1900" dirty="0"/>
              <a:t>A GSM modem, including a simulated SIM Card</a:t>
            </a:r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r>
              <a:rPr lang="en-IN" sz="1900" dirty="0"/>
              <a:t>A camera, using a webcam connected to your development </a:t>
            </a:r>
            <a:r>
              <a:rPr lang="en-IN" sz="1900" dirty="0" smtClean="0"/>
              <a:t>computer</a:t>
            </a:r>
            <a:endParaRPr lang="en-IN" sz="1900" dirty="0"/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r>
              <a:rPr lang="en-IN" sz="1900" dirty="0"/>
              <a:t>Sensors like an accelerometer, using data from a USB-connected Android </a:t>
            </a:r>
            <a:r>
              <a:rPr lang="en-IN" sz="1900" dirty="0" smtClean="0"/>
              <a:t>device</a:t>
            </a:r>
            <a:endParaRPr lang="en-IN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9A3-BB11-4431-8FD2-1C87888FB682}" type="datetime1">
              <a:rPr lang="en-IN" smtClean="0"/>
              <a:t>Tue, 30/09/14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Day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6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your app on a physical device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Enable debugging over </a:t>
            </a:r>
            <a:r>
              <a:rPr lang="en-IN" dirty="0" smtClean="0"/>
              <a:t>USB</a:t>
            </a:r>
            <a:endParaRPr lang="en-IN" dirty="0"/>
          </a:p>
          <a:p>
            <a:r>
              <a:rPr lang="en-US" dirty="0" smtClean="0"/>
              <a:t>Nexus device drivers included in your SDK</a:t>
            </a:r>
          </a:p>
          <a:p>
            <a:r>
              <a:rPr lang="en-US" dirty="0" smtClean="0"/>
              <a:t>Other devices need special drivers which can be found at </a:t>
            </a:r>
          </a:p>
          <a:p>
            <a:pPr marL="0" indent="0" algn="ctr">
              <a:buNone/>
            </a:pPr>
            <a:r>
              <a:rPr lang="en-US" sz="2000" dirty="0" smtClean="0"/>
              <a:t>http://developer.android.com/tools/extras/oem-usb.html#Drivers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46CF-E4F1-4D43-8C5D-EE1E3F438F86}" type="datetime1">
              <a:rPr lang="en-IN" smtClean="0"/>
              <a:t>Tue, 30/09/14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Day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8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LogCat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Android logging system provides a mechanism for collecting and viewing system debug </a:t>
            </a:r>
            <a:r>
              <a:rPr lang="en-IN" dirty="0" smtClean="0"/>
              <a:t>output</a:t>
            </a:r>
          </a:p>
          <a:p>
            <a:r>
              <a:rPr lang="en-IN" dirty="0"/>
              <a:t>Logs from various applications and portions of the system are </a:t>
            </a:r>
            <a:r>
              <a:rPr lang="en-IN" dirty="0" smtClean="0"/>
              <a:t>collected</a:t>
            </a:r>
          </a:p>
          <a:p>
            <a:r>
              <a:rPr lang="en-US" dirty="0" smtClean="0"/>
              <a:t>Identifying Java error logs and correcting them </a:t>
            </a:r>
          </a:p>
          <a:p>
            <a:r>
              <a:rPr lang="en-US" dirty="0" smtClean="0"/>
              <a:t>Identifying XML error logs and correcting them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“FATAL EXCEPTION: &lt;method&gt;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Process: &lt;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 PID: &lt;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process_id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C7C4-0BE7-40BE-B28F-65F4A7F64F51}" type="datetime1">
              <a:rPr lang="en-IN" smtClean="0"/>
              <a:t>Tue, 30/09/14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Day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9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Day 2</a:t>
            </a:r>
            <a:endParaRPr lang="en-IN" sz="6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8525" y="1825624"/>
            <a:ext cx="8542421" cy="4695491"/>
          </a:xfrm>
        </p:spPr>
        <p:txBody>
          <a:bodyPr/>
          <a:lstStyle/>
          <a:p>
            <a:r>
              <a:rPr lang="en-US" dirty="0" smtClean="0"/>
              <a:t>Activities</a:t>
            </a:r>
            <a:endParaRPr lang="en-IN" dirty="0" smtClean="0"/>
          </a:p>
          <a:p>
            <a:pPr lvl="0"/>
            <a:r>
              <a:rPr lang="en-US" dirty="0" smtClean="0"/>
              <a:t>Various UI components</a:t>
            </a:r>
            <a:endParaRPr lang="en-IN" dirty="0"/>
          </a:p>
          <a:p>
            <a:pPr lvl="0"/>
            <a:r>
              <a:rPr lang="en-IN" dirty="0"/>
              <a:t>Various XML attributes of </a:t>
            </a:r>
            <a:r>
              <a:rPr lang="en-IN" dirty="0" smtClean="0"/>
              <a:t>various classes</a:t>
            </a:r>
          </a:p>
          <a:p>
            <a:pPr lvl="0"/>
            <a:r>
              <a:rPr lang="en-IN" dirty="0" smtClean="0"/>
              <a:t>Programme </a:t>
            </a:r>
            <a:r>
              <a:rPr lang="en-IN" dirty="0"/>
              <a:t>the </a:t>
            </a:r>
            <a:r>
              <a:rPr lang="en-IN" dirty="0" smtClean="0"/>
              <a:t>UI</a:t>
            </a:r>
            <a:endParaRPr lang="en-IN" dirty="0"/>
          </a:p>
          <a:p>
            <a:pPr lvl="0"/>
            <a:r>
              <a:rPr lang="en-IN" dirty="0" smtClean="0"/>
              <a:t>Intents</a:t>
            </a:r>
          </a:p>
          <a:p>
            <a:pPr lvl="0"/>
            <a:r>
              <a:rPr lang="en-IN" dirty="0" smtClean="0"/>
              <a:t>Overflow Menus</a:t>
            </a:r>
            <a:endParaRPr lang="en-IN" dirty="0"/>
          </a:p>
          <a:p>
            <a:pPr lvl="0"/>
            <a:r>
              <a:rPr lang="en-IN" dirty="0"/>
              <a:t>Shared </a:t>
            </a:r>
            <a:r>
              <a:rPr lang="en-IN" dirty="0" smtClean="0"/>
              <a:t>Preferences</a:t>
            </a:r>
          </a:p>
          <a:p>
            <a:pPr lvl="0"/>
            <a:r>
              <a:rPr lang="en-US" dirty="0" smtClean="0"/>
              <a:t>Make a basic </a:t>
            </a:r>
            <a:r>
              <a:rPr lang="en-US" dirty="0"/>
              <a:t>c</a:t>
            </a:r>
            <a:r>
              <a:rPr lang="en-US" dirty="0" smtClean="0"/>
              <a:t>alculator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176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652" y="365125"/>
            <a:ext cx="8057148" cy="1325563"/>
          </a:xfrm>
        </p:spPr>
        <p:txBody>
          <a:bodyPr/>
          <a:lstStyle/>
          <a:p>
            <a:pPr algn="ctr"/>
            <a:r>
              <a:rPr lang="en-US" dirty="0" smtClean="0"/>
              <a:t>Activity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652" y="1825625"/>
            <a:ext cx="8057147" cy="4351338"/>
          </a:xfrm>
        </p:spPr>
        <p:txBody>
          <a:bodyPr/>
          <a:lstStyle/>
          <a:p>
            <a:r>
              <a:rPr lang="en-IN" dirty="0" smtClean="0"/>
              <a:t>An application </a:t>
            </a:r>
            <a:r>
              <a:rPr lang="en-IN" dirty="0"/>
              <a:t>component that provides a screen with </a:t>
            </a:r>
            <a:r>
              <a:rPr lang="en-IN" dirty="0" smtClean="0"/>
              <a:t>which users can interact</a:t>
            </a:r>
          </a:p>
          <a:p>
            <a:r>
              <a:rPr lang="en-IN" dirty="0"/>
              <a:t>An application usually consists of multiple activities that are loosely bound to each </a:t>
            </a:r>
            <a:r>
              <a:rPr lang="en-IN" dirty="0" smtClean="0"/>
              <a:t>other</a:t>
            </a:r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65-6A4A-44CC-AD95-6DAACB10355A}" type="datetime1">
              <a:rPr lang="en-IN" smtClean="0"/>
              <a:t>Tue, 30/09/14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Day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1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641</Words>
  <Application>Microsoft Office PowerPoint</Application>
  <PresentationFormat>Widescreen</PresentationFormat>
  <Paragraphs>154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Roboto</vt:lpstr>
      <vt:lpstr>Roboto Cn</vt:lpstr>
      <vt:lpstr>Roboto Th</vt:lpstr>
      <vt:lpstr>Wingdings</vt:lpstr>
      <vt:lpstr>Office Theme</vt:lpstr>
      <vt:lpstr>Mobivision Android App Dev Workshop</vt:lpstr>
      <vt:lpstr>Day 1</vt:lpstr>
      <vt:lpstr>Android APIs</vt:lpstr>
      <vt:lpstr>What you will be making today!</vt:lpstr>
      <vt:lpstr>Emulators/Virtual Device</vt:lpstr>
      <vt:lpstr>Run your app on a physical device</vt:lpstr>
      <vt:lpstr>LogCat</vt:lpstr>
      <vt:lpstr>Day 2</vt:lpstr>
      <vt:lpstr>Activity</vt:lpstr>
      <vt:lpstr>Activity Lifecycle</vt:lpstr>
      <vt:lpstr>UI Components</vt:lpstr>
      <vt:lpstr>UI Classes</vt:lpstr>
      <vt:lpstr>XML Attributes</vt:lpstr>
      <vt:lpstr>UI Programming using Java</vt:lpstr>
      <vt:lpstr>Intents</vt:lpstr>
      <vt:lpstr>What you will be making today!</vt:lpstr>
      <vt:lpstr>Day 3</vt:lpstr>
      <vt:lpstr>ListView &amp; Custom Adapters</vt:lpstr>
      <vt:lpstr>External Libraries</vt:lpstr>
      <vt:lpstr>What you will be making today!</vt:lpstr>
      <vt:lpstr>References</vt:lpstr>
      <vt:lpstr>For help and details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</dc:title>
  <dc:creator>Chipset</dc:creator>
  <cp:lastModifiedBy>Chipset</cp:lastModifiedBy>
  <cp:revision>76</cp:revision>
  <dcterms:created xsi:type="dcterms:W3CDTF">2014-09-29T12:45:07Z</dcterms:created>
  <dcterms:modified xsi:type="dcterms:W3CDTF">2014-09-30T17:43:22Z</dcterms:modified>
</cp:coreProperties>
</file>