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76C9-9E66-4F02-BEA7-BCE7FB946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E10DFFE-4BF6-4F20-B9D4-51D313244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C982093-A3EF-4950-B4DF-8BC3E54BFB3B}"/>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B6922F33-23BC-4D81-AE71-876A004EDD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A5F491-A55F-4629-A11C-2D6EBC419B7C}"/>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72938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A1D4-8D2E-4C93-97AD-E244D8797D4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6507BC-50A3-4E43-B430-AE89CAE36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A2C1CB-853C-422F-A030-34F359818490}"/>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0C99D0EB-B355-46F1-8B4E-3615B8F649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FE785-B88F-4666-82B2-E1997DF7E579}"/>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49921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28FF0-8A0F-4EE7-889C-83C1738283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CD2A83-0650-46FC-961E-2A6FDFD7D9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277C92-4536-493E-97B1-299B14902FBC}"/>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EFE77DD7-5BA2-4CE7-A216-455049B8C8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AA02B-E104-4F32-A1B7-53290EFDD428}"/>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48697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B3CE-99CA-43CB-9AAC-FA42E1B3EDD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39C585-5B9B-4099-9330-B8A968126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10A26C-3157-4DF0-B51B-F5A7BD62EF58}"/>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7CBFFD4D-1B1F-4067-BF47-9FD426D7A3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828799-CCD2-484B-900B-3EBD3E34F211}"/>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6255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2377-5BD5-4ACE-8D40-27E35BC0F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DED9988-1282-44AB-8C4E-6B9912104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B6149-2AB4-4EB5-85B8-680B80035C51}"/>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45F7EF85-49D4-4380-9D7A-63DC7B23A75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C96DC0-3A13-4E36-BAAE-02DE5EBD42C7}"/>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227078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7039-8265-48F8-A2D7-375A3D4711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05DDF4-77BD-42AE-859D-6CF11B523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722ED42-709D-421C-B989-3FED40D89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C0371EE-7669-4583-9EED-3B7E7A2196C4}"/>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6" name="Footer Placeholder 5">
            <a:extLst>
              <a:ext uri="{FF2B5EF4-FFF2-40B4-BE49-F238E27FC236}">
                <a16:creationId xmlns:a16="http://schemas.microsoft.com/office/drawing/2014/main" id="{069DD31F-04D9-44E1-B1D2-A5B362734D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B1C63-2A37-4605-B529-58013211B5F1}"/>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32373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EA23-7117-4462-B3DD-1C2D32CB68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8E64CC-68B9-42DF-AFCA-59F1AD49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EB26B-B9A0-46E4-BEEE-205D8EE16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B8D0175-CBE5-4B79-9AD2-B01F6BFD3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E1F82-3CA4-4517-B208-8138913E6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3F25B7E-0C73-4CCA-9B93-675C54824DF2}"/>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8" name="Footer Placeholder 7">
            <a:extLst>
              <a:ext uri="{FF2B5EF4-FFF2-40B4-BE49-F238E27FC236}">
                <a16:creationId xmlns:a16="http://schemas.microsoft.com/office/drawing/2014/main" id="{50C07B9D-0704-4896-A75C-902EDEEC71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2850355-A01E-4149-8BD4-B3A5E20E1764}"/>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374971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838C-7A68-4FA4-AC70-C69B738626E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F3DE9B5-7FFA-4868-91DD-C0BB1065DAC0}"/>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4" name="Footer Placeholder 3">
            <a:extLst>
              <a:ext uri="{FF2B5EF4-FFF2-40B4-BE49-F238E27FC236}">
                <a16:creationId xmlns:a16="http://schemas.microsoft.com/office/drawing/2014/main" id="{07163B6A-36A7-49FB-A883-1DF20CA3B0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59EBAA8-FAF7-4A2B-930A-4E614D1A5DAB}"/>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427208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66E50-D500-4B46-978C-A746F7F9E563}"/>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3" name="Footer Placeholder 2">
            <a:extLst>
              <a:ext uri="{FF2B5EF4-FFF2-40B4-BE49-F238E27FC236}">
                <a16:creationId xmlns:a16="http://schemas.microsoft.com/office/drawing/2014/main" id="{F5F691F8-F2AF-42ED-8AC4-7CA85ACA7A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EDE0E13-31B5-445B-8B12-6FF616B7EB73}"/>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4590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7FFD-9605-4BE9-BE13-7B65B201E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93C5589-9A6F-46D3-91DD-94722A72E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1B2BBB-A8D5-4988-B506-0117B0D52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27D96-EC61-4AFC-8AA5-3ECF28850F58}"/>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6" name="Footer Placeholder 5">
            <a:extLst>
              <a:ext uri="{FF2B5EF4-FFF2-40B4-BE49-F238E27FC236}">
                <a16:creationId xmlns:a16="http://schemas.microsoft.com/office/drawing/2014/main" id="{00709EF5-715E-43FF-9174-DEA040331A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4A51E5-2C29-4EED-9718-607ACAEC5B7A}"/>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174907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92D6-9316-446E-A0E4-5D110CC3B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FBFE4FF-1149-41E2-AC67-98EC95B92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F68472A-F3A4-487B-99F4-01AC061F6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A0129-EA07-4AD4-9E43-9287D931070C}"/>
              </a:ext>
            </a:extLst>
          </p:cNvPr>
          <p:cNvSpPr>
            <a:spLocks noGrp="1"/>
          </p:cNvSpPr>
          <p:nvPr>
            <p:ph type="dt" sz="half" idx="10"/>
          </p:nvPr>
        </p:nvSpPr>
        <p:spPr/>
        <p:txBody>
          <a:bodyPr/>
          <a:lstStyle/>
          <a:p>
            <a:fld id="{FB152B27-AC24-4D07-90C7-A78279F55907}" type="datetimeFigureOut">
              <a:rPr lang="en-CA" smtClean="0"/>
              <a:t>2021-04-22</a:t>
            </a:fld>
            <a:endParaRPr lang="en-CA"/>
          </a:p>
        </p:txBody>
      </p:sp>
      <p:sp>
        <p:nvSpPr>
          <p:cNvPr id="6" name="Footer Placeholder 5">
            <a:extLst>
              <a:ext uri="{FF2B5EF4-FFF2-40B4-BE49-F238E27FC236}">
                <a16:creationId xmlns:a16="http://schemas.microsoft.com/office/drawing/2014/main" id="{A8EF8B67-BCFC-42E6-B0ED-65E7E802E0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8ABDB0E-07B9-4972-96F2-2BBA5CDD4A48}"/>
              </a:ext>
            </a:extLst>
          </p:cNvPr>
          <p:cNvSpPr>
            <a:spLocks noGrp="1"/>
          </p:cNvSpPr>
          <p:nvPr>
            <p:ph type="sldNum" sz="quarter" idx="12"/>
          </p:nvPr>
        </p:nvSpPr>
        <p:spPr/>
        <p:txBody>
          <a:bodyPr/>
          <a:lstStyle/>
          <a:p>
            <a:fld id="{50BF310B-BEDF-4E47-9FB3-E9DD90AFAABC}" type="slidenum">
              <a:rPr lang="en-CA" smtClean="0"/>
              <a:t>‹#›</a:t>
            </a:fld>
            <a:endParaRPr lang="en-CA"/>
          </a:p>
        </p:txBody>
      </p:sp>
    </p:spTree>
    <p:extLst>
      <p:ext uri="{BB962C8B-B14F-4D97-AF65-F5344CB8AC3E}">
        <p14:creationId xmlns:p14="http://schemas.microsoft.com/office/powerpoint/2010/main" val="383925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99C8D-97B0-42E2-9E1F-335A3FD2D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AEF74F1-B46D-4304-8B92-781EF579E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BD28A2-2470-45A5-9410-BDCB47432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2B27-AC24-4D07-90C7-A78279F55907}" type="datetimeFigureOut">
              <a:rPr lang="en-CA" smtClean="0"/>
              <a:t>2021-04-22</a:t>
            </a:fld>
            <a:endParaRPr lang="en-CA"/>
          </a:p>
        </p:txBody>
      </p:sp>
      <p:sp>
        <p:nvSpPr>
          <p:cNvPr id="5" name="Footer Placeholder 4">
            <a:extLst>
              <a:ext uri="{FF2B5EF4-FFF2-40B4-BE49-F238E27FC236}">
                <a16:creationId xmlns:a16="http://schemas.microsoft.com/office/drawing/2014/main" id="{6194C622-F20B-498F-BE31-67B7B4DAD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54D503E-4F25-4F63-8976-079CC7E19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F310B-BEDF-4E47-9FB3-E9DD90AFAABC}" type="slidenum">
              <a:rPr lang="en-CA" smtClean="0"/>
              <a:t>‹#›</a:t>
            </a:fld>
            <a:endParaRPr lang="en-CA"/>
          </a:p>
        </p:txBody>
      </p:sp>
    </p:spTree>
    <p:extLst>
      <p:ext uri="{BB962C8B-B14F-4D97-AF65-F5344CB8AC3E}">
        <p14:creationId xmlns:p14="http://schemas.microsoft.com/office/powerpoint/2010/main" val="228402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eb.gin.g-node.org/ioannis.agtzid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BE16-B4A6-4913-990A-2B6628955DCB}"/>
              </a:ext>
            </a:extLst>
          </p:cNvPr>
          <p:cNvSpPr>
            <a:spLocks noGrp="1"/>
          </p:cNvSpPr>
          <p:nvPr>
            <p:ph type="ctrTitle"/>
          </p:nvPr>
        </p:nvSpPr>
        <p:spPr/>
        <p:txBody>
          <a:bodyPr/>
          <a:lstStyle/>
          <a:p>
            <a:r>
              <a:rPr lang="en-CA"/>
              <a:t>Field of View visualization</a:t>
            </a:r>
          </a:p>
        </p:txBody>
      </p:sp>
    </p:spTree>
    <p:extLst>
      <p:ext uri="{BB962C8B-B14F-4D97-AF65-F5344CB8AC3E}">
        <p14:creationId xmlns:p14="http://schemas.microsoft.com/office/powerpoint/2010/main" val="175949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66A6-B789-4B72-8E14-560161716D0D}"/>
              </a:ext>
            </a:extLst>
          </p:cNvPr>
          <p:cNvSpPr>
            <a:spLocks noGrp="1"/>
          </p:cNvSpPr>
          <p:nvPr>
            <p:ph type="title"/>
          </p:nvPr>
        </p:nvSpPr>
        <p:spPr/>
        <p:txBody>
          <a:bodyPr/>
          <a:lstStyle/>
          <a:p>
            <a:r>
              <a:rPr lang="en-CA" dirty="0"/>
              <a:t>Head + Eye Gaze dataset </a:t>
            </a:r>
          </a:p>
        </p:txBody>
      </p:sp>
      <p:sp>
        <p:nvSpPr>
          <p:cNvPr id="3" name="Content Placeholder 2">
            <a:extLst>
              <a:ext uri="{FF2B5EF4-FFF2-40B4-BE49-F238E27FC236}">
                <a16:creationId xmlns:a16="http://schemas.microsoft.com/office/drawing/2014/main" id="{69C6F029-9528-4523-B00F-BE1B07FA673F}"/>
              </a:ext>
            </a:extLst>
          </p:cNvPr>
          <p:cNvSpPr>
            <a:spLocks noGrp="1"/>
          </p:cNvSpPr>
          <p:nvPr>
            <p:ph idx="1"/>
          </p:nvPr>
        </p:nvSpPr>
        <p:spPr>
          <a:xfrm>
            <a:off x="838199" y="1825625"/>
            <a:ext cx="9991987" cy="3685942"/>
          </a:xfrm>
        </p:spPr>
        <p:txBody>
          <a:bodyPr>
            <a:normAutofit/>
          </a:bodyPr>
          <a:lstStyle/>
          <a:p>
            <a:pPr marL="0" indent="0">
              <a:buNone/>
            </a:pPr>
            <a:r>
              <a:rPr lang="en-CA" sz="1800" b="0" i="0" dirty="0">
                <a:effectLst/>
                <a:latin typeface="Arial" panose="020B0604020202020204" pitchFamily="34" charset="0"/>
                <a:hlinkClick r:id="rId2"/>
              </a:rPr>
              <a:t>https://web.gin.g-node.org/ioannis.agtzidis/</a:t>
            </a:r>
            <a:endParaRPr lang="en-CA" sz="1800" b="0" i="0" dirty="0">
              <a:effectLst/>
              <a:latin typeface="Arial" panose="020B0604020202020204" pitchFamily="34" charset="0"/>
            </a:endParaRPr>
          </a:p>
          <a:p>
            <a:pPr marL="0" indent="0">
              <a:buNone/>
            </a:pPr>
            <a:endParaRPr lang="en-CA" sz="1800" dirty="0">
              <a:latin typeface="Arial" panose="020B0604020202020204" pitchFamily="34" charset="0"/>
            </a:endParaRPr>
          </a:p>
          <a:p>
            <a:pPr marL="0" indent="0">
              <a:buNone/>
            </a:pPr>
            <a:r>
              <a:rPr lang="en-CA" sz="1200" b="0" i="0" dirty="0">
                <a:effectLst/>
                <a:latin typeface="Arial" panose="020B0604020202020204" pitchFamily="34" charset="0"/>
              </a:rPr>
              <a:t>[1] I. </a:t>
            </a:r>
            <a:r>
              <a:rPr lang="en-CA" sz="1200" b="0" i="0" dirty="0" err="1">
                <a:effectLst/>
                <a:latin typeface="Arial" panose="020B0604020202020204" pitchFamily="34" charset="0"/>
              </a:rPr>
              <a:t>Agtzidis</a:t>
            </a:r>
            <a:r>
              <a:rPr lang="en-CA" sz="1200" b="0" i="0" dirty="0">
                <a:effectLst/>
                <a:latin typeface="Arial" panose="020B0604020202020204" pitchFamily="34" charset="0"/>
              </a:rPr>
              <a:t>, M. </a:t>
            </a:r>
            <a:r>
              <a:rPr lang="en-CA" sz="1200" b="0" i="0" dirty="0" err="1">
                <a:effectLst/>
                <a:latin typeface="Arial" panose="020B0604020202020204" pitchFamily="34" charset="0"/>
              </a:rPr>
              <a:t>Startsev</a:t>
            </a:r>
            <a:r>
              <a:rPr lang="en-CA" sz="1200" b="0" i="0" dirty="0">
                <a:effectLst/>
                <a:latin typeface="Arial" panose="020B0604020202020204" pitchFamily="34" charset="0"/>
              </a:rPr>
              <a:t>, and M. Dorr. 360-degree Video Gaze Behaviour: A ground-</a:t>
            </a:r>
            <a:r>
              <a:rPr lang="en-CA" sz="1200" b="0" i="0" dirty="0" err="1">
                <a:effectLst/>
                <a:latin typeface="Arial" panose="020B0604020202020204" pitchFamily="34" charset="0"/>
              </a:rPr>
              <a:t>truthdata</a:t>
            </a:r>
            <a:r>
              <a:rPr lang="en-CA" sz="1200" b="0" i="0" dirty="0">
                <a:effectLst/>
                <a:latin typeface="Arial" panose="020B0604020202020204" pitchFamily="34" charset="0"/>
              </a:rPr>
              <a:t> set and a classification algorithm for eye movements. Technical report, 2019. URL</a:t>
            </a:r>
            <a:r>
              <a:rPr lang="en-CA" sz="1200" b="0" i="0" dirty="0">
                <a:effectLst/>
                <a:latin typeface="Courier New" panose="02070309020205020404" pitchFamily="49" charset="0"/>
              </a:rPr>
              <a:t>https://www.tobiipro.com/product-listing/tobii-pro-glasses-2/</a:t>
            </a:r>
            <a:r>
              <a:rPr lang="en-CA" sz="1200" b="0" i="0" dirty="0">
                <a:effectLst/>
                <a:latin typeface="Arial" panose="020B0604020202020204" pitchFamily="34" charset="0"/>
              </a:rPr>
              <a:t>.</a:t>
            </a:r>
          </a:p>
          <a:p>
            <a:pPr marL="0" indent="0">
              <a:buNone/>
            </a:pPr>
            <a:endParaRPr lang="en-CA" sz="1800" dirty="0">
              <a:latin typeface="Arial" panose="020B0604020202020204" pitchFamily="34" charset="0"/>
            </a:endParaRPr>
          </a:p>
          <a:p>
            <a:pPr marL="0" indent="0">
              <a:buNone/>
            </a:pPr>
            <a:r>
              <a:rPr lang="en-CA" sz="1800" dirty="0"/>
              <a:t>Both model can be tested using this dataset.</a:t>
            </a:r>
          </a:p>
          <a:p>
            <a:pPr marL="0" indent="0">
              <a:buNone/>
            </a:pPr>
            <a:endParaRPr lang="en-CA" sz="1800" dirty="0"/>
          </a:p>
          <a:p>
            <a:pPr marL="0" indent="0">
              <a:buNone/>
            </a:pPr>
            <a:r>
              <a:rPr lang="en-CA" sz="1800" dirty="0"/>
              <a:t>Measures will be:</a:t>
            </a:r>
          </a:p>
          <a:p>
            <a:pPr marL="800100" lvl="1" indent="-342900">
              <a:buFont typeface="+mj-lt"/>
              <a:buAutoNum type="arabicPeriod"/>
            </a:pPr>
            <a:r>
              <a:rPr lang="en-CA" sz="1400" dirty="0"/>
              <a:t>Accuracy</a:t>
            </a:r>
          </a:p>
          <a:p>
            <a:pPr marL="800100" lvl="1" indent="-342900">
              <a:buFont typeface="+mj-lt"/>
              <a:buAutoNum type="arabicPeriod"/>
            </a:pPr>
            <a:r>
              <a:rPr lang="en-CA" sz="1400" dirty="0"/>
              <a:t>How much the model reduce area of the cone of vision </a:t>
            </a:r>
          </a:p>
          <a:p>
            <a:pPr marL="0" indent="0">
              <a:buNone/>
            </a:pPr>
            <a:endParaRPr lang="en-CA" sz="1800" dirty="0"/>
          </a:p>
        </p:txBody>
      </p:sp>
    </p:spTree>
    <p:extLst>
      <p:ext uri="{BB962C8B-B14F-4D97-AF65-F5344CB8AC3E}">
        <p14:creationId xmlns:p14="http://schemas.microsoft.com/office/powerpoint/2010/main" val="335396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95C9-823F-4758-BBC5-98ABFC4ADE1D}"/>
              </a:ext>
            </a:extLst>
          </p:cNvPr>
          <p:cNvSpPr>
            <a:spLocks noGrp="1"/>
          </p:cNvSpPr>
          <p:nvPr>
            <p:ph type="title"/>
          </p:nvPr>
        </p:nvSpPr>
        <p:spPr/>
        <p:txBody>
          <a:bodyPr/>
          <a:lstStyle/>
          <a:p>
            <a:r>
              <a:rPr lang="en-CA"/>
              <a:t>Validation with users</a:t>
            </a:r>
          </a:p>
        </p:txBody>
      </p:sp>
      <p:sp>
        <p:nvSpPr>
          <p:cNvPr id="3" name="Content Placeholder 2">
            <a:extLst>
              <a:ext uri="{FF2B5EF4-FFF2-40B4-BE49-F238E27FC236}">
                <a16:creationId xmlns:a16="http://schemas.microsoft.com/office/drawing/2014/main" id="{96FBA1C1-4815-4A2A-9B1D-A77F08B68502}"/>
              </a:ext>
            </a:extLst>
          </p:cNvPr>
          <p:cNvSpPr>
            <a:spLocks noGrp="1"/>
          </p:cNvSpPr>
          <p:nvPr>
            <p:ph idx="1"/>
          </p:nvPr>
        </p:nvSpPr>
        <p:spPr/>
        <p:txBody>
          <a:bodyPr>
            <a:normAutofit fontScale="55000" lnSpcReduction="20000"/>
          </a:bodyPr>
          <a:lstStyle/>
          <a:p>
            <a:pPr marL="0" indent="0" algn="l">
              <a:buNone/>
            </a:pPr>
            <a:r>
              <a:rPr lang="en-US" b="0" i="0">
                <a:solidFill>
                  <a:srgbClr val="000000"/>
                </a:solidFill>
                <a:effectLst/>
                <a:latin typeface="Arial" panose="020B0604020202020204" pitchFamily="34" charset="0"/>
              </a:rPr>
              <a:t>Further validation with a user study could take place to understand how </a:t>
            </a:r>
            <a:r>
              <a:rPr lang="en-US" b="0" i="0" err="1">
                <a:solidFill>
                  <a:srgbClr val="000000"/>
                </a:solidFill>
                <a:effectLst/>
                <a:latin typeface="Arial" panose="020B0604020202020204" pitchFamily="34" charset="0"/>
              </a:rPr>
              <a:t>themodels</a:t>
            </a:r>
            <a:r>
              <a:rPr lang="en-US" b="0" i="0">
                <a:solidFill>
                  <a:srgbClr val="000000"/>
                </a:solidFill>
                <a:effectLst/>
                <a:latin typeface="Arial" panose="020B0604020202020204" pitchFamily="34" charset="0"/>
              </a:rPr>
              <a:t> affect mutual understanding of view. For example the study could </a:t>
            </a:r>
            <a:r>
              <a:rPr lang="en-US" b="0" i="0" err="1">
                <a:solidFill>
                  <a:srgbClr val="000000"/>
                </a:solidFill>
                <a:effectLst/>
                <a:latin typeface="Arial" panose="020B0604020202020204" pitchFamily="34" charset="0"/>
              </a:rPr>
              <a:t>askusers</a:t>
            </a:r>
            <a:r>
              <a:rPr lang="en-US" b="0" i="0">
                <a:solidFill>
                  <a:srgbClr val="000000"/>
                </a:solidFill>
                <a:effectLst/>
                <a:latin typeface="Arial" panose="020B0604020202020204" pitchFamily="34" charset="0"/>
              </a:rPr>
              <a:t> to perform a collaborative task across 3 different experimental conditions:9</a:t>
            </a:r>
          </a:p>
          <a:p>
            <a:pPr algn="l"/>
            <a:r>
              <a:rPr lang="en-US" b="0" i="0">
                <a:solidFill>
                  <a:srgbClr val="000000"/>
                </a:solidFill>
                <a:effectLst/>
                <a:latin typeface="Arial" panose="020B0604020202020204" pitchFamily="34" charset="0"/>
              </a:rPr>
              <a:t>FOV visualization as a first condition 100°</a:t>
            </a:r>
          </a:p>
          <a:p>
            <a:pPr algn="l"/>
            <a:r>
              <a:rPr lang="en-US" b="0" i="0">
                <a:solidFill>
                  <a:srgbClr val="000000"/>
                </a:solidFill>
                <a:effectLst/>
                <a:latin typeface="Arial" panose="020B0604020202020204" pitchFamily="34" charset="0"/>
              </a:rPr>
              <a:t>visual cone 40°-50°</a:t>
            </a:r>
          </a:p>
          <a:p>
            <a:pPr algn="l"/>
            <a:r>
              <a:rPr lang="en-US">
                <a:solidFill>
                  <a:srgbClr val="000000"/>
                </a:solidFill>
                <a:latin typeface="Arial" panose="020B0604020202020204" pitchFamily="34" charset="0"/>
              </a:rPr>
              <a:t>0</a:t>
            </a:r>
            <a:r>
              <a:rPr lang="en-US" b="0" i="0">
                <a:solidFill>
                  <a:srgbClr val="000000"/>
                </a:solidFill>
                <a:effectLst/>
                <a:latin typeface="Arial" panose="020B0604020202020204" pitchFamily="34" charset="0"/>
              </a:rPr>
              <a:t>models (dynamically reducing the range and amplitude of the cone </a:t>
            </a:r>
            <a:r>
              <a:rPr lang="en-US" b="0" i="0" err="1">
                <a:solidFill>
                  <a:srgbClr val="000000"/>
                </a:solidFill>
                <a:effectLst/>
                <a:latin typeface="Arial" panose="020B0604020202020204" pitchFamily="34" charset="0"/>
              </a:rPr>
              <a:t>basedon</a:t>
            </a:r>
            <a:r>
              <a:rPr lang="en-US" b="0" i="0">
                <a:solidFill>
                  <a:srgbClr val="000000"/>
                </a:solidFill>
                <a:effectLst/>
                <a:latin typeface="Arial" panose="020B0604020202020204" pitchFamily="34" charset="0"/>
              </a:rPr>
              <a:t> head movements)</a:t>
            </a:r>
          </a:p>
          <a:p>
            <a:pPr marL="0" indent="0" algn="l">
              <a:buNone/>
            </a:pPr>
            <a:r>
              <a:rPr lang="en-US" b="0" i="0">
                <a:solidFill>
                  <a:srgbClr val="000000"/>
                </a:solidFill>
                <a:effectLst/>
                <a:latin typeface="Arial" panose="020B0604020202020204" pitchFamily="34" charset="0"/>
              </a:rPr>
              <a:t>The collaborative task could be based on the work of Wong and </a:t>
            </a:r>
            <a:r>
              <a:rPr lang="en-US" b="0" i="0" err="1">
                <a:solidFill>
                  <a:srgbClr val="000000"/>
                </a:solidFill>
                <a:effectLst/>
                <a:latin typeface="Arial" panose="020B0604020202020204" pitchFamily="34" charset="0"/>
              </a:rPr>
              <a:t>Gutwin</a:t>
            </a:r>
            <a:r>
              <a:rPr lang="en-US" b="0" i="0">
                <a:solidFill>
                  <a:srgbClr val="000000"/>
                </a:solidFill>
                <a:effectLst/>
                <a:latin typeface="Arial" panose="020B0604020202020204" pitchFamily="34" charset="0"/>
              </a:rPr>
              <a:t>(2014) [18] which carries out a study on pointing based communication in </a:t>
            </a:r>
            <a:r>
              <a:rPr lang="en-US" b="0" i="0" err="1">
                <a:solidFill>
                  <a:srgbClr val="000000"/>
                </a:solidFill>
                <a:effectLst/>
                <a:latin typeface="Arial" panose="020B0604020202020204" pitchFamily="34" charset="0"/>
              </a:rPr>
              <a:t>semiimmersive</a:t>
            </a:r>
            <a:r>
              <a:rPr lang="en-US" b="0" i="0">
                <a:solidFill>
                  <a:srgbClr val="000000"/>
                </a:solidFill>
                <a:effectLst/>
                <a:latin typeface="Arial" panose="020B0604020202020204" pitchFamily="34" charset="0"/>
              </a:rPr>
              <a:t> VR. Wong ask participant to work on three creative tasks. </a:t>
            </a:r>
            <a:r>
              <a:rPr lang="en-US" b="0" i="0" err="1">
                <a:solidFill>
                  <a:srgbClr val="000000"/>
                </a:solidFill>
                <a:effectLst/>
                <a:latin typeface="Arial" panose="020B0604020202020204" pitchFamily="34" charset="0"/>
              </a:rPr>
              <a:t>Duringthe</a:t>
            </a:r>
            <a:r>
              <a:rPr lang="en-US" b="0" i="0">
                <a:solidFill>
                  <a:srgbClr val="000000"/>
                </a:solidFill>
                <a:effectLst/>
                <a:latin typeface="Arial" panose="020B0604020202020204" pitchFamily="34" charset="0"/>
              </a:rPr>
              <a:t> tasks, pairs collaboratively constructed stories and made decisions </a:t>
            </a:r>
            <a:r>
              <a:rPr lang="en-US" b="0" i="0" err="1">
                <a:solidFill>
                  <a:srgbClr val="000000"/>
                </a:solidFill>
                <a:effectLst/>
                <a:latin typeface="Arial" panose="020B0604020202020204" pitchFamily="34" charset="0"/>
              </a:rPr>
              <a:t>basedon</a:t>
            </a:r>
            <a:r>
              <a:rPr lang="en-US" b="0" i="0">
                <a:solidFill>
                  <a:srgbClr val="000000"/>
                </a:solidFill>
                <a:effectLst/>
                <a:latin typeface="Arial" panose="020B0604020202020204" pitchFamily="34" charset="0"/>
              </a:rPr>
              <a:t> scenarios given to them. For example Wong uses a visualization of a </a:t>
            </a:r>
            <a:r>
              <a:rPr lang="en-US" b="0" i="0" err="1">
                <a:solidFill>
                  <a:srgbClr val="000000"/>
                </a:solidFill>
                <a:effectLst/>
                <a:latin typeface="Arial" panose="020B0604020202020204" pitchFamily="34" charset="0"/>
              </a:rPr>
              <a:t>cityand</a:t>
            </a:r>
            <a:r>
              <a:rPr lang="en-US" b="0" i="0">
                <a:solidFill>
                  <a:srgbClr val="000000"/>
                </a:solidFill>
                <a:effectLst/>
                <a:latin typeface="Arial" panose="020B0604020202020204" pitchFamily="34" charset="0"/>
              </a:rPr>
              <a:t> ask participants to pretend to be roommates and to look for an </a:t>
            </a:r>
            <a:r>
              <a:rPr lang="en-US" b="0" i="0" err="1">
                <a:solidFill>
                  <a:srgbClr val="000000"/>
                </a:solidFill>
                <a:effectLst/>
                <a:latin typeface="Arial" panose="020B0604020202020204" pitchFamily="34" charset="0"/>
              </a:rPr>
              <a:t>apartmenttogether</a:t>
            </a:r>
            <a:r>
              <a:rPr lang="en-US" b="0" i="0">
                <a:solidFill>
                  <a:srgbClr val="000000"/>
                </a:solidFill>
                <a:effectLst/>
                <a:latin typeface="Arial" panose="020B0604020202020204" pitchFamily="34" charset="0"/>
              </a:rPr>
              <a:t>, taking into consideration issues such as type of neighborhood, </a:t>
            </a:r>
            <a:r>
              <a:rPr lang="en-US" b="0" i="0" err="1">
                <a:solidFill>
                  <a:srgbClr val="000000"/>
                </a:solidFill>
                <a:effectLst/>
                <a:latin typeface="Arial" panose="020B0604020202020204" pitchFamily="34" charset="0"/>
              </a:rPr>
              <a:t>distanceto</a:t>
            </a:r>
            <a:r>
              <a:rPr lang="en-US" b="0" i="0">
                <a:solidFill>
                  <a:srgbClr val="000000"/>
                </a:solidFill>
                <a:effectLst/>
                <a:latin typeface="Arial" panose="020B0604020202020204" pitchFamily="34" charset="0"/>
              </a:rPr>
              <a:t> work sites, and traffic. These tasks involved referencing and pointing </a:t>
            </a:r>
            <a:r>
              <a:rPr lang="en-US" b="0" i="0" err="1">
                <a:solidFill>
                  <a:srgbClr val="000000"/>
                </a:solidFill>
                <a:effectLst/>
                <a:latin typeface="Arial" panose="020B0604020202020204" pitchFamily="34" charset="0"/>
              </a:rPr>
              <a:t>fromboth</a:t>
            </a:r>
            <a:r>
              <a:rPr lang="en-US" b="0" i="0">
                <a:solidFill>
                  <a:srgbClr val="000000"/>
                </a:solidFill>
                <a:effectLst/>
                <a:latin typeface="Arial" panose="020B0604020202020204" pitchFamily="34" charset="0"/>
              </a:rPr>
              <a:t> participants, and were open-ended with no defined </a:t>
            </a:r>
            <a:r>
              <a:rPr lang="en-US" b="0" i="0" err="1">
                <a:solidFill>
                  <a:srgbClr val="000000"/>
                </a:solidFill>
                <a:effectLst/>
                <a:latin typeface="Arial" panose="020B0604020202020204" pitchFamily="34" charset="0"/>
              </a:rPr>
              <a:t>solution.Upon</a:t>
            </a:r>
            <a:r>
              <a:rPr lang="en-US" b="0" i="0">
                <a:solidFill>
                  <a:srgbClr val="000000"/>
                </a:solidFill>
                <a:effectLst/>
                <a:latin typeface="Arial" panose="020B0604020202020204" pitchFamily="34" charset="0"/>
              </a:rPr>
              <a:t> completion of each of the tasks we could measure how effectively </a:t>
            </a:r>
            <a:r>
              <a:rPr lang="en-US" b="0" i="0" err="1">
                <a:solidFill>
                  <a:srgbClr val="000000"/>
                </a:solidFill>
                <a:effectLst/>
                <a:latin typeface="Arial" panose="020B0604020202020204" pitchFamily="34" charset="0"/>
              </a:rPr>
              <a:t>themodels</a:t>
            </a:r>
            <a:r>
              <a:rPr lang="en-US" b="0" i="0">
                <a:solidFill>
                  <a:srgbClr val="000000"/>
                </a:solidFill>
                <a:effectLst/>
                <a:latin typeface="Arial" panose="020B0604020202020204" pitchFamily="34" charset="0"/>
              </a:rPr>
              <a:t> were in supporting mutual awareness of visual focus via </a:t>
            </a:r>
            <a:r>
              <a:rPr lang="en-US" b="0" i="0" err="1">
                <a:solidFill>
                  <a:srgbClr val="000000"/>
                </a:solidFill>
                <a:effectLst/>
                <a:latin typeface="Arial" panose="020B0604020202020204" pitchFamily="34" charset="0"/>
              </a:rPr>
              <a:t>questionnairesand</a:t>
            </a:r>
            <a:r>
              <a:rPr lang="en-US" b="0" i="0">
                <a:solidFill>
                  <a:srgbClr val="000000"/>
                </a:solidFill>
                <a:effectLst/>
                <a:latin typeface="Arial" panose="020B0604020202020204" pitchFamily="34" charset="0"/>
              </a:rPr>
              <a:t> open interviews as well as we could rate each of the conditions with </a:t>
            </a:r>
            <a:r>
              <a:rPr lang="en-US" b="0" i="0" err="1">
                <a:solidFill>
                  <a:srgbClr val="000000"/>
                </a:solidFill>
                <a:effectLst/>
                <a:latin typeface="Arial" panose="020B0604020202020204" pitchFamily="34" charset="0"/>
              </a:rPr>
              <a:t>theSystem</a:t>
            </a:r>
            <a:r>
              <a:rPr lang="en-US" b="0" i="0">
                <a:solidFill>
                  <a:srgbClr val="000000"/>
                </a:solidFill>
                <a:effectLst/>
                <a:latin typeface="Arial" panose="020B0604020202020204" pitchFamily="34" charset="0"/>
              </a:rPr>
              <a:t> Usability Scale. </a:t>
            </a:r>
            <a:r>
              <a:rPr lang="en-US" b="0" i="0" err="1">
                <a:solidFill>
                  <a:srgbClr val="000000"/>
                </a:solidFill>
                <a:effectLst/>
                <a:latin typeface="Arial" panose="020B0604020202020204" pitchFamily="34" charset="0"/>
              </a:rPr>
              <a:t>Behavioural</a:t>
            </a:r>
            <a:r>
              <a:rPr lang="en-US" b="0" i="0">
                <a:solidFill>
                  <a:srgbClr val="000000"/>
                </a:solidFill>
                <a:effectLst/>
                <a:latin typeface="Arial" panose="020B0604020202020204" pitchFamily="34" charset="0"/>
              </a:rPr>
              <a:t> measure such as:</a:t>
            </a:r>
          </a:p>
          <a:p>
            <a:pPr algn="l"/>
            <a:r>
              <a:rPr lang="en-US" b="0" i="0">
                <a:solidFill>
                  <a:srgbClr val="000000"/>
                </a:solidFill>
                <a:effectLst/>
                <a:latin typeface="Arial" panose="020B0604020202020204" pitchFamily="34" charset="0"/>
              </a:rPr>
              <a:t>The amount of shared focus [3];</a:t>
            </a:r>
          </a:p>
          <a:p>
            <a:pPr algn="l"/>
            <a:r>
              <a:rPr lang="en-US" b="0" i="0">
                <a:solidFill>
                  <a:srgbClr val="000000"/>
                </a:solidFill>
                <a:effectLst/>
                <a:latin typeface="Arial" panose="020B0604020202020204" pitchFamily="34" charset="0"/>
              </a:rPr>
              <a:t>Amount of verbal communication during collaboration [3];</a:t>
            </a:r>
          </a:p>
          <a:p>
            <a:pPr algn="l"/>
            <a:r>
              <a:rPr lang="en-US" b="0" i="0">
                <a:solidFill>
                  <a:srgbClr val="000000"/>
                </a:solidFill>
                <a:effectLst/>
                <a:latin typeface="Arial" panose="020B0604020202020204" pitchFamily="34" charset="0"/>
              </a:rPr>
              <a:t>Number of times pointers are used: higher mutual awareness of </a:t>
            </a:r>
            <a:r>
              <a:rPr lang="en-US" b="0" i="0" err="1">
                <a:solidFill>
                  <a:srgbClr val="000000"/>
                </a:solidFill>
                <a:effectLst/>
                <a:latin typeface="Arial" panose="020B0604020202020204" pitchFamily="34" charset="0"/>
              </a:rPr>
              <a:t>visualfocus</a:t>
            </a:r>
            <a:r>
              <a:rPr lang="en-US" b="0" i="0">
                <a:solidFill>
                  <a:srgbClr val="000000"/>
                </a:solidFill>
                <a:effectLst/>
                <a:latin typeface="Arial" panose="020B0604020202020204" pitchFamily="34" charset="0"/>
              </a:rPr>
              <a:t> could impact how much participants use hand pointers.</a:t>
            </a:r>
          </a:p>
          <a:p>
            <a:endParaRPr lang="en-CA"/>
          </a:p>
        </p:txBody>
      </p:sp>
    </p:spTree>
    <p:extLst>
      <p:ext uri="{BB962C8B-B14F-4D97-AF65-F5344CB8AC3E}">
        <p14:creationId xmlns:p14="http://schemas.microsoft.com/office/powerpoint/2010/main" val="133412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47A4-441D-4C0C-9D34-B8D42F0711CF}"/>
              </a:ext>
            </a:extLst>
          </p:cNvPr>
          <p:cNvSpPr>
            <a:spLocks noGrp="1"/>
          </p:cNvSpPr>
          <p:nvPr>
            <p:ph type="title"/>
          </p:nvPr>
        </p:nvSpPr>
        <p:spPr/>
        <p:txBody>
          <a:bodyPr/>
          <a:lstStyle/>
          <a:p>
            <a:r>
              <a:rPr lang="en-CA"/>
              <a:t>Field of view visualization for CVE </a:t>
            </a:r>
          </a:p>
        </p:txBody>
      </p:sp>
      <p:sp>
        <p:nvSpPr>
          <p:cNvPr id="3" name="Content Placeholder 2">
            <a:extLst>
              <a:ext uri="{FF2B5EF4-FFF2-40B4-BE49-F238E27FC236}">
                <a16:creationId xmlns:a16="http://schemas.microsoft.com/office/drawing/2014/main" id="{EA1E6D19-E1AD-4AD0-A08E-69CE9E1484B8}"/>
              </a:ext>
            </a:extLst>
          </p:cNvPr>
          <p:cNvSpPr>
            <a:spLocks noGrp="1"/>
          </p:cNvSpPr>
          <p:nvPr>
            <p:ph idx="1"/>
          </p:nvPr>
        </p:nvSpPr>
        <p:spPr/>
        <p:txBody>
          <a:bodyPr>
            <a:normAutofit fontScale="62500" lnSpcReduction="20000"/>
          </a:bodyPr>
          <a:lstStyle/>
          <a:p>
            <a:r>
              <a:rPr lang="en-US" b="0" i="0">
                <a:effectLst/>
                <a:latin typeface="Arial" panose="020B0604020202020204" pitchFamily="34" charset="0"/>
              </a:rPr>
              <a:t>Hindmarsh et al. (1998) [8] propose to make the view frustrum visible as </a:t>
            </a:r>
            <a:r>
              <a:rPr lang="en-US" b="0" i="0" err="1">
                <a:effectLst/>
                <a:latin typeface="Arial" panose="020B0604020202020204" pitchFamily="34" charset="0"/>
              </a:rPr>
              <a:t>awire</a:t>
            </a:r>
            <a:r>
              <a:rPr lang="en-US" b="0" i="0">
                <a:effectLst/>
                <a:latin typeface="Arial" panose="020B0604020202020204" pitchFamily="34" charset="0"/>
              </a:rPr>
              <a:t>-frame or by highlighting viewed objects in some way (perhaps using </a:t>
            </a:r>
            <a:r>
              <a:rPr lang="en-US" b="0" i="0" err="1">
                <a:effectLst/>
                <a:latin typeface="Arial" panose="020B0604020202020204" pitchFamily="34" charset="0"/>
              </a:rPr>
              <a:t>lightingor</a:t>
            </a:r>
            <a:r>
              <a:rPr lang="en-US" b="0" i="0">
                <a:effectLst/>
                <a:latin typeface="Arial" panose="020B0604020202020204" pitchFamily="34" charset="0"/>
              </a:rPr>
              <a:t> shadows).</a:t>
            </a:r>
          </a:p>
          <a:p>
            <a:r>
              <a:rPr lang="en-US" b="0" i="0">
                <a:effectLst/>
                <a:latin typeface="Arial" panose="020B0604020202020204" pitchFamily="34" charset="0"/>
              </a:rPr>
              <a:t>Fraser et al. (1999) [5] decided to explicitly outline the view frustrum </a:t>
            </a:r>
            <a:r>
              <a:rPr lang="en-US" b="0" i="0" err="1">
                <a:effectLst/>
                <a:latin typeface="Arial" panose="020B0604020202020204" pitchFamily="34" charset="0"/>
              </a:rPr>
              <a:t>usinga</a:t>
            </a:r>
            <a:r>
              <a:rPr lang="en-US" b="0" i="0">
                <a:effectLst/>
                <a:latin typeface="Arial" panose="020B0604020202020204" pitchFamily="34" charset="0"/>
              </a:rPr>
              <a:t> wire-frame to affirm the view of the other collaborator. The choice of </a:t>
            </a:r>
            <a:r>
              <a:rPr lang="en-US" b="0" i="0" err="1">
                <a:effectLst/>
                <a:latin typeface="Arial" panose="020B0604020202020204" pitchFamily="34" charset="0"/>
              </a:rPr>
              <a:t>notusing</a:t>
            </a:r>
            <a:r>
              <a:rPr lang="en-US" b="0" i="0">
                <a:effectLst/>
                <a:latin typeface="Arial" panose="020B0604020202020204" pitchFamily="34" charset="0"/>
              </a:rPr>
              <a:t> lightnings is because lightnings was often used in virtual </a:t>
            </a:r>
            <a:r>
              <a:rPr lang="en-US" b="0" i="0" err="1">
                <a:effectLst/>
                <a:latin typeface="Arial" panose="020B0604020202020204" pitchFamily="34" charset="0"/>
              </a:rPr>
              <a:t>environmentsfor</a:t>
            </a:r>
            <a:r>
              <a:rPr lang="en-US" b="0" i="0">
                <a:effectLst/>
                <a:latin typeface="Arial" panose="020B0604020202020204" pitchFamily="34" charset="0"/>
              </a:rPr>
              <a:t> cosmetic or realism reasons.</a:t>
            </a:r>
            <a:endParaRPr lang="en-US">
              <a:latin typeface="Arial" panose="020B0604020202020204" pitchFamily="34" charset="0"/>
            </a:endParaRPr>
          </a:p>
          <a:p>
            <a:r>
              <a:rPr lang="en-US" b="0" i="0">
                <a:effectLst/>
                <a:latin typeface="Arial" panose="020B0604020202020204" pitchFamily="34" charset="0"/>
              </a:rPr>
              <a:t>Nguyen and Duval (2015) [10] suggest that a problem that may arise when using view </a:t>
            </a:r>
            <a:r>
              <a:rPr lang="en-US" b="0" i="0" err="1">
                <a:effectLst/>
                <a:latin typeface="Arial" panose="020B0604020202020204" pitchFamily="34" charset="0"/>
              </a:rPr>
              <a:t>frustrums</a:t>
            </a:r>
            <a:r>
              <a:rPr lang="en-US" b="0" i="0">
                <a:effectLst/>
                <a:latin typeface="Arial" panose="020B0604020202020204" pitchFamily="34" charset="0"/>
              </a:rPr>
              <a:t>: when there are many collaborators working in the same narrow space, the confusion of these “wire-framed” representations can happen.</a:t>
            </a:r>
          </a:p>
          <a:p>
            <a:r>
              <a:rPr lang="en-US" b="0" i="0" err="1">
                <a:effectLst/>
                <a:latin typeface="Arial" panose="020B0604020202020204" pitchFamily="34" charset="0"/>
              </a:rPr>
              <a:t>Cordeil</a:t>
            </a:r>
            <a:r>
              <a:rPr lang="en-US" b="0" i="0">
                <a:effectLst/>
                <a:latin typeface="Arial" panose="020B0604020202020204" pitchFamily="34" charset="0"/>
              </a:rPr>
              <a:t> et al. (2017) [3] utilize the visual frustrum visualization for a collaborative VR environment as a replacement for avatars.</a:t>
            </a:r>
          </a:p>
          <a:p>
            <a:r>
              <a:rPr lang="en-US" b="0" i="0" err="1">
                <a:effectLst/>
                <a:latin typeface="Arial" panose="020B0604020202020204" pitchFamily="34" charset="0"/>
              </a:rPr>
              <a:t>Piumsomboon</a:t>
            </a:r>
            <a:r>
              <a:rPr lang="en-US" b="0" i="0">
                <a:effectLst/>
                <a:latin typeface="Arial" panose="020B0604020202020204" pitchFamily="34" charset="0"/>
              </a:rPr>
              <a:t> et al. (2017) [12] implement a CVE for mix device collab-oration AR/VR in which field of view visualizations are display to facilitate understanding of what is visible to a collaborator using a different device. Wong and </a:t>
            </a:r>
            <a:r>
              <a:rPr lang="en-US" b="0" i="0" err="1">
                <a:effectLst/>
                <a:latin typeface="Arial" panose="020B0604020202020204" pitchFamily="34" charset="0"/>
              </a:rPr>
              <a:t>Gutwin</a:t>
            </a:r>
            <a:r>
              <a:rPr lang="en-US" b="0" i="0">
                <a:effectLst/>
                <a:latin typeface="Arial" panose="020B0604020202020204" pitchFamily="34" charset="0"/>
              </a:rPr>
              <a:t> (2010) [17] highlight how the visual frustrum </a:t>
            </a:r>
            <a:r>
              <a:rPr lang="en-US" b="0" i="0" err="1">
                <a:effectLst/>
                <a:latin typeface="Arial" panose="020B0604020202020204" pitchFamily="34" charset="0"/>
              </a:rPr>
              <a:t>visualiza-tion</a:t>
            </a:r>
            <a:r>
              <a:rPr lang="en-US" b="0" i="0">
                <a:effectLst/>
                <a:latin typeface="Arial" panose="020B0604020202020204" pitchFamily="34" charset="0"/>
              </a:rPr>
              <a:t> can be beneficial in pointing based communication by facilitating </a:t>
            </a:r>
            <a:r>
              <a:rPr lang="en-US" b="0" i="0" err="1">
                <a:effectLst/>
                <a:latin typeface="Arial" panose="020B0604020202020204" pitchFamily="34" charset="0"/>
              </a:rPr>
              <a:t>mutualawareness</a:t>
            </a:r>
            <a:r>
              <a:rPr lang="en-US" b="0" i="0">
                <a:effectLst/>
                <a:latin typeface="Arial" panose="020B0604020202020204" pitchFamily="34" charset="0"/>
              </a:rPr>
              <a:t> of visual focus and therefore the ability to produce pointing </a:t>
            </a:r>
            <a:r>
              <a:rPr lang="en-US" b="0" i="0" err="1">
                <a:effectLst/>
                <a:latin typeface="Arial" panose="020B0604020202020204" pitchFamily="34" charset="0"/>
              </a:rPr>
              <a:t>gesturesthat</a:t>
            </a:r>
            <a:r>
              <a:rPr lang="en-US" b="0" i="0">
                <a:effectLst/>
                <a:latin typeface="Arial" panose="020B0604020202020204" pitchFamily="34" charset="0"/>
              </a:rPr>
              <a:t> are visible to collaborators</a:t>
            </a:r>
          </a:p>
          <a:p>
            <a:pPr algn="l"/>
            <a:r>
              <a:rPr lang="en-US" b="0" i="0">
                <a:solidFill>
                  <a:srgbClr val="000000"/>
                </a:solidFill>
                <a:effectLst/>
                <a:latin typeface="Arial" panose="020B0604020202020204" pitchFamily="34" charset="0"/>
              </a:rPr>
              <a:t>Wong and </a:t>
            </a:r>
            <a:r>
              <a:rPr lang="en-US" b="0" i="0" err="1">
                <a:solidFill>
                  <a:srgbClr val="000000"/>
                </a:solidFill>
                <a:effectLst/>
                <a:latin typeface="Arial" panose="020B0604020202020204" pitchFamily="34" charset="0"/>
              </a:rPr>
              <a:t>Gutwin</a:t>
            </a:r>
            <a:r>
              <a:rPr lang="en-US" b="0" i="0">
                <a:solidFill>
                  <a:srgbClr val="000000"/>
                </a:solidFill>
                <a:effectLst/>
                <a:latin typeface="Arial" panose="020B0604020202020204" pitchFamily="34" charset="0"/>
              </a:rPr>
              <a:t> (2014) [18] </a:t>
            </a:r>
            <a:r>
              <a:rPr lang="en-US" b="0" i="0" u="sng">
                <a:solidFill>
                  <a:srgbClr val="000000"/>
                </a:solidFill>
                <a:effectLst/>
                <a:latin typeface="Arial" panose="020B0604020202020204" pitchFamily="34" charset="0"/>
              </a:rPr>
              <a:t>suggest that Hindmarsh proposed improve-</a:t>
            </a:r>
            <a:r>
              <a:rPr lang="en-US" b="0" i="0" u="sng" err="1">
                <a:solidFill>
                  <a:srgbClr val="000000"/>
                </a:solidFill>
                <a:effectLst/>
                <a:latin typeface="Arial" panose="020B0604020202020204" pitchFamily="34" charset="0"/>
              </a:rPr>
              <a:t>ments</a:t>
            </a:r>
            <a:r>
              <a:rPr lang="en-US" b="0" i="0" u="sng">
                <a:solidFill>
                  <a:srgbClr val="000000"/>
                </a:solidFill>
                <a:effectLst/>
                <a:latin typeface="Arial" panose="020B0604020202020204" pitchFamily="34" charset="0"/>
              </a:rPr>
              <a:t> including visual frustrum have not, in general, being implemented in the state of the art CVE.</a:t>
            </a:r>
          </a:p>
          <a:p>
            <a:pPr marL="0" indent="0">
              <a:buNone/>
            </a:pPr>
            <a:endParaRPr lang="en-CA"/>
          </a:p>
        </p:txBody>
      </p:sp>
    </p:spTree>
    <p:extLst>
      <p:ext uri="{BB962C8B-B14F-4D97-AF65-F5344CB8AC3E}">
        <p14:creationId xmlns:p14="http://schemas.microsoft.com/office/powerpoint/2010/main" val="14391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2C3D-4542-431C-813F-5133A3FCF416}"/>
              </a:ext>
            </a:extLst>
          </p:cNvPr>
          <p:cNvSpPr>
            <a:spLocks noGrp="1"/>
          </p:cNvSpPr>
          <p:nvPr>
            <p:ph type="title"/>
          </p:nvPr>
        </p:nvSpPr>
        <p:spPr/>
        <p:txBody>
          <a:bodyPr/>
          <a:lstStyle/>
          <a:p>
            <a:r>
              <a:rPr lang="en-CA"/>
              <a:t>Cone of vision </a:t>
            </a:r>
          </a:p>
        </p:txBody>
      </p:sp>
      <p:pic>
        <p:nvPicPr>
          <p:cNvPr id="5" name="Content Placeholder 4" descr="Chart&#10;&#10;Description automatically generated">
            <a:extLst>
              <a:ext uri="{FF2B5EF4-FFF2-40B4-BE49-F238E27FC236}">
                <a16:creationId xmlns:a16="http://schemas.microsoft.com/office/drawing/2014/main" id="{0CB331DA-D77E-4F76-BFD2-5501E9ED41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014" b="10457"/>
          <a:stretch/>
        </p:blipFill>
        <p:spPr>
          <a:xfrm>
            <a:off x="759054" y="1508984"/>
            <a:ext cx="4067743" cy="3127560"/>
          </a:xfrm>
        </p:spPr>
      </p:pic>
      <p:pic>
        <p:nvPicPr>
          <p:cNvPr id="7" name="Picture 6" descr="Chart&#10;&#10;Description automatically generated">
            <a:extLst>
              <a:ext uri="{FF2B5EF4-FFF2-40B4-BE49-F238E27FC236}">
                <a16:creationId xmlns:a16="http://schemas.microsoft.com/office/drawing/2014/main" id="{ADCCCD15-9664-4A8C-8544-11B1E6804F0B}"/>
              </a:ext>
            </a:extLst>
          </p:cNvPr>
          <p:cNvPicPr>
            <a:picLocks noChangeAspect="1"/>
          </p:cNvPicPr>
          <p:nvPr/>
        </p:nvPicPr>
        <p:blipFill rotWithShape="1">
          <a:blip r:embed="rId3">
            <a:extLst>
              <a:ext uri="{28A0092B-C50C-407E-A947-70E740481C1C}">
                <a14:useLocalDpi xmlns:a14="http://schemas.microsoft.com/office/drawing/2010/main" val="0"/>
              </a:ext>
            </a:extLst>
          </a:blip>
          <a:srcRect l="13675" t="8481" r="11071" b="10058"/>
          <a:stretch/>
        </p:blipFill>
        <p:spPr>
          <a:xfrm>
            <a:off x="4905943" y="1241571"/>
            <a:ext cx="3046820" cy="3313651"/>
          </a:xfrm>
          <a:prstGeom prst="rect">
            <a:avLst/>
          </a:prstGeom>
        </p:spPr>
      </p:pic>
      <p:sp>
        <p:nvSpPr>
          <p:cNvPr id="8" name="TextBox 7">
            <a:extLst>
              <a:ext uri="{FF2B5EF4-FFF2-40B4-BE49-F238E27FC236}">
                <a16:creationId xmlns:a16="http://schemas.microsoft.com/office/drawing/2014/main" id="{621457A3-08FB-45CC-B693-7E8E64D97793}"/>
              </a:ext>
            </a:extLst>
          </p:cNvPr>
          <p:cNvSpPr txBox="1"/>
          <p:nvPr/>
        </p:nvSpPr>
        <p:spPr>
          <a:xfrm>
            <a:off x="369115" y="5090684"/>
            <a:ext cx="7105476" cy="1569660"/>
          </a:xfrm>
          <a:prstGeom prst="rect">
            <a:avLst/>
          </a:prstGeom>
          <a:noFill/>
        </p:spPr>
        <p:txBody>
          <a:bodyPr wrap="square" rtlCol="0">
            <a:spAutoFit/>
          </a:bodyPr>
          <a:lstStyle/>
          <a:p>
            <a:endParaRPr lang="en-US" sz="800" b="0" i="0">
              <a:effectLst/>
              <a:latin typeface="Arial" panose="020B0604020202020204" pitchFamily="34" charset="0"/>
            </a:endParaRPr>
          </a:p>
          <a:p>
            <a:r>
              <a:rPr lang="en-US" sz="800" b="0" i="0">
                <a:effectLst/>
                <a:latin typeface="Arial" panose="020B0604020202020204" pitchFamily="34" charset="0"/>
              </a:rPr>
              <a:t>[9] M. Land and B. Tatler. Looking and Acting: Vision and eye movements in natural </a:t>
            </a:r>
            <a:r>
              <a:rPr lang="en-US" sz="800" b="0" i="0" err="1">
                <a:effectLst/>
                <a:latin typeface="Arial" panose="020B0604020202020204" pitchFamily="34" charset="0"/>
              </a:rPr>
              <a:t>behaviour</a:t>
            </a:r>
            <a:r>
              <a:rPr lang="en-US" sz="800" b="0" i="0">
                <a:effectLst/>
                <a:latin typeface="Arial" panose="020B0604020202020204" pitchFamily="34" charset="0"/>
              </a:rPr>
              <a:t>. Oxford University Press, 3 2012.ISBN 9780191693878.doi:10.1093/</a:t>
            </a:r>
            <a:r>
              <a:rPr lang="en-US" sz="800" b="0" i="0" err="1">
                <a:effectLst/>
                <a:latin typeface="Arial" panose="020B0604020202020204" pitchFamily="34" charset="0"/>
              </a:rPr>
              <a:t>acprof:oso</a:t>
            </a:r>
            <a:r>
              <a:rPr lang="en-US" sz="800" b="0" i="0">
                <a:effectLst/>
                <a:latin typeface="Arial" panose="020B0604020202020204" pitchFamily="34" charset="0"/>
              </a:rPr>
              <a:t>/9780198570943.001.0001.</a:t>
            </a:r>
          </a:p>
          <a:p>
            <a:endParaRPr lang="en-US" sz="800">
              <a:latin typeface="Arial" panose="020B0604020202020204" pitchFamily="34" charset="0"/>
            </a:endParaRPr>
          </a:p>
          <a:p>
            <a:r>
              <a:rPr lang="en-CA" sz="800" b="0" i="0">
                <a:effectLst/>
                <a:latin typeface="Arial" panose="020B0604020202020204" pitchFamily="34" charset="0"/>
              </a:rPr>
              <a:t>[6] E.G.Freedman.Coordinationoftheeyesandheaddur-ingvisualorienting,102008.ISSN00144819.URL</a:t>
            </a:r>
            <a:r>
              <a:rPr lang="en-CA" sz="800" b="0" i="0">
                <a:effectLst/>
                <a:latin typeface="Courier New" panose="02070309020205020404" pitchFamily="49" charset="0"/>
              </a:rPr>
              <a:t>/</a:t>
            </a:r>
            <a:r>
              <a:rPr lang="en-CA" sz="800" b="0" i="0" err="1">
                <a:effectLst/>
                <a:latin typeface="Courier New" panose="02070309020205020404" pitchFamily="49" charset="0"/>
              </a:rPr>
              <a:t>pmc</a:t>
            </a:r>
            <a:r>
              <a:rPr lang="en-CA" sz="800" b="0" i="0">
                <a:effectLst/>
                <a:latin typeface="Courier New" panose="02070309020205020404" pitchFamily="49" charset="0"/>
              </a:rPr>
              <a:t>/articles/PMC2605952/ /</a:t>
            </a:r>
            <a:r>
              <a:rPr lang="en-CA" sz="800" b="0" i="0" err="1">
                <a:effectLst/>
                <a:latin typeface="Courier New" panose="02070309020205020404" pitchFamily="49" charset="0"/>
              </a:rPr>
              <a:t>pmc</a:t>
            </a:r>
            <a:r>
              <a:rPr lang="en-CA" sz="800" b="0" i="0">
                <a:effectLst/>
                <a:latin typeface="Courier New" panose="02070309020205020404" pitchFamily="49" charset="0"/>
              </a:rPr>
              <a:t>/articles/PMC2605952/?report=abstracthttps://www.ncbi.nlm.nih.gov/pmc/articles/PMC2605952/</a:t>
            </a:r>
            <a:r>
              <a:rPr lang="en-CA" sz="800" b="0" i="0">
                <a:effectLst/>
                <a:latin typeface="Arial" panose="020B0604020202020204" pitchFamily="34" charset="0"/>
              </a:rPr>
              <a:t>.</a:t>
            </a:r>
          </a:p>
          <a:p>
            <a:endParaRPr lang="en-CA" sz="800">
              <a:latin typeface="Arial" panose="020B0604020202020204" pitchFamily="34" charset="0"/>
            </a:endParaRPr>
          </a:p>
          <a:p>
            <a:r>
              <a:rPr lang="en-CA" sz="800" b="0" i="0">
                <a:effectLst/>
                <a:latin typeface="Arial" panose="020B0604020202020204" pitchFamily="34" charset="0"/>
              </a:rPr>
              <a:t>[7] H. H. </a:t>
            </a:r>
            <a:r>
              <a:rPr lang="en-CA" sz="800" b="0" i="0" err="1">
                <a:effectLst/>
                <a:latin typeface="Arial" panose="020B0604020202020204" pitchFamily="34" charset="0"/>
              </a:rPr>
              <a:t>Goossens</a:t>
            </a:r>
            <a:r>
              <a:rPr lang="en-CA" sz="800" b="0" i="0">
                <a:effectLst/>
                <a:latin typeface="Arial" panose="020B0604020202020204" pitchFamily="34" charset="0"/>
              </a:rPr>
              <a:t> and A. J. Van </a:t>
            </a:r>
            <a:r>
              <a:rPr lang="en-CA" sz="800" b="0" i="0" err="1">
                <a:effectLst/>
                <a:latin typeface="Arial" panose="020B0604020202020204" pitchFamily="34" charset="0"/>
              </a:rPr>
              <a:t>Opstal.Human</a:t>
            </a:r>
            <a:r>
              <a:rPr lang="en-CA" sz="800" b="0" i="0">
                <a:effectLst/>
                <a:latin typeface="Arial" panose="020B0604020202020204" pitchFamily="34" charset="0"/>
              </a:rPr>
              <a:t> eye-head coordination </a:t>
            </a:r>
            <a:r>
              <a:rPr lang="en-CA" sz="800" b="0" i="0" err="1">
                <a:effectLst/>
                <a:latin typeface="Arial" panose="020B0604020202020204" pitchFamily="34" charset="0"/>
              </a:rPr>
              <a:t>intwo</a:t>
            </a:r>
            <a:r>
              <a:rPr lang="en-CA" sz="800" b="0" i="0">
                <a:effectLst/>
                <a:latin typeface="Arial" panose="020B0604020202020204" pitchFamily="34" charset="0"/>
              </a:rPr>
              <a:t> dimensions under different sensorimotor </a:t>
            </a:r>
            <a:r>
              <a:rPr lang="en-CA" sz="800" b="0" i="0" err="1">
                <a:effectLst/>
                <a:latin typeface="Arial" panose="020B0604020202020204" pitchFamily="34" charset="0"/>
              </a:rPr>
              <a:t>conditions.Experimental</a:t>
            </a:r>
            <a:r>
              <a:rPr lang="en-CA" sz="800" b="0" i="0">
                <a:effectLst/>
                <a:latin typeface="Arial" panose="020B0604020202020204" pitchFamily="34" charset="0"/>
              </a:rPr>
              <a:t> Brain Re-search, 114(3):542–560, 1997.ISSN 00144819.doi: 10.1007/PL00005663.URL</a:t>
            </a:r>
            <a:r>
              <a:rPr lang="en-CA" sz="800" b="0" i="0">
                <a:effectLst/>
                <a:latin typeface="Courier New" panose="02070309020205020404" pitchFamily="49" charset="0"/>
              </a:rPr>
              <a:t>https://pubmed.ncbi.nlm.nih.gov/9187290/</a:t>
            </a:r>
            <a:r>
              <a:rPr lang="en-CA" sz="800" b="0" i="0">
                <a:effectLst/>
                <a:latin typeface="Arial" panose="020B0604020202020204" pitchFamily="34" charset="0"/>
              </a:rPr>
              <a:t>.</a:t>
            </a:r>
          </a:p>
          <a:p>
            <a:endParaRPr lang="en-CA" sz="800">
              <a:latin typeface="Arial" panose="020B0604020202020204" pitchFamily="34" charset="0"/>
            </a:endParaRPr>
          </a:p>
          <a:p>
            <a:r>
              <a:rPr lang="en-CA" sz="800" b="0" i="0">
                <a:effectLst/>
                <a:latin typeface="Arial" panose="020B0604020202020204" pitchFamily="34" charset="0"/>
              </a:rPr>
              <a:t>[16] V. </a:t>
            </a:r>
            <a:r>
              <a:rPr lang="en-CA" sz="800" b="0" i="0" err="1">
                <a:effectLst/>
                <a:latin typeface="Arial" panose="020B0604020202020204" pitchFamily="34" charset="0"/>
              </a:rPr>
              <a:t>Sitzmann</a:t>
            </a:r>
            <a:r>
              <a:rPr lang="en-CA" sz="800" b="0" i="0">
                <a:effectLst/>
                <a:latin typeface="Arial" panose="020B0604020202020204" pitchFamily="34" charset="0"/>
              </a:rPr>
              <a:t>, A. Serrano, A. Pavel, M. </a:t>
            </a:r>
            <a:r>
              <a:rPr lang="en-CA" sz="800" b="0" i="0" err="1">
                <a:effectLst/>
                <a:latin typeface="Arial" panose="020B0604020202020204" pitchFamily="34" charset="0"/>
              </a:rPr>
              <a:t>Agrawala</a:t>
            </a:r>
            <a:r>
              <a:rPr lang="en-CA" sz="800" b="0" i="0">
                <a:effectLst/>
                <a:latin typeface="Arial" panose="020B0604020202020204" pitchFamily="34" charset="0"/>
              </a:rPr>
              <a:t>, D. Gutierrez, B. </a:t>
            </a:r>
            <a:r>
              <a:rPr lang="en-CA" sz="800" b="0" i="0" err="1">
                <a:effectLst/>
                <a:latin typeface="Arial" panose="020B0604020202020204" pitchFamily="34" charset="0"/>
              </a:rPr>
              <a:t>Masia</a:t>
            </a:r>
            <a:r>
              <a:rPr lang="en-CA" sz="800" b="0" i="0">
                <a:effectLst/>
                <a:latin typeface="Arial" panose="020B0604020202020204" pitchFamily="34" charset="0"/>
              </a:rPr>
              <a:t>, </a:t>
            </a:r>
            <a:r>
              <a:rPr lang="en-CA" sz="800" b="0" i="0" err="1">
                <a:effectLst/>
                <a:latin typeface="Arial" panose="020B0604020202020204" pitchFamily="34" charset="0"/>
              </a:rPr>
              <a:t>andG</a:t>
            </a:r>
            <a:r>
              <a:rPr lang="en-CA" sz="800" b="0" i="0">
                <a:effectLst/>
                <a:latin typeface="Arial" panose="020B0604020202020204" pitchFamily="34" charset="0"/>
              </a:rPr>
              <a:t>. </a:t>
            </a:r>
            <a:r>
              <a:rPr lang="en-CA" sz="800" b="0" i="0" err="1">
                <a:effectLst/>
                <a:latin typeface="Arial" panose="020B0604020202020204" pitchFamily="34" charset="0"/>
              </a:rPr>
              <a:t>Wetzstein.How</a:t>
            </a:r>
            <a:r>
              <a:rPr lang="en-CA" sz="800" b="0" i="0">
                <a:effectLst/>
                <a:latin typeface="Arial" panose="020B0604020202020204" pitchFamily="34" charset="0"/>
              </a:rPr>
              <a:t> do people explore virtual environments?2016.URL</a:t>
            </a:r>
            <a:r>
              <a:rPr lang="en-CA" sz="800" b="0" i="0">
                <a:effectLst/>
                <a:latin typeface="Courier New" panose="02070309020205020404" pitchFamily="49" charset="0"/>
              </a:rPr>
              <a:t>http://arxiv.org/abs/1612.04335</a:t>
            </a:r>
            <a:r>
              <a:rPr lang="en-CA" sz="800" b="0" i="0">
                <a:effectLst/>
                <a:latin typeface="Arial" panose="020B0604020202020204" pitchFamily="34" charset="0"/>
              </a:rPr>
              <a:t>.</a:t>
            </a:r>
            <a:endParaRPr lang="en-CA" sz="800"/>
          </a:p>
        </p:txBody>
      </p:sp>
      <p:sp>
        <p:nvSpPr>
          <p:cNvPr id="9" name="TextBox 8">
            <a:extLst>
              <a:ext uri="{FF2B5EF4-FFF2-40B4-BE49-F238E27FC236}">
                <a16:creationId xmlns:a16="http://schemas.microsoft.com/office/drawing/2014/main" id="{D65207D2-510B-452F-9A1E-2130EE660C2D}"/>
              </a:ext>
            </a:extLst>
          </p:cNvPr>
          <p:cNvSpPr txBox="1"/>
          <p:nvPr/>
        </p:nvSpPr>
        <p:spPr>
          <a:xfrm>
            <a:off x="8471947" y="729815"/>
            <a:ext cx="2960999" cy="4685898"/>
          </a:xfrm>
          <a:prstGeom prst="rect">
            <a:avLst/>
          </a:prstGeom>
          <a:noFill/>
        </p:spPr>
        <p:txBody>
          <a:bodyPr wrap="square" rtlCol="0">
            <a:spAutoFit/>
          </a:bodyPr>
          <a:lstStyle/>
          <a:p>
            <a:r>
              <a:rPr lang="en-US" sz="1600" b="0" i="0">
                <a:effectLst/>
                <a:latin typeface="Arial" panose="020B0604020202020204" pitchFamily="34" charset="0"/>
              </a:rPr>
              <a:t>The eyes have a physical range of 50°, it has been found that they rarely rotate beyond 30°relative to the head [9] and are more frequently within 20°[9, 7, 6].</a:t>
            </a:r>
          </a:p>
          <a:p>
            <a:endParaRPr lang="en-US" sz="1600" b="0" i="0">
              <a:effectLst/>
              <a:latin typeface="Arial" panose="020B0604020202020204" pitchFamily="34" charset="0"/>
            </a:endParaRPr>
          </a:p>
          <a:p>
            <a:r>
              <a:rPr lang="en-US" sz="1600" b="0" i="0">
                <a:effectLst/>
                <a:latin typeface="Arial" panose="020B0604020202020204" pitchFamily="34" charset="0"/>
              </a:rPr>
              <a:t>Further work highlight how within the20°of gaze amplitude there are areas with a much higher frequency of gaze: </a:t>
            </a:r>
            <a:r>
              <a:rPr lang="en-US" sz="1600" b="0" i="0" err="1">
                <a:effectLst/>
                <a:latin typeface="Arial" panose="020B0604020202020204" pitchFamily="34" charset="0"/>
              </a:rPr>
              <a:t>Sitzmann</a:t>
            </a:r>
            <a:r>
              <a:rPr lang="en-US" sz="1600" b="0" i="0">
                <a:effectLst/>
                <a:latin typeface="Arial" panose="020B0604020202020204" pitchFamily="34" charset="0"/>
              </a:rPr>
              <a:t> et al. (2016) [16] work on visual saliency observed a mean gaze direction of around 14±12°relative to the head orientation Fig 1b.</a:t>
            </a:r>
          </a:p>
          <a:p>
            <a:endParaRPr lang="en-US" sz="1600">
              <a:latin typeface="Arial" panose="020B0604020202020204" pitchFamily="34" charset="0"/>
            </a:endParaRPr>
          </a:p>
          <a:p>
            <a:endParaRPr lang="en-CA" sz="1050"/>
          </a:p>
        </p:txBody>
      </p:sp>
    </p:spTree>
    <p:extLst>
      <p:ext uri="{BB962C8B-B14F-4D97-AF65-F5344CB8AC3E}">
        <p14:creationId xmlns:p14="http://schemas.microsoft.com/office/powerpoint/2010/main" val="422266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476F-4BBF-43DE-868F-C94CFB1F603F}"/>
              </a:ext>
            </a:extLst>
          </p:cNvPr>
          <p:cNvSpPr>
            <a:spLocks noGrp="1"/>
          </p:cNvSpPr>
          <p:nvPr>
            <p:ph type="title"/>
          </p:nvPr>
        </p:nvSpPr>
        <p:spPr/>
        <p:txBody>
          <a:bodyPr/>
          <a:lstStyle/>
          <a:p>
            <a:r>
              <a:rPr lang="en-CA"/>
              <a:t>Gaze Multimodal</a:t>
            </a:r>
          </a:p>
        </p:txBody>
      </p:sp>
      <p:pic>
        <p:nvPicPr>
          <p:cNvPr id="8" name="Picture 7">
            <a:extLst>
              <a:ext uri="{FF2B5EF4-FFF2-40B4-BE49-F238E27FC236}">
                <a16:creationId xmlns:a16="http://schemas.microsoft.com/office/drawing/2014/main" id="{081C8D23-05BD-453D-9C50-A1A6737961A9}"/>
              </a:ext>
            </a:extLst>
          </p:cNvPr>
          <p:cNvPicPr>
            <a:picLocks noChangeAspect="1"/>
          </p:cNvPicPr>
          <p:nvPr/>
        </p:nvPicPr>
        <p:blipFill>
          <a:blip r:embed="rId2"/>
          <a:stretch>
            <a:fillRect/>
          </a:stretch>
        </p:blipFill>
        <p:spPr>
          <a:xfrm>
            <a:off x="715348" y="4127568"/>
            <a:ext cx="3901057" cy="2508110"/>
          </a:xfrm>
          <a:prstGeom prst="rect">
            <a:avLst/>
          </a:prstGeom>
        </p:spPr>
      </p:pic>
      <p:pic>
        <p:nvPicPr>
          <p:cNvPr id="11" name="Picture 10">
            <a:extLst>
              <a:ext uri="{FF2B5EF4-FFF2-40B4-BE49-F238E27FC236}">
                <a16:creationId xmlns:a16="http://schemas.microsoft.com/office/drawing/2014/main" id="{5572B85D-990D-4306-A359-DEDF101B7688}"/>
              </a:ext>
            </a:extLst>
          </p:cNvPr>
          <p:cNvPicPr>
            <a:picLocks noChangeAspect="1"/>
          </p:cNvPicPr>
          <p:nvPr/>
        </p:nvPicPr>
        <p:blipFill>
          <a:blip r:embed="rId3"/>
          <a:stretch>
            <a:fillRect/>
          </a:stretch>
        </p:blipFill>
        <p:spPr>
          <a:xfrm>
            <a:off x="715348" y="1407960"/>
            <a:ext cx="4009033" cy="2427488"/>
          </a:xfrm>
          <a:prstGeom prst="rect">
            <a:avLst/>
          </a:prstGeom>
        </p:spPr>
      </p:pic>
      <p:pic>
        <p:nvPicPr>
          <p:cNvPr id="13" name="Picture 12">
            <a:extLst>
              <a:ext uri="{FF2B5EF4-FFF2-40B4-BE49-F238E27FC236}">
                <a16:creationId xmlns:a16="http://schemas.microsoft.com/office/drawing/2014/main" id="{0E5A9C49-8FA8-444E-83E0-553347565D43}"/>
              </a:ext>
            </a:extLst>
          </p:cNvPr>
          <p:cNvPicPr>
            <a:picLocks noChangeAspect="1"/>
          </p:cNvPicPr>
          <p:nvPr/>
        </p:nvPicPr>
        <p:blipFill>
          <a:blip r:embed="rId4"/>
          <a:stretch>
            <a:fillRect/>
          </a:stretch>
        </p:blipFill>
        <p:spPr>
          <a:xfrm>
            <a:off x="4997791" y="1416462"/>
            <a:ext cx="3962688" cy="2410483"/>
          </a:xfrm>
          <a:prstGeom prst="rect">
            <a:avLst/>
          </a:prstGeom>
        </p:spPr>
      </p:pic>
      <p:sp>
        <p:nvSpPr>
          <p:cNvPr id="15" name="TextBox 14">
            <a:extLst>
              <a:ext uri="{FF2B5EF4-FFF2-40B4-BE49-F238E27FC236}">
                <a16:creationId xmlns:a16="http://schemas.microsoft.com/office/drawing/2014/main" id="{8D388A60-7823-438A-A746-715B1260C48E}"/>
              </a:ext>
            </a:extLst>
          </p:cNvPr>
          <p:cNvSpPr txBox="1"/>
          <p:nvPr/>
        </p:nvSpPr>
        <p:spPr>
          <a:xfrm>
            <a:off x="5256246" y="3993529"/>
            <a:ext cx="6097554" cy="2562240"/>
          </a:xfrm>
          <a:prstGeom prst="rect">
            <a:avLst/>
          </a:prstGeom>
          <a:noFill/>
        </p:spPr>
        <p:txBody>
          <a:bodyPr wrap="square">
            <a:spAutoFit/>
          </a:bodyPr>
          <a:lstStyle/>
          <a:p>
            <a:r>
              <a:rPr lang="en-US" sz="1050" b="0" i="0" dirty="0" err="1">
                <a:effectLst/>
                <a:latin typeface="Arial" panose="020B0604020202020204" pitchFamily="34" charset="0"/>
              </a:rPr>
              <a:t>Sidenmark</a:t>
            </a:r>
            <a:r>
              <a:rPr lang="en-US" sz="1050" b="0" i="0" dirty="0">
                <a:effectLst/>
                <a:latin typeface="Arial" panose="020B0604020202020204" pitchFamily="34" charset="0"/>
              </a:rPr>
              <a:t> and </a:t>
            </a:r>
            <a:r>
              <a:rPr lang="en-US" sz="1050" b="0" i="0" dirty="0" err="1">
                <a:effectLst/>
                <a:latin typeface="Arial" panose="020B0604020202020204" pitchFamily="34" charset="0"/>
              </a:rPr>
              <a:t>Gellersen</a:t>
            </a:r>
            <a:r>
              <a:rPr lang="en-US" sz="1050" b="0" i="0" dirty="0">
                <a:effectLst/>
                <a:latin typeface="Arial" panose="020B0604020202020204" pitchFamily="34" charset="0"/>
              </a:rPr>
              <a:t> (2020) [15] describes very well the concept that gaze is multimodal (Fig 4, Fig 3 ). Gaze involves not only the eyes but also head and torso movements. The gaze shift is of 90° of amplitude in the graph it can be observed that the eyes amplitude increments until it reaches 40° , once the head rotation reaches a similar amplitude the eyes starts readjusting lowering their amplitude to a more comfortable position such as 15°. In both studies of </a:t>
            </a:r>
            <a:r>
              <a:rPr lang="en-US" sz="1050" b="0" i="0" dirty="0" err="1">
                <a:effectLst/>
                <a:latin typeface="Arial" panose="020B0604020202020204" pitchFamily="34" charset="0"/>
              </a:rPr>
              <a:t>Saeb</a:t>
            </a:r>
            <a:r>
              <a:rPr lang="en-US" sz="1050" b="0" i="0" dirty="0">
                <a:effectLst/>
                <a:latin typeface="Arial" panose="020B0604020202020204" pitchFamily="34" charset="0"/>
              </a:rPr>
              <a:t> (2011) and </a:t>
            </a:r>
            <a:r>
              <a:rPr lang="en-US" sz="1050" b="0" i="0" dirty="0" err="1">
                <a:effectLst/>
                <a:latin typeface="Arial" panose="020B0604020202020204" pitchFamily="34" charset="0"/>
              </a:rPr>
              <a:t>Sidenmark</a:t>
            </a:r>
            <a:r>
              <a:rPr lang="en-US" sz="1050" b="0" i="0" dirty="0">
                <a:effectLst/>
                <a:latin typeface="Arial" panose="020B0604020202020204" pitchFamily="34" charset="0"/>
              </a:rPr>
              <a:t> (2019) during gaze shifts there is no negative contribution of eyes or head registered. The fact that no negative contributions are registered means that during gaze shifts whenever the head rotate towards the left side the eyes also end up contributing towards the same rotation direction. </a:t>
            </a:r>
          </a:p>
          <a:p>
            <a:endParaRPr lang="en-US" dirty="0">
              <a:latin typeface="Arial" panose="020B0604020202020204" pitchFamily="34" charset="0"/>
            </a:endParaRPr>
          </a:p>
          <a:p>
            <a:r>
              <a:rPr lang="en-US" sz="800" b="0" i="0" dirty="0">
                <a:effectLst/>
                <a:latin typeface="Arial" panose="020B0604020202020204" pitchFamily="34" charset="0"/>
              </a:rPr>
              <a:t>[15] L. </a:t>
            </a:r>
            <a:r>
              <a:rPr lang="en-US" sz="800" b="0" i="0" dirty="0" err="1">
                <a:effectLst/>
                <a:latin typeface="Arial" panose="020B0604020202020204" pitchFamily="34" charset="0"/>
              </a:rPr>
              <a:t>Sidenmark</a:t>
            </a:r>
            <a:r>
              <a:rPr lang="en-US" sz="800" b="0" i="0" dirty="0">
                <a:effectLst/>
                <a:latin typeface="Arial" panose="020B0604020202020204" pitchFamily="34" charset="0"/>
              </a:rPr>
              <a:t> and H. </a:t>
            </a:r>
            <a:r>
              <a:rPr lang="en-US" sz="800" b="0" i="0" dirty="0" err="1">
                <a:effectLst/>
                <a:latin typeface="Arial" panose="020B0604020202020204" pitchFamily="34" charset="0"/>
              </a:rPr>
              <a:t>Gellersen.Eye</a:t>
            </a:r>
            <a:r>
              <a:rPr lang="en-US" sz="800" b="0" i="0" dirty="0">
                <a:effectLst/>
                <a:latin typeface="Arial" panose="020B0604020202020204" pitchFamily="34" charset="0"/>
              </a:rPr>
              <a:t>, Head and Torso Coordination DuringGaze Shifts in Virtual Reality.ACM Transactions on Computer-Human Inter-action, 27(1):1–40, 1 2020.ISSN </a:t>
            </a:r>
            <a:r>
              <a:rPr lang="en-US" sz="800" b="0" i="0" dirty="0" err="1">
                <a:effectLst/>
                <a:latin typeface="Arial" panose="020B0604020202020204" pitchFamily="34" charset="0"/>
              </a:rPr>
              <a:t>1073-0516.doi:10.1145</a:t>
            </a:r>
            <a:r>
              <a:rPr lang="en-US" sz="800" b="0" i="0" dirty="0">
                <a:effectLst/>
                <a:latin typeface="Arial" panose="020B0604020202020204" pitchFamily="34" charset="0"/>
              </a:rPr>
              <a:t>/</a:t>
            </a:r>
            <a:r>
              <a:rPr lang="en-US" sz="800" b="0" i="0" dirty="0" err="1">
                <a:effectLst/>
                <a:latin typeface="Arial" panose="020B0604020202020204" pitchFamily="34" charset="0"/>
              </a:rPr>
              <a:t>3361218.URL</a:t>
            </a:r>
            <a:r>
              <a:rPr lang="en-US" sz="800" b="0" i="0" dirty="0" err="1">
                <a:effectLst/>
                <a:latin typeface="Courier New" panose="02070309020205020404" pitchFamily="49" charset="0"/>
              </a:rPr>
              <a:t>https</a:t>
            </a:r>
            <a:r>
              <a:rPr lang="en-US" sz="800" b="0" i="0" dirty="0">
                <a:effectLst/>
                <a:latin typeface="Courier New" panose="02070309020205020404" pitchFamily="49" charset="0"/>
              </a:rPr>
              <a:t>://</a:t>
            </a:r>
            <a:r>
              <a:rPr lang="en-US" sz="800" b="0" i="0" dirty="0" err="1">
                <a:effectLst/>
                <a:latin typeface="Courier New" panose="02070309020205020404" pitchFamily="49" charset="0"/>
              </a:rPr>
              <a:t>dl.acm.org</a:t>
            </a:r>
            <a:r>
              <a:rPr lang="en-US" sz="800" b="0" i="0" dirty="0">
                <a:effectLst/>
                <a:latin typeface="Courier New" panose="02070309020205020404" pitchFamily="49" charset="0"/>
              </a:rPr>
              <a:t>/</a:t>
            </a:r>
            <a:r>
              <a:rPr lang="en-US" sz="800" b="0" i="0" dirty="0" err="1">
                <a:effectLst/>
                <a:latin typeface="Courier New" panose="02070309020205020404" pitchFamily="49" charset="0"/>
              </a:rPr>
              <a:t>doi</a:t>
            </a:r>
            <a:r>
              <a:rPr lang="en-US" sz="800" b="0" i="0" dirty="0">
                <a:effectLst/>
                <a:latin typeface="Courier New" panose="02070309020205020404" pitchFamily="49" charset="0"/>
              </a:rPr>
              <a:t>/10.1145/3361218</a:t>
            </a:r>
            <a:r>
              <a:rPr lang="en-US" sz="800" b="0" i="0" dirty="0">
                <a:effectLst/>
                <a:latin typeface="Arial" panose="020B0604020202020204" pitchFamily="34" charset="0"/>
              </a:rPr>
              <a:t>.</a:t>
            </a:r>
          </a:p>
          <a:p>
            <a:endParaRPr lang="en-US" sz="800" dirty="0">
              <a:latin typeface="Arial" panose="020B0604020202020204" pitchFamily="34" charset="0"/>
            </a:endParaRPr>
          </a:p>
          <a:p>
            <a:r>
              <a:rPr lang="en-US" sz="800" b="0" i="0" dirty="0">
                <a:effectLst/>
                <a:latin typeface="Arial" panose="020B0604020202020204" pitchFamily="34" charset="0"/>
              </a:rPr>
              <a:t>[13] S. </a:t>
            </a:r>
            <a:r>
              <a:rPr lang="en-US" sz="800" b="0" i="0" dirty="0" err="1">
                <a:effectLst/>
                <a:latin typeface="Arial" panose="020B0604020202020204" pitchFamily="34" charset="0"/>
              </a:rPr>
              <a:t>Saeb</a:t>
            </a:r>
            <a:r>
              <a:rPr lang="en-US" sz="800" b="0" i="0" dirty="0">
                <a:effectLst/>
                <a:latin typeface="Arial" panose="020B0604020202020204" pitchFamily="34" charset="0"/>
              </a:rPr>
              <a:t>, C. Weber, and J. </a:t>
            </a:r>
            <a:r>
              <a:rPr lang="en-US" sz="800" b="0" i="0" dirty="0" err="1">
                <a:effectLst/>
                <a:latin typeface="Arial" panose="020B0604020202020204" pitchFamily="34" charset="0"/>
              </a:rPr>
              <a:t>Triesch</a:t>
            </a:r>
            <a:r>
              <a:rPr lang="en-US" sz="800" b="0" i="0" dirty="0">
                <a:effectLst/>
                <a:latin typeface="Arial" panose="020B0604020202020204" pitchFamily="34" charset="0"/>
              </a:rPr>
              <a:t>. Learning the optimal control of coordinated </a:t>
            </a:r>
            <a:r>
              <a:rPr lang="en-US" sz="800" b="0" i="0" dirty="0" err="1">
                <a:effectLst/>
                <a:latin typeface="Arial" panose="020B0604020202020204" pitchFamily="34" charset="0"/>
              </a:rPr>
              <a:t>eyeand</a:t>
            </a:r>
            <a:r>
              <a:rPr lang="en-US" sz="800" b="0" i="0" dirty="0">
                <a:effectLst/>
                <a:latin typeface="Arial" panose="020B0604020202020204" pitchFamily="34" charset="0"/>
              </a:rPr>
              <a:t> head movements.PLoS Computational Biology, 7(11), 2011. ISSN 1553734X. </a:t>
            </a:r>
            <a:r>
              <a:rPr lang="en-US" sz="800" b="0" i="0" dirty="0" err="1">
                <a:effectLst/>
                <a:latin typeface="Arial" panose="020B0604020202020204" pitchFamily="34" charset="0"/>
              </a:rPr>
              <a:t>doi:10.1371</a:t>
            </a:r>
            <a:r>
              <a:rPr lang="en-US" sz="800" b="0" i="0" dirty="0">
                <a:effectLst/>
                <a:latin typeface="Arial" panose="020B0604020202020204" pitchFamily="34" charset="0"/>
              </a:rPr>
              <a:t>/</a:t>
            </a:r>
            <a:r>
              <a:rPr lang="en-US" sz="800" b="0" i="0" dirty="0" err="1">
                <a:effectLst/>
                <a:latin typeface="Arial" panose="020B0604020202020204" pitchFamily="34" charset="0"/>
              </a:rPr>
              <a:t>journal.pcbi.1002253</a:t>
            </a:r>
            <a:r>
              <a:rPr lang="en-US" sz="800" b="0" i="0" dirty="0">
                <a:effectLst/>
                <a:latin typeface="Arial" panose="020B0604020202020204" pitchFamily="34" charset="0"/>
              </a:rPr>
              <a:t>.</a:t>
            </a:r>
            <a:endParaRPr lang="en-CA" dirty="0"/>
          </a:p>
        </p:txBody>
      </p:sp>
    </p:spTree>
    <p:extLst>
      <p:ext uri="{BB962C8B-B14F-4D97-AF65-F5344CB8AC3E}">
        <p14:creationId xmlns:p14="http://schemas.microsoft.com/office/powerpoint/2010/main" val="223573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476F-4BBF-43DE-868F-C94CFB1F603F}"/>
              </a:ext>
            </a:extLst>
          </p:cNvPr>
          <p:cNvSpPr>
            <a:spLocks noGrp="1"/>
          </p:cNvSpPr>
          <p:nvPr>
            <p:ph type="title"/>
          </p:nvPr>
        </p:nvSpPr>
        <p:spPr/>
        <p:txBody>
          <a:bodyPr/>
          <a:lstStyle/>
          <a:p>
            <a:r>
              <a:rPr lang="en-CA"/>
              <a:t>Gaze Zones</a:t>
            </a:r>
          </a:p>
        </p:txBody>
      </p:sp>
      <p:pic>
        <p:nvPicPr>
          <p:cNvPr id="5" name="Content Placeholder 4" descr="Chart&#10;&#10;Description automatically generated">
            <a:extLst>
              <a:ext uri="{FF2B5EF4-FFF2-40B4-BE49-F238E27FC236}">
                <a16:creationId xmlns:a16="http://schemas.microsoft.com/office/drawing/2014/main" id="{9583CC84-F243-4F10-98CF-B2E683887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326" y="1536492"/>
            <a:ext cx="3923606" cy="2780749"/>
          </a:xfrm>
        </p:spPr>
      </p:pic>
      <p:sp>
        <p:nvSpPr>
          <p:cNvPr id="6" name="TextBox 5">
            <a:extLst>
              <a:ext uri="{FF2B5EF4-FFF2-40B4-BE49-F238E27FC236}">
                <a16:creationId xmlns:a16="http://schemas.microsoft.com/office/drawing/2014/main" id="{240FADD6-310A-4DE5-BFBF-1F2646D1B4BB}"/>
              </a:ext>
            </a:extLst>
          </p:cNvPr>
          <p:cNvSpPr txBox="1"/>
          <p:nvPr/>
        </p:nvSpPr>
        <p:spPr>
          <a:xfrm>
            <a:off x="1026010" y="4580453"/>
            <a:ext cx="9619861" cy="2277547"/>
          </a:xfrm>
          <a:prstGeom prst="rect">
            <a:avLst/>
          </a:prstGeom>
          <a:noFill/>
        </p:spPr>
        <p:txBody>
          <a:bodyPr wrap="square" rtlCol="0">
            <a:spAutoFit/>
          </a:bodyPr>
          <a:lstStyle/>
          <a:p>
            <a:r>
              <a:rPr lang="en-US" sz="1400" b="0" i="0" err="1">
                <a:effectLst/>
                <a:latin typeface="Arial" panose="020B0604020202020204" pitchFamily="34" charset="0"/>
              </a:rPr>
              <a:t>Sidenmark</a:t>
            </a:r>
            <a:r>
              <a:rPr lang="en-US" sz="1400" b="0" i="0">
                <a:effectLst/>
                <a:latin typeface="Arial" panose="020B0604020202020204" pitchFamily="34" charset="0"/>
              </a:rPr>
              <a:t> and </a:t>
            </a:r>
            <a:r>
              <a:rPr lang="en-US" sz="1400" b="0" i="0" err="1">
                <a:effectLst/>
                <a:latin typeface="Arial" panose="020B0604020202020204" pitchFamily="34" charset="0"/>
              </a:rPr>
              <a:t>Gellersen</a:t>
            </a:r>
            <a:r>
              <a:rPr lang="en-US" sz="1400" b="0" i="0">
                <a:effectLst/>
                <a:latin typeface="Arial" panose="020B0604020202020204" pitchFamily="34" charset="0"/>
              </a:rPr>
              <a:t> (2020) [15] carries out a study which results supports the introduction of the concept of 3 amplitudes of gaze zones:</a:t>
            </a:r>
          </a:p>
          <a:p>
            <a:endParaRPr lang="en-US" sz="1400">
              <a:latin typeface="Arial" panose="020B0604020202020204" pitchFamily="34" charset="0"/>
            </a:endParaRPr>
          </a:p>
          <a:p>
            <a:pPr marL="342900" indent="-342900">
              <a:buFont typeface="+mj-lt"/>
              <a:buAutoNum type="arabicPeriod"/>
            </a:pPr>
            <a:r>
              <a:rPr lang="en-US" sz="1400" b="0" i="0">
                <a:effectLst/>
                <a:latin typeface="Arial" panose="020B0604020202020204" pitchFamily="34" charset="0"/>
              </a:rPr>
              <a:t>gaze shifts up to 25°that can be comfortably achieved eyes-only;</a:t>
            </a:r>
          </a:p>
          <a:p>
            <a:pPr marL="342900" indent="-342900">
              <a:buFont typeface="+mj-lt"/>
              <a:buAutoNum type="arabicPeriod"/>
            </a:pPr>
            <a:r>
              <a:rPr lang="en-US" sz="1400" b="0" i="0">
                <a:effectLst/>
                <a:latin typeface="Arial" panose="020B0604020202020204" pitchFamily="34" charset="0"/>
              </a:rPr>
              <a:t>gaze shifts in the range 25–50°, where eyes and head together reach targets comfortably;</a:t>
            </a:r>
          </a:p>
          <a:p>
            <a:pPr marL="342900" indent="-342900">
              <a:buFont typeface="+mj-lt"/>
              <a:buAutoNum type="arabicPeriod"/>
            </a:pPr>
            <a:r>
              <a:rPr lang="en-US" sz="1400" b="0" i="0">
                <a:effectLst/>
                <a:latin typeface="Arial" panose="020B0604020202020204" pitchFamily="34" charset="0"/>
              </a:rPr>
              <a:t>and gaze shifts over amplitudes larger 50°where eyes, head and also torso need to work together for comfortable viewing.</a:t>
            </a:r>
          </a:p>
          <a:p>
            <a:pPr marL="342900" indent="-342900">
              <a:buFont typeface="+mj-lt"/>
              <a:buAutoNum type="arabicPeriod"/>
            </a:pPr>
            <a:endParaRPr lang="en-US" sz="1400">
              <a:latin typeface="Arial" panose="020B0604020202020204" pitchFamily="34" charset="0"/>
            </a:endParaRPr>
          </a:p>
          <a:p>
            <a:r>
              <a:rPr lang="en-US" sz="800" b="0" i="0">
                <a:effectLst/>
                <a:latin typeface="Arial" panose="020B0604020202020204" pitchFamily="34" charset="0"/>
              </a:rPr>
              <a:t>[15] L. </a:t>
            </a:r>
            <a:r>
              <a:rPr lang="en-US" sz="800" b="0" i="0" err="1">
                <a:effectLst/>
                <a:latin typeface="Arial" panose="020B0604020202020204" pitchFamily="34" charset="0"/>
              </a:rPr>
              <a:t>Sidenmark</a:t>
            </a:r>
            <a:r>
              <a:rPr lang="en-US" sz="800" b="0" i="0">
                <a:effectLst/>
                <a:latin typeface="Arial" panose="020B0604020202020204" pitchFamily="34" charset="0"/>
              </a:rPr>
              <a:t> and H. </a:t>
            </a:r>
            <a:r>
              <a:rPr lang="en-US" sz="800" b="0" i="0" err="1">
                <a:effectLst/>
                <a:latin typeface="Arial" panose="020B0604020202020204" pitchFamily="34" charset="0"/>
              </a:rPr>
              <a:t>Gellersen.Eye</a:t>
            </a:r>
            <a:r>
              <a:rPr lang="en-US" sz="800" b="0" i="0">
                <a:effectLst/>
                <a:latin typeface="Arial" panose="020B0604020202020204" pitchFamily="34" charset="0"/>
              </a:rPr>
              <a:t>, Head and Torso Coordination </a:t>
            </a:r>
            <a:r>
              <a:rPr lang="en-US" sz="800" b="0" i="0" err="1">
                <a:effectLst/>
                <a:latin typeface="Arial" panose="020B0604020202020204" pitchFamily="34" charset="0"/>
              </a:rPr>
              <a:t>DuringGaze</a:t>
            </a:r>
            <a:r>
              <a:rPr lang="en-US" sz="800" b="0" i="0">
                <a:effectLst/>
                <a:latin typeface="Arial" panose="020B0604020202020204" pitchFamily="34" charset="0"/>
              </a:rPr>
              <a:t> Shifts in Virtual </a:t>
            </a:r>
            <a:r>
              <a:rPr lang="en-US" sz="800" b="0" i="0" err="1">
                <a:effectLst/>
                <a:latin typeface="Arial" panose="020B0604020202020204" pitchFamily="34" charset="0"/>
              </a:rPr>
              <a:t>Reality.ACM</a:t>
            </a:r>
            <a:r>
              <a:rPr lang="en-US" sz="800" b="0" i="0">
                <a:effectLst/>
                <a:latin typeface="Arial" panose="020B0604020202020204" pitchFamily="34" charset="0"/>
              </a:rPr>
              <a:t> Transactions on Computer-Human Inter-action, 27(1):1–40, 1 2020.ISSN 1073-0516.doi:10.1145/3361218.URL</a:t>
            </a:r>
            <a:r>
              <a:rPr lang="en-US" sz="800" b="0" i="0">
                <a:effectLst/>
                <a:latin typeface="Courier New" panose="02070309020205020404" pitchFamily="49" charset="0"/>
              </a:rPr>
              <a:t>https://dl.acm.org/</a:t>
            </a:r>
            <a:r>
              <a:rPr lang="en-US" sz="800" b="0" i="0" err="1">
                <a:effectLst/>
                <a:latin typeface="Courier New" panose="02070309020205020404" pitchFamily="49" charset="0"/>
              </a:rPr>
              <a:t>doi</a:t>
            </a:r>
            <a:r>
              <a:rPr lang="en-US" sz="800" b="0" i="0">
                <a:effectLst/>
                <a:latin typeface="Courier New" panose="02070309020205020404" pitchFamily="49" charset="0"/>
              </a:rPr>
              <a:t>/10.1145/3361218</a:t>
            </a:r>
            <a:r>
              <a:rPr lang="en-US" sz="800" b="0" i="0">
                <a:effectLst/>
                <a:latin typeface="Arial" panose="020B0604020202020204" pitchFamily="34" charset="0"/>
              </a:rPr>
              <a:t>.</a:t>
            </a:r>
            <a:endParaRPr lang="en-CA" sz="800"/>
          </a:p>
          <a:p>
            <a:endParaRPr lang="en-CA" sz="1400"/>
          </a:p>
        </p:txBody>
      </p:sp>
      <p:pic>
        <p:nvPicPr>
          <p:cNvPr id="9" name="Picture 8" descr="Chart, radar chart&#10;&#10;Description automatically generated">
            <a:extLst>
              <a:ext uri="{FF2B5EF4-FFF2-40B4-BE49-F238E27FC236}">
                <a16:creationId xmlns:a16="http://schemas.microsoft.com/office/drawing/2014/main" id="{5764553C-8FEA-4EB4-AEC8-666BBC31AA70}"/>
              </a:ext>
            </a:extLst>
          </p:cNvPr>
          <p:cNvPicPr>
            <a:picLocks noChangeAspect="1"/>
          </p:cNvPicPr>
          <p:nvPr/>
        </p:nvPicPr>
        <p:blipFill rotWithShape="1">
          <a:blip r:embed="rId3">
            <a:extLst>
              <a:ext uri="{28A0092B-C50C-407E-A947-70E740481C1C}">
                <a14:useLocalDpi xmlns:a14="http://schemas.microsoft.com/office/drawing/2010/main" val="0"/>
              </a:ext>
            </a:extLst>
          </a:blip>
          <a:srcRect t="3210" b="1624"/>
          <a:stretch/>
        </p:blipFill>
        <p:spPr>
          <a:xfrm>
            <a:off x="5299225" y="1687683"/>
            <a:ext cx="4969268" cy="2478366"/>
          </a:xfrm>
          <a:prstGeom prst="rect">
            <a:avLst/>
          </a:prstGeom>
        </p:spPr>
      </p:pic>
    </p:spTree>
    <p:extLst>
      <p:ext uri="{BB962C8B-B14F-4D97-AF65-F5344CB8AC3E}">
        <p14:creationId xmlns:p14="http://schemas.microsoft.com/office/powerpoint/2010/main" val="383411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2033-7DA8-4F52-AEBF-6C5349051787}"/>
              </a:ext>
            </a:extLst>
          </p:cNvPr>
          <p:cNvSpPr>
            <a:spLocks noGrp="1"/>
          </p:cNvSpPr>
          <p:nvPr>
            <p:ph type="title"/>
          </p:nvPr>
        </p:nvSpPr>
        <p:spPr/>
        <p:txBody>
          <a:bodyPr/>
          <a:lstStyle/>
          <a:p>
            <a:r>
              <a:rPr lang="en-CA"/>
              <a:t>Simple model</a:t>
            </a:r>
          </a:p>
        </p:txBody>
      </p:sp>
      <p:pic>
        <p:nvPicPr>
          <p:cNvPr id="5" name="Picture 4">
            <a:extLst>
              <a:ext uri="{FF2B5EF4-FFF2-40B4-BE49-F238E27FC236}">
                <a16:creationId xmlns:a16="http://schemas.microsoft.com/office/drawing/2014/main" id="{7D9FD620-D290-4900-994B-111A2C090024}"/>
              </a:ext>
            </a:extLst>
          </p:cNvPr>
          <p:cNvPicPr>
            <a:picLocks noChangeAspect="1"/>
          </p:cNvPicPr>
          <p:nvPr/>
        </p:nvPicPr>
        <p:blipFill>
          <a:blip r:embed="rId2"/>
          <a:stretch>
            <a:fillRect/>
          </a:stretch>
        </p:blipFill>
        <p:spPr>
          <a:xfrm>
            <a:off x="450978" y="1349848"/>
            <a:ext cx="6038850" cy="4591050"/>
          </a:xfrm>
          <a:prstGeom prst="rect">
            <a:avLst/>
          </a:prstGeom>
        </p:spPr>
      </p:pic>
      <p:sp>
        <p:nvSpPr>
          <p:cNvPr id="6" name="TextBox 5">
            <a:extLst>
              <a:ext uri="{FF2B5EF4-FFF2-40B4-BE49-F238E27FC236}">
                <a16:creationId xmlns:a16="http://schemas.microsoft.com/office/drawing/2014/main" id="{FD747FF8-8EDC-420E-97D7-D92FF12B31E6}"/>
              </a:ext>
            </a:extLst>
          </p:cNvPr>
          <p:cNvSpPr txBox="1"/>
          <p:nvPr/>
        </p:nvSpPr>
        <p:spPr>
          <a:xfrm>
            <a:off x="7081880" y="1349848"/>
            <a:ext cx="4536871" cy="4832092"/>
          </a:xfrm>
          <a:prstGeom prst="rect">
            <a:avLst/>
          </a:prstGeom>
          <a:noFill/>
        </p:spPr>
        <p:txBody>
          <a:bodyPr wrap="square" rtlCol="0">
            <a:spAutoFit/>
          </a:bodyPr>
          <a:lstStyle/>
          <a:p>
            <a:r>
              <a:rPr lang="en-US" sz="1400" b="0" i="0">
                <a:effectLst/>
                <a:latin typeface="Arial" panose="020B0604020202020204" pitchFamily="34" charset="0"/>
              </a:rPr>
              <a:t>Eyes and head contribution are always positive towards gaze shifts the following approach could be considered with the purpose of refining the visual cone. Once the head rotate towards the right side the eyes will have a mean amplitude of 14°±12°onthe right in relation to the head direction [16]. The same apply for the left side. However, such cone validity might have a short duration span as the body pose can quickly readjust in order to stabilize the gaze in a comfortable position. Once the body pose adjust and the head stops moving the gaze behavior will start to depend on eyes movement and therefore lying anywhere within the cone of vision of 40°(see Fig 5). In Fig 5 we display the described approach. Such approach could reduce the cone of vision of half (i.e., from 48 to 24) whenever a head shift happens. Since a recent study comparing eye–head coordination in virtual versus physical reality observed that display limitations induce more head movement in VR [11] we expect such model to drastically reduce the cone of vision displayed and therefore enable users to have a less ambiguous awareness of a collaborators view.</a:t>
            </a:r>
            <a:endParaRPr lang="en-CA" sz="1400"/>
          </a:p>
        </p:txBody>
      </p:sp>
    </p:spTree>
    <p:extLst>
      <p:ext uri="{BB962C8B-B14F-4D97-AF65-F5344CB8AC3E}">
        <p14:creationId xmlns:p14="http://schemas.microsoft.com/office/powerpoint/2010/main" val="356228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9E57-79F5-4439-9B26-BE7B5D74D6EB}"/>
              </a:ext>
            </a:extLst>
          </p:cNvPr>
          <p:cNvSpPr>
            <a:spLocks noGrp="1"/>
          </p:cNvSpPr>
          <p:nvPr>
            <p:ph type="title"/>
          </p:nvPr>
        </p:nvSpPr>
        <p:spPr/>
        <p:txBody>
          <a:bodyPr/>
          <a:lstStyle/>
          <a:p>
            <a:r>
              <a:rPr lang="en-CA" dirty="0"/>
              <a:t>Head contribution </a:t>
            </a:r>
          </a:p>
        </p:txBody>
      </p:sp>
      <p:pic>
        <p:nvPicPr>
          <p:cNvPr id="4" name="Content Placeholder 3">
            <a:extLst>
              <a:ext uri="{FF2B5EF4-FFF2-40B4-BE49-F238E27FC236}">
                <a16:creationId xmlns:a16="http://schemas.microsoft.com/office/drawing/2014/main" id="{81B4AF14-821B-4A54-8C07-5A7F6D676D61}"/>
              </a:ext>
            </a:extLst>
          </p:cNvPr>
          <p:cNvPicPr>
            <a:picLocks noGrp="1" noChangeAspect="1"/>
          </p:cNvPicPr>
          <p:nvPr>
            <p:ph idx="1"/>
          </p:nvPr>
        </p:nvPicPr>
        <p:blipFill>
          <a:blip r:embed="rId2"/>
          <a:stretch>
            <a:fillRect/>
          </a:stretch>
        </p:blipFill>
        <p:spPr>
          <a:xfrm>
            <a:off x="396951" y="4102078"/>
            <a:ext cx="2453663" cy="2293483"/>
          </a:xfrm>
          <a:prstGeom prst="rect">
            <a:avLst/>
          </a:prstGeom>
        </p:spPr>
      </p:pic>
      <p:sp>
        <p:nvSpPr>
          <p:cNvPr id="5" name="TextBox 4">
            <a:extLst>
              <a:ext uri="{FF2B5EF4-FFF2-40B4-BE49-F238E27FC236}">
                <a16:creationId xmlns:a16="http://schemas.microsoft.com/office/drawing/2014/main" id="{662823D7-9E40-4E1B-9035-0C277A921B38}"/>
              </a:ext>
            </a:extLst>
          </p:cNvPr>
          <p:cNvSpPr txBox="1"/>
          <p:nvPr/>
        </p:nvSpPr>
        <p:spPr>
          <a:xfrm>
            <a:off x="6473734" y="1027906"/>
            <a:ext cx="4740248" cy="5386090"/>
          </a:xfrm>
          <a:prstGeom prst="rect">
            <a:avLst/>
          </a:prstGeom>
          <a:noFill/>
        </p:spPr>
        <p:txBody>
          <a:bodyPr wrap="square" rtlCol="0">
            <a:spAutoFit/>
          </a:bodyPr>
          <a:lstStyle/>
          <a:p>
            <a:r>
              <a:rPr lang="en-US" sz="1600" b="0" i="0">
                <a:effectLst/>
                <a:latin typeface="Arial" panose="020B0604020202020204" pitchFamily="34" charset="0"/>
              </a:rPr>
              <a:t>Previous research explore the concept of head contribution and eyes contribution towards gaze amplitude. In natural tasks, the head contributes about to gaze shifts of up to 30°, and more to gaze shifts that are larger [13] (Fig 7). However, the head contribution became more substantial as the target amplitude increased, reaching up to 60% contribution at 100° [14]. This means that if we detect a horizontal head shift towards the right side of 20° the gaze is likely to be 30° to the right of the head direction at the end of the head shift. Such prediction is inline with </a:t>
            </a:r>
            <a:r>
              <a:rPr lang="en-US" sz="1600" b="0" i="0" err="1">
                <a:effectLst/>
                <a:latin typeface="Arial" panose="020B0604020202020204" pitchFamily="34" charset="0"/>
              </a:rPr>
              <a:t>Sitzmann</a:t>
            </a:r>
            <a:r>
              <a:rPr lang="en-US" sz="1600" b="0" i="0">
                <a:effectLst/>
                <a:latin typeface="Arial" panose="020B0604020202020204" pitchFamily="34" charset="0"/>
              </a:rPr>
              <a:t> et al. (2016) [16] measures (Fig 1b).</a:t>
            </a:r>
          </a:p>
          <a:p>
            <a:pPr algn="l"/>
            <a:endParaRPr lang="en-US" sz="1600">
              <a:solidFill>
                <a:srgbClr val="000000"/>
              </a:solidFill>
              <a:latin typeface="Arial" panose="020B0604020202020204" pitchFamily="34" charset="0"/>
            </a:endParaRPr>
          </a:p>
          <a:p>
            <a:r>
              <a:rPr lang="en-US" sz="800" b="0" i="0">
                <a:effectLst/>
                <a:latin typeface="Arial" panose="020B0604020202020204" pitchFamily="34" charset="0"/>
              </a:rPr>
              <a:t>[13] S. Saeb, C. Weber, and J. </a:t>
            </a:r>
            <a:r>
              <a:rPr lang="en-US" sz="800" b="0" i="0" err="1">
                <a:effectLst/>
                <a:latin typeface="Arial" panose="020B0604020202020204" pitchFamily="34" charset="0"/>
              </a:rPr>
              <a:t>Triesch</a:t>
            </a:r>
            <a:r>
              <a:rPr lang="en-US" sz="800" b="0" i="0">
                <a:effectLst/>
                <a:latin typeface="Arial" panose="020B0604020202020204" pitchFamily="34" charset="0"/>
              </a:rPr>
              <a:t>. Learning the optimal control of coordinated </a:t>
            </a:r>
            <a:r>
              <a:rPr lang="en-US" sz="800" b="0" i="0" err="1">
                <a:effectLst/>
                <a:latin typeface="Arial" panose="020B0604020202020204" pitchFamily="34" charset="0"/>
              </a:rPr>
              <a:t>eyeand</a:t>
            </a:r>
            <a:r>
              <a:rPr lang="en-US" sz="800" b="0" i="0">
                <a:effectLst/>
                <a:latin typeface="Arial" panose="020B0604020202020204" pitchFamily="34" charset="0"/>
              </a:rPr>
              <a:t> head </a:t>
            </a:r>
            <a:r>
              <a:rPr lang="en-US" sz="800" b="0" i="0" err="1">
                <a:effectLst/>
                <a:latin typeface="Arial" panose="020B0604020202020204" pitchFamily="34" charset="0"/>
              </a:rPr>
              <a:t>movements.PLoS</a:t>
            </a:r>
            <a:r>
              <a:rPr lang="en-US" sz="800" b="0" i="0">
                <a:effectLst/>
                <a:latin typeface="Arial" panose="020B0604020202020204" pitchFamily="34" charset="0"/>
              </a:rPr>
              <a:t> Computational Biology, 7(11), 2011. ISSN 1553734X. doi:10.1371/journal.pcbi.1002253.</a:t>
            </a:r>
          </a:p>
          <a:p>
            <a:endParaRPr lang="en-US" sz="800">
              <a:latin typeface="Arial" panose="020B0604020202020204" pitchFamily="34" charset="0"/>
            </a:endParaRPr>
          </a:p>
          <a:p>
            <a:r>
              <a:rPr lang="en-US" sz="800" b="0" i="0">
                <a:effectLst/>
                <a:latin typeface="Arial" panose="020B0604020202020204" pitchFamily="34" charset="0"/>
              </a:rPr>
              <a:t>[15] L. </a:t>
            </a:r>
            <a:r>
              <a:rPr lang="en-US" sz="800" b="0" i="0" err="1">
                <a:effectLst/>
                <a:latin typeface="Arial" panose="020B0604020202020204" pitchFamily="34" charset="0"/>
              </a:rPr>
              <a:t>Sidenmark</a:t>
            </a:r>
            <a:r>
              <a:rPr lang="en-US" sz="800" b="0" i="0">
                <a:effectLst/>
                <a:latin typeface="Arial" panose="020B0604020202020204" pitchFamily="34" charset="0"/>
              </a:rPr>
              <a:t> and H. </a:t>
            </a:r>
            <a:r>
              <a:rPr lang="en-US" sz="800" b="0" i="0" err="1">
                <a:effectLst/>
                <a:latin typeface="Arial" panose="020B0604020202020204" pitchFamily="34" charset="0"/>
              </a:rPr>
              <a:t>Gellersen.Eye</a:t>
            </a:r>
            <a:r>
              <a:rPr lang="en-US" sz="800" b="0" i="0">
                <a:effectLst/>
                <a:latin typeface="Arial" panose="020B0604020202020204" pitchFamily="34" charset="0"/>
              </a:rPr>
              <a:t>, Head and Torso Coordination </a:t>
            </a:r>
            <a:r>
              <a:rPr lang="en-US" sz="800" b="0" i="0" err="1">
                <a:effectLst/>
                <a:latin typeface="Arial" panose="020B0604020202020204" pitchFamily="34" charset="0"/>
              </a:rPr>
              <a:t>DuringGaze</a:t>
            </a:r>
            <a:r>
              <a:rPr lang="en-US" sz="800" b="0" i="0">
                <a:effectLst/>
                <a:latin typeface="Arial" panose="020B0604020202020204" pitchFamily="34" charset="0"/>
              </a:rPr>
              <a:t> Shifts in Virtual </a:t>
            </a:r>
            <a:r>
              <a:rPr lang="en-US" sz="800" b="0" i="0" err="1">
                <a:effectLst/>
                <a:latin typeface="Arial" panose="020B0604020202020204" pitchFamily="34" charset="0"/>
              </a:rPr>
              <a:t>Reality.ACM</a:t>
            </a:r>
            <a:r>
              <a:rPr lang="en-US" sz="800" b="0" i="0">
                <a:effectLst/>
                <a:latin typeface="Arial" panose="020B0604020202020204" pitchFamily="34" charset="0"/>
              </a:rPr>
              <a:t> Transactions on Computer-Human Inter-action, 27(1):1–40, 1 2020.ISSN 1073-0516.doi:10.1145/3361218.URL</a:t>
            </a:r>
            <a:r>
              <a:rPr lang="en-US" sz="800" b="0" i="0">
                <a:effectLst/>
                <a:latin typeface="Courier New" panose="02070309020205020404" pitchFamily="49" charset="0"/>
              </a:rPr>
              <a:t>https://dl.acm.org/</a:t>
            </a:r>
            <a:r>
              <a:rPr lang="en-US" sz="800" b="0" i="0" err="1">
                <a:effectLst/>
                <a:latin typeface="Courier New" panose="02070309020205020404" pitchFamily="49" charset="0"/>
              </a:rPr>
              <a:t>doi</a:t>
            </a:r>
            <a:r>
              <a:rPr lang="en-US" sz="800" b="0" i="0">
                <a:effectLst/>
                <a:latin typeface="Courier New" panose="02070309020205020404" pitchFamily="49" charset="0"/>
              </a:rPr>
              <a:t>/10.1145/3361218</a:t>
            </a:r>
            <a:r>
              <a:rPr lang="en-US" sz="800" b="0" i="0">
                <a:effectLst/>
                <a:latin typeface="Arial" panose="020B0604020202020204" pitchFamily="34" charset="0"/>
              </a:rPr>
              <a:t>.</a:t>
            </a:r>
            <a:endParaRPr lang="en-CA" sz="800"/>
          </a:p>
          <a:p>
            <a:endParaRPr lang="en-US" sz="800">
              <a:latin typeface="Arial" panose="020B0604020202020204" pitchFamily="34" charset="0"/>
            </a:endParaRPr>
          </a:p>
          <a:p>
            <a:r>
              <a:rPr lang="en-CA" sz="800" b="0" i="0">
                <a:effectLst/>
                <a:latin typeface="Arial" panose="020B0604020202020204" pitchFamily="34" charset="0"/>
              </a:rPr>
              <a:t>[16] V. </a:t>
            </a:r>
            <a:r>
              <a:rPr lang="en-CA" sz="800" b="0" i="0" err="1">
                <a:effectLst/>
                <a:latin typeface="Arial" panose="020B0604020202020204" pitchFamily="34" charset="0"/>
              </a:rPr>
              <a:t>Sitzmann</a:t>
            </a:r>
            <a:r>
              <a:rPr lang="en-CA" sz="800" b="0" i="0">
                <a:effectLst/>
                <a:latin typeface="Arial" panose="020B0604020202020204" pitchFamily="34" charset="0"/>
              </a:rPr>
              <a:t>, A. Serrano, A. Pavel, M. </a:t>
            </a:r>
            <a:r>
              <a:rPr lang="en-CA" sz="800" b="0" i="0" err="1">
                <a:effectLst/>
                <a:latin typeface="Arial" panose="020B0604020202020204" pitchFamily="34" charset="0"/>
              </a:rPr>
              <a:t>Agrawala</a:t>
            </a:r>
            <a:r>
              <a:rPr lang="en-CA" sz="800" b="0" i="0">
                <a:effectLst/>
                <a:latin typeface="Arial" panose="020B0604020202020204" pitchFamily="34" charset="0"/>
              </a:rPr>
              <a:t>, D. Gutierrez, B. </a:t>
            </a:r>
            <a:r>
              <a:rPr lang="en-CA" sz="800" b="0" i="0" err="1">
                <a:effectLst/>
                <a:latin typeface="Arial" panose="020B0604020202020204" pitchFamily="34" charset="0"/>
              </a:rPr>
              <a:t>Masia</a:t>
            </a:r>
            <a:r>
              <a:rPr lang="en-CA" sz="800" b="0" i="0">
                <a:effectLst/>
                <a:latin typeface="Arial" panose="020B0604020202020204" pitchFamily="34" charset="0"/>
              </a:rPr>
              <a:t>, </a:t>
            </a:r>
            <a:r>
              <a:rPr lang="en-CA" sz="800" b="0" i="0" err="1">
                <a:effectLst/>
                <a:latin typeface="Arial" panose="020B0604020202020204" pitchFamily="34" charset="0"/>
              </a:rPr>
              <a:t>andG</a:t>
            </a:r>
            <a:r>
              <a:rPr lang="en-CA" sz="800" b="0" i="0">
                <a:effectLst/>
                <a:latin typeface="Arial" panose="020B0604020202020204" pitchFamily="34" charset="0"/>
              </a:rPr>
              <a:t>. </a:t>
            </a:r>
            <a:r>
              <a:rPr lang="en-CA" sz="800" b="0" i="0" err="1">
                <a:effectLst/>
                <a:latin typeface="Arial" panose="020B0604020202020204" pitchFamily="34" charset="0"/>
              </a:rPr>
              <a:t>Wetzstein.How</a:t>
            </a:r>
            <a:r>
              <a:rPr lang="en-CA" sz="800" b="0" i="0">
                <a:effectLst/>
                <a:latin typeface="Arial" panose="020B0604020202020204" pitchFamily="34" charset="0"/>
              </a:rPr>
              <a:t> do people explore virtual environments?2016.URL</a:t>
            </a:r>
            <a:r>
              <a:rPr lang="en-CA" sz="800" b="0" i="0">
                <a:effectLst/>
                <a:latin typeface="Courier New" panose="02070309020205020404" pitchFamily="49" charset="0"/>
              </a:rPr>
              <a:t>http://arxiv.org/abs/1612.04335</a:t>
            </a:r>
            <a:r>
              <a:rPr lang="en-CA" sz="800" b="0" i="0">
                <a:effectLst/>
                <a:latin typeface="Arial" panose="020B0604020202020204" pitchFamily="34" charset="0"/>
              </a:rPr>
              <a:t>.</a:t>
            </a:r>
            <a:endParaRPr lang="en-CA" sz="800"/>
          </a:p>
          <a:p>
            <a:endParaRPr lang="en-CA" sz="800"/>
          </a:p>
          <a:p>
            <a:r>
              <a:rPr lang="en-CA" sz="800" b="0" i="0">
                <a:effectLst/>
                <a:latin typeface="Arial" panose="020B0604020202020204" pitchFamily="34" charset="0"/>
              </a:rPr>
              <a:t>[6] E.G.Freedman.Coordinationoftheeyesandheaddur-ingvisualorienting,102008.ISSN00144819.URL</a:t>
            </a:r>
            <a:r>
              <a:rPr lang="en-CA" sz="800" b="0" i="0">
                <a:effectLst/>
                <a:latin typeface="Courier New" panose="02070309020205020404" pitchFamily="49" charset="0"/>
              </a:rPr>
              <a:t>/</a:t>
            </a:r>
            <a:r>
              <a:rPr lang="en-CA" sz="800" b="0" i="0" err="1">
                <a:effectLst/>
                <a:latin typeface="Courier New" panose="02070309020205020404" pitchFamily="49" charset="0"/>
              </a:rPr>
              <a:t>pmc</a:t>
            </a:r>
            <a:r>
              <a:rPr lang="en-CA" sz="800" b="0" i="0">
                <a:effectLst/>
                <a:latin typeface="Courier New" panose="02070309020205020404" pitchFamily="49" charset="0"/>
              </a:rPr>
              <a:t>/articles/PMC2605952/ /</a:t>
            </a:r>
            <a:r>
              <a:rPr lang="en-CA" sz="800" b="0" i="0" err="1">
                <a:effectLst/>
                <a:latin typeface="Courier New" panose="02070309020205020404" pitchFamily="49" charset="0"/>
              </a:rPr>
              <a:t>pmc</a:t>
            </a:r>
            <a:r>
              <a:rPr lang="en-CA" sz="800" b="0" i="0">
                <a:effectLst/>
                <a:latin typeface="Courier New" panose="02070309020205020404" pitchFamily="49" charset="0"/>
              </a:rPr>
              <a:t>/articles/PMC2605952/?report=abstracthttps://www.ncbi.nlm.nih.gov/pmc/articles/PMC2605952/</a:t>
            </a:r>
            <a:r>
              <a:rPr lang="en-CA" sz="800" b="0" i="0">
                <a:effectLst/>
                <a:latin typeface="Arial" panose="020B0604020202020204" pitchFamily="34" charset="0"/>
              </a:rPr>
              <a:t>.</a:t>
            </a:r>
            <a:endParaRPr lang="en-CA" sz="800"/>
          </a:p>
        </p:txBody>
      </p:sp>
      <p:pic>
        <p:nvPicPr>
          <p:cNvPr id="7" name="Picture 6">
            <a:extLst>
              <a:ext uri="{FF2B5EF4-FFF2-40B4-BE49-F238E27FC236}">
                <a16:creationId xmlns:a16="http://schemas.microsoft.com/office/drawing/2014/main" id="{B55B9966-6747-46B5-857B-9C9D0992D67A}"/>
              </a:ext>
            </a:extLst>
          </p:cNvPr>
          <p:cNvPicPr>
            <a:picLocks noChangeAspect="1"/>
          </p:cNvPicPr>
          <p:nvPr/>
        </p:nvPicPr>
        <p:blipFill>
          <a:blip r:embed="rId3"/>
          <a:stretch>
            <a:fillRect/>
          </a:stretch>
        </p:blipFill>
        <p:spPr>
          <a:xfrm>
            <a:off x="3003999" y="4102078"/>
            <a:ext cx="2871804" cy="2442898"/>
          </a:xfrm>
          <a:prstGeom prst="rect">
            <a:avLst/>
          </a:prstGeom>
        </p:spPr>
      </p:pic>
      <p:pic>
        <p:nvPicPr>
          <p:cNvPr id="9" name="Picture 8">
            <a:extLst>
              <a:ext uri="{FF2B5EF4-FFF2-40B4-BE49-F238E27FC236}">
                <a16:creationId xmlns:a16="http://schemas.microsoft.com/office/drawing/2014/main" id="{41982DA8-953E-4D07-A1BC-7901CA84AC3C}"/>
              </a:ext>
            </a:extLst>
          </p:cNvPr>
          <p:cNvPicPr>
            <a:picLocks noChangeAspect="1"/>
          </p:cNvPicPr>
          <p:nvPr/>
        </p:nvPicPr>
        <p:blipFill>
          <a:blip r:embed="rId4"/>
          <a:stretch>
            <a:fillRect/>
          </a:stretch>
        </p:blipFill>
        <p:spPr>
          <a:xfrm>
            <a:off x="3093019" y="1792880"/>
            <a:ext cx="2625248" cy="2099002"/>
          </a:xfrm>
          <a:prstGeom prst="rect">
            <a:avLst/>
          </a:prstGeom>
        </p:spPr>
      </p:pic>
      <p:pic>
        <p:nvPicPr>
          <p:cNvPr id="11" name="Picture 10">
            <a:extLst>
              <a:ext uri="{FF2B5EF4-FFF2-40B4-BE49-F238E27FC236}">
                <a16:creationId xmlns:a16="http://schemas.microsoft.com/office/drawing/2014/main" id="{9574332A-260A-4F93-BF2A-CA0BD97CFB87}"/>
              </a:ext>
            </a:extLst>
          </p:cNvPr>
          <p:cNvPicPr>
            <a:picLocks noChangeAspect="1"/>
          </p:cNvPicPr>
          <p:nvPr/>
        </p:nvPicPr>
        <p:blipFill>
          <a:blip r:embed="rId5"/>
          <a:stretch>
            <a:fillRect/>
          </a:stretch>
        </p:blipFill>
        <p:spPr>
          <a:xfrm>
            <a:off x="396950" y="1557252"/>
            <a:ext cx="2453664" cy="2295119"/>
          </a:xfrm>
          <a:prstGeom prst="rect">
            <a:avLst/>
          </a:prstGeom>
        </p:spPr>
      </p:pic>
      <p:sp>
        <p:nvSpPr>
          <p:cNvPr id="12" name="TextBox 11">
            <a:extLst>
              <a:ext uri="{FF2B5EF4-FFF2-40B4-BE49-F238E27FC236}">
                <a16:creationId xmlns:a16="http://schemas.microsoft.com/office/drawing/2014/main" id="{723F2A64-7CC3-4ACA-A469-E57092829C6F}"/>
              </a:ext>
            </a:extLst>
          </p:cNvPr>
          <p:cNvSpPr txBox="1"/>
          <p:nvPr/>
        </p:nvSpPr>
        <p:spPr>
          <a:xfrm>
            <a:off x="4085438" y="6413996"/>
            <a:ext cx="1104790" cy="369332"/>
          </a:xfrm>
          <a:prstGeom prst="rect">
            <a:avLst/>
          </a:prstGeom>
          <a:noFill/>
        </p:spPr>
        <p:txBody>
          <a:bodyPr wrap="none" rtlCol="0">
            <a:spAutoFit/>
          </a:bodyPr>
          <a:lstStyle/>
          <a:p>
            <a:r>
              <a:rPr lang="en-CA"/>
              <a:t>[6] (2015)</a:t>
            </a:r>
          </a:p>
        </p:txBody>
      </p:sp>
      <p:sp>
        <p:nvSpPr>
          <p:cNvPr id="13" name="TextBox 12">
            <a:extLst>
              <a:ext uri="{FF2B5EF4-FFF2-40B4-BE49-F238E27FC236}">
                <a16:creationId xmlns:a16="http://schemas.microsoft.com/office/drawing/2014/main" id="{650ACA32-7D2E-4184-B3EA-3701F68C230E}"/>
              </a:ext>
            </a:extLst>
          </p:cNvPr>
          <p:cNvSpPr txBox="1"/>
          <p:nvPr/>
        </p:nvSpPr>
        <p:spPr>
          <a:xfrm>
            <a:off x="1167557" y="6413996"/>
            <a:ext cx="1080745" cy="369332"/>
          </a:xfrm>
          <a:prstGeom prst="rect">
            <a:avLst/>
          </a:prstGeom>
          <a:noFill/>
        </p:spPr>
        <p:txBody>
          <a:bodyPr wrap="none" rtlCol="0">
            <a:spAutoFit/>
          </a:bodyPr>
          <a:lstStyle/>
          <a:p>
            <a:r>
              <a:rPr lang="en-CA"/>
              <a:t>[13] 2015</a:t>
            </a:r>
          </a:p>
        </p:txBody>
      </p:sp>
      <p:sp>
        <p:nvSpPr>
          <p:cNvPr id="14" name="Rectangle 13">
            <a:extLst>
              <a:ext uri="{FF2B5EF4-FFF2-40B4-BE49-F238E27FC236}">
                <a16:creationId xmlns:a16="http://schemas.microsoft.com/office/drawing/2014/main" id="{496B0A9B-BF67-47A7-89FE-FE72AB0BA33A}"/>
              </a:ext>
            </a:extLst>
          </p:cNvPr>
          <p:cNvSpPr/>
          <p:nvPr/>
        </p:nvSpPr>
        <p:spPr>
          <a:xfrm>
            <a:off x="3850547" y="1887523"/>
            <a:ext cx="276836" cy="251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1C14DB4-C1D0-45DE-9BA1-D984972C50F4}"/>
              </a:ext>
            </a:extLst>
          </p:cNvPr>
          <p:cNvSpPr/>
          <p:nvPr/>
        </p:nvSpPr>
        <p:spPr>
          <a:xfrm>
            <a:off x="3808602" y="4102078"/>
            <a:ext cx="276836" cy="251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7E150F3-1774-4FD5-8074-969D995A7D07}"/>
              </a:ext>
            </a:extLst>
          </p:cNvPr>
          <p:cNvSpPr/>
          <p:nvPr/>
        </p:nvSpPr>
        <p:spPr>
          <a:xfrm>
            <a:off x="1574811" y="4172481"/>
            <a:ext cx="276836" cy="251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6436ACBF-53EA-413D-91EA-1B4C112651D0}"/>
              </a:ext>
            </a:extLst>
          </p:cNvPr>
          <p:cNvSpPr/>
          <p:nvPr/>
        </p:nvSpPr>
        <p:spPr>
          <a:xfrm>
            <a:off x="1707930" y="1635256"/>
            <a:ext cx="276836" cy="251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774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305A-3AFA-4AFB-AAE3-FC20DFD41D0A}"/>
              </a:ext>
            </a:extLst>
          </p:cNvPr>
          <p:cNvSpPr>
            <a:spLocks noGrp="1"/>
          </p:cNvSpPr>
          <p:nvPr>
            <p:ph type="title"/>
          </p:nvPr>
        </p:nvSpPr>
        <p:spPr/>
        <p:txBody>
          <a:bodyPr/>
          <a:lstStyle/>
          <a:p>
            <a:r>
              <a:rPr lang="en-CA"/>
              <a:t>Head velocity </a:t>
            </a:r>
          </a:p>
        </p:txBody>
      </p:sp>
      <p:pic>
        <p:nvPicPr>
          <p:cNvPr id="5" name="Picture 4">
            <a:extLst>
              <a:ext uri="{FF2B5EF4-FFF2-40B4-BE49-F238E27FC236}">
                <a16:creationId xmlns:a16="http://schemas.microsoft.com/office/drawing/2014/main" id="{BBD41B29-73C0-4EE9-A9B8-A08AB36A8D98}"/>
              </a:ext>
            </a:extLst>
          </p:cNvPr>
          <p:cNvPicPr>
            <a:picLocks noChangeAspect="1"/>
          </p:cNvPicPr>
          <p:nvPr/>
        </p:nvPicPr>
        <p:blipFill>
          <a:blip r:embed="rId2"/>
          <a:stretch>
            <a:fillRect/>
          </a:stretch>
        </p:blipFill>
        <p:spPr>
          <a:xfrm>
            <a:off x="838201" y="1690689"/>
            <a:ext cx="5095878" cy="2226970"/>
          </a:xfrm>
          <a:prstGeom prst="rect">
            <a:avLst/>
          </a:prstGeom>
        </p:spPr>
      </p:pic>
      <p:sp>
        <p:nvSpPr>
          <p:cNvPr id="8" name="TextBox 7">
            <a:extLst>
              <a:ext uri="{FF2B5EF4-FFF2-40B4-BE49-F238E27FC236}">
                <a16:creationId xmlns:a16="http://schemas.microsoft.com/office/drawing/2014/main" id="{F0431847-C647-4B29-B292-D977E81570A4}"/>
              </a:ext>
            </a:extLst>
          </p:cNvPr>
          <p:cNvSpPr txBox="1"/>
          <p:nvPr/>
        </p:nvSpPr>
        <p:spPr>
          <a:xfrm>
            <a:off x="838200" y="4183571"/>
            <a:ext cx="8746268" cy="2369880"/>
          </a:xfrm>
          <a:prstGeom prst="rect">
            <a:avLst/>
          </a:prstGeom>
          <a:noFill/>
        </p:spPr>
        <p:txBody>
          <a:bodyPr wrap="square" rtlCol="0">
            <a:spAutoFit/>
          </a:bodyPr>
          <a:lstStyle/>
          <a:p>
            <a:pPr algn="l"/>
            <a:r>
              <a:rPr lang="en-US" sz="1600" b="0" i="0">
                <a:solidFill>
                  <a:srgbClr val="000000"/>
                </a:solidFill>
                <a:effectLst/>
                <a:latin typeface="Arial" panose="020B0604020202020204" pitchFamily="34" charset="0"/>
              </a:rPr>
              <a:t>During head shift peak head velocity can contains information that can be insight full in regard to gaze shift amplitudes. Saeb et al. (2011) [13] measure how head rotation velocity in degree/s variate depending on the target angle(Fig 6), a peak velocity of 120 degree/s means that the target is at 90°and very low peak velocity 25 degree/s means that the target is at 50°angle. Overall head shift movement duration reported by Saeb is approximately 1 second from the peak speed.</a:t>
            </a:r>
          </a:p>
          <a:p>
            <a:pPr algn="l"/>
            <a:endParaRPr lang="en-US">
              <a:solidFill>
                <a:srgbClr val="000000"/>
              </a:solidFill>
              <a:latin typeface="Arial" panose="020B0604020202020204" pitchFamily="34" charset="0"/>
            </a:endParaRPr>
          </a:p>
          <a:p>
            <a:r>
              <a:rPr lang="en-US" sz="800" b="0" i="0">
                <a:effectLst/>
                <a:latin typeface="Arial" panose="020B0604020202020204" pitchFamily="34" charset="0"/>
              </a:rPr>
              <a:t>[13] S. Saeb, C. Weber, and J. </a:t>
            </a:r>
            <a:r>
              <a:rPr lang="en-US" sz="800" b="0" i="0" err="1">
                <a:effectLst/>
                <a:latin typeface="Arial" panose="020B0604020202020204" pitchFamily="34" charset="0"/>
              </a:rPr>
              <a:t>Triesch</a:t>
            </a:r>
            <a:r>
              <a:rPr lang="en-US" sz="800" b="0" i="0">
                <a:effectLst/>
                <a:latin typeface="Arial" panose="020B0604020202020204" pitchFamily="34" charset="0"/>
              </a:rPr>
              <a:t>. Learning the optimal control of coordinated </a:t>
            </a:r>
            <a:r>
              <a:rPr lang="en-US" sz="800" b="0" i="0" err="1">
                <a:effectLst/>
                <a:latin typeface="Arial" panose="020B0604020202020204" pitchFamily="34" charset="0"/>
              </a:rPr>
              <a:t>eyeand</a:t>
            </a:r>
            <a:r>
              <a:rPr lang="en-US" sz="800" b="0" i="0">
                <a:effectLst/>
                <a:latin typeface="Arial" panose="020B0604020202020204" pitchFamily="34" charset="0"/>
              </a:rPr>
              <a:t> head </a:t>
            </a:r>
            <a:r>
              <a:rPr lang="en-US" sz="800" b="0" i="0" err="1">
                <a:effectLst/>
                <a:latin typeface="Arial" panose="020B0604020202020204" pitchFamily="34" charset="0"/>
              </a:rPr>
              <a:t>movements.PLoS</a:t>
            </a:r>
            <a:r>
              <a:rPr lang="en-US" sz="800" b="0" i="0">
                <a:effectLst/>
                <a:latin typeface="Arial" panose="020B0604020202020204" pitchFamily="34" charset="0"/>
              </a:rPr>
              <a:t> Computational Biology, 7(11), 2011. ISSN 1553734X. doi:10.1371/journal.pcbi.1002253.</a:t>
            </a:r>
            <a:endParaRPr lang="en-CA" sz="800"/>
          </a:p>
          <a:p>
            <a:endParaRPr lang="en-CA"/>
          </a:p>
        </p:txBody>
      </p:sp>
    </p:spTree>
    <p:extLst>
      <p:ext uri="{BB962C8B-B14F-4D97-AF65-F5344CB8AC3E}">
        <p14:creationId xmlns:p14="http://schemas.microsoft.com/office/powerpoint/2010/main" val="270967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9951-CD9E-45F7-9722-C646A03ADFB9}"/>
              </a:ext>
            </a:extLst>
          </p:cNvPr>
          <p:cNvSpPr>
            <a:spLocks noGrp="1"/>
          </p:cNvSpPr>
          <p:nvPr>
            <p:ph type="title"/>
          </p:nvPr>
        </p:nvSpPr>
        <p:spPr/>
        <p:txBody>
          <a:bodyPr/>
          <a:lstStyle/>
          <a:p>
            <a:r>
              <a:rPr lang="en-CA"/>
              <a:t>Model based on Head contribution and Velocity</a:t>
            </a:r>
          </a:p>
        </p:txBody>
      </p:sp>
      <p:pic>
        <p:nvPicPr>
          <p:cNvPr id="7" name="Picture 6" descr="Chart, diagram&#10;&#10;Description automatically generated">
            <a:extLst>
              <a:ext uri="{FF2B5EF4-FFF2-40B4-BE49-F238E27FC236}">
                <a16:creationId xmlns:a16="http://schemas.microsoft.com/office/drawing/2014/main" id="{F1137ADF-4D61-432F-92E8-DCB2CB7E740A}"/>
              </a:ext>
            </a:extLst>
          </p:cNvPr>
          <p:cNvPicPr>
            <a:picLocks noChangeAspect="1"/>
          </p:cNvPicPr>
          <p:nvPr/>
        </p:nvPicPr>
        <p:blipFill rotWithShape="1">
          <a:blip r:embed="rId2">
            <a:extLst>
              <a:ext uri="{28A0092B-C50C-407E-A947-70E740481C1C}">
                <a14:useLocalDpi xmlns:a14="http://schemas.microsoft.com/office/drawing/2010/main" val="0"/>
              </a:ext>
            </a:extLst>
          </a:blip>
          <a:srcRect r="15227"/>
          <a:stretch/>
        </p:blipFill>
        <p:spPr>
          <a:xfrm>
            <a:off x="7729767" y="1175306"/>
            <a:ext cx="3052393" cy="3082408"/>
          </a:xfrm>
          <a:prstGeom prst="rect">
            <a:avLst/>
          </a:prstGeom>
        </p:spPr>
      </p:pic>
      <p:pic>
        <p:nvPicPr>
          <p:cNvPr id="9" name="Picture 8" descr="Chart&#10;&#10;Description automatically generated">
            <a:extLst>
              <a:ext uri="{FF2B5EF4-FFF2-40B4-BE49-F238E27FC236}">
                <a16:creationId xmlns:a16="http://schemas.microsoft.com/office/drawing/2014/main" id="{4AADA3A5-347B-46A7-9439-601F810973A8}"/>
              </a:ext>
            </a:extLst>
          </p:cNvPr>
          <p:cNvPicPr>
            <a:picLocks noChangeAspect="1"/>
          </p:cNvPicPr>
          <p:nvPr/>
        </p:nvPicPr>
        <p:blipFill rotWithShape="1">
          <a:blip r:embed="rId3">
            <a:extLst>
              <a:ext uri="{28A0092B-C50C-407E-A947-70E740481C1C}">
                <a14:useLocalDpi xmlns:a14="http://schemas.microsoft.com/office/drawing/2010/main" val="0"/>
              </a:ext>
            </a:extLst>
          </a:blip>
          <a:srcRect t="20563" b="3543"/>
          <a:stretch/>
        </p:blipFill>
        <p:spPr>
          <a:xfrm>
            <a:off x="838200" y="1918833"/>
            <a:ext cx="3065642" cy="2009355"/>
          </a:xfrm>
          <a:prstGeom prst="rect">
            <a:avLst/>
          </a:prstGeom>
        </p:spPr>
      </p:pic>
      <p:pic>
        <p:nvPicPr>
          <p:cNvPr id="15" name="Picture 14" descr="Chart, histogram&#10;&#10;Description automatically generated">
            <a:extLst>
              <a:ext uri="{FF2B5EF4-FFF2-40B4-BE49-F238E27FC236}">
                <a16:creationId xmlns:a16="http://schemas.microsoft.com/office/drawing/2014/main" id="{CB44D4A8-D6DD-4C39-BDBE-605491206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43" y="1785102"/>
            <a:ext cx="2885923" cy="2472612"/>
          </a:xfrm>
          <a:prstGeom prst="rect">
            <a:avLst/>
          </a:prstGeom>
        </p:spPr>
      </p:pic>
      <p:sp>
        <p:nvSpPr>
          <p:cNvPr id="18" name="TextBox 17">
            <a:extLst>
              <a:ext uri="{FF2B5EF4-FFF2-40B4-BE49-F238E27FC236}">
                <a16:creationId xmlns:a16="http://schemas.microsoft.com/office/drawing/2014/main" id="{45228E38-284E-4DED-A9EA-BCF65DAC7B11}"/>
              </a:ext>
            </a:extLst>
          </p:cNvPr>
          <p:cNvSpPr txBox="1"/>
          <p:nvPr/>
        </p:nvSpPr>
        <p:spPr>
          <a:xfrm>
            <a:off x="755011" y="5008228"/>
            <a:ext cx="10515600" cy="1200329"/>
          </a:xfrm>
          <a:prstGeom prst="rect">
            <a:avLst/>
          </a:prstGeom>
          <a:noFill/>
        </p:spPr>
        <p:txBody>
          <a:bodyPr wrap="square" rtlCol="0">
            <a:spAutoFit/>
          </a:bodyPr>
          <a:lstStyle/>
          <a:p>
            <a:r>
              <a:rPr lang="en-US" sz="1200" b="0" i="0">
                <a:effectLst/>
                <a:latin typeface="Arial" panose="020B0604020202020204" pitchFamily="34" charset="0"/>
              </a:rPr>
              <a:t>A head shift of 10°will correspond to a gaze shift of 40°6). </a:t>
            </a:r>
            <a:r>
              <a:rPr lang="en-US" sz="1200" b="0" i="0" err="1">
                <a:effectLst/>
                <a:latin typeface="Arial" panose="020B0604020202020204" pitchFamily="34" charset="0"/>
              </a:rPr>
              <a:t>Additionallyto</a:t>
            </a:r>
            <a:r>
              <a:rPr lang="en-US" sz="1200" b="0" i="0">
                <a:effectLst/>
                <a:latin typeface="Arial" panose="020B0604020202020204" pitchFamily="34" charset="0"/>
              </a:rPr>
              <a:t> predict amplitude we can measure amplitude once head velocity drops to0 degree/</a:t>
            </a:r>
            <a:r>
              <a:rPr lang="en-US" sz="1200" b="0" i="0" err="1">
                <a:effectLst/>
                <a:latin typeface="Arial" panose="020B0604020202020204" pitchFamily="34" charset="0"/>
              </a:rPr>
              <a:t>sec.With</a:t>
            </a:r>
            <a:r>
              <a:rPr lang="en-US" sz="1200" b="0" i="0">
                <a:effectLst/>
                <a:latin typeface="Arial" panose="020B0604020202020204" pitchFamily="34" charset="0"/>
              </a:rPr>
              <a:t> both predicted and measured head shift amplitude we </a:t>
            </a:r>
            <a:r>
              <a:rPr lang="en-US" sz="1200" b="0" i="0" err="1">
                <a:effectLst/>
                <a:latin typeface="Arial" panose="020B0604020202020204" pitchFamily="34" charset="0"/>
              </a:rPr>
              <a:t>caninfer</a:t>
            </a:r>
            <a:r>
              <a:rPr lang="en-US" sz="1200" b="0" i="0">
                <a:effectLst/>
                <a:latin typeface="Arial" panose="020B0604020202020204" pitchFamily="34" charset="0"/>
              </a:rPr>
              <a:t> the corresponding range of gaze amplitudes (Fig 7). The direction of </a:t>
            </a:r>
            <a:r>
              <a:rPr lang="en-US" sz="1200" b="0" i="0" err="1">
                <a:effectLst/>
                <a:latin typeface="Arial" panose="020B0604020202020204" pitchFamily="34" charset="0"/>
              </a:rPr>
              <a:t>headrotation</a:t>
            </a:r>
            <a:r>
              <a:rPr lang="en-US" sz="1200" b="0" i="0">
                <a:effectLst/>
                <a:latin typeface="Arial" panose="020B0604020202020204" pitchFamily="34" charset="0"/>
              </a:rPr>
              <a:t> (left or right) can then be extended to the upper and lower limit </a:t>
            </a:r>
            <a:r>
              <a:rPr lang="en-US" sz="1200" b="0" i="0" err="1">
                <a:effectLst/>
                <a:latin typeface="Arial" panose="020B0604020202020204" pitchFamily="34" charset="0"/>
              </a:rPr>
              <a:t>ofthe</a:t>
            </a:r>
            <a:r>
              <a:rPr lang="en-US" sz="1200" b="0" i="0">
                <a:effectLst/>
                <a:latin typeface="Arial" panose="020B0604020202020204" pitchFamily="34" charset="0"/>
              </a:rPr>
              <a:t> gaze amplitude range. Such cone of vision validity however might be </a:t>
            </a:r>
            <a:r>
              <a:rPr lang="en-US" sz="1200" b="0" i="0" err="1">
                <a:effectLst/>
                <a:latin typeface="Arial" panose="020B0604020202020204" pitchFamily="34" charset="0"/>
              </a:rPr>
              <a:t>quiteshort</a:t>
            </a:r>
            <a:r>
              <a:rPr lang="en-US" sz="1200" b="0" i="0">
                <a:effectLst/>
                <a:latin typeface="Arial" panose="020B0604020202020204" pitchFamily="34" charset="0"/>
              </a:rPr>
              <a:t> in time as user will then readjust their posture to stabilize the gaze in </a:t>
            </a:r>
            <a:r>
              <a:rPr lang="en-US" sz="1200" b="0" i="0" err="1">
                <a:effectLst/>
                <a:latin typeface="Arial" panose="020B0604020202020204" pitchFamily="34" charset="0"/>
              </a:rPr>
              <a:t>acomfortable</a:t>
            </a:r>
            <a:r>
              <a:rPr lang="en-US" sz="1200" b="0" i="0">
                <a:effectLst/>
                <a:latin typeface="Arial" panose="020B0604020202020204" pitchFamily="34" charset="0"/>
              </a:rPr>
              <a:t> position and then being able to further explore the area of </a:t>
            </a:r>
            <a:r>
              <a:rPr lang="en-US" sz="1200" b="0" i="0" err="1">
                <a:effectLst/>
                <a:latin typeface="Arial" panose="020B0604020202020204" pitchFamily="34" charset="0"/>
              </a:rPr>
              <a:t>interestwithin</a:t>
            </a:r>
            <a:r>
              <a:rPr lang="en-US" sz="1200" b="0" i="0">
                <a:effectLst/>
                <a:latin typeface="Arial" panose="020B0604020202020204" pitchFamily="34" charset="0"/>
              </a:rPr>
              <a:t> the usual 40°. As there are no current studies which explore how </a:t>
            </a:r>
            <a:r>
              <a:rPr lang="en-US" sz="1200" b="0" i="0" err="1">
                <a:effectLst/>
                <a:latin typeface="Arial" panose="020B0604020202020204" pitchFamily="34" charset="0"/>
              </a:rPr>
              <a:t>quicklya</a:t>
            </a:r>
            <a:r>
              <a:rPr lang="en-US" sz="1200" b="0" i="0">
                <a:effectLst/>
                <a:latin typeface="Arial" panose="020B0604020202020204" pitchFamily="34" charset="0"/>
              </a:rPr>
              <a:t> head shift is readjusted we consider the validity of the narrower cone of </a:t>
            </a:r>
            <a:r>
              <a:rPr lang="en-US" sz="1200" b="0" i="0" err="1">
                <a:effectLst/>
                <a:latin typeface="Arial" panose="020B0604020202020204" pitchFamily="34" charset="0"/>
              </a:rPr>
              <a:t>visionto</a:t>
            </a:r>
            <a:r>
              <a:rPr lang="en-US" sz="1200" b="0" i="0">
                <a:effectLst/>
                <a:latin typeface="Arial" panose="020B0604020202020204" pitchFamily="34" charset="0"/>
              </a:rPr>
              <a:t> be around 1 sec max after which it should fade away or return to the larger40°cone of vision.</a:t>
            </a:r>
            <a:endParaRPr lang="en-CA" sz="1200"/>
          </a:p>
        </p:txBody>
      </p:sp>
    </p:spTree>
    <p:extLst>
      <p:ext uri="{BB962C8B-B14F-4D97-AF65-F5344CB8AC3E}">
        <p14:creationId xmlns:p14="http://schemas.microsoft.com/office/powerpoint/2010/main" val="218319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Microsoft Office PowerPoint</Application>
  <PresentationFormat>宽屏</PresentationFormat>
  <Paragraphs>73</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Field of View visualization</vt:lpstr>
      <vt:lpstr>Field of view visualization for CVE </vt:lpstr>
      <vt:lpstr>Cone of vision </vt:lpstr>
      <vt:lpstr>Gaze Multimodal</vt:lpstr>
      <vt:lpstr>Gaze Zones</vt:lpstr>
      <vt:lpstr>Simple model</vt:lpstr>
      <vt:lpstr>Head contribution </vt:lpstr>
      <vt:lpstr>Head velocity </vt:lpstr>
      <vt:lpstr>Model based on Head contribution and Velocity</vt:lpstr>
      <vt:lpstr>Head + Eye Gaze dataset </vt:lpstr>
      <vt:lpstr>Validation with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Bovo, Riccardo</dc:creator>
  <cp:lastModifiedBy>Mao, Bojia</cp:lastModifiedBy>
  <cp:revision>3</cp:revision>
  <dcterms:created xsi:type="dcterms:W3CDTF">2021-03-18T12:45:48Z</dcterms:created>
  <dcterms:modified xsi:type="dcterms:W3CDTF">2021-04-22T18:45:45Z</dcterms:modified>
</cp:coreProperties>
</file>