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60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393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672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452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225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89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2518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252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36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828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705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698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149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188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507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779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8298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BB884-AFAE-4847-8B7B-764FF3764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5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ordenamiento </a:t>
            </a:r>
            <a:r>
              <a:rPr lang="es-PE" sz="5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merge</a:t>
            </a:r>
            <a:r>
              <a:rPr lang="es-PE" sz="5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s-PE" sz="5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sort</a:t>
            </a:r>
            <a:endParaRPr lang="es-PE" sz="5400" dirty="0">
              <a:solidFill>
                <a:schemeClr val="accent4">
                  <a:lumMod val="20000"/>
                  <a:lumOff val="8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AF4E8-51C4-4757-8682-EDA016907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77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08F36-630C-4DE1-8D9B-E9DA5D7C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0" u="sng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+mj-lt"/>
              </a:rPr>
              <a:t>¿CÓMO FUNCIONA EL MERGE SORT?</a:t>
            </a:r>
            <a:br>
              <a:rPr lang="es-ES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AA86F0-964D-41DD-8F95-12E7F02F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s-ES" b="0" i="0" dirty="0">
                <a:effectLst/>
                <a:latin typeface="+mj-lt"/>
              </a:rPr>
              <a:t>El algoritmo de ordenamiento por mezcla (</a:t>
            </a:r>
            <a:r>
              <a:rPr lang="es-ES" b="0" i="0" dirty="0" err="1">
                <a:effectLst/>
                <a:latin typeface="+mj-lt"/>
              </a:rPr>
              <a:t>merge</a:t>
            </a:r>
            <a:r>
              <a:rPr lang="es-ES" b="0" i="0" dirty="0">
                <a:effectLst/>
                <a:latin typeface="+mj-lt"/>
              </a:rPr>
              <a:t> </a:t>
            </a:r>
            <a:r>
              <a:rPr lang="es-ES" b="0" i="0" dirty="0" err="1">
                <a:effectLst/>
                <a:latin typeface="+mj-lt"/>
              </a:rPr>
              <a:t>sort</a:t>
            </a:r>
            <a:r>
              <a:rPr lang="es-ES" b="0" i="0" dirty="0">
                <a:effectLst/>
                <a:latin typeface="+mj-lt"/>
              </a:rPr>
              <a:t> en inglés) es un algoritmo de ordenamiento externo estable </a:t>
            </a:r>
            <a:r>
              <a:rPr lang="es-ES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</a:rPr>
              <a:t>basado en la técnica divide y vencerás. </a:t>
            </a:r>
            <a:r>
              <a:rPr lang="es-ES" b="0" i="0" dirty="0">
                <a:effectLst/>
                <a:latin typeface="+mj-lt"/>
              </a:rPr>
              <a:t>La idea de los algoritmos de ordenación por mezcla es dividir la matriz por la mitad una y otra vez hasta que cada pieza tenga solo un elemento de longitud.</a:t>
            </a:r>
          </a:p>
          <a:p>
            <a:pPr algn="l"/>
            <a:r>
              <a:rPr lang="es-ES" b="0" i="0" dirty="0">
                <a:effectLst/>
                <a:latin typeface="+mj-lt"/>
              </a:rPr>
              <a:t>El algoritmo </a:t>
            </a:r>
            <a:r>
              <a:rPr lang="es-ES" b="0" i="0" dirty="0" err="1">
                <a:effectLst/>
                <a:latin typeface="+mj-lt"/>
              </a:rPr>
              <a:t>merge</a:t>
            </a:r>
            <a:r>
              <a:rPr lang="es-ES" b="0" i="0" dirty="0">
                <a:effectLst/>
                <a:latin typeface="+mj-lt"/>
              </a:rPr>
              <a:t> </a:t>
            </a:r>
            <a:r>
              <a:rPr lang="es-ES" b="0" i="0" dirty="0" err="1">
                <a:effectLst/>
                <a:latin typeface="+mj-lt"/>
              </a:rPr>
              <a:t>sort</a:t>
            </a:r>
            <a:r>
              <a:rPr lang="es-ES" b="0" i="0" dirty="0">
                <a:effectLst/>
                <a:latin typeface="+mj-lt"/>
              </a:rPr>
              <a:t> consiste en dividir la lista a ordenar hasta que tenga 1 </a:t>
            </a:r>
            <a:r>
              <a:rPr lang="es-ES" b="0" i="0" dirty="0" err="1">
                <a:effectLst/>
                <a:latin typeface="+mj-lt"/>
              </a:rPr>
              <a:t>ó</a:t>
            </a:r>
            <a:r>
              <a:rPr lang="es-ES" b="0" i="0" dirty="0">
                <a:effectLst/>
                <a:latin typeface="+mj-lt"/>
              </a:rPr>
              <a:t> 0 elementos y luego combinar la lista de forma ordenada. De esta manera se logra un tiempo proporcional a N * log2(N) .</a:t>
            </a:r>
          </a:p>
          <a:p>
            <a:pPr algn="l"/>
            <a:r>
              <a:rPr lang="es-PE" b="0" i="0" dirty="0">
                <a:effectLst/>
                <a:latin typeface="+mj-lt"/>
              </a:rPr>
              <a:t>Unir dos ramas lo conocemos como </a:t>
            </a:r>
            <a:r>
              <a:rPr lang="es-PE" b="0" i="0" dirty="0" err="1">
                <a:effectLst/>
                <a:latin typeface="+mj-lt"/>
              </a:rPr>
              <a:t>Merge</a:t>
            </a:r>
            <a:r>
              <a:rPr lang="es-PE" b="0" i="0" dirty="0">
                <a:effectLst/>
                <a:latin typeface="+mj-lt"/>
              </a:rPr>
              <a:t>.</a:t>
            </a:r>
            <a:endParaRPr lang="es-ES" b="0" i="0" dirty="0">
              <a:effectLst/>
              <a:latin typeface="+mj-lt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338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5C5C7-11AE-4876-B0B9-E8F61029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Proceso:</a:t>
            </a:r>
            <a:br>
              <a:rPr lang="es-ES" dirty="0"/>
            </a:br>
            <a:r>
              <a:rPr lang="es-ES" u="sng" dirty="0">
                <a:solidFill>
                  <a:schemeClr val="accent6">
                    <a:lumMod val="75000"/>
                  </a:schemeClr>
                </a:solidFill>
              </a:rPr>
              <a:t>divide y vencerás</a:t>
            </a:r>
            <a:br>
              <a:rPr lang="es-ES" u="sng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s-ES" u="sng" dirty="0">
                <a:solidFill>
                  <a:schemeClr val="accent6">
                    <a:lumMod val="75000"/>
                  </a:schemeClr>
                </a:solidFill>
              </a:rPr>
            </a:br>
            <a:endParaRPr lang="es-PE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8F3D364-BD0D-4533-BB91-AE7C6D96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/>
              <a:t>DIVIDE </a:t>
            </a:r>
          </a:p>
          <a:p>
            <a:pPr marL="457200" indent="-457200">
              <a:buFont typeface="+mj-lt"/>
              <a:buAutoNum type="arabicPeriod"/>
            </a:pPr>
            <a:endParaRPr lang="es-ES" sz="2400" dirty="0"/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CONQUISTA </a:t>
            </a:r>
          </a:p>
          <a:p>
            <a:pPr marL="457200" indent="-457200">
              <a:buFont typeface="+mj-lt"/>
              <a:buAutoNum type="arabicPeriod"/>
            </a:pPr>
            <a:endParaRPr lang="es-ES" sz="2400" dirty="0"/>
          </a:p>
          <a:p>
            <a:pPr marL="457200" indent="-457200">
              <a:buFont typeface="+mj-lt"/>
              <a:buAutoNum type="arabicPeriod"/>
            </a:pPr>
            <a:endParaRPr lang="es-ES" sz="2400" dirty="0"/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COMBINA </a:t>
            </a:r>
            <a:endParaRPr lang="es-PE" sz="2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16A971E-FF49-470F-82B3-5EA907984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87" y="2328190"/>
            <a:ext cx="4163626" cy="32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4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ítulo 21">
            <a:extLst>
              <a:ext uri="{FF2B5EF4-FFF2-40B4-BE49-F238E27FC236}">
                <a16:creationId xmlns:a16="http://schemas.microsoft.com/office/drawing/2014/main" id="{A8A5768C-7D50-4F08-9522-F70885EA7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8542" y="348458"/>
            <a:ext cx="9001462" cy="916924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DIVIDE</a:t>
            </a:r>
            <a:endParaRPr lang="es-PE" sz="3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42C45C17-1BB6-4DBE-B81C-4F16738D0C2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94090107"/>
              </p:ext>
            </p:extLst>
          </p:nvPr>
        </p:nvGraphicFramePr>
        <p:xfrm>
          <a:off x="798988" y="2136019"/>
          <a:ext cx="10353675" cy="37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992303415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043354388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446384964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8794388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1758007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672622"/>
                  </a:ext>
                </a:extLst>
              </a:tr>
            </a:tbl>
          </a:graphicData>
        </a:graphic>
      </p:graphicFrame>
      <p:sp>
        <p:nvSpPr>
          <p:cNvPr id="14" name="Rectángulo 13">
            <a:extLst>
              <a:ext uri="{FF2B5EF4-FFF2-40B4-BE49-F238E27FC236}">
                <a16:creationId xmlns:a16="http://schemas.microsoft.com/office/drawing/2014/main" id="{8E99E4A0-0E32-49A4-B1DA-E5E03CD91662}"/>
              </a:ext>
            </a:extLst>
          </p:cNvPr>
          <p:cNvSpPr/>
          <p:nvPr/>
        </p:nvSpPr>
        <p:spPr>
          <a:xfrm>
            <a:off x="1152518" y="3220079"/>
            <a:ext cx="896645" cy="577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  <a:endParaRPr lang="es-PE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4496A7-7DF5-4E70-A237-D706E3F41BBF}"/>
              </a:ext>
            </a:extLst>
          </p:cNvPr>
          <p:cNvSpPr/>
          <p:nvPr/>
        </p:nvSpPr>
        <p:spPr>
          <a:xfrm>
            <a:off x="3232818" y="3220080"/>
            <a:ext cx="896645" cy="577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endParaRPr lang="es-PE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04E0B90-9A2C-4AD0-8853-23E464E33F1C}"/>
              </a:ext>
            </a:extLst>
          </p:cNvPr>
          <p:cNvSpPr/>
          <p:nvPr/>
        </p:nvSpPr>
        <p:spPr>
          <a:xfrm>
            <a:off x="5335529" y="3220079"/>
            <a:ext cx="896645" cy="577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</a:t>
            </a:r>
            <a:endParaRPr lang="es-PE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AFFDF98-9456-4378-A794-914A5EE9EF3B}"/>
              </a:ext>
            </a:extLst>
          </p:cNvPr>
          <p:cNvSpPr/>
          <p:nvPr/>
        </p:nvSpPr>
        <p:spPr>
          <a:xfrm>
            <a:off x="7438241" y="3220079"/>
            <a:ext cx="896645" cy="577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endParaRPr lang="es-PE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DC43713-C12D-4217-9AA1-945B604054DA}"/>
              </a:ext>
            </a:extLst>
          </p:cNvPr>
          <p:cNvSpPr/>
          <p:nvPr/>
        </p:nvSpPr>
        <p:spPr>
          <a:xfrm>
            <a:off x="9547966" y="3220079"/>
            <a:ext cx="896645" cy="577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  <a:endParaRPr lang="es-PE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41501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4CB22E6-E5DF-4E47-8A71-1B066CDF63D5}"/>
              </a:ext>
            </a:extLst>
          </p:cNvPr>
          <p:cNvSpPr/>
          <p:nvPr/>
        </p:nvSpPr>
        <p:spPr>
          <a:xfrm>
            <a:off x="5407338" y="3269672"/>
            <a:ext cx="5560420" cy="1413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90CF6CC-6F2B-4B06-BB2E-FAC3DCFD7DC1}"/>
              </a:ext>
            </a:extLst>
          </p:cNvPr>
          <p:cNvSpPr/>
          <p:nvPr/>
        </p:nvSpPr>
        <p:spPr>
          <a:xfrm>
            <a:off x="783402" y="3269672"/>
            <a:ext cx="3260436" cy="1413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53EF92-790D-4EC1-B4F8-AE89CD63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CONQUISTAR</a:t>
            </a:r>
            <a:endParaRPr lang="es-PE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A56A974-9BF0-4936-8D68-CC6DB6CA5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003844"/>
              </p:ext>
            </p:extLst>
          </p:nvPr>
        </p:nvGraphicFramePr>
        <p:xfrm>
          <a:off x="785091" y="2446482"/>
          <a:ext cx="103536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68343145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798633423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814093912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75081485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996656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048943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D9306467-DF85-45FD-B477-DE5A6630E4EF}"/>
              </a:ext>
            </a:extLst>
          </p:cNvPr>
          <p:cNvSpPr/>
          <p:nvPr/>
        </p:nvSpPr>
        <p:spPr>
          <a:xfrm>
            <a:off x="1050458" y="3575210"/>
            <a:ext cx="896645" cy="577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endParaRPr lang="es-PE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9F671A6-B8E1-4ADE-96EA-98833E24BF9B}"/>
              </a:ext>
            </a:extLst>
          </p:cNvPr>
          <p:cNvSpPr/>
          <p:nvPr/>
        </p:nvSpPr>
        <p:spPr>
          <a:xfrm>
            <a:off x="2598934" y="3575210"/>
            <a:ext cx="896645" cy="577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  <a:endParaRPr lang="es-PE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049C4F5-3AAB-4D82-88CF-E35904E483AE}"/>
              </a:ext>
            </a:extLst>
          </p:cNvPr>
          <p:cNvSpPr/>
          <p:nvPr/>
        </p:nvSpPr>
        <p:spPr>
          <a:xfrm>
            <a:off x="5642352" y="3575210"/>
            <a:ext cx="896645" cy="577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endParaRPr lang="es-PE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88D03DE-9A3F-411C-9319-AF2349D74086}"/>
              </a:ext>
            </a:extLst>
          </p:cNvPr>
          <p:cNvSpPr/>
          <p:nvPr/>
        </p:nvSpPr>
        <p:spPr>
          <a:xfrm>
            <a:off x="7739226" y="3575210"/>
            <a:ext cx="896645" cy="577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  <a:endParaRPr lang="es-PE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C943368-AE41-4214-8222-D2C949A8C616}"/>
              </a:ext>
            </a:extLst>
          </p:cNvPr>
          <p:cNvSpPr/>
          <p:nvPr/>
        </p:nvSpPr>
        <p:spPr>
          <a:xfrm>
            <a:off x="9736025" y="3575211"/>
            <a:ext cx="896645" cy="577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</a:t>
            </a:r>
            <a:endParaRPr lang="es-PE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559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C68A4-78B5-4D4E-8721-37CBC218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COMBINA</a:t>
            </a:r>
            <a:br>
              <a:rPr lang="es-ES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49BB4-E9B1-4E7B-B107-9EBDD16F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39238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68</TotalTime>
  <Words>155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Algerian</vt:lpstr>
      <vt:lpstr>Arial</vt:lpstr>
      <vt:lpstr>Bookman Old Style</vt:lpstr>
      <vt:lpstr>Rockwell</vt:lpstr>
      <vt:lpstr>Damask</vt:lpstr>
      <vt:lpstr>ordenamiento merge sort</vt:lpstr>
      <vt:lpstr>¿CÓMO FUNCIONA EL MERGE SORT? </vt:lpstr>
      <vt:lpstr>Proceso: divide y vencerás  </vt:lpstr>
      <vt:lpstr>Presentación de PowerPoint</vt:lpstr>
      <vt:lpstr>CONQUISTAR</vt:lpstr>
      <vt:lpstr>COMBINA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ordenamiento merge</dc:title>
  <dc:creator>Alumno</dc:creator>
  <cp:lastModifiedBy>Alumno</cp:lastModifiedBy>
  <cp:revision>8</cp:revision>
  <dcterms:created xsi:type="dcterms:W3CDTF">2023-08-25T16:29:53Z</dcterms:created>
  <dcterms:modified xsi:type="dcterms:W3CDTF">2023-08-25T17:48:50Z</dcterms:modified>
</cp:coreProperties>
</file>