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0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39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672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45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22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9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251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52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36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82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05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69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14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188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507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7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829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BB884-AFAE-4847-8B7B-764FF3764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ordenamiento </a:t>
            </a:r>
            <a:r>
              <a:rPr lang="es-PE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merge</a:t>
            </a:r>
            <a:r>
              <a:rPr lang="es-PE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s-PE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sort</a:t>
            </a:r>
            <a:endParaRPr lang="es-PE" sz="5400" dirty="0">
              <a:solidFill>
                <a:schemeClr val="accent4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AF4E8-51C4-4757-8682-EDA016907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7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08F36-630C-4DE1-8D9B-E9DA5D7C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u="sng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+mj-lt"/>
              </a:rPr>
              <a:t>¿CÓMO FUNCIONA EL MERGE SORT?</a:t>
            </a:r>
            <a:br>
              <a:rPr lang="es-ES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A86F0-964D-41DD-8F95-12E7F02F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ES" b="0" i="0" dirty="0">
                <a:effectLst/>
                <a:latin typeface="+mj-lt"/>
              </a:rPr>
              <a:t>El algoritmo de ordenamiento por mezcla (</a:t>
            </a:r>
            <a:r>
              <a:rPr lang="es-ES" b="0" i="0" dirty="0" err="1">
                <a:effectLst/>
                <a:latin typeface="+mj-lt"/>
              </a:rPr>
              <a:t>merge</a:t>
            </a:r>
            <a:r>
              <a:rPr lang="es-ES" b="0" i="0" dirty="0">
                <a:effectLst/>
                <a:latin typeface="+mj-lt"/>
              </a:rPr>
              <a:t> </a:t>
            </a:r>
            <a:r>
              <a:rPr lang="es-ES" b="0" i="0" dirty="0" err="1">
                <a:effectLst/>
                <a:latin typeface="+mj-lt"/>
              </a:rPr>
              <a:t>sort</a:t>
            </a:r>
            <a:r>
              <a:rPr lang="es-ES" b="0" i="0" dirty="0">
                <a:effectLst/>
                <a:latin typeface="+mj-lt"/>
              </a:rPr>
              <a:t> en inglés) es un algoritmo de ordenamiento externo estable </a:t>
            </a:r>
            <a:r>
              <a:rPr lang="es-E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</a:rPr>
              <a:t>basado en la técnica divide y vencerás. </a:t>
            </a:r>
            <a:r>
              <a:rPr lang="es-ES" b="0" i="0" dirty="0">
                <a:effectLst/>
                <a:latin typeface="+mj-lt"/>
              </a:rPr>
              <a:t>La idea de los algoritmos de ordenación por mezcla es dividir la matriz por la mitad una y otra vez hasta que cada pieza tenga solo un elemento de longitud.</a:t>
            </a:r>
          </a:p>
          <a:p>
            <a:pPr algn="l"/>
            <a:r>
              <a:rPr lang="es-ES" b="0" i="0" dirty="0">
                <a:effectLst/>
                <a:latin typeface="+mj-lt"/>
              </a:rPr>
              <a:t>El algoritmo </a:t>
            </a:r>
            <a:r>
              <a:rPr lang="es-ES" b="0" i="0" dirty="0" err="1">
                <a:effectLst/>
                <a:latin typeface="+mj-lt"/>
              </a:rPr>
              <a:t>merge</a:t>
            </a:r>
            <a:r>
              <a:rPr lang="es-ES" b="0" i="0" dirty="0">
                <a:effectLst/>
                <a:latin typeface="+mj-lt"/>
              </a:rPr>
              <a:t> </a:t>
            </a:r>
            <a:r>
              <a:rPr lang="es-ES" b="0" i="0" dirty="0" err="1">
                <a:effectLst/>
                <a:latin typeface="+mj-lt"/>
              </a:rPr>
              <a:t>sort</a:t>
            </a:r>
            <a:r>
              <a:rPr lang="es-ES" b="0" i="0" dirty="0">
                <a:effectLst/>
                <a:latin typeface="+mj-lt"/>
              </a:rPr>
              <a:t> consiste en dividir la lista a ordenar hasta que tenga 1 </a:t>
            </a:r>
            <a:r>
              <a:rPr lang="es-ES" b="0" i="0" dirty="0" err="1">
                <a:effectLst/>
                <a:latin typeface="+mj-lt"/>
              </a:rPr>
              <a:t>ó</a:t>
            </a:r>
            <a:r>
              <a:rPr lang="es-ES" b="0" i="0" dirty="0">
                <a:effectLst/>
                <a:latin typeface="+mj-lt"/>
              </a:rPr>
              <a:t> 0 elementos y luego combinar la lista de forma ordenada. De esta manera se logra un tiempo proporcional a N * log2(N) .</a:t>
            </a:r>
          </a:p>
          <a:p>
            <a:pPr algn="l"/>
            <a:r>
              <a:rPr lang="es-PE" b="0" i="0" dirty="0">
                <a:effectLst/>
                <a:latin typeface="+mj-lt"/>
              </a:rPr>
              <a:t>Unir dos ramas lo conocemos como </a:t>
            </a:r>
            <a:r>
              <a:rPr lang="es-PE" b="0" i="0" dirty="0" err="1">
                <a:effectLst/>
                <a:latin typeface="+mj-lt"/>
              </a:rPr>
              <a:t>Merge</a:t>
            </a:r>
            <a:r>
              <a:rPr lang="es-PE" b="0" i="0" dirty="0">
                <a:effectLst/>
                <a:latin typeface="+mj-lt"/>
              </a:rPr>
              <a:t>.</a:t>
            </a:r>
            <a:endParaRPr lang="es-ES" b="0" i="0" dirty="0">
              <a:effectLst/>
              <a:latin typeface="+mj-lt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3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5C5C7-11AE-4876-B0B9-E8F61029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Proceso:</a:t>
            </a:r>
            <a:br>
              <a:rPr lang="es-ES" dirty="0"/>
            </a:br>
            <a:r>
              <a:rPr lang="es-ES" u="sng" dirty="0">
                <a:solidFill>
                  <a:schemeClr val="accent6">
                    <a:lumMod val="75000"/>
                  </a:schemeClr>
                </a:solidFill>
              </a:rPr>
              <a:t>divide y vencerás</a:t>
            </a:r>
            <a:br>
              <a:rPr lang="es-ES" u="sng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s-ES" u="sng" dirty="0">
                <a:solidFill>
                  <a:schemeClr val="accent6">
                    <a:lumMod val="75000"/>
                  </a:schemeClr>
                </a:solidFill>
              </a:rPr>
            </a:br>
            <a:endParaRPr lang="es-PE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8F3D364-BD0D-4533-BB91-AE7C6D96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/>
              <a:t>DIVIDE 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CONQUISTA 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COMBINA </a:t>
            </a:r>
            <a:endParaRPr lang="es-PE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6A971E-FF49-470F-82B3-5EA90798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87" y="2328190"/>
            <a:ext cx="4163626" cy="32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4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ítulo 21">
            <a:extLst>
              <a:ext uri="{FF2B5EF4-FFF2-40B4-BE49-F238E27FC236}">
                <a16:creationId xmlns:a16="http://schemas.microsoft.com/office/drawing/2014/main" id="{A8A5768C-7D50-4F08-9522-F70885EA7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542" y="348458"/>
            <a:ext cx="9001462" cy="916924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DIVIDE</a:t>
            </a:r>
            <a:endParaRPr lang="es-PE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42C45C17-1BB6-4DBE-B81C-4F16738D0C2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94090107"/>
              </p:ext>
            </p:extLst>
          </p:nvPr>
        </p:nvGraphicFramePr>
        <p:xfrm>
          <a:off x="798988" y="2136019"/>
          <a:ext cx="10353675" cy="3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99230341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043354388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44638496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8794388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175800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672622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8E99E4A0-0E32-49A4-B1DA-E5E03CD91662}"/>
              </a:ext>
            </a:extLst>
          </p:cNvPr>
          <p:cNvSpPr/>
          <p:nvPr/>
        </p:nvSpPr>
        <p:spPr>
          <a:xfrm>
            <a:off x="1218817" y="3175331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4496A7-7DF5-4E70-A237-D706E3F41BBF}"/>
              </a:ext>
            </a:extLst>
          </p:cNvPr>
          <p:cNvSpPr/>
          <p:nvPr/>
        </p:nvSpPr>
        <p:spPr>
          <a:xfrm>
            <a:off x="3232817" y="3175331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04E0B90-9A2C-4AD0-8853-23E464E33F1C}"/>
              </a:ext>
            </a:extLst>
          </p:cNvPr>
          <p:cNvSpPr/>
          <p:nvPr/>
        </p:nvSpPr>
        <p:spPr>
          <a:xfrm>
            <a:off x="5350305" y="3175331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AFFDF98-9456-4378-A794-914A5EE9EF3B}"/>
              </a:ext>
            </a:extLst>
          </p:cNvPr>
          <p:cNvSpPr/>
          <p:nvPr/>
        </p:nvSpPr>
        <p:spPr>
          <a:xfrm>
            <a:off x="7415914" y="3172457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DC43713-C12D-4217-9AA1-945B604054DA}"/>
              </a:ext>
            </a:extLst>
          </p:cNvPr>
          <p:cNvSpPr/>
          <p:nvPr/>
        </p:nvSpPr>
        <p:spPr>
          <a:xfrm>
            <a:off x="9511446" y="3172456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Flecha: a la izquierda y derecha 1">
            <a:extLst>
              <a:ext uri="{FF2B5EF4-FFF2-40B4-BE49-F238E27FC236}">
                <a16:creationId xmlns:a16="http://schemas.microsoft.com/office/drawing/2014/main" id="{423697AD-0A51-43B7-B4BD-8CE40AAA450F}"/>
              </a:ext>
            </a:extLst>
          </p:cNvPr>
          <p:cNvSpPr/>
          <p:nvPr/>
        </p:nvSpPr>
        <p:spPr>
          <a:xfrm>
            <a:off x="2281580" y="3349926"/>
            <a:ext cx="603681" cy="168676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: a la izquierda y derecha 9">
            <a:extLst>
              <a:ext uri="{FF2B5EF4-FFF2-40B4-BE49-F238E27FC236}">
                <a16:creationId xmlns:a16="http://schemas.microsoft.com/office/drawing/2014/main" id="{5D6589F8-03A8-4CDB-80B2-8BFCCD68D848}"/>
              </a:ext>
            </a:extLst>
          </p:cNvPr>
          <p:cNvSpPr/>
          <p:nvPr/>
        </p:nvSpPr>
        <p:spPr>
          <a:xfrm>
            <a:off x="8610162" y="3344662"/>
            <a:ext cx="603681" cy="168676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FEFC6A93-4974-4A3B-A581-9A52840FA3E0}"/>
              </a:ext>
            </a:extLst>
          </p:cNvPr>
          <p:cNvSpPr/>
          <p:nvPr/>
        </p:nvSpPr>
        <p:spPr>
          <a:xfrm>
            <a:off x="6489240" y="3349926"/>
            <a:ext cx="603681" cy="168676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7D0F8229-00B0-45BB-BD18-0F45D4A3EB9C}"/>
              </a:ext>
            </a:extLst>
          </p:cNvPr>
          <p:cNvSpPr/>
          <p:nvPr/>
        </p:nvSpPr>
        <p:spPr>
          <a:xfrm>
            <a:off x="4400470" y="3379518"/>
            <a:ext cx="603681" cy="168676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415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3EF92-790D-4EC1-B4F8-AE89CD63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CONQUISTAR</a:t>
            </a:r>
            <a:endParaRPr lang="es-PE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A56A974-9BF0-4936-8D68-CC6DB6CA5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428854"/>
              </p:ext>
            </p:extLst>
          </p:nvPr>
        </p:nvGraphicFramePr>
        <p:xfrm>
          <a:off x="783402" y="2231956"/>
          <a:ext cx="103536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6834314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798633423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81409391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7508148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99665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048943"/>
                  </a:ext>
                </a:extLst>
              </a:tr>
            </a:tbl>
          </a:graphicData>
        </a:graphic>
      </p:graphicFrame>
      <p:grpSp>
        <p:nvGrpSpPr>
          <p:cNvPr id="32" name="Grupo 31">
            <a:extLst>
              <a:ext uri="{FF2B5EF4-FFF2-40B4-BE49-F238E27FC236}">
                <a16:creationId xmlns:a16="http://schemas.microsoft.com/office/drawing/2014/main" id="{9E1D613E-49C5-48B7-AA32-BD121FB32B69}"/>
              </a:ext>
            </a:extLst>
          </p:cNvPr>
          <p:cNvGrpSpPr/>
          <p:nvPr/>
        </p:nvGrpSpPr>
        <p:grpSpPr>
          <a:xfrm>
            <a:off x="913795" y="3548622"/>
            <a:ext cx="10053963" cy="1413163"/>
            <a:chOff x="913795" y="3548622"/>
            <a:chExt cx="10053963" cy="1413163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54CB22E6-E5DF-4E47-8A71-1B066CDF63D5}"/>
                </a:ext>
              </a:extLst>
            </p:cNvPr>
            <p:cNvSpPr/>
            <p:nvPr/>
          </p:nvSpPr>
          <p:spPr>
            <a:xfrm>
              <a:off x="5407338" y="3548622"/>
              <a:ext cx="5560420" cy="1413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0DE1805-E320-4DED-96FC-DB44B9FCED49}"/>
                </a:ext>
              </a:extLst>
            </p:cNvPr>
            <p:cNvGrpSpPr/>
            <p:nvPr/>
          </p:nvGrpSpPr>
          <p:grpSpPr>
            <a:xfrm>
              <a:off x="913795" y="3548622"/>
              <a:ext cx="3260436" cy="1413163"/>
              <a:chOff x="913795" y="3548622"/>
              <a:chExt cx="3260436" cy="1413163"/>
            </a:xfrm>
          </p:grpSpPr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590CF6CC-6F2B-4B06-BB2E-FAC3DCFD7DC1}"/>
                  </a:ext>
                </a:extLst>
              </p:cNvPr>
              <p:cNvSpPr/>
              <p:nvPr/>
            </p:nvSpPr>
            <p:spPr>
              <a:xfrm>
                <a:off x="913795" y="3548622"/>
                <a:ext cx="3260436" cy="14131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9306467-DF85-45FD-B477-DE5A6630E4EF}"/>
                  </a:ext>
                </a:extLst>
              </p:cNvPr>
              <p:cNvSpPr/>
              <p:nvPr/>
            </p:nvSpPr>
            <p:spPr>
              <a:xfrm>
                <a:off x="1346217" y="3863730"/>
                <a:ext cx="896645" cy="57704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</a:rPr>
                  <a:t>7</a:t>
                </a:r>
                <a:endParaRPr lang="es-PE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9F671A6-B8E1-4ADE-96EA-98833E24BF9B}"/>
                  </a:ext>
                </a:extLst>
              </p:cNvPr>
              <p:cNvSpPr/>
              <p:nvPr/>
            </p:nvSpPr>
            <p:spPr>
              <a:xfrm>
                <a:off x="2761565" y="3863729"/>
                <a:ext cx="896645" cy="57704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</a:rPr>
                  <a:t>8</a:t>
                </a:r>
                <a:endParaRPr lang="es-PE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</p:grp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6049C4F5-3AAB-4D82-88CF-E35904E483AE}"/>
                </a:ext>
              </a:extLst>
            </p:cNvPr>
            <p:cNvSpPr/>
            <p:nvPr/>
          </p:nvSpPr>
          <p:spPr>
            <a:xfrm>
              <a:off x="5960180" y="3863729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2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88D03DE-9A3F-411C-9319-AF2349D74086}"/>
                </a:ext>
              </a:extLst>
            </p:cNvPr>
            <p:cNvSpPr/>
            <p:nvPr/>
          </p:nvSpPr>
          <p:spPr>
            <a:xfrm>
              <a:off x="7709308" y="3863731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4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C943368-AE41-4214-8222-D2C949A8C616}"/>
                </a:ext>
              </a:extLst>
            </p:cNvPr>
            <p:cNvSpPr/>
            <p:nvPr/>
          </p:nvSpPr>
          <p:spPr>
            <a:xfrm>
              <a:off x="9458436" y="3863729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9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4384E8A-1076-4C03-BB5E-9EA3E6CE0A48}"/>
              </a:ext>
            </a:extLst>
          </p:cNvPr>
          <p:cNvGrpSpPr/>
          <p:nvPr/>
        </p:nvGrpSpPr>
        <p:grpSpPr>
          <a:xfrm>
            <a:off x="1794539" y="2520476"/>
            <a:ext cx="7778319" cy="945826"/>
            <a:chOff x="1794539" y="2520476"/>
            <a:chExt cx="7778319" cy="945826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907998F8-16D9-4223-80BD-340B51D4A877}"/>
                </a:ext>
              </a:extLst>
            </p:cNvPr>
            <p:cNvCxnSpPr>
              <a:cxnSpLocks/>
            </p:cNvCxnSpPr>
            <p:nvPr/>
          </p:nvCxnSpPr>
          <p:spPr>
            <a:xfrm>
              <a:off x="1794539" y="2602796"/>
              <a:ext cx="448323" cy="863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D1E2B728-E617-496F-A796-C027C5011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999" y="2602796"/>
              <a:ext cx="616666" cy="863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98767AE6-7E43-4282-BB65-419E3CC59649}"/>
                </a:ext>
              </a:extLst>
            </p:cNvPr>
            <p:cNvCxnSpPr>
              <a:cxnSpLocks/>
            </p:cNvCxnSpPr>
            <p:nvPr/>
          </p:nvCxnSpPr>
          <p:spPr>
            <a:xfrm>
              <a:off x="8069802" y="2602796"/>
              <a:ext cx="0" cy="863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A1D1B7C6-771E-4FD1-9B46-57EFCC3C6C7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02796"/>
              <a:ext cx="1144631" cy="863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6B372A15-1C79-40C5-96EF-053C0ADFA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8388" y="2520476"/>
              <a:ext cx="384470" cy="94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559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C68A4-78B5-4D4E-8721-37CBC218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COMBINA</a:t>
            </a:r>
            <a:br>
              <a:rPr lang="es-ES" dirty="0"/>
            </a:br>
            <a:endParaRPr lang="es-PE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6607D97-4D92-42CE-815D-EB62D009CD33}"/>
              </a:ext>
            </a:extLst>
          </p:cNvPr>
          <p:cNvGrpSpPr/>
          <p:nvPr/>
        </p:nvGrpSpPr>
        <p:grpSpPr>
          <a:xfrm>
            <a:off x="6090675" y="1722637"/>
            <a:ext cx="4571407" cy="1413163"/>
            <a:chOff x="6090675" y="1722637"/>
            <a:chExt cx="4571407" cy="1413163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B0ADD06E-F006-4004-B2DF-40264E850494}"/>
                </a:ext>
              </a:extLst>
            </p:cNvPr>
            <p:cNvSpPr/>
            <p:nvPr/>
          </p:nvSpPr>
          <p:spPr>
            <a:xfrm>
              <a:off x="6090675" y="1722637"/>
              <a:ext cx="4571407" cy="1413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6DB9F90-E31E-4404-A30C-94A822539487}"/>
                </a:ext>
              </a:extLst>
            </p:cNvPr>
            <p:cNvSpPr/>
            <p:nvPr/>
          </p:nvSpPr>
          <p:spPr>
            <a:xfrm>
              <a:off x="9319845" y="2140695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9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B9517A4-96D2-4C8C-A8C9-69DB55FD699B}"/>
                </a:ext>
              </a:extLst>
            </p:cNvPr>
            <p:cNvSpPr/>
            <p:nvPr/>
          </p:nvSpPr>
          <p:spPr>
            <a:xfrm>
              <a:off x="7910653" y="2140695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4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C685D46-76DF-420E-B8DD-2D7C9CA28674}"/>
                </a:ext>
              </a:extLst>
            </p:cNvPr>
            <p:cNvSpPr/>
            <p:nvPr/>
          </p:nvSpPr>
          <p:spPr>
            <a:xfrm>
              <a:off x="6341664" y="2140695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2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792BB6D-76DD-4C51-962B-27079F016189}"/>
              </a:ext>
            </a:extLst>
          </p:cNvPr>
          <p:cNvGrpSpPr/>
          <p:nvPr/>
        </p:nvGrpSpPr>
        <p:grpSpPr>
          <a:xfrm>
            <a:off x="1295535" y="1761998"/>
            <a:ext cx="3260436" cy="1413163"/>
            <a:chOff x="1295535" y="1761998"/>
            <a:chExt cx="3260436" cy="1413163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B712AD0F-B91D-4A63-9A0B-D4C952F21B28}"/>
                </a:ext>
              </a:extLst>
            </p:cNvPr>
            <p:cNvSpPr/>
            <p:nvPr/>
          </p:nvSpPr>
          <p:spPr>
            <a:xfrm>
              <a:off x="1295535" y="1761998"/>
              <a:ext cx="3260436" cy="1413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B4C0CAB-9B69-48CA-A080-FD731426E5E5}"/>
                </a:ext>
              </a:extLst>
            </p:cNvPr>
            <p:cNvSpPr/>
            <p:nvPr/>
          </p:nvSpPr>
          <p:spPr>
            <a:xfrm>
              <a:off x="1682827" y="2180056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7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97FF366-6BEA-4F71-A1D0-39D40AC68CD5}"/>
                </a:ext>
              </a:extLst>
            </p:cNvPr>
            <p:cNvSpPr/>
            <p:nvPr/>
          </p:nvSpPr>
          <p:spPr>
            <a:xfrm>
              <a:off x="3094098" y="2180056"/>
              <a:ext cx="896645" cy="5770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8</a:t>
              </a:r>
              <a:endParaRPr lang="es-PE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aphicFrame>
        <p:nvGraphicFramePr>
          <p:cNvPr id="11" name="Tabla 13">
            <a:extLst>
              <a:ext uri="{FF2B5EF4-FFF2-40B4-BE49-F238E27FC236}">
                <a16:creationId xmlns:a16="http://schemas.microsoft.com/office/drawing/2014/main" id="{4023AF0F-27FE-482D-B691-E237644478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790007"/>
              </p:ext>
            </p:extLst>
          </p:nvPr>
        </p:nvGraphicFramePr>
        <p:xfrm>
          <a:off x="913795" y="4549218"/>
          <a:ext cx="10353675" cy="3728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99230341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043354388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44638496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8794388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175800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7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23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89</TotalTime>
  <Words>165</Words>
  <Application>Microsoft Office PowerPoint</Application>
  <PresentationFormat>Panorámica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Algerian</vt:lpstr>
      <vt:lpstr>Arial</vt:lpstr>
      <vt:lpstr>Bookman Old Style</vt:lpstr>
      <vt:lpstr>Rockwell</vt:lpstr>
      <vt:lpstr>Damask</vt:lpstr>
      <vt:lpstr>ordenamiento merge sort</vt:lpstr>
      <vt:lpstr>¿CÓMO FUNCIONA EL MERGE SORT? </vt:lpstr>
      <vt:lpstr>Proceso: divide y vencerás  </vt:lpstr>
      <vt:lpstr>Presentación de PowerPoint</vt:lpstr>
      <vt:lpstr>CONQUISTAR</vt:lpstr>
      <vt:lpstr>COMBINA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merge</dc:title>
  <dc:creator>Alumno</dc:creator>
  <cp:lastModifiedBy>Alumno</cp:lastModifiedBy>
  <cp:revision>10</cp:revision>
  <dcterms:created xsi:type="dcterms:W3CDTF">2023-08-25T16:29:53Z</dcterms:created>
  <dcterms:modified xsi:type="dcterms:W3CDTF">2023-08-25T20:07:46Z</dcterms:modified>
</cp:coreProperties>
</file>