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0115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AAD347D-5ACD-4C99-B74B-A9C85AD731AF}"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728419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7225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15779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101639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10627514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AD347D-5ACD-4C99-B74B-A9C85AD731AF}" type="datetimeFigureOut">
              <a:rPr lang="en-US" smtClean="0"/>
              <a:t>5/11/2023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2908870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234900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27827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97783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smtClean="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66389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7907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3882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5198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2777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04720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smtClean="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38950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5/11/2023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913977327"/>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1C3222D-1A28-4E7D-89EC-5C9D0140E06E}"/>
              </a:ext>
            </a:extLst>
          </p:cNvPr>
          <p:cNvSpPr>
            <a:spLocks noGrp="1"/>
          </p:cNvSpPr>
          <p:nvPr>
            <p:ph type="ctrTitle"/>
          </p:nvPr>
        </p:nvSpPr>
        <p:spPr/>
        <p:txBody>
          <a:bodyPr/>
          <a:lstStyle/>
          <a:p>
            <a:r>
              <a:rPr lang="es-ES" dirty="0"/>
              <a:t>Aplicaciones Distribuidas</a:t>
            </a:r>
            <a:endParaRPr lang="es-419" dirty="0"/>
          </a:p>
        </p:txBody>
      </p:sp>
      <p:sp>
        <p:nvSpPr>
          <p:cNvPr id="3" name="Subtítulo 2">
            <a:extLst>
              <a:ext uri="{FF2B5EF4-FFF2-40B4-BE49-F238E27FC236}">
                <a16:creationId xmlns:a16="http://schemas.microsoft.com/office/drawing/2014/main" xmlns="" id="{87763787-C0BA-4F50-98DC-100A296D5B8E}"/>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2897600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46111" y="452718"/>
            <a:ext cx="10113625" cy="1400530"/>
          </a:xfrm>
        </p:spPr>
        <p:txBody>
          <a:bodyPr/>
          <a:lstStyle/>
          <a:p>
            <a:r>
              <a:rPr lang="es-ES" dirty="0"/>
              <a:t>Ventajas y Desventajas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a:bodyPr>
          <a:lstStyle/>
          <a:p>
            <a:pPr algn="just" fontAlgn="base"/>
            <a:r>
              <a:rPr lang="es-ES" sz="2200" b="1" dirty="0">
                <a:solidFill>
                  <a:srgbClr val="FFFFFF"/>
                </a:solidFill>
                <a:latin typeface="Arial" panose="020B0604020202020204" pitchFamily="34" charset="0"/>
              </a:rPr>
              <a:t>Desventajas</a:t>
            </a:r>
          </a:p>
          <a:p>
            <a:pPr lvl="1" algn="just" fontAlgn="base"/>
            <a:r>
              <a:rPr lang="es-419" sz="2100" dirty="0">
                <a:solidFill>
                  <a:srgbClr val="FFFFFF"/>
                </a:solidFill>
                <a:latin typeface="Arial" panose="020B0604020202020204" pitchFamily="34" charset="0"/>
              </a:rPr>
              <a:t>Requerimientos de mayores controles de procesamiento.</a:t>
            </a:r>
          </a:p>
          <a:p>
            <a:pPr lvl="1" algn="just" fontAlgn="base"/>
            <a:r>
              <a:rPr lang="es-419" sz="2100" dirty="0">
                <a:solidFill>
                  <a:srgbClr val="FFFFFF"/>
                </a:solidFill>
                <a:latin typeface="Arial" panose="020B0604020202020204" pitchFamily="34" charset="0"/>
              </a:rPr>
              <a:t>Velocidad de propagación de información ( Muy lenta a veces).</a:t>
            </a:r>
          </a:p>
          <a:p>
            <a:pPr lvl="1" algn="just" fontAlgn="base"/>
            <a:r>
              <a:rPr lang="es-419" sz="2100" dirty="0">
                <a:solidFill>
                  <a:srgbClr val="FFFFFF"/>
                </a:solidFill>
                <a:latin typeface="Arial" panose="020B0604020202020204" pitchFamily="34" charset="0"/>
              </a:rPr>
              <a:t>Servicios de replicación de datos y servicios con posibilidades de fallas.</a:t>
            </a:r>
          </a:p>
          <a:p>
            <a:pPr lvl="1" algn="just" fontAlgn="base"/>
            <a:r>
              <a:rPr lang="es-419" sz="2100" dirty="0">
                <a:solidFill>
                  <a:srgbClr val="FFFFFF"/>
                </a:solidFill>
                <a:latin typeface="Arial" panose="020B0604020202020204" pitchFamily="34" charset="0"/>
              </a:rPr>
              <a:t>Mayores controles de acceso y proceso ( </a:t>
            </a:r>
            <a:r>
              <a:rPr lang="es-419" sz="2100" dirty="0" err="1">
                <a:solidFill>
                  <a:srgbClr val="FFFFFF"/>
                </a:solidFill>
                <a:latin typeface="Arial" panose="020B0604020202020204" pitchFamily="34" charset="0"/>
              </a:rPr>
              <a:t>Commit</a:t>
            </a:r>
            <a:r>
              <a:rPr lang="es-419" sz="2100" dirty="0">
                <a:solidFill>
                  <a:srgbClr val="FFFFFF"/>
                </a:solidFill>
                <a:latin typeface="Arial" panose="020B0604020202020204" pitchFamily="34" charset="0"/>
              </a:rPr>
              <a:t> ).</a:t>
            </a:r>
          </a:p>
          <a:p>
            <a:pPr lvl="1" algn="just" fontAlgn="base"/>
            <a:r>
              <a:rPr lang="es-419" sz="2100" dirty="0">
                <a:solidFill>
                  <a:srgbClr val="FFFFFF"/>
                </a:solidFill>
                <a:latin typeface="Arial" panose="020B0604020202020204" pitchFamily="34" charset="0"/>
              </a:rPr>
              <a:t>Administración más compleja.</a:t>
            </a:r>
          </a:p>
          <a:p>
            <a:pPr lvl="1" algn="just" fontAlgn="base"/>
            <a:r>
              <a:rPr lang="es-419" sz="2100" dirty="0">
                <a:solidFill>
                  <a:srgbClr val="FFFFFF"/>
                </a:solidFill>
                <a:latin typeface="Arial" panose="020B0604020202020204" pitchFamily="34" charset="0"/>
              </a:rPr>
              <a:t>Costos (puede considerarse una ventaja dependiendo del </a:t>
            </a:r>
            <a:r>
              <a:rPr lang="es-419" sz="2100" dirty="0" err="1">
                <a:solidFill>
                  <a:srgbClr val="FFFFFF"/>
                </a:solidFill>
                <a:latin typeface="Arial" panose="020B0604020202020204" pitchFamily="34" charset="0"/>
              </a:rPr>
              <a:t>entrorno</a:t>
            </a:r>
            <a:r>
              <a:rPr lang="es-419" sz="2100" dirty="0">
                <a:solidFill>
                  <a:srgbClr val="FFFFFF"/>
                </a:solidFill>
                <a:latin typeface="Arial" panose="020B0604020202020204" pitchFamily="34" charset="0"/>
              </a:rPr>
              <a:t>).</a:t>
            </a:r>
          </a:p>
          <a:p>
            <a:pPr lvl="1" algn="just" fontAlgn="base"/>
            <a:endParaRPr lang="es-419" sz="2100" dirty="0">
              <a:solidFill>
                <a:srgbClr val="FFFFFF"/>
              </a:solidFill>
              <a:latin typeface="Arial" panose="020B0604020202020204" pitchFamily="34" charset="0"/>
            </a:endParaRPr>
          </a:p>
          <a:p>
            <a:pPr marL="0" indent="0" algn="just" fontAlgn="base">
              <a:buNone/>
            </a:pPr>
            <a:endParaRPr lang="es-ES" sz="2100" dirty="0">
              <a:solidFill>
                <a:srgbClr val="FFFFFF"/>
              </a:solidFill>
              <a:latin typeface="Arial" panose="020B0604020202020204" pitchFamily="34" charset="0"/>
            </a:endParaRPr>
          </a:p>
          <a:p>
            <a:pPr marL="0" indent="0">
              <a:buNone/>
            </a:pPr>
            <a:endParaRPr lang="es-419" dirty="0"/>
          </a:p>
        </p:txBody>
      </p:sp>
    </p:spTree>
    <p:extLst>
      <p:ext uri="{BB962C8B-B14F-4D97-AF65-F5344CB8AC3E}">
        <p14:creationId xmlns:p14="http://schemas.microsoft.com/office/powerpoint/2010/main" val="326179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01723" y="322843"/>
            <a:ext cx="10113625" cy="1400530"/>
          </a:xfrm>
        </p:spPr>
        <p:txBody>
          <a:bodyPr/>
          <a:lstStyle/>
          <a:p>
            <a:r>
              <a:rPr lang="es-ES" dirty="0"/>
              <a:t>Diseño de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a:bodyPr>
          <a:lstStyle/>
          <a:p>
            <a:pPr algn="just" fontAlgn="base"/>
            <a:r>
              <a:rPr lang="es-ES" sz="2200" b="1" dirty="0">
                <a:solidFill>
                  <a:srgbClr val="FFFFFF"/>
                </a:solidFill>
                <a:latin typeface="Arial" panose="020B0604020202020204" pitchFamily="34" charset="0"/>
              </a:rPr>
              <a:t>¿Qué es Diseño de aplicaciones distribuidas?</a:t>
            </a:r>
          </a:p>
          <a:p>
            <a:pPr lvl="1" algn="just" fontAlgn="base"/>
            <a:r>
              <a:rPr lang="es-419" sz="2100" dirty="0">
                <a:solidFill>
                  <a:srgbClr val="FFFFFF"/>
                </a:solidFill>
                <a:latin typeface="Arial" panose="020B0604020202020204" pitchFamily="34" charset="0"/>
              </a:rPr>
              <a:t>Es el proceso de crear una arquitectura para la implementación, este solo puede comenzar una vez que el equipo tenga un entendimiento razonable de los requerimientos del sistema finalmente es entregado.</a:t>
            </a:r>
          </a:p>
          <a:p>
            <a:pPr lvl="1" algn="just" fontAlgn="base"/>
            <a:r>
              <a:rPr lang="es-419" sz="2100" dirty="0">
                <a:solidFill>
                  <a:srgbClr val="FFFFFF"/>
                </a:solidFill>
                <a:latin typeface="Arial" panose="020B0604020202020204" pitchFamily="34" charset="0"/>
              </a:rPr>
              <a:t>El diseño de aplicaciones involucra la división de una aplicación en múltiples capas, interfaz de usuario, la capa media de objetos de negocios y la capa de acceso a datos.</a:t>
            </a:r>
          </a:p>
          <a:p>
            <a:pPr lvl="1" algn="just" fontAlgn="base"/>
            <a:r>
              <a:rPr lang="es-419" sz="2100" dirty="0">
                <a:solidFill>
                  <a:srgbClr val="FFFFFF"/>
                </a:solidFill>
                <a:latin typeface="Arial" panose="020B0604020202020204" pitchFamily="34" charset="0"/>
              </a:rPr>
              <a:t>Se diseñan la seguridad, rapidez y flexibilidad.</a:t>
            </a:r>
          </a:p>
          <a:p>
            <a:pPr marL="0" indent="0" algn="just" fontAlgn="base">
              <a:buNone/>
            </a:pPr>
            <a:endParaRPr lang="es-ES" sz="2100" dirty="0">
              <a:solidFill>
                <a:srgbClr val="FFFFFF"/>
              </a:solidFill>
              <a:latin typeface="Arial" panose="020B0604020202020204" pitchFamily="34" charset="0"/>
            </a:endParaRPr>
          </a:p>
          <a:p>
            <a:pPr marL="0" indent="0">
              <a:buNone/>
            </a:pPr>
            <a:endParaRPr lang="es-419" dirty="0"/>
          </a:p>
        </p:txBody>
      </p:sp>
    </p:spTree>
    <p:extLst>
      <p:ext uri="{BB962C8B-B14F-4D97-AF65-F5344CB8AC3E}">
        <p14:creationId xmlns:p14="http://schemas.microsoft.com/office/powerpoint/2010/main" val="1901621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01723" y="322843"/>
            <a:ext cx="10113625" cy="1400530"/>
          </a:xfrm>
        </p:spPr>
        <p:txBody>
          <a:bodyPr/>
          <a:lstStyle/>
          <a:p>
            <a:r>
              <a:rPr lang="es-ES" dirty="0"/>
              <a:t>Diseño de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fontScale="92500" lnSpcReduction="10000"/>
          </a:bodyPr>
          <a:lstStyle/>
          <a:p>
            <a:pPr algn="just" fontAlgn="base"/>
            <a:r>
              <a:rPr lang="es-419" sz="2000" b="1" dirty="0"/>
              <a:t>Transparencia</a:t>
            </a:r>
            <a:endParaRPr lang="es-ES" sz="2200" b="1" dirty="0">
              <a:solidFill>
                <a:srgbClr val="FFFFFF"/>
              </a:solidFill>
              <a:latin typeface="Arial" panose="020B0604020202020204" pitchFamily="34" charset="0"/>
            </a:endParaRPr>
          </a:p>
          <a:p>
            <a:pPr lvl="1" algn="just" fontAlgn="base"/>
            <a:r>
              <a:rPr lang="es-419" sz="2100" dirty="0">
                <a:solidFill>
                  <a:srgbClr val="FFFFFF"/>
                </a:solidFill>
                <a:latin typeface="Arial" panose="020B0604020202020204" pitchFamily="34" charset="0"/>
              </a:rPr>
              <a:t>Es una característica de los sistemas distribuidos para ocultar al usuario la manera en que el sistema funciona o está construido, de tal forma que el usuario tenga la sensación de que todo el sistema está trabajando en una sola máquina local. Entre las principales transparencias deseables en un sistema distribuido están:</a:t>
            </a:r>
          </a:p>
          <a:p>
            <a:pPr lvl="2" algn="just" fontAlgn="base"/>
            <a:r>
              <a:rPr lang="es-419" sz="2100" dirty="0">
                <a:solidFill>
                  <a:srgbClr val="FFFFFF"/>
                </a:solidFill>
                <a:latin typeface="Arial" panose="020B0604020202020204" pitchFamily="34" charset="0"/>
              </a:rPr>
              <a:t>De localización: Los usuarios no pueden saber dónde se encuentran los datos localizados.</a:t>
            </a:r>
          </a:p>
          <a:p>
            <a:pPr lvl="2" algn="just" fontAlgn="base"/>
            <a:r>
              <a:rPr lang="es-419" sz="2100" dirty="0">
                <a:solidFill>
                  <a:srgbClr val="FFFFFF"/>
                </a:solidFill>
                <a:latin typeface="Arial" panose="020B0604020202020204" pitchFamily="34" charset="0"/>
              </a:rPr>
              <a:t>De migración: Los recursos se pueden mover a voluntad sin cambiar su nombre.</a:t>
            </a:r>
          </a:p>
          <a:p>
            <a:pPr lvl="2" algn="just" fontAlgn="base"/>
            <a:r>
              <a:rPr lang="es-419" sz="2100" dirty="0">
                <a:solidFill>
                  <a:srgbClr val="FFFFFF"/>
                </a:solidFill>
                <a:latin typeface="Arial" panose="020B0604020202020204" pitchFamily="34" charset="0"/>
              </a:rPr>
              <a:t>De réplica: Los usuarios no pueden ver el número de copias existentes.</a:t>
            </a:r>
          </a:p>
          <a:p>
            <a:pPr lvl="2" algn="just" fontAlgn="base"/>
            <a:r>
              <a:rPr lang="es-419" sz="2100" dirty="0">
                <a:solidFill>
                  <a:srgbClr val="FFFFFF"/>
                </a:solidFill>
                <a:latin typeface="Arial" panose="020B0604020202020204" pitchFamily="34" charset="0"/>
              </a:rPr>
              <a:t>De concurrencia: Varios usuarios pueden compartir recursos de manera automática.</a:t>
            </a:r>
          </a:p>
          <a:p>
            <a:pPr marL="0" indent="0" algn="just" fontAlgn="base">
              <a:buNone/>
            </a:pPr>
            <a:endParaRPr lang="es-ES" sz="2100" dirty="0">
              <a:solidFill>
                <a:srgbClr val="FFFFFF"/>
              </a:solidFill>
              <a:latin typeface="Arial" panose="020B0604020202020204" pitchFamily="34" charset="0"/>
            </a:endParaRPr>
          </a:p>
          <a:p>
            <a:pPr marL="0" indent="0">
              <a:buNone/>
            </a:pPr>
            <a:endParaRPr lang="es-419" dirty="0"/>
          </a:p>
        </p:txBody>
      </p:sp>
    </p:spTree>
    <p:extLst>
      <p:ext uri="{BB962C8B-B14F-4D97-AF65-F5344CB8AC3E}">
        <p14:creationId xmlns:p14="http://schemas.microsoft.com/office/powerpoint/2010/main" val="2841507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01723" y="322843"/>
            <a:ext cx="10113625" cy="1400530"/>
          </a:xfrm>
        </p:spPr>
        <p:txBody>
          <a:bodyPr/>
          <a:lstStyle/>
          <a:p>
            <a:r>
              <a:rPr lang="es-ES" dirty="0"/>
              <a:t>Diseño de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a:bodyPr>
          <a:lstStyle/>
          <a:p>
            <a:pPr algn="just" fontAlgn="base"/>
            <a:r>
              <a:rPr lang="es-419" sz="2000" b="1" dirty="0"/>
              <a:t>Transparencia</a:t>
            </a:r>
            <a:endParaRPr lang="es-ES" sz="2200" b="1" dirty="0">
              <a:solidFill>
                <a:srgbClr val="FFFFFF"/>
              </a:solidFill>
              <a:latin typeface="Arial" panose="020B0604020202020204" pitchFamily="34" charset="0"/>
            </a:endParaRPr>
          </a:p>
          <a:p>
            <a:pPr lvl="2" algn="just" fontAlgn="base"/>
            <a:r>
              <a:rPr lang="es-419" sz="2000" dirty="0"/>
              <a:t>De paralelismo: La actividad o consulta puede requerir procesamiento paralelo sin que el usuario lo perciba.</a:t>
            </a:r>
          </a:p>
          <a:p>
            <a:pPr lvl="2" algn="just" fontAlgn="base"/>
            <a:r>
              <a:rPr lang="es-419" sz="2000" dirty="0"/>
              <a:t>De fallas: Cuando una computadora del sistema falla, esta es imperceptible para el usuario.</a:t>
            </a:r>
          </a:p>
          <a:p>
            <a:pPr lvl="2" algn="just" fontAlgn="base"/>
            <a:r>
              <a:rPr lang="es-419" sz="2000" dirty="0"/>
              <a:t>De desempeño: El funcionamiento y velocidad de las máquinas donde se consulta es imperceptible para el usuario.</a:t>
            </a:r>
          </a:p>
          <a:p>
            <a:pPr lvl="2" algn="just" fontAlgn="base"/>
            <a:r>
              <a:rPr lang="es-419" sz="2000" dirty="0"/>
              <a:t>De escalabilidad: El usuario ignora cuándo en el sistema se agrega otra computadora.</a:t>
            </a:r>
          </a:p>
          <a:p>
            <a:pPr marL="0" indent="0" algn="just" fontAlgn="base">
              <a:buNone/>
            </a:pPr>
            <a:endParaRPr lang="es-ES" sz="2100" dirty="0">
              <a:solidFill>
                <a:srgbClr val="FFFFFF"/>
              </a:solidFill>
              <a:latin typeface="Arial" panose="020B0604020202020204" pitchFamily="34" charset="0"/>
            </a:endParaRPr>
          </a:p>
          <a:p>
            <a:pPr marL="0" indent="0">
              <a:buNone/>
            </a:pPr>
            <a:endParaRPr lang="es-419" dirty="0"/>
          </a:p>
        </p:txBody>
      </p:sp>
    </p:spTree>
    <p:extLst>
      <p:ext uri="{BB962C8B-B14F-4D97-AF65-F5344CB8AC3E}">
        <p14:creationId xmlns:p14="http://schemas.microsoft.com/office/powerpoint/2010/main" val="197975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01723" y="322843"/>
            <a:ext cx="10113625" cy="1400530"/>
          </a:xfrm>
        </p:spPr>
        <p:txBody>
          <a:bodyPr/>
          <a:lstStyle/>
          <a:p>
            <a:r>
              <a:rPr lang="es-ES" dirty="0"/>
              <a:t>Diseño de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a:bodyPr>
          <a:lstStyle/>
          <a:p>
            <a:pPr marL="0" indent="0" algn="just" fontAlgn="base">
              <a:buNone/>
            </a:pPr>
            <a:r>
              <a:rPr lang="es-419" b="1" dirty="0"/>
              <a:t>Flexibilidad</a:t>
            </a:r>
            <a:r>
              <a:rPr lang="es-419" dirty="0"/>
              <a:t> </a:t>
            </a:r>
          </a:p>
          <a:p>
            <a:pPr algn="just" fontAlgn="base"/>
            <a:r>
              <a:rPr lang="es-419" dirty="0"/>
              <a:t>Facilita modificaciones al diseño inicial. </a:t>
            </a:r>
          </a:p>
          <a:p>
            <a:pPr marL="0" indent="0" algn="just" fontAlgn="base">
              <a:buNone/>
            </a:pPr>
            <a:r>
              <a:rPr lang="es-419" b="1" dirty="0"/>
              <a:t>Confiabilidad</a:t>
            </a:r>
            <a:r>
              <a:rPr lang="es-419" dirty="0"/>
              <a:t> </a:t>
            </a:r>
          </a:p>
          <a:p>
            <a:pPr algn="just" fontAlgn="base"/>
            <a:r>
              <a:rPr lang="es-419" dirty="0"/>
              <a:t>Permite que, en caso de que una computadora falle, otra la pueda sustituir en la realización de sus tareas asignadas. </a:t>
            </a:r>
          </a:p>
          <a:p>
            <a:pPr marL="0" indent="0" algn="just" fontAlgn="base">
              <a:buNone/>
            </a:pPr>
            <a:r>
              <a:rPr lang="es-419" b="1" dirty="0"/>
              <a:t>Desempeño</a:t>
            </a:r>
            <a:r>
              <a:rPr lang="es-419" dirty="0"/>
              <a:t> </a:t>
            </a:r>
          </a:p>
          <a:p>
            <a:pPr algn="just" fontAlgn="base"/>
            <a:r>
              <a:rPr lang="es-419" dirty="0"/>
              <a:t>Está en referencia a los tiempos de respuesta de una aplicación.</a:t>
            </a:r>
          </a:p>
          <a:p>
            <a:pPr marL="0" indent="0" algn="just" fontAlgn="base">
              <a:buNone/>
            </a:pPr>
            <a:r>
              <a:rPr lang="es-419" b="1" dirty="0"/>
              <a:t>Escalabilidad</a:t>
            </a:r>
            <a:r>
              <a:rPr lang="es-419" dirty="0"/>
              <a:t> </a:t>
            </a:r>
          </a:p>
          <a:p>
            <a:pPr algn="just" fontAlgn="base"/>
            <a:r>
              <a:rPr lang="es-419" dirty="0"/>
              <a:t>Permite que a la arquitectura actual se le pueda adicionar más poder de cómputo.</a:t>
            </a:r>
            <a:endParaRPr lang="es-ES" sz="2100" dirty="0">
              <a:solidFill>
                <a:srgbClr val="FFFFFF"/>
              </a:solidFill>
              <a:latin typeface="Arial" panose="020B0604020202020204" pitchFamily="34" charset="0"/>
            </a:endParaRPr>
          </a:p>
          <a:p>
            <a:pPr marL="0" indent="0">
              <a:buNone/>
            </a:pPr>
            <a:endParaRPr lang="es-419" dirty="0"/>
          </a:p>
        </p:txBody>
      </p:sp>
    </p:spTree>
    <p:extLst>
      <p:ext uri="{BB962C8B-B14F-4D97-AF65-F5344CB8AC3E}">
        <p14:creationId xmlns:p14="http://schemas.microsoft.com/office/powerpoint/2010/main" val="56236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01723" y="322843"/>
            <a:ext cx="10113625" cy="1400530"/>
          </a:xfrm>
        </p:spPr>
        <p:txBody>
          <a:bodyPr/>
          <a:lstStyle/>
          <a:p>
            <a:r>
              <a:rPr lang="es-ES" dirty="0"/>
              <a:t>Diseño de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a:bodyPr>
          <a:lstStyle/>
          <a:p>
            <a:pPr marL="0" indent="0" algn="just" fontAlgn="base">
              <a:buNone/>
            </a:pPr>
            <a:r>
              <a:rPr lang="es-419" b="1" dirty="0"/>
              <a:t>Repartición de la carga </a:t>
            </a:r>
          </a:p>
          <a:p>
            <a:pPr algn="just" fontAlgn="base"/>
            <a:r>
              <a:rPr lang="es-419" dirty="0"/>
              <a:t>Se debe analizar con qué equipos cuenta el sistema y los diferentes recursos de cómputo en cada uno de ellos, como capacidad de disco, velocidad de la red, etc. Los tipos de arquitectura a usar pueden ser:</a:t>
            </a:r>
          </a:p>
          <a:p>
            <a:pPr lvl="1" algn="just" fontAlgn="base"/>
            <a:r>
              <a:rPr lang="es-419" sz="2000" dirty="0"/>
              <a:t>Servidores-estación de trabajo.</a:t>
            </a:r>
          </a:p>
          <a:p>
            <a:pPr lvl="1" algn="just" fontAlgn="base"/>
            <a:r>
              <a:rPr lang="es-419" sz="2000" dirty="0"/>
              <a:t>Pila de procesadores.</a:t>
            </a:r>
          </a:p>
          <a:p>
            <a:pPr lvl="1" algn="just" fontAlgn="base"/>
            <a:r>
              <a:rPr lang="es-419" sz="2000" dirty="0"/>
              <a:t>Multiprocesadores con memoria compartida.</a:t>
            </a:r>
          </a:p>
          <a:p>
            <a:pPr lvl="1" algn="just" fontAlgn="base"/>
            <a:r>
              <a:rPr lang="es-419" sz="2000" dirty="0"/>
              <a:t>Multiprocesadores con memoria distribuida.</a:t>
            </a:r>
          </a:p>
        </p:txBody>
      </p:sp>
    </p:spTree>
    <p:extLst>
      <p:ext uri="{BB962C8B-B14F-4D97-AF65-F5344CB8AC3E}">
        <p14:creationId xmlns:p14="http://schemas.microsoft.com/office/powerpoint/2010/main" val="366341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01723" y="322843"/>
            <a:ext cx="10113625" cy="1400530"/>
          </a:xfrm>
        </p:spPr>
        <p:txBody>
          <a:bodyPr/>
          <a:lstStyle/>
          <a:p>
            <a:r>
              <a:rPr lang="es-ES" dirty="0"/>
              <a:t>Diseño de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a:bodyPr>
          <a:lstStyle/>
          <a:p>
            <a:pPr marL="0" indent="0" algn="just" fontAlgn="base">
              <a:buNone/>
            </a:pPr>
            <a:r>
              <a:rPr lang="es-419" b="1" dirty="0"/>
              <a:t>Mantenimiento de consistencia </a:t>
            </a:r>
          </a:p>
          <a:p>
            <a:pPr algn="just" fontAlgn="base"/>
            <a:r>
              <a:rPr lang="es-419" dirty="0"/>
              <a:t>Verificar que todos los conceptos involucrados con el sistema operativo, al operar en un esquema distribuido, sigan realizándose de manera correcta. Entre los puntos a observar están los siguientes:</a:t>
            </a:r>
          </a:p>
          <a:p>
            <a:pPr lvl="1" algn="just" fontAlgn="base"/>
            <a:r>
              <a:rPr lang="es-419" dirty="0"/>
              <a:t>Modificación.</a:t>
            </a:r>
          </a:p>
          <a:p>
            <a:pPr lvl="1" algn="just" fontAlgn="base"/>
            <a:r>
              <a:rPr lang="es-419" dirty="0"/>
              <a:t>Caché.</a:t>
            </a:r>
          </a:p>
          <a:p>
            <a:pPr lvl="1" algn="just" fontAlgn="base"/>
            <a:r>
              <a:rPr lang="es-419" dirty="0"/>
              <a:t>Falla.</a:t>
            </a:r>
          </a:p>
          <a:p>
            <a:pPr lvl="1" algn="just" fontAlgn="base"/>
            <a:r>
              <a:rPr lang="es-419" dirty="0"/>
              <a:t>Replicación.</a:t>
            </a:r>
          </a:p>
          <a:p>
            <a:pPr lvl="1" algn="just" fontAlgn="base"/>
            <a:r>
              <a:rPr lang="es-419" dirty="0"/>
              <a:t>Interfaz de usuario.</a:t>
            </a:r>
          </a:p>
          <a:p>
            <a:pPr lvl="1" algn="just" fontAlgn="base"/>
            <a:r>
              <a:rPr lang="es-419" dirty="0"/>
              <a:t>Reloj.</a:t>
            </a:r>
          </a:p>
        </p:txBody>
      </p:sp>
    </p:spTree>
    <p:extLst>
      <p:ext uri="{BB962C8B-B14F-4D97-AF65-F5344CB8AC3E}">
        <p14:creationId xmlns:p14="http://schemas.microsoft.com/office/powerpoint/2010/main" val="261536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01723" y="322843"/>
            <a:ext cx="10113625" cy="1400530"/>
          </a:xfrm>
        </p:spPr>
        <p:txBody>
          <a:bodyPr/>
          <a:lstStyle/>
          <a:p>
            <a:r>
              <a:rPr lang="es-ES" dirty="0"/>
              <a:t>Diseño de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a:bodyPr>
          <a:lstStyle/>
          <a:p>
            <a:pPr marL="0" indent="0" algn="just" fontAlgn="base">
              <a:buNone/>
            </a:pPr>
            <a:r>
              <a:rPr lang="es-419" b="1" dirty="0"/>
              <a:t>Funcionalidad</a:t>
            </a:r>
          </a:p>
          <a:p>
            <a:pPr algn="just" fontAlgn="base"/>
            <a:r>
              <a:rPr lang="es-419" dirty="0"/>
              <a:t>Implica que el sistema distribuido a implementar funcione de acuerdo con las metas trazadas y que permita hacer más eficiente el trabajo que antes se hacía usando un sistema centralizado. </a:t>
            </a:r>
          </a:p>
          <a:p>
            <a:pPr marL="0" indent="0" algn="just" fontAlgn="base">
              <a:buNone/>
            </a:pPr>
            <a:endParaRPr lang="es-419" dirty="0"/>
          </a:p>
          <a:p>
            <a:pPr marL="0" indent="0" algn="just" fontAlgn="base">
              <a:buNone/>
            </a:pPr>
            <a:r>
              <a:rPr lang="es-419" b="1" dirty="0"/>
              <a:t>Seguridad</a:t>
            </a:r>
            <a:r>
              <a:rPr lang="es-419" dirty="0"/>
              <a:t> </a:t>
            </a:r>
          </a:p>
          <a:p>
            <a:pPr algn="just" fontAlgn="base"/>
            <a:r>
              <a:rPr lang="es-419" dirty="0"/>
              <a:t>Es importante considerar todos los factores de riesgo a que se expone la información en un ambiente distribuido, por ello se deben de implementar los mecanismos de seguridad que permitan proteger esta información.</a:t>
            </a:r>
          </a:p>
        </p:txBody>
      </p:sp>
    </p:spTree>
    <p:extLst>
      <p:ext uri="{BB962C8B-B14F-4D97-AF65-F5344CB8AC3E}">
        <p14:creationId xmlns:p14="http://schemas.microsoft.com/office/powerpoint/2010/main" val="340401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Arquitectura de Aplicaciones Distribuidas</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lnSpcReduction="10000"/>
          </a:bodyPr>
          <a:lstStyle/>
          <a:p>
            <a:r>
              <a:rPr lang="es-419" sz="2200" dirty="0"/>
              <a:t>La</a:t>
            </a:r>
            <a:r>
              <a:rPr lang="es-419" dirty="0"/>
              <a:t> </a:t>
            </a:r>
            <a:r>
              <a:rPr lang="es-419" sz="2200" dirty="0"/>
              <a:t>arquitectura de un sistema es su estructura en términos de los componentes especificados por separado y sus interrelaciones. </a:t>
            </a:r>
          </a:p>
          <a:p>
            <a:r>
              <a:rPr lang="es-419" sz="2200" dirty="0"/>
              <a:t>El objetivo de una arquitectura general es asegurar que la estructura reunirá presentes y probables futuras demandas sobre el mismo. </a:t>
            </a:r>
          </a:p>
          <a:p>
            <a:r>
              <a:rPr lang="es-419" sz="2200" dirty="0"/>
              <a:t>Las principales preocupaciones son que el sistema sea fiable, manejable, adaptable y rentable.</a:t>
            </a:r>
          </a:p>
          <a:p>
            <a:r>
              <a:rPr lang="es-419" sz="2200" dirty="0"/>
              <a:t>Todos los tipos de sistemas distribuidos tienen características básicas comunes. Un modelo de arquitectura es una descripción abstracta simplificada pero consistente de cada aspecto relevante del diseño de un sistema distribuido. </a:t>
            </a:r>
          </a:p>
        </p:txBody>
      </p:sp>
    </p:spTree>
    <p:extLst>
      <p:ext uri="{BB962C8B-B14F-4D97-AF65-F5344CB8AC3E}">
        <p14:creationId xmlns:p14="http://schemas.microsoft.com/office/powerpoint/2010/main" val="1377449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Modelo Cliente Servidor</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fontScale="92500" lnSpcReduction="10000"/>
          </a:bodyPr>
          <a:lstStyle/>
          <a:p>
            <a:r>
              <a:rPr lang="es-419" sz="2200" dirty="0"/>
              <a:t>El modelo cliente-servidor es la arquitectura más citada cuando se discuten los sistemas distribuidos. Es el modelo más importante y sigue siendo el más </a:t>
            </a:r>
            <a:r>
              <a:rPr lang="es-419" sz="2000" dirty="0"/>
              <a:t>ampliamente utilizado. </a:t>
            </a:r>
          </a:p>
          <a:p>
            <a:endParaRPr lang="es-419" sz="2000" dirty="0"/>
          </a:p>
          <a:p>
            <a:endParaRPr lang="es-419" dirty="0"/>
          </a:p>
          <a:p>
            <a:endParaRPr lang="es-419" sz="2000" dirty="0"/>
          </a:p>
          <a:p>
            <a:endParaRPr lang="es-419" sz="2000" dirty="0"/>
          </a:p>
          <a:p>
            <a:endParaRPr lang="es-419" sz="2000" dirty="0"/>
          </a:p>
          <a:p>
            <a:r>
              <a:rPr lang="es-419" sz="2200" dirty="0"/>
              <a:t>En particular, los procesos de cliente interactúan con los procesos de servidor individuales en equipos anfitriones (host) potencialmente separados, con el fin de acceder a los recursos compartidos que administran. </a:t>
            </a:r>
          </a:p>
        </p:txBody>
      </p:sp>
      <p:pic>
        <p:nvPicPr>
          <p:cNvPr id="1026" name="Picture 2" descr="Cliente-servidor - Wikipedia, la enciclopedia libre">
            <a:extLst>
              <a:ext uri="{FF2B5EF4-FFF2-40B4-BE49-F238E27FC236}">
                <a16:creationId xmlns:a16="http://schemas.microsoft.com/office/drawing/2014/main" xmlns="" id="{9277D6C7-D95A-42D0-8180-3A3FC089A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669" y="3046428"/>
            <a:ext cx="3760942" cy="181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p:txBody>
          <a:bodyPr/>
          <a:lstStyle/>
          <a:p>
            <a:r>
              <a:rPr lang="es-ES" dirty="0"/>
              <a:t>Objetivos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p:txBody>
          <a:bodyPr>
            <a:normAutofit/>
          </a:bodyPr>
          <a:lstStyle/>
          <a:p>
            <a:pPr algn="just" fontAlgn="base"/>
            <a:r>
              <a:rPr lang="es-419" sz="2200" dirty="0">
                <a:solidFill>
                  <a:srgbClr val="FFFFFF"/>
                </a:solidFill>
                <a:latin typeface="Arial" panose="020B0604020202020204" pitchFamily="34" charset="0"/>
              </a:rPr>
              <a:t>El objetivo de construir y utilizar sistemas distribuidos es compartir recursos. </a:t>
            </a:r>
          </a:p>
          <a:p>
            <a:pPr algn="just" fontAlgn="base"/>
            <a:r>
              <a:rPr lang="es-419" sz="2200" dirty="0">
                <a:solidFill>
                  <a:srgbClr val="FFFFFF"/>
                </a:solidFill>
                <a:latin typeface="Arial" panose="020B0604020202020204" pitchFamily="34" charset="0"/>
              </a:rPr>
              <a:t>La idea de recursos abarca elementos de hardware como impresoras, unidades de disco, memoria.</a:t>
            </a:r>
          </a:p>
          <a:p>
            <a:pPr algn="just" fontAlgn="base"/>
            <a:r>
              <a:rPr lang="es-419" sz="2200" dirty="0">
                <a:solidFill>
                  <a:srgbClr val="FFFFFF"/>
                </a:solidFill>
                <a:latin typeface="Arial" panose="020B0604020202020204" pitchFamily="34" charset="0"/>
              </a:rPr>
              <a:t>Elementos de software archivos, bases de datos, servicios.</a:t>
            </a:r>
          </a:p>
          <a:p>
            <a:pPr algn="just" fontAlgn="base"/>
            <a:r>
              <a:rPr lang="es-419" sz="2200" dirty="0">
                <a:solidFill>
                  <a:srgbClr val="FFFFFF"/>
                </a:solidFill>
                <a:latin typeface="Arial" panose="020B0604020202020204" pitchFamily="34" charset="0"/>
              </a:rPr>
              <a:t>Otro elemento conceptual es la noción de middleware software que asiste a una aplicación para interactuar o comunicarse con otras aplicaciones, o paquetes de programas, redes, hardware y/o sistemas operativos. </a:t>
            </a:r>
            <a:endParaRPr lang="es-419" dirty="0"/>
          </a:p>
        </p:txBody>
      </p:sp>
    </p:spTree>
    <p:extLst>
      <p:ext uri="{BB962C8B-B14F-4D97-AF65-F5344CB8AC3E}">
        <p14:creationId xmlns:p14="http://schemas.microsoft.com/office/powerpoint/2010/main" val="3292183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Modelo Cliente Servidor</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a:bodyPr>
          <a:lstStyle/>
          <a:p>
            <a:r>
              <a:rPr lang="es-419" sz="2000" dirty="0"/>
              <a:t>El modelo cliente-servidor puede tomar diferentes configuraciones. Por ejemplo, puede existir más de un cliente conectado a un servidor.</a:t>
            </a:r>
          </a:p>
          <a:p>
            <a:endParaRPr lang="es-419" sz="2000" dirty="0"/>
          </a:p>
          <a:p>
            <a:endParaRPr lang="es-419" sz="2000" dirty="0"/>
          </a:p>
          <a:p>
            <a:endParaRPr lang="es-419" sz="2000" dirty="0"/>
          </a:p>
          <a:p>
            <a:endParaRPr lang="es-419" sz="2000" dirty="0"/>
          </a:p>
          <a:p>
            <a:endParaRPr lang="es-419" dirty="0"/>
          </a:p>
          <a:p>
            <a:endParaRPr lang="es-419" sz="2000" dirty="0"/>
          </a:p>
          <a:p>
            <a:endParaRPr lang="es-419" sz="2000" dirty="0"/>
          </a:p>
          <a:p>
            <a:endParaRPr lang="es-419" sz="2000" dirty="0"/>
          </a:p>
        </p:txBody>
      </p:sp>
      <p:pic>
        <p:nvPicPr>
          <p:cNvPr id="2050" name="Picture 2" descr="Estructura Cliente/Servidor - Desarrollo de Aplicaciones en Entornos de  Cuarta Generacion">
            <a:extLst>
              <a:ext uri="{FF2B5EF4-FFF2-40B4-BE49-F238E27FC236}">
                <a16:creationId xmlns:a16="http://schemas.microsoft.com/office/drawing/2014/main" xmlns="" id="{CC236FFC-7109-4B82-B03A-0E7E6E31E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196" y="2947385"/>
            <a:ext cx="3450029" cy="2726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696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Modelo Cliente Servidor</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a:bodyPr>
          <a:lstStyle/>
          <a:p>
            <a:r>
              <a:rPr lang="es-419" sz="2000" dirty="0"/>
              <a:t>También se puede tener un grupo de servidores interconectados dedicados a dar servicio a un grupo de clientes</a:t>
            </a:r>
          </a:p>
          <a:p>
            <a:endParaRPr lang="es-419" dirty="0"/>
          </a:p>
          <a:p>
            <a:endParaRPr lang="es-419" sz="2000" dirty="0"/>
          </a:p>
          <a:p>
            <a:endParaRPr lang="es-419" sz="2000" dirty="0"/>
          </a:p>
          <a:p>
            <a:endParaRPr lang="es-419" sz="2000" dirty="0"/>
          </a:p>
        </p:txBody>
      </p:sp>
      <p:pic>
        <p:nvPicPr>
          <p:cNvPr id="3074" name="Picture 2" descr="Telecomunicaciones: Arquitectura cliente/servidor">
            <a:extLst>
              <a:ext uri="{FF2B5EF4-FFF2-40B4-BE49-F238E27FC236}">
                <a16:creationId xmlns:a16="http://schemas.microsoft.com/office/drawing/2014/main" xmlns="" id="{7E1AFF74-F336-42F5-8C64-423D4F194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132" y="3020304"/>
            <a:ext cx="5856192" cy="327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49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PROXY</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a:bodyPr>
          <a:lstStyle/>
          <a:p>
            <a:r>
              <a:rPr lang="es-419" sz="2100" dirty="0"/>
              <a:t>Es un servidor que se emplea como intermediario entre las peticiones de recursos que realiza un cliente a otro servidor. </a:t>
            </a:r>
          </a:p>
          <a:p>
            <a:r>
              <a:rPr lang="es-419" sz="2100" dirty="0"/>
              <a:t>Por ejemplo, si una computadora A solicita un recurso a una computadora C, lo hará mediante una petición a la computadora B que, a su vez, trasladará la petición a la computadora C. De esta manera, la computadora C no sabrá que la petición procedió originalmente de la computadora A. </a:t>
            </a:r>
          </a:p>
          <a:p>
            <a:endParaRPr lang="es-419" sz="2000" dirty="0"/>
          </a:p>
          <a:p>
            <a:endParaRPr lang="es-419" sz="2000" dirty="0"/>
          </a:p>
          <a:p>
            <a:endParaRPr lang="es-419" sz="2000" dirty="0"/>
          </a:p>
        </p:txBody>
      </p:sp>
    </p:spTree>
    <p:extLst>
      <p:ext uri="{BB962C8B-B14F-4D97-AF65-F5344CB8AC3E}">
        <p14:creationId xmlns:p14="http://schemas.microsoft.com/office/powerpoint/2010/main" val="2145425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PROXY</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lnSpcReduction="10000"/>
          </a:bodyPr>
          <a:lstStyle/>
          <a:p>
            <a:r>
              <a:rPr lang="es-419" sz="2100" dirty="0"/>
              <a:t>Esta situación estratégica de punto intermedio suele ser aprovechada para soportar una serie de funcionalidades, como: </a:t>
            </a:r>
          </a:p>
          <a:p>
            <a:pPr lvl="1"/>
            <a:r>
              <a:rPr lang="es-419" sz="1900" dirty="0"/>
              <a:t>Proporcionar caché. </a:t>
            </a:r>
          </a:p>
          <a:p>
            <a:pPr lvl="1"/>
            <a:r>
              <a:rPr lang="es-419" sz="1900" dirty="0"/>
              <a:t>Control de acceso. </a:t>
            </a:r>
          </a:p>
          <a:p>
            <a:pPr lvl="1"/>
            <a:r>
              <a:rPr lang="es-419" sz="1900" dirty="0"/>
              <a:t>Registro del tráfico. </a:t>
            </a:r>
          </a:p>
          <a:p>
            <a:pPr lvl="1"/>
            <a:r>
              <a:rPr lang="es-419" sz="1900" dirty="0"/>
              <a:t>Prohibir cierto tipo de tráfico. </a:t>
            </a:r>
          </a:p>
          <a:p>
            <a:pPr lvl="1"/>
            <a:r>
              <a:rPr lang="es-419" sz="1900" dirty="0"/>
              <a:t>Mejorar el rendimiento. </a:t>
            </a:r>
          </a:p>
          <a:p>
            <a:pPr lvl="1"/>
            <a:r>
              <a:rPr lang="es-419" sz="1900" dirty="0"/>
              <a:t>Mantener el anonimato. </a:t>
            </a:r>
          </a:p>
          <a:p>
            <a:pPr lvl="1"/>
            <a:r>
              <a:rPr lang="es-419" sz="1900" dirty="0"/>
              <a:t>El proxy más conocido es el servidor proxy web, su función principal es interceptar la navegación de los clientes por páginas web por motivos de seguridad, rendimiento, anonimato, entre otros. </a:t>
            </a:r>
            <a:endParaRPr lang="es-419" dirty="0"/>
          </a:p>
          <a:p>
            <a:endParaRPr lang="es-419" sz="2000" dirty="0"/>
          </a:p>
          <a:p>
            <a:endParaRPr lang="es-419" sz="2000" dirty="0"/>
          </a:p>
          <a:p>
            <a:endParaRPr lang="es-419" sz="2000" dirty="0"/>
          </a:p>
        </p:txBody>
      </p:sp>
      <p:pic>
        <p:nvPicPr>
          <p:cNvPr id="5122" name="Picture 2" descr="Qué es un Proxy? | Características y Ventajas de un Proxy">
            <a:extLst>
              <a:ext uri="{FF2B5EF4-FFF2-40B4-BE49-F238E27FC236}">
                <a16:creationId xmlns:a16="http://schemas.microsoft.com/office/drawing/2014/main" xmlns="" id="{6B89637A-536B-40A0-A512-BF990AAF7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952" y="3151343"/>
            <a:ext cx="5195387" cy="167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4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PEER-TO-PEER</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fontScale="92500"/>
          </a:bodyPr>
          <a:lstStyle/>
          <a:p>
            <a:r>
              <a:rPr lang="es-419" dirty="0"/>
              <a:t>El paradigma peer-</a:t>
            </a:r>
            <a:r>
              <a:rPr lang="es-419" dirty="0" err="1"/>
              <a:t>to</a:t>
            </a:r>
            <a:r>
              <a:rPr lang="es-419" dirty="0"/>
              <a:t>-peer (P2P) ha sido un tema muy atractivo para muchos investigadores de diferentes áreas, tales como redes, sistemas distribuidos, teoría de la complejidad, bases de datos y otros. </a:t>
            </a:r>
          </a:p>
          <a:p>
            <a:r>
              <a:rPr lang="es-419" dirty="0"/>
              <a:t>En el modelo cliente-servidor tradicional, dos tipos de nodos son empleados: clientes y servidores. En este contexto, los clientes solo solicitan servicios y el servidor solo proporciona a los clientes el servicio apropiado. </a:t>
            </a:r>
          </a:p>
          <a:p>
            <a:r>
              <a:rPr lang="es-419" dirty="0"/>
              <a:t>Un servidor puede aceptar varias solicitudes, procesarlas y devolver los contenidos solicitados a los clientes.</a:t>
            </a:r>
          </a:p>
          <a:p>
            <a:r>
              <a:rPr lang="es-419" dirty="0"/>
              <a:t>En los sistemas P2P no se requiere una infraestructura dedicada. Los servidores dedicados y clientes no existen, ya que cada peer puede tomar el papel tanto de servidor como de cliente al mismo tiempo. </a:t>
            </a:r>
            <a:endParaRPr lang="es-419" sz="2000" dirty="0"/>
          </a:p>
          <a:p>
            <a:endParaRPr lang="es-419" sz="2000" dirty="0"/>
          </a:p>
          <a:p>
            <a:endParaRPr lang="es-419" sz="2000" dirty="0"/>
          </a:p>
        </p:txBody>
      </p:sp>
    </p:spTree>
    <p:extLst>
      <p:ext uri="{BB962C8B-B14F-4D97-AF65-F5344CB8AC3E}">
        <p14:creationId xmlns:p14="http://schemas.microsoft.com/office/powerpoint/2010/main" val="231330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PEER-TO-PEER</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a:bodyPr>
          <a:lstStyle/>
          <a:p>
            <a:r>
              <a:rPr lang="es-419" dirty="0"/>
              <a:t>Una ventaja importante de los sistemas peer-</a:t>
            </a:r>
            <a:r>
              <a:rPr lang="es-419" dirty="0" err="1"/>
              <a:t>to</a:t>
            </a:r>
            <a:r>
              <a:rPr lang="es-419" dirty="0"/>
              <a:t>-peer es que todos los recursos disponibles son proporcionados por los </a:t>
            </a:r>
            <a:r>
              <a:rPr lang="es-419" dirty="0" err="1"/>
              <a:t>peers</a:t>
            </a:r>
            <a:r>
              <a:rPr lang="es-419" dirty="0"/>
              <a:t>. </a:t>
            </a:r>
          </a:p>
          <a:p>
            <a:r>
              <a:rPr lang="es-419" dirty="0"/>
              <a:t>Durante la distribución de un contenido, los </a:t>
            </a:r>
            <a:r>
              <a:rPr lang="es-419" dirty="0" err="1"/>
              <a:t>peers</a:t>
            </a:r>
            <a:r>
              <a:rPr lang="es-419" dirty="0"/>
              <a:t> aportan sus recursos para transmitir el contenido a los demás </a:t>
            </a:r>
            <a:r>
              <a:rPr lang="es-419" dirty="0" err="1"/>
              <a:t>peers</a:t>
            </a:r>
            <a:r>
              <a:rPr lang="es-419" dirty="0"/>
              <a:t>. </a:t>
            </a:r>
          </a:p>
          <a:p>
            <a:r>
              <a:rPr lang="es-419" dirty="0"/>
              <a:t>Por lo tanto, cuando un nuevo peer se agrega al sistema al sistema P2P, la demanda se incrementa pero la capacidad general del sistema también. </a:t>
            </a:r>
          </a:p>
          <a:p>
            <a:r>
              <a:rPr lang="es-419" dirty="0"/>
              <a:t>Esto no es posible en un modelo cliente-servidor con un número fijo de servidores. </a:t>
            </a:r>
            <a:endParaRPr lang="es-419" sz="2000" dirty="0"/>
          </a:p>
          <a:p>
            <a:endParaRPr lang="es-419" sz="2000" dirty="0"/>
          </a:p>
        </p:txBody>
      </p:sp>
    </p:spTree>
    <p:extLst>
      <p:ext uri="{BB962C8B-B14F-4D97-AF65-F5344CB8AC3E}">
        <p14:creationId xmlns:p14="http://schemas.microsoft.com/office/powerpoint/2010/main" val="4088564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PEER-TO-PEER</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fontScale="85000" lnSpcReduction="20000"/>
          </a:bodyPr>
          <a:lstStyle/>
          <a:p>
            <a:r>
              <a:rPr lang="es-419" sz="2100" dirty="0"/>
              <a:t>Beneficios de un sistema peer-</a:t>
            </a:r>
            <a:r>
              <a:rPr lang="es-419" sz="2100" dirty="0" err="1"/>
              <a:t>to</a:t>
            </a:r>
            <a:r>
              <a:rPr lang="es-419" sz="2100" dirty="0"/>
              <a:t>-peer:</a:t>
            </a:r>
          </a:p>
          <a:p>
            <a:pPr lvl="1"/>
            <a:r>
              <a:rPr lang="es-419" sz="2100" dirty="0"/>
              <a:t>Nodos comparten recursos. </a:t>
            </a:r>
          </a:p>
          <a:p>
            <a:pPr lvl="1"/>
            <a:r>
              <a:rPr lang="es-419" sz="2100" dirty="0"/>
              <a:t>Se pueden desplegar algoritmos distribuidos.</a:t>
            </a:r>
          </a:p>
          <a:p>
            <a:pPr lvl="1"/>
            <a:r>
              <a:rPr lang="es-419" sz="2100" dirty="0"/>
              <a:t>Escalamiento más fácil del sistema. </a:t>
            </a:r>
          </a:p>
          <a:p>
            <a:pPr lvl="1"/>
            <a:r>
              <a:rPr lang="es-419" sz="2100" dirty="0"/>
              <a:t>Ahorro de costos. </a:t>
            </a:r>
          </a:p>
          <a:p>
            <a:pPr lvl="1"/>
            <a:r>
              <a:rPr lang="es-419" sz="2100" dirty="0"/>
              <a:t>Flexibilidad. </a:t>
            </a:r>
          </a:p>
          <a:p>
            <a:pPr lvl="1"/>
            <a:r>
              <a:rPr lang="es-419" sz="2100" dirty="0"/>
              <a:t>Ningún punto único de falla. </a:t>
            </a:r>
          </a:p>
          <a:p>
            <a:pPr lvl="1"/>
            <a:r>
              <a:rPr lang="es-419" sz="2100" dirty="0"/>
              <a:t>Mayor robustez del sistema </a:t>
            </a:r>
          </a:p>
          <a:p>
            <a:r>
              <a:rPr lang="es-419" sz="2100" dirty="0"/>
              <a:t>Una infraestructura de comunicación P2P está formada por un grupo de nodos ubicados en una red física. </a:t>
            </a:r>
          </a:p>
          <a:p>
            <a:r>
              <a:rPr lang="es-419" sz="2100" dirty="0"/>
              <a:t>Estos nodos construyen una abstracción de red en la parte superior de la red física conocida como red superpuesta, que es independiente de la red física subyacente. </a:t>
            </a:r>
          </a:p>
          <a:p>
            <a:endParaRPr lang="es-419" sz="2000" dirty="0"/>
          </a:p>
        </p:txBody>
      </p:sp>
      <p:pic>
        <p:nvPicPr>
          <p:cNvPr id="6146" name="Picture 2" descr="Criptomonedas, Bitcoin y redes P2P | CRIPTOMO">
            <a:extLst>
              <a:ext uri="{FF2B5EF4-FFF2-40B4-BE49-F238E27FC236}">
                <a16:creationId xmlns:a16="http://schemas.microsoft.com/office/drawing/2014/main" xmlns="" id="{31C002FE-D6A6-43D3-B87B-FAB3D1A6B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742" y="1589103"/>
            <a:ext cx="3156382" cy="218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3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APPLETS</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p:txBody>
          <a:bodyPr>
            <a:normAutofit/>
          </a:bodyPr>
          <a:lstStyle/>
          <a:p>
            <a:r>
              <a:rPr lang="es-419" sz="2100" dirty="0"/>
              <a:t>Un applet es un código que se ejecuta en el contexto de otro programa, por ejemplo, en un navegador web. </a:t>
            </a:r>
          </a:p>
          <a:p>
            <a:r>
              <a:rPr lang="es-419" sz="2100" dirty="0"/>
              <a:t>El código se descarga en el navegador y se ejecuta allí, A solicitud del cliente el servidor web, responde con el código del applet. </a:t>
            </a:r>
          </a:p>
        </p:txBody>
      </p:sp>
      <p:pic>
        <p:nvPicPr>
          <p:cNvPr id="5" name="Imagen 4">
            <a:extLst>
              <a:ext uri="{FF2B5EF4-FFF2-40B4-BE49-F238E27FC236}">
                <a16:creationId xmlns:a16="http://schemas.microsoft.com/office/drawing/2014/main" xmlns="" id="{E65F4AD9-B525-442B-9C19-AE7A3DD4783B}"/>
              </a:ext>
            </a:extLst>
          </p:cNvPr>
          <p:cNvPicPr>
            <a:picLocks noChangeAspect="1"/>
          </p:cNvPicPr>
          <p:nvPr/>
        </p:nvPicPr>
        <p:blipFill>
          <a:blip r:embed="rId2"/>
          <a:stretch>
            <a:fillRect/>
          </a:stretch>
        </p:blipFill>
        <p:spPr>
          <a:xfrm>
            <a:off x="3118606" y="3650895"/>
            <a:ext cx="5020844" cy="1157477"/>
          </a:xfrm>
          <a:prstGeom prst="rect">
            <a:avLst/>
          </a:prstGeom>
        </p:spPr>
      </p:pic>
      <p:pic>
        <p:nvPicPr>
          <p:cNvPr id="7" name="Imagen 6">
            <a:extLst>
              <a:ext uri="{FF2B5EF4-FFF2-40B4-BE49-F238E27FC236}">
                <a16:creationId xmlns:a16="http://schemas.microsoft.com/office/drawing/2014/main" xmlns="" id="{B6D0CE72-FB07-4C50-93D1-7F95ECD91AB7}"/>
              </a:ext>
            </a:extLst>
          </p:cNvPr>
          <p:cNvPicPr>
            <a:picLocks noChangeAspect="1"/>
          </p:cNvPicPr>
          <p:nvPr/>
        </p:nvPicPr>
        <p:blipFill>
          <a:blip r:embed="rId3"/>
          <a:stretch>
            <a:fillRect/>
          </a:stretch>
        </p:blipFill>
        <p:spPr>
          <a:xfrm>
            <a:off x="3118606" y="5024762"/>
            <a:ext cx="5020844" cy="1744600"/>
          </a:xfrm>
          <a:prstGeom prst="rect">
            <a:avLst/>
          </a:prstGeom>
        </p:spPr>
      </p:pic>
    </p:spTree>
    <p:extLst>
      <p:ext uri="{BB962C8B-B14F-4D97-AF65-F5344CB8AC3E}">
        <p14:creationId xmlns:p14="http://schemas.microsoft.com/office/powerpoint/2010/main" val="392833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APPLETS</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331259"/>
            <a:ext cx="8946541" cy="5074023"/>
          </a:xfrm>
        </p:spPr>
        <p:txBody>
          <a:bodyPr>
            <a:normAutofit/>
          </a:bodyPr>
          <a:lstStyle/>
          <a:p>
            <a:r>
              <a:rPr lang="es-419" sz="2100" dirty="0"/>
              <a:t>Un applet normalmente lleva a cabo una función muy específica, que carece de uso independiente, y son ampliamente utilizados en aplicaciones de telefonía móvil. </a:t>
            </a:r>
          </a:p>
          <a:p>
            <a:r>
              <a:rPr lang="es-419" sz="2100" dirty="0"/>
              <a:t>Un applet puede dar una buena respuesta interactiva, ya que no sufre de los retrasos o variabilidad de ancho de banda asociado con la comunicación de la red. </a:t>
            </a:r>
          </a:p>
          <a:p>
            <a:r>
              <a:rPr lang="es-419" sz="2100" dirty="0"/>
              <a:t>Sin embargo, un applet típicamente carece de sesión y tiene privilegios restringidos de seguridad. </a:t>
            </a:r>
          </a:p>
          <a:p>
            <a:r>
              <a:rPr lang="es-419" sz="2100" dirty="0"/>
              <a:t>A menudo, un applet consiste en un código poco confiable, por eso se les impide tener acceso al sistema de archivos local. </a:t>
            </a:r>
          </a:p>
        </p:txBody>
      </p:sp>
    </p:spTree>
    <p:extLst>
      <p:ext uri="{BB962C8B-B14F-4D97-AF65-F5344CB8AC3E}">
        <p14:creationId xmlns:p14="http://schemas.microsoft.com/office/powerpoint/2010/main" val="472045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APPLETS</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331259"/>
            <a:ext cx="8946541" cy="5074023"/>
          </a:xfrm>
        </p:spPr>
        <p:txBody>
          <a:bodyPr>
            <a:normAutofit/>
          </a:bodyPr>
          <a:lstStyle/>
          <a:p>
            <a:r>
              <a:rPr lang="es-419" sz="2100" dirty="0"/>
              <a:t>Los applet que se cargan a través de la red con frecuencia son considerados como códigos de poca confianza, a excepción de que lleven la firma digital de una entidad especificada como confiable. </a:t>
            </a:r>
          </a:p>
          <a:p>
            <a:r>
              <a:rPr lang="es-419" sz="2100" dirty="0"/>
              <a:t>Ejemplos de los applets más comunes son: </a:t>
            </a:r>
          </a:p>
          <a:p>
            <a:pPr lvl="1"/>
            <a:r>
              <a:rPr lang="es-419" sz="1900" dirty="0"/>
              <a:t>Java applets. </a:t>
            </a:r>
          </a:p>
          <a:p>
            <a:pPr lvl="1"/>
            <a:r>
              <a:rPr lang="es-419" sz="1900" dirty="0"/>
              <a:t>Animaciones Flash.</a:t>
            </a:r>
          </a:p>
          <a:p>
            <a:pPr lvl="1"/>
            <a:r>
              <a:rPr lang="es-419" sz="1900" dirty="0"/>
              <a:t>Windows media </a:t>
            </a:r>
            <a:r>
              <a:rPr lang="es-419" sz="1900" dirty="0" err="1"/>
              <a:t>player</a:t>
            </a:r>
            <a:r>
              <a:rPr lang="es-419" sz="1900" dirty="0"/>
              <a:t>. </a:t>
            </a:r>
          </a:p>
          <a:p>
            <a:pPr lvl="1"/>
            <a:r>
              <a:rPr lang="es-419" sz="1900" dirty="0"/>
              <a:t>Modelos 3D. </a:t>
            </a:r>
          </a:p>
        </p:txBody>
      </p:sp>
    </p:spTree>
    <p:extLst>
      <p:ext uri="{BB962C8B-B14F-4D97-AF65-F5344CB8AC3E}">
        <p14:creationId xmlns:p14="http://schemas.microsoft.com/office/powerpoint/2010/main" val="71574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p:txBody>
          <a:bodyPr/>
          <a:lstStyle/>
          <a:p>
            <a:r>
              <a:rPr lang="es-ES" dirty="0"/>
              <a:t>Que son las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p:txBody>
          <a:bodyPr/>
          <a:lstStyle/>
          <a:p>
            <a:r>
              <a:rPr lang="es-ES" dirty="0"/>
              <a:t>Son Aplicaciones o Software que se ejecutan en varias computadoras dentro de una misma red.</a:t>
            </a:r>
          </a:p>
          <a:p>
            <a:r>
              <a:rPr lang="es-ES" dirty="0"/>
              <a:t>Se pueden almacenar en Servidores o con Computación en la Nube.</a:t>
            </a:r>
          </a:p>
          <a:p>
            <a:r>
              <a:rPr lang="es-ES" dirty="0"/>
              <a:t>Se dividen software de Cliente y Servidor</a:t>
            </a:r>
          </a:p>
          <a:p>
            <a:r>
              <a:rPr lang="es-ES" dirty="0"/>
              <a:t>Permite el acceso de varios usuarios a la aplicación</a:t>
            </a:r>
          </a:p>
          <a:p>
            <a:r>
              <a:rPr lang="es-ES" dirty="0"/>
              <a:t>El Servidor es comúnmente el responsable de realizar el procesamiento.</a:t>
            </a:r>
          </a:p>
          <a:p>
            <a:endParaRPr lang="es-419" dirty="0"/>
          </a:p>
        </p:txBody>
      </p:sp>
    </p:spTree>
    <p:extLst>
      <p:ext uri="{BB962C8B-B14F-4D97-AF65-F5344CB8AC3E}">
        <p14:creationId xmlns:p14="http://schemas.microsoft.com/office/powerpoint/2010/main" val="592308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CLUSTER</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437792"/>
            <a:ext cx="8946541" cy="4385960"/>
          </a:xfrm>
        </p:spPr>
        <p:txBody>
          <a:bodyPr>
            <a:normAutofit fontScale="92500" lnSpcReduction="10000"/>
          </a:bodyPr>
          <a:lstStyle/>
          <a:p>
            <a:r>
              <a:rPr lang="es-419" sz="2100" dirty="0"/>
              <a:t>En informática, el término clúster (“grupo” o “racimo”) hace referencia a conjuntos o conglomerados de computadoras construidos mediante el uso de hardware común y que se comportan como si fueran una única computadora. </a:t>
            </a:r>
          </a:p>
          <a:p>
            <a:r>
              <a:rPr lang="es-419" sz="2100" dirty="0"/>
              <a:t>El uso de los clústeres varía desde las aplicaciones de </a:t>
            </a:r>
            <a:r>
              <a:rPr lang="es-419" sz="2100" dirty="0" err="1"/>
              <a:t>supercómputo</a:t>
            </a:r>
            <a:r>
              <a:rPr lang="es-419" sz="2100" dirty="0"/>
              <a:t>, servidores web y comercio electrónico hasta el software de misiones críticas y bases de datos de alto rendimiento. </a:t>
            </a:r>
          </a:p>
          <a:p>
            <a:r>
              <a:rPr lang="es-419" sz="2100" dirty="0"/>
              <a:t>El cómputo con clústeres es el resultado de la convergencia de varias tendencias tecnológicas actuales, entre las que se pueden destacar: </a:t>
            </a:r>
          </a:p>
          <a:p>
            <a:pPr lvl="1"/>
            <a:r>
              <a:rPr lang="es-419" sz="1900" dirty="0"/>
              <a:t>Microprocesadores de alto rendimiento.</a:t>
            </a:r>
          </a:p>
          <a:p>
            <a:pPr lvl="1"/>
            <a:r>
              <a:rPr lang="es-419" sz="1900" dirty="0"/>
              <a:t>Redes de alta velocidad. </a:t>
            </a:r>
          </a:p>
          <a:p>
            <a:pPr lvl="1"/>
            <a:r>
              <a:rPr lang="es-419" sz="1900" dirty="0"/>
              <a:t>Software para cómputo distribuido de alto rendimiento. </a:t>
            </a:r>
          </a:p>
          <a:p>
            <a:pPr lvl="1"/>
            <a:r>
              <a:rPr lang="es-419" sz="1900" dirty="0"/>
              <a:t>Crecientes necesidades de potencia computacional. </a:t>
            </a:r>
          </a:p>
        </p:txBody>
      </p:sp>
    </p:spTree>
    <p:extLst>
      <p:ext uri="{BB962C8B-B14F-4D97-AF65-F5344CB8AC3E}">
        <p14:creationId xmlns:p14="http://schemas.microsoft.com/office/powerpoint/2010/main" val="3649855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CLUSTER</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437792"/>
            <a:ext cx="8946541" cy="4967490"/>
          </a:xfrm>
        </p:spPr>
        <p:txBody>
          <a:bodyPr>
            <a:normAutofit fontScale="92500" lnSpcReduction="20000"/>
          </a:bodyPr>
          <a:lstStyle/>
          <a:p>
            <a:r>
              <a:rPr lang="es-419" sz="2100" dirty="0"/>
              <a:t>Los servicios esperados de un clúster principalmente son: </a:t>
            </a:r>
          </a:p>
          <a:p>
            <a:pPr lvl="1"/>
            <a:r>
              <a:rPr lang="es-419" sz="1900" dirty="0"/>
              <a:t>Alto rendimiento.</a:t>
            </a:r>
          </a:p>
          <a:p>
            <a:pPr lvl="1"/>
            <a:r>
              <a:rPr lang="es-419" sz="2100" dirty="0"/>
              <a:t>Alta disponibilidad.</a:t>
            </a:r>
          </a:p>
          <a:p>
            <a:pPr lvl="1"/>
            <a:r>
              <a:rPr lang="es-419" sz="2100" dirty="0"/>
              <a:t>Escalabilidad.</a:t>
            </a:r>
          </a:p>
          <a:p>
            <a:pPr lvl="1"/>
            <a:r>
              <a:rPr lang="es-419" sz="2100" dirty="0"/>
              <a:t>Balanceo de carga. </a:t>
            </a:r>
          </a:p>
          <a:p>
            <a:r>
              <a:rPr lang="es-419" sz="2100" dirty="0"/>
              <a:t>Típicamente respecto a la rapidez y disponibilidad, se espera que un clúster sea más económico que el uso de computadoras individuales. Un clúster puede ser:</a:t>
            </a:r>
          </a:p>
          <a:p>
            <a:pPr lvl="1"/>
            <a:r>
              <a:rPr lang="es-419" sz="1900" dirty="0"/>
              <a:t>Homogéneo.</a:t>
            </a:r>
          </a:p>
          <a:p>
            <a:pPr lvl="1"/>
            <a:r>
              <a:rPr lang="es-419" sz="1900" dirty="0" err="1"/>
              <a:t>Semihomogéneo</a:t>
            </a:r>
            <a:r>
              <a:rPr lang="es-419" sz="1900" dirty="0"/>
              <a:t>. </a:t>
            </a:r>
          </a:p>
          <a:p>
            <a:pPr lvl="1"/>
            <a:r>
              <a:rPr lang="es-419" sz="1900" dirty="0"/>
              <a:t>Heterogéneo. </a:t>
            </a:r>
          </a:p>
          <a:p>
            <a:r>
              <a:rPr lang="es-419" sz="2100" dirty="0"/>
              <a:t>Un clúster es homogéneo cuando todas las computadoras tienen la misma configuración en hardware y sistema operativo. Es </a:t>
            </a:r>
            <a:r>
              <a:rPr lang="es-419" sz="2100" dirty="0" err="1"/>
              <a:t>semihomogéneo</a:t>
            </a:r>
            <a:r>
              <a:rPr lang="es-419" sz="2100" dirty="0"/>
              <a:t> cuando las computadoras tienen diferente rendimiento pero guardan una similitud con respecto a su arquitectura y sistema operativo.</a:t>
            </a:r>
          </a:p>
        </p:txBody>
      </p:sp>
      <p:pic>
        <p:nvPicPr>
          <p:cNvPr id="8194" name="Picture 2" descr="Qué es un clúster de servidores? - Redes de Computadores">
            <a:extLst>
              <a:ext uri="{FF2B5EF4-FFF2-40B4-BE49-F238E27FC236}">
                <a16:creationId xmlns:a16="http://schemas.microsoft.com/office/drawing/2014/main" xmlns="" id="{B7B8C7E8-54C6-4137-BF6C-8B0E639A7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736" y="289816"/>
            <a:ext cx="3955947" cy="271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85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GRID</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437792"/>
            <a:ext cx="8946541" cy="4967490"/>
          </a:xfrm>
        </p:spPr>
        <p:txBody>
          <a:bodyPr>
            <a:normAutofit/>
          </a:bodyPr>
          <a:lstStyle/>
          <a:p>
            <a:r>
              <a:rPr lang="es-419" sz="2000" dirty="0"/>
              <a:t>El cómputo </a:t>
            </a:r>
            <a:r>
              <a:rPr lang="es-419" sz="2000" dirty="0" err="1"/>
              <a:t>grid</a:t>
            </a:r>
            <a:r>
              <a:rPr lang="es-419" sz="2000" dirty="0"/>
              <a:t> es un paradigma del cómputo distribuido, frecuentemente usado para indicar una infraestructura de gestión de recursos distribuidos que se centra en el acceso coordinado a los recursos informáticos.</a:t>
            </a:r>
          </a:p>
          <a:p>
            <a:r>
              <a:rPr lang="es-419" sz="2000" dirty="0"/>
              <a:t>A diferencia del cómputo de </a:t>
            </a:r>
            <a:r>
              <a:rPr lang="es-419" sz="2000" dirty="0" err="1"/>
              <a:t>cluster</a:t>
            </a:r>
            <a:r>
              <a:rPr lang="es-419" sz="2000" dirty="0"/>
              <a:t> (en grupo o racimo), el cómputo </a:t>
            </a:r>
            <a:r>
              <a:rPr lang="es-419" sz="2000" dirty="0" err="1"/>
              <a:t>grid</a:t>
            </a:r>
            <a:r>
              <a:rPr lang="es-419" sz="2000" dirty="0"/>
              <a:t> tiende a ser más heterogéneo y disperso geográficamente. </a:t>
            </a:r>
          </a:p>
          <a:p>
            <a:r>
              <a:rPr lang="es-419" sz="2000" dirty="0"/>
              <a:t>Los recursos que son integrados por una infraestructura </a:t>
            </a:r>
            <a:r>
              <a:rPr lang="es-419" sz="2000" dirty="0" err="1"/>
              <a:t>grid</a:t>
            </a:r>
            <a:r>
              <a:rPr lang="es-419" sz="2000" dirty="0"/>
              <a:t> son típicamente plataformas de cómputo dedicadas a supercomputadoras de alta gama o </a:t>
            </a:r>
            <a:r>
              <a:rPr lang="es-419" sz="2000" dirty="0" err="1"/>
              <a:t>clústers</a:t>
            </a:r>
            <a:r>
              <a:rPr lang="es-419" sz="2000" dirty="0"/>
              <a:t> de propósito general. </a:t>
            </a:r>
          </a:p>
        </p:txBody>
      </p:sp>
    </p:spTree>
    <p:extLst>
      <p:ext uri="{BB962C8B-B14F-4D97-AF65-F5344CB8AC3E}">
        <p14:creationId xmlns:p14="http://schemas.microsoft.com/office/powerpoint/2010/main" val="328273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GRID</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437792"/>
            <a:ext cx="8946541" cy="4967490"/>
          </a:xfrm>
        </p:spPr>
        <p:txBody>
          <a:bodyPr>
            <a:normAutofit/>
          </a:bodyPr>
          <a:lstStyle/>
          <a:p>
            <a:r>
              <a:rPr lang="es-419" dirty="0"/>
              <a:t>Beneficios del cómputo </a:t>
            </a:r>
            <a:r>
              <a:rPr lang="es-419" dirty="0" err="1"/>
              <a:t>grid</a:t>
            </a:r>
            <a:r>
              <a:rPr lang="es-419" dirty="0"/>
              <a:t>:</a:t>
            </a:r>
          </a:p>
          <a:p>
            <a:pPr lvl="1"/>
            <a:r>
              <a:rPr lang="es-419" dirty="0"/>
              <a:t>Explotación de recursos infrautilizados.</a:t>
            </a:r>
          </a:p>
          <a:p>
            <a:pPr lvl="1"/>
            <a:r>
              <a:rPr lang="es-419" dirty="0"/>
              <a:t>Capacidad de CPU paralelos.</a:t>
            </a:r>
          </a:p>
          <a:p>
            <a:pPr lvl="1"/>
            <a:r>
              <a:rPr lang="es-419" dirty="0"/>
              <a:t>Recursos virtuales y organizaciones virtuales para la colaboración.</a:t>
            </a:r>
          </a:p>
          <a:p>
            <a:pPr lvl="1"/>
            <a:r>
              <a:rPr lang="es-419" dirty="0"/>
              <a:t>Acceso a recursos adicionales.</a:t>
            </a:r>
          </a:p>
          <a:p>
            <a:pPr lvl="1"/>
            <a:r>
              <a:rPr lang="es-419" dirty="0"/>
              <a:t>Balanceo de recursos.</a:t>
            </a:r>
          </a:p>
          <a:p>
            <a:pPr lvl="1"/>
            <a:r>
              <a:rPr lang="es-419" dirty="0"/>
              <a:t>Fiabilidad. </a:t>
            </a:r>
          </a:p>
          <a:p>
            <a:pPr lvl="1"/>
            <a:r>
              <a:rPr lang="es-419" dirty="0"/>
              <a:t>Mejor gestión de infraestructuras de TI más grandes y distribuidos.</a:t>
            </a:r>
          </a:p>
        </p:txBody>
      </p:sp>
      <p:pic>
        <p:nvPicPr>
          <p:cNvPr id="9218" name="Picture 2" descr="Requisiti fondamentali per un sistema di Grid Computing | Informatica e  Ingegneria Online">
            <a:extLst>
              <a:ext uri="{FF2B5EF4-FFF2-40B4-BE49-F238E27FC236}">
                <a16:creationId xmlns:a16="http://schemas.microsoft.com/office/drawing/2014/main" xmlns="" id="{53DEF47B-E90C-4E76-BD7B-B321AF0C8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601" y="169015"/>
            <a:ext cx="3443288" cy="230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103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Arquitectura de Capas</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740022"/>
            <a:ext cx="8946541" cy="4665259"/>
          </a:xfrm>
        </p:spPr>
        <p:txBody>
          <a:bodyPr>
            <a:normAutofit/>
          </a:bodyPr>
          <a:lstStyle/>
          <a:p>
            <a:r>
              <a:rPr lang="es-419" dirty="0"/>
              <a:t>Una arquitectura de capa resulta familiar en los sistemas distribuidos y está relacionado con la abstracción. </a:t>
            </a:r>
          </a:p>
          <a:p>
            <a:r>
              <a:rPr lang="es-419" dirty="0"/>
              <a:t>Con este enfoque, un sistema complejo puede ser dividido en cierto número de capas, donde las capas superiores hacen uso de los servicios ofrecidos por las capas inferiores. </a:t>
            </a:r>
          </a:p>
          <a:p>
            <a:r>
              <a:rPr lang="es-419" dirty="0"/>
              <a:t>De esta manera, una determinada capa ofrece una abstracción de software, sin que las capas superiores o inferiores a esta deban de estar al tanto de los detalles de implementación. </a:t>
            </a:r>
          </a:p>
          <a:p>
            <a:r>
              <a:rPr lang="es-419" dirty="0"/>
              <a:t>En el caso de los sistemas distribuidos, los servicios se organizan de una manera vertical como capas de servicio. </a:t>
            </a:r>
          </a:p>
        </p:txBody>
      </p:sp>
    </p:spTree>
    <p:extLst>
      <p:ext uri="{BB962C8B-B14F-4D97-AF65-F5344CB8AC3E}">
        <p14:creationId xmlns:p14="http://schemas.microsoft.com/office/powerpoint/2010/main" val="566222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Arquitectura de Capas</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740022"/>
            <a:ext cx="8946541" cy="4665259"/>
          </a:xfrm>
        </p:spPr>
        <p:txBody>
          <a:bodyPr>
            <a:normAutofit/>
          </a:bodyPr>
          <a:lstStyle/>
          <a:p>
            <a:r>
              <a:rPr lang="es-419" dirty="0"/>
              <a:t>Un sistema distribuido está constituido principalmente por los siguientes estratos:</a:t>
            </a:r>
          </a:p>
          <a:p>
            <a:endParaRPr lang="es-419" dirty="0"/>
          </a:p>
          <a:p>
            <a:endParaRPr lang="es-419" dirty="0"/>
          </a:p>
          <a:p>
            <a:endParaRPr lang="es-419" dirty="0"/>
          </a:p>
        </p:txBody>
      </p:sp>
      <p:pic>
        <p:nvPicPr>
          <p:cNvPr id="5" name="Imagen 4">
            <a:extLst>
              <a:ext uri="{FF2B5EF4-FFF2-40B4-BE49-F238E27FC236}">
                <a16:creationId xmlns:a16="http://schemas.microsoft.com/office/drawing/2014/main" xmlns="" id="{1CF6480A-ED2B-4526-B5B0-F39C21B66199}"/>
              </a:ext>
            </a:extLst>
          </p:cNvPr>
          <p:cNvPicPr>
            <a:picLocks noChangeAspect="1"/>
          </p:cNvPicPr>
          <p:nvPr/>
        </p:nvPicPr>
        <p:blipFill>
          <a:blip r:embed="rId2"/>
          <a:stretch>
            <a:fillRect/>
          </a:stretch>
        </p:blipFill>
        <p:spPr>
          <a:xfrm>
            <a:off x="3532942" y="2699798"/>
            <a:ext cx="3274379" cy="2182920"/>
          </a:xfrm>
          <a:prstGeom prst="rect">
            <a:avLst/>
          </a:prstGeom>
        </p:spPr>
      </p:pic>
    </p:spTree>
    <p:extLst>
      <p:ext uri="{BB962C8B-B14F-4D97-AF65-F5344CB8AC3E}">
        <p14:creationId xmlns:p14="http://schemas.microsoft.com/office/powerpoint/2010/main" val="896646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B9E96B-7FBB-4278-BAA6-72E1D082F9BB}"/>
              </a:ext>
            </a:extLst>
          </p:cNvPr>
          <p:cNvSpPr>
            <a:spLocks noGrp="1"/>
          </p:cNvSpPr>
          <p:nvPr>
            <p:ph type="title"/>
          </p:nvPr>
        </p:nvSpPr>
        <p:spPr/>
        <p:txBody>
          <a:bodyPr/>
          <a:lstStyle/>
          <a:p>
            <a:r>
              <a:rPr lang="es-ES" dirty="0"/>
              <a:t>Arquitectura de Capas</a:t>
            </a:r>
            <a:endParaRPr lang="es-419" dirty="0"/>
          </a:p>
        </p:txBody>
      </p:sp>
      <p:sp>
        <p:nvSpPr>
          <p:cNvPr id="3" name="Marcador de contenido 2">
            <a:extLst>
              <a:ext uri="{FF2B5EF4-FFF2-40B4-BE49-F238E27FC236}">
                <a16:creationId xmlns:a16="http://schemas.microsoft.com/office/drawing/2014/main" xmlns="" id="{0CB08887-C1BD-4FD8-B15B-CFBC6E1E55D7}"/>
              </a:ext>
            </a:extLst>
          </p:cNvPr>
          <p:cNvSpPr>
            <a:spLocks noGrp="1"/>
          </p:cNvSpPr>
          <p:nvPr>
            <p:ph idx="1"/>
          </p:nvPr>
        </p:nvSpPr>
        <p:spPr>
          <a:xfrm>
            <a:off x="646111" y="1740022"/>
            <a:ext cx="8946541" cy="4665259"/>
          </a:xfrm>
        </p:spPr>
        <p:txBody>
          <a:bodyPr>
            <a:normAutofit/>
          </a:bodyPr>
          <a:lstStyle/>
          <a:p>
            <a:r>
              <a:rPr lang="es-419" dirty="0"/>
              <a:t>La plataforma para sistemas y aplicaciones distribuidas se compone de las capas de hardware y software de nivel más bajo. Estas capas de bajo nivel proporcionan servicios a las capas superiores, las cuales son implementadas de manera independiente en cada equipo. </a:t>
            </a:r>
          </a:p>
          <a:p>
            <a:pPr lvl="1"/>
            <a:r>
              <a:rPr lang="es-419" dirty="0"/>
              <a:t>Intel x86/Windows.</a:t>
            </a:r>
          </a:p>
          <a:p>
            <a:pPr lvl="1"/>
            <a:r>
              <a:rPr lang="es-419" dirty="0"/>
              <a:t>Intel x86/Mac OS X.</a:t>
            </a:r>
          </a:p>
          <a:p>
            <a:pPr lvl="1"/>
            <a:r>
              <a:rPr lang="es-419" dirty="0"/>
              <a:t>Intel x86/Linux.</a:t>
            </a:r>
          </a:p>
          <a:p>
            <a:pPr lvl="1"/>
            <a:r>
              <a:rPr lang="es-419" dirty="0"/>
              <a:t>Intel x86/Solaris</a:t>
            </a:r>
          </a:p>
          <a:p>
            <a:r>
              <a:rPr lang="es-419" dirty="0"/>
              <a:t>Finalmente, la capa de aplicaciones y servicios son las prestaciones que ofrece el sistema distribuido a los usuarios. Se entiende como las aplicaciones distribuidas</a:t>
            </a:r>
          </a:p>
        </p:txBody>
      </p:sp>
    </p:spTree>
    <p:extLst>
      <p:ext uri="{BB962C8B-B14F-4D97-AF65-F5344CB8AC3E}">
        <p14:creationId xmlns:p14="http://schemas.microsoft.com/office/powerpoint/2010/main" val="422921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p:txBody>
          <a:bodyPr/>
          <a:lstStyle/>
          <a:p>
            <a:r>
              <a:rPr lang="es-ES" dirty="0"/>
              <a:t>Que son las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p:txBody>
          <a:bodyPr/>
          <a:lstStyle/>
          <a:p>
            <a:r>
              <a:rPr lang="es-419" b="0" i="0" dirty="0">
                <a:solidFill>
                  <a:srgbClr val="FFFFFF"/>
                </a:solidFill>
                <a:effectLst/>
                <a:latin typeface="Arial" panose="020B0604020202020204" pitchFamily="34" charset="0"/>
              </a:rPr>
              <a:t>Es una aplicación con distintos componentes que se ejecutan en entornos separados, normalmente en diferentes plataformas conectadas a través de una red. Las típicas aplicaciones distribuidas son de dos niveles (cliente-servidor), tres niveles (cliente-middleware-servidor) y multinivel</a:t>
            </a:r>
            <a:r>
              <a:rPr lang="es-ES" dirty="0"/>
              <a:t>.</a:t>
            </a:r>
          </a:p>
          <a:p>
            <a:pPr marL="0" indent="0">
              <a:buNone/>
            </a:pPr>
            <a:endParaRPr lang="es-419" dirty="0"/>
          </a:p>
        </p:txBody>
      </p:sp>
      <p:pic>
        <p:nvPicPr>
          <p:cNvPr id="1026" name="Picture 2" descr="1_1_4 l">
            <a:extLst>
              <a:ext uri="{FF2B5EF4-FFF2-40B4-BE49-F238E27FC236}">
                <a16:creationId xmlns:a16="http://schemas.microsoft.com/office/drawing/2014/main" xmlns="" id="{E0B7BB57-1184-4F59-AD8F-E7C9FF5F6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232" y="3537751"/>
            <a:ext cx="28575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07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p:txBody>
          <a:bodyPr/>
          <a:lstStyle/>
          <a:p>
            <a:r>
              <a:rPr lang="es-ES" dirty="0"/>
              <a:t>Que son las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p:txBody>
          <a:bodyPr>
            <a:normAutofit fontScale="85000" lnSpcReduction="10000"/>
          </a:bodyPr>
          <a:lstStyle/>
          <a:p>
            <a:pPr algn="l" fontAlgn="base"/>
            <a:r>
              <a:rPr lang="es-419" b="0" i="0" dirty="0">
                <a:solidFill>
                  <a:srgbClr val="FFFFFF"/>
                </a:solidFill>
                <a:effectLst/>
                <a:latin typeface="inherit"/>
              </a:rPr>
              <a:t>U</a:t>
            </a:r>
            <a:r>
              <a:rPr lang="es-419" dirty="0">
                <a:solidFill>
                  <a:srgbClr val="FFFFFF"/>
                </a:solidFill>
                <a:latin typeface="Arial" panose="020B0604020202020204" pitchFamily="34" charset="0"/>
              </a:rPr>
              <a:t>na</a:t>
            </a:r>
            <a:r>
              <a:rPr lang="es-419" b="0" i="0" dirty="0">
                <a:solidFill>
                  <a:srgbClr val="FFFFFF"/>
                </a:solidFill>
                <a:effectLst/>
                <a:latin typeface="inherit"/>
              </a:rPr>
              <a:t> </a:t>
            </a:r>
            <a:r>
              <a:rPr lang="es-419" dirty="0">
                <a:solidFill>
                  <a:srgbClr val="FFFFFF"/>
                </a:solidFill>
                <a:latin typeface="Arial" panose="020B0604020202020204" pitchFamily="34" charset="0"/>
              </a:rPr>
              <a:t>aplicación distribuida que sigue el modelo cliente-servidor tiene los siguientes componentes:</a:t>
            </a:r>
          </a:p>
          <a:p>
            <a:pPr algn="l" fontAlgn="base"/>
            <a:r>
              <a:rPr lang="es-419" dirty="0">
                <a:solidFill>
                  <a:srgbClr val="FFFFFF"/>
                </a:solidFill>
                <a:latin typeface="Arial" panose="020B0604020202020204" pitchFamily="34" charset="0"/>
              </a:rPr>
              <a:t>Lado servidor: Programa que se ejecuta en un computador que está conectado a una red.</a:t>
            </a:r>
          </a:p>
          <a:p>
            <a:pPr lvl="1" fontAlgn="base"/>
            <a:r>
              <a:rPr lang="es-419" dirty="0">
                <a:solidFill>
                  <a:srgbClr val="FFFFFF"/>
                </a:solidFill>
                <a:latin typeface="Arial" panose="020B0604020202020204" pitchFamily="34" charset="0"/>
              </a:rPr>
              <a:t>En un puerto, esperando las peticiones de los clientes; por ejemplo, un servidor Web escucha en el puerto 80. Un computador que ejecuta un servidor de aplicación necesita estar conectado a la red para responder a las peticiones de los clientes.</a:t>
            </a:r>
          </a:p>
          <a:p>
            <a:pPr fontAlgn="base"/>
            <a:r>
              <a:rPr lang="es-419" dirty="0">
                <a:solidFill>
                  <a:srgbClr val="FFFFFF"/>
                </a:solidFill>
                <a:latin typeface="Arial" panose="020B0604020202020204" pitchFamily="34" charset="0"/>
              </a:rPr>
              <a:t>Lado cliente: Programa que ejecuta el usuario de la aplicación. El cliente hace sus peticiones al servidor a través de la red. Por ejemplo, un navegador Web.</a:t>
            </a:r>
          </a:p>
          <a:p>
            <a:pPr lvl="1" fontAlgn="base"/>
            <a:r>
              <a:rPr lang="es-419" dirty="0">
                <a:solidFill>
                  <a:srgbClr val="FFFFFF"/>
                </a:solidFill>
                <a:latin typeface="Arial" panose="020B0604020202020204" pitchFamily="34" charset="0"/>
              </a:rPr>
              <a:t>Protocolo de aplicación para la comunicación entre el cliente y el servidor. El protocolo define el tipo de mensajes intercambiados; por ejemplo, el protocolo de la capa de aplicación de la Web, HTTP, define el formato y la secuencia de los mensajes transmitidos entre el navegador y el servidor Web.</a:t>
            </a:r>
          </a:p>
          <a:p>
            <a:pPr algn="l" fontAlgn="base"/>
            <a:r>
              <a:rPr lang="es-419" dirty="0">
                <a:solidFill>
                  <a:srgbClr val="FFFFFF"/>
                </a:solidFill>
                <a:latin typeface="Arial" panose="020B0604020202020204" pitchFamily="34" charset="0"/>
              </a:rPr>
              <a:t>Estos componentes son independientes de la arquitectura de red que se utiliza.</a:t>
            </a:r>
          </a:p>
          <a:p>
            <a:endParaRPr lang="es-ES" dirty="0"/>
          </a:p>
          <a:p>
            <a:pPr marL="0" indent="0">
              <a:buNone/>
            </a:pPr>
            <a:endParaRPr lang="es-419" dirty="0"/>
          </a:p>
        </p:txBody>
      </p:sp>
    </p:spTree>
    <p:extLst>
      <p:ext uri="{BB962C8B-B14F-4D97-AF65-F5344CB8AC3E}">
        <p14:creationId xmlns:p14="http://schemas.microsoft.com/office/powerpoint/2010/main" val="4219758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p:txBody>
          <a:bodyPr/>
          <a:lstStyle/>
          <a:p>
            <a:r>
              <a:rPr lang="es-ES" dirty="0"/>
              <a:t>Características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p:txBody>
          <a:bodyPr>
            <a:normAutofit fontScale="92500" lnSpcReduction="10000"/>
          </a:bodyPr>
          <a:lstStyle/>
          <a:p>
            <a:pPr algn="just" fontAlgn="base"/>
            <a:r>
              <a:rPr lang="es-419" sz="2200" b="1" dirty="0">
                <a:solidFill>
                  <a:srgbClr val="FFFFFF"/>
                </a:solidFill>
                <a:latin typeface="Arial" panose="020B0604020202020204" pitchFamily="34" charset="0"/>
              </a:rPr>
              <a:t>Concurrencia</a:t>
            </a:r>
            <a:r>
              <a:rPr lang="es-419" sz="2200" dirty="0">
                <a:solidFill>
                  <a:srgbClr val="FFFFFF"/>
                </a:solidFill>
                <a:latin typeface="Arial" panose="020B0604020202020204" pitchFamily="34" charset="0"/>
              </a:rPr>
              <a:t>, todas las aplicaciones distribuidas son utilizadas por varios usuarios concurrentemente, es decir las transacciones, el uso de los equipos, los bloqueos a recursos, son factores determinantes para diseñar la arquitectura de manera eficiente.</a:t>
            </a:r>
          </a:p>
          <a:p>
            <a:pPr algn="just" fontAlgn="base"/>
            <a:r>
              <a:rPr lang="es-419" sz="2200" b="1" dirty="0">
                <a:solidFill>
                  <a:srgbClr val="FFFFFF"/>
                </a:solidFill>
                <a:latin typeface="Arial" panose="020B0604020202020204" pitchFamily="34" charset="0"/>
              </a:rPr>
              <a:t>Topología de red</a:t>
            </a:r>
            <a:r>
              <a:rPr lang="es-419" sz="2200" dirty="0">
                <a:solidFill>
                  <a:srgbClr val="FFFFFF"/>
                </a:solidFill>
                <a:latin typeface="Arial" panose="020B0604020202020204" pitchFamily="34" charset="0"/>
              </a:rPr>
              <a:t>, aunque los anchos de banda cada vez son mas amplios, se debe tener en cuenta el tipo de red (LAN o WAN), y si la aplicación debe ser accesible a través de Internet, determinando la distribución de sus procesos, teniendo presente el tipo de red que soportara el trafico de datos.</a:t>
            </a:r>
          </a:p>
          <a:p>
            <a:pPr algn="just" fontAlgn="base"/>
            <a:r>
              <a:rPr lang="es-419" sz="2200" b="1" dirty="0">
                <a:solidFill>
                  <a:srgbClr val="FFFFFF"/>
                </a:solidFill>
                <a:latin typeface="Arial" panose="020B0604020202020204" pitchFamily="34" charset="0"/>
              </a:rPr>
              <a:t>Ubicación de la lógica, </a:t>
            </a:r>
            <a:r>
              <a:rPr lang="es-419" sz="2200" dirty="0">
                <a:solidFill>
                  <a:srgbClr val="FFFFFF"/>
                </a:solidFill>
                <a:latin typeface="Arial" panose="020B0604020202020204" pitchFamily="34" charset="0"/>
              </a:rPr>
              <a:t>hay que tener presente que las aplicaciones distribuidas intervienen varios procesos, por lo que es necesario decidir en cual de los posibles procesos físicos se sitúa cada componente lógico de la aplicación.</a:t>
            </a:r>
          </a:p>
          <a:p>
            <a:endParaRPr lang="es-ES" dirty="0"/>
          </a:p>
          <a:p>
            <a:pPr marL="0" indent="0">
              <a:buNone/>
            </a:pPr>
            <a:endParaRPr lang="es-419" dirty="0"/>
          </a:p>
        </p:txBody>
      </p:sp>
    </p:spTree>
    <p:extLst>
      <p:ext uri="{BB962C8B-B14F-4D97-AF65-F5344CB8AC3E}">
        <p14:creationId xmlns:p14="http://schemas.microsoft.com/office/powerpoint/2010/main" val="1949217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p:txBody>
          <a:bodyPr/>
          <a:lstStyle/>
          <a:p>
            <a:r>
              <a:rPr lang="es-ES" dirty="0"/>
              <a:t>Características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p:txBody>
          <a:bodyPr>
            <a:normAutofit/>
          </a:bodyPr>
          <a:lstStyle/>
          <a:p>
            <a:pPr algn="just" fontAlgn="base"/>
            <a:r>
              <a:rPr lang="es-419" sz="2200" b="1" dirty="0">
                <a:solidFill>
                  <a:srgbClr val="FFFFFF"/>
                </a:solidFill>
                <a:latin typeface="Arial" panose="020B0604020202020204" pitchFamily="34" charset="0"/>
              </a:rPr>
              <a:t>Homogeneidad de las plataformas</a:t>
            </a:r>
            <a:r>
              <a:rPr lang="es-419" sz="2200" dirty="0">
                <a:solidFill>
                  <a:srgbClr val="FFFFFF"/>
                </a:solidFill>
                <a:latin typeface="Arial" panose="020B0604020202020204" pitchFamily="34" charset="0"/>
              </a:rPr>
              <a:t>, en las aplicaciones distribuidas los sistemas operativos o los lenguajes de programación utilizados son factores a tener en cuenta, a la hora de decidir el modo de transferencia de datos entre procesos, donde la utilización de los estándares son muy útiles en el desarrollo de las aplicaciones.</a:t>
            </a:r>
          </a:p>
          <a:p>
            <a:pPr algn="just" fontAlgn="base"/>
            <a:r>
              <a:rPr lang="es-419" sz="2200" b="1" dirty="0">
                <a:solidFill>
                  <a:srgbClr val="FFFFFF"/>
                </a:solidFill>
                <a:latin typeface="Arial" panose="020B0604020202020204" pitchFamily="34" charset="0"/>
              </a:rPr>
              <a:t>Seguridad</a:t>
            </a:r>
            <a:r>
              <a:rPr lang="es-419" sz="2200" dirty="0">
                <a:solidFill>
                  <a:srgbClr val="FFFFFF"/>
                </a:solidFill>
                <a:latin typeface="Arial" panose="020B0604020202020204" pitchFamily="34" charset="0"/>
              </a:rPr>
              <a:t>, mantener los procesos de una forma u otra, conlleva al aumento de la vulnerabilidad de las </a:t>
            </a:r>
            <a:r>
              <a:rPr lang="es-419" sz="2100" dirty="0">
                <a:solidFill>
                  <a:srgbClr val="FFFFFF"/>
                </a:solidFill>
                <a:latin typeface="Arial" panose="020B0604020202020204" pitchFamily="34" charset="0"/>
              </a:rPr>
              <a:t>aplicaciones distribuidas, es importante establecer políticas de seguridad que impida en acceso no autorizado a los procesos, buen diseño de la infraestructura de red, ajuste de los requerimientos, etc.</a:t>
            </a:r>
          </a:p>
          <a:p>
            <a:endParaRPr lang="es-ES" dirty="0"/>
          </a:p>
          <a:p>
            <a:pPr marL="0" indent="0">
              <a:buNone/>
            </a:pPr>
            <a:endParaRPr lang="es-419" dirty="0"/>
          </a:p>
        </p:txBody>
      </p:sp>
    </p:spTree>
    <p:extLst>
      <p:ext uri="{BB962C8B-B14F-4D97-AF65-F5344CB8AC3E}">
        <p14:creationId xmlns:p14="http://schemas.microsoft.com/office/powerpoint/2010/main" val="4064767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46111" y="452718"/>
            <a:ext cx="10113625" cy="1400530"/>
          </a:xfrm>
        </p:spPr>
        <p:txBody>
          <a:bodyPr/>
          <a:lstStyle/>
          <a:p>
            <a:r>
              <a:rPr lang="es-ES" dirty="0"/>
              <a:t>Ventajas y Desventajas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lnSpcReduction="10000"/>
          </a:bodyPr>
          <a:lstStyle/>
          <a:p>
            <a:pPr algn="just" fontAlgn="base"/>
            <a:r>
              <a:rPr lang="es-ES" sz="2200" b="1" dirty="0">
                <a:solidFill>
                  <a:srgbClr val="FFFFFF"/>
                </a:solidFill>
                <a:latin typeface="Arial" panose="020B0604020202020204" pitchFamily="34" charset="0"/>
              </a:rPr>
              <a:t>Ventajas</a:t>
            </a:r>
          </a:p>
          <a:p>
            <a:pPr marL="457200" lvl="1" indent="0" algn="just" fontAlgn="base">
              <a:buNone/>
            </a:pPr>
            <a:r>
              <a:rPr lang="es-419" sz="2100" dirty="0">
                <a:solidFill>
                  <a:srgbClr val="FFFFFF"/>
                </a:solidFill>
                <a:latin typeface="Arial" panose="020B0604020202020204" pitchFamily="34" charset="0"/>
              </a:rPr>
              <a:t>Procesadores más poderosos y a menos costos</a:t>
            </a:r>
          </a:p>
          <a:p>
            <a:pPr lvl="1" algn="just" fontAlgn="base"/>
            <a:r>
              <a:rPr lang="es-419" sz="2100" dirty="0">
                <a:solidFill>
                  <a:srgbClr val="FFFFFF"/>
                </a:solidFill>
                <a:latin typeface="Arial" panose="020B0604020202020204" pitchFamily="34" charset="0"/>
              </a:rPr>
              <a:t>Desarrollo de Estaciones con más capacidades</a:t>
            </a:r>
          </a:p>
          <a:p>
            <a:pPr lvl="1" algn="just" fontAlgn="base"/>
            <a:r>
              <a:rPr lang="es-419" sz="2100" dirty="0">
                <a:solidFill>
                  <a:srgbClr val="FFFFFF"/>
                </a:solidFill>
                <a:latin typeface="Arial" panose="020B0604020202020204" pitchFamily="34" charset="0"/>
              </a:rPr>
              <a:t>Las estaciones satisfacen las necesidades de los usuarios.</a:t>
            </a:r>
          </a:p>
          <a:p>
            <a:pPr lvl="1" algn="just" fontAlgn="base"/>
            <a:r>
              <a:rPr lang="es-419" sz="2100" dirty="0">
                <a:solidFill>
                  <a:srgbClr val="FFFFFF"/>
                </a:solidFill>
                <a:latin typeface="Arial" panose="020B0604020202020204" pitchFamily="34" charset="0"/>
              </a:rPr>
              <a:t>Uso de nuevas interfaces</a:t>
            </a:r>
          </a:p>
          <a:p>
            <a:pPr marL="457200" lvl="1" indent="0" algn="just" fontAlgn="base">
              <a:buNone/>
            </a:pPr>
            <a:r>
              <a:rPr lang="es-419" sz="2100" dirty="0">
                <a:solidFill>
                  <a:srgbClr val="FFFFFF"/>
                </a:solidFill>
                <a:latin typeface="Arial" panose="020B0604020202020204" pitchFamily="34" charset="0"/>
              </a:rPr>
              <a:t>Avances en la Tecnología de Comunicaciones.</a:t>
            </a:r>
          </a:p>
          <a:p>
            <a:pPr lvl="1" algn="just" fontAlgn="base"/>
            <a:r>
              <a:rPr lang="es-419" sz="2100" dirty="0">
                <a:solidFill>
                  <a:srgbClr val="FFFFFF"/>
                </a:solidFill>
                <a:latin typeface="Arial" panose="020B0604020202020204" pitchFamily="34" charset="0"/>
              </a:rPr>
              <a:t>Disponibilidad de elementos de Comunicación.</a:t>
            </a:r>
          </a:p>
          <a:p>
            <a:pPr lvl="1" algn="just" fontAlgn="base"/>
            <a:r>
              <a:rPr lang="es-419" sz="2100" dirty="0">
                <a:solidFill>
                  <a:srgbClr val="FFFFFF"/>
                </a:solidFill>
                <a:latin typeface="Arial" panose="020B0604020202020204" pitchFamily="34" charset="0"/>
              </a:rPr>
              <a:t>Desarrollo de nuevas Técnicas</a:t>
            </a:r>
          </a:p>
          <a:p>
            <a:pPr marL="457200" lvl="1" indent="0" algn="just" fontAlgn="base">
              <a:buNone/>
            </a:pPr>
            <a:r>
              <a:rPr lang="es-419" sz="2100" dirty="0">
                <a:solidFill>
                  <a:srgbClr val="FFFFFF"/>
                </a:solidFill>
                <a:latin typeface="Arial" panose="020B0604020202020204" pitchFamily="34" charset="0"/>
              </a:rPr>
              <a:t>Compartición de Recursos.</a:t>
            </a:r>
          </a:p>
          <a:p>
            <a:pPr lvl="1" algn="just" fontAlgn="base"/>
            <a:r>
              <a:rPr lang="es-419" sz="2100" dirty="0">
                <a:solidFill>
                  <a:srgbClr val="FFFFFF"/>
                </a:solidFill>
                <a:latin typeface="Arial" panose="020B0604020202020204" pitchFamily="34" charset="0"/>
              </a:rPr>
              <a:t>Dispositivos (Hardware).</a:t>
            </a:r>
          </a:p>
          <a:p>
            <a:pPr lvl="1" algn="just" fontAlgn="base"/>
            <a:r>
              <a:rPr lang="es-419" sz="2100" dirty="0">
                <a:solidFill>
                  <a:srgbClr val="FFFFFF"/>
                </a:solidFill>
                <a:latin typeface="Arial" panose="020B0604020202020204" pitchFamily="34" charset="0"/>
              </a:rPr>
              <a:t>Programas (Software).</a:t>
            </a:r>
          </a:p>
          <a:p>
            <a:pPr marL="0" indent="0" algn="just" fontAlgn="base">
              <a:buNone/>
            </a:pPr>
            <a:endParaRPr lang="es-ES" sz="2100" dirty="0">
              <a:solidFill>
                <a:srgbClr val="FFFFFF"/>
              </a:solidFill>
              <a:latin typeface="Arial" panose="020B0604020202020204" pitchFamily="34" charset="0"/>
            </a:endParaRPr>
          </a:p>
          <a:p>
            <a:pPr marL="0" indent="0">
              <a:buNone/>
            </a:pPr>
            <a:endParaRPr lang="es-419" dirty="0"/>
          </a:p>
        </p:txBody>
      </p:sp>
    </p:spTree>
    <p:extLst>
      <p:ext uri="{BB962C8B-B14F-4D97-AF65-F5344CB8AC3E}">
        <p14:creationId xmlns:p14="http://schemas.microsoft.com/office/powerpoint/2010/main" val="3423961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AB32C3-5014-402C-B729-FDAB0FEE8B79}"/>
              </a:ext>
            </a:extLst>
          </p:cNvPr>
          <p:cNvSpPr>
            <a:spLocks noGrp="1"/>
          </p:cNvSpPr>
          <p:nvPr>
            <p:ph type="title"/>
          </p:nvPr>
        </p:nvSpPr>
        <p:spPr>
          <a:xfrm>
            <a:off x="646111" y="452718"/>
            <a:ext cx="10113625" cy="1400530"/>
          </a:xfrm>
        </p:spPr>
        <p:txBody>
          <a:bodyPr/>
          <a:lstStyle/>
          <a:p>
            <a:r>
              <a:rPr lang="es-ES" dirty="0"/>
              <a:t>Ventajas y Desventajas aplicaciones distribuidas</a:t>
            </a:r>
            <a:endParaRPr lang="es-419" dirty="0"/>
          </a:p>
        </p:txBody>
      </p:sp>
      <p:sp>
        <p:nvSpPr>
          <p:cNvPr id="3" name="Marcador de contenido 2">
            <a:extLst>
              <a:ext uri="{FF2B5EF4-FFF2-40B4-BE49-F238E27FC236}">
                <a16:creationId xmlns:a16="http://schemas.microsoft.com/office/drawing/2014/main" xmlns="" id="{E2C2D96B-0741-4833-8608-BB6CB8748C13}"/>
              </a:ext>
            </a:extLst>
          </p:cNvPr>
          <p:cNvSpPr>
            <a:spLocks noGrp="1"/>
          </p:cNvSpPr>
          <p:nvPr>
            <p:ph idx="1"/>
          </p:nvPr>
        </p:nvSpPr>
        <p:spPr>
          <a:xfrm>
            <a:off x="1103312" y="2052918"/>
            <a:ext cx="8946541" cy="4640845"/>
          </a:xfrm>
        </p:spPr>
        <p:txBody>
          <a:bodyPr>
            <a:normAutofit/>
          </a:bodyPr>
          <a:lstStyle/>
          <a:p>
            <a:pPr marL="457200" lvl="1" indent="0" algn="just" fontAlgn="base">
              <a:buNone/>
            </a:pPr>
            <a:r>
              <a:rPr lang="es-419" sz="2100" dirty="0">
                <a:solidFill>
                  <a:srgbClr val="FFFFFF"/>
                </a:solidFill>
                <a:latin typeface="Arial" panose="020B0604020202020204" pitchFamily="34" charset="0"/>
              </a:rPr>
              <a:t>Eficiencia y Flexibilidad.</a:t>
            </a:r>
          </a:p>
          <a:p>
            <a:pPr lvl="1" algn="just" fontAlgn="base"/>
            <a:r>
              <a:rPr lang="es-419" sz="2100" dirty="0">
                <a:solidFill>
                  <a:srgbClr val="FFFFFF"/>
                </a:solidFill>
                <a:latin typeface="Arial" panose="020B0604020202020204" pitchFamily="34" charset="0"/>
              </a:rPr>
              <a:t>Respuesta Rápida.</a:t>
            </a:r>
          </a:p>
          <a:p>
            <a:pPr lvl="1" algn="just" fontAlgn="base"/>
            <a:r>
              <a:rPr lang="es-419" sz="2100" dirty="0">
                <a:solidFill>
                  <a:srgbClr val="FFFFFF"/>
                </a:solidFill>
                <a:latin typeface="Arial" panose="020B0604020202020204" pitchFamily="34" charset="0"/>
              </a:rPr>
              <a:t>Ejecución Concurrente de procesos (En varias computadoras).</a:t>
            </a:r>
          </a:p>
          <a:p>
            <a:pPr lvl="1" algn="just" fontAlgn="base"/>
            <a:r>
              <a:rPr lang="es-419" sz="2100" dirty="0">
                <a:solidFill>
                  <a:srgbClr val="FFFFFF"/>
                </a:solidFill>
                <a:latin typeface="Arial" panose="020B0604020202020204" pitchFamily="34" charset="0"/>
              </a:rPr>
              <a:t>Mayor confiabilidad, al estar distribuido la carga de trabajo en caso de que una falle no afecta a los </a:t>
            </a:r>
            <a:r>
              <a:rPr lang="es-419" sz="2100" dirty="0" err="1">
                <a:solidFill>
                  <a:srgbClr val="FFFFFF"/>
                </a:solidFill>
                <a:latin typeface="Arial" panose="020B0604020202020204" pitchFamily="34" charset="0"/>
              </a:rPr>
              <a:t>demas</a:t>
            </a:r>
            <a:endParaRPr lang="es-419" sz="2100" dirty="0">
              <a:solidFill>
                <a:srgbClr val="FFFFFF"/>
              </a:solidFill>
              <a:latin typeface="Arial" panose="020B0604020202020204" pitchFamily="34" charset="0"/>
            </a:endParaRPr>
          </a:p>
          <a:p>
            <a:pPr lvl="1" algn="just" fontAlgn="base"/>
            <a:r>
              <a:rPr lang="es-419" sz="2100" dirty="0">
                <a:solidFill>
                  <a:srgbClr val="FFFFFF"/>
                </a:solidFill>
                <a:latin typeface="Arial" panose="020B0604020202020204" pitchFamily="34" charset="0"/>
              </a:rPr>
              <a:t>Mayores servicios que elevan la funcionalidad ( Monitoreo, Telecontrol, Correo Eléctrico, Etc.).</a:t>
            </a:r>
          </a:p>
          <a:p>
            <a:pPr lvl="1" algn="just" fontAlgn="base"/>
            <a:r>
              <a:rPr lang="es-419" sz="2100" dirty="0">
                <a:solidFill>
                  <a:srgbClr val="FFFFFF"/>
                </a:solidFill>
                <a:latin typeface="Arial" panose="020B0604020202020204" pitchFamily="34" charset="0"/>
              </a:rPr>
              <a:t>Crecimiento Modular.</a:t>
            </a:r>
          </a:p>
          <a:p>
            <a:pPr lvl="1" algn="just" fontAlgn="base"/>
            <a:r>
              <a:rPr lang="es-419" sz="2100" dirty="0">
                <a:solidFill>
                  <a:srgbClr val="FFFFFF"/>
                </a:solidFill>
                <a:latin typeface="Arial" panose="020B0604020202020204" pitchFamily="34" charset="0"/>
              </a:rPr>
              <a:t>Es inherente al crecimiento.</a:t>
            </a:r>
          </a:p>
          <a:p>
            <a:pPr lvl="1" algn="just" fontAlgn="base"/>
            <a:r>
              <a:rPr lang="es-419" sz="2100" dirty="0">
                <a:solidFill>
                  <a:srgbClr val="FFFFFF"/>
                </a:solidFill>
                <a:latin typeface="Arial" panose="020B0604020202020204" pitchFamily="34" charset="0"/>
              </a:rPr>
              <a:t>Inclusión rápida de nuevos recursos.</a:t>
            </a:r>
          </a:p>
          <a:p>
            <a:pPr marL="0" indent="0" algn="just" fontAlgn="base">
              <a:buNone/>
            </a:pPr>
            <a:endParaRPr lang="es-ES" sz="2100" dirty="0">
              <a:solidFill>
                <a:srgbClr val="FFFFFF"/>
              </a:solidFill>
              <a:latin typeface="Arial" panose="020B0604020202020204" pitchFamily="34" charset="0"/>
            </a:endParaRPr>
          </a:p>
          <a:p>
            <a:pPr marL="0" indent="0">
              <a:buNone/>
            </a:pPr>
            <a:endParaRPr lang="es-419" dirty="0"/>
          </a:p>
        </p:txBody>
      </p:sp>
    </p:spTree>
    <p:extLst>
      <p:ext uri="{BB962C8B-B14F-4D97-AF65-F5344CB8AC3E}">
        <p14:creationId xmlns:p14="http://schemas.microsoft.com/office/powerpoint/2010/main" val="15822286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5BFC82713A22444A343C0DAB4E7A5CE" ma:contentTypeVersion="11" ma:contentTypeDescription="Crear nuevo documento." ma:contentTypeScope="" ma:versionID="90a7bbc4f137f91ce985920aa2dc9f79">
  <xsd:schema xmlns:xsd="http://www.w3.org/2001/XMLSchema" xmlns:xs="http://www.w3.org/2001/XMLSchema" xmlns:p="http://schemas.microsoft.com/office/2006/metadata/properties" xmlns:ns2="558997e8-480a-42dc-b824-2c1a2a459515" xmlns:ns3="473ad61a-27df-47f3-a1f3-54742cf2ea8e" targetNamespace="http://schemas.microsoft.com/office/2006/metadata/properties" ma:root="true" ma:fieldsID="99a1417eb413772ad7e24d5447c68dd2" ns2:_="" ns3:_="">
    <xsd:import namespace="558997e8-480a-42dc-b824-2c1a2a459515"/>
    <xsd:import namespace="473ad61a-27df-47f3-a1f3-54742cf2ea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8997e8-480a-42dc-b824-2c1a2a4595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d6d47a1a-8c05-4d4e-8d26-6601871118a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3ad61a-27df-47f3-a1f3-54742cf2ea8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4ef4869-9f05-491b-870d-f4afe5591a1c}" ma:internalName="TaxCatchAll" ma:showField="CatchAllData" ma:web="473ad61a-27df-47f3-a1f3-54742cf2ea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3ad61a-27df-47f3-a1f3-54742cf2ea8e" xsi:nil="true"/>
    <lcf76f155ced4ddcb4097134ff3c332f xmlns="558997e8-480a-42dc-b824-2c1a2a45951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59A1600-C32F-455B-96EC-69CC0892B8F1}"/>
</file>

<file path=customXml/itemProps2.xml><?xml version="1.0" encoding="utf-8"?>
<ds:datastoreItem xmlns:ds="http://schemas.openxmlformats.org/officeDocument/2006/customXml" ds:itemID="{8D6973CC-CEDC-4948-8321-A38E315E2E4E}"/>
</file>

<file path=customXml/itemProps3.xml><?xml version="1.0" encoding="utf-8"?>
<ds:datastoreItem xmlns:ds="http://schemas.openxmlformats.org/officeDocument/2006/customXml" ds:itemID="{58F78862-3D67-4A85-BEAD-5DB74BF604A0}"/>
</file>

<file path=docProps/app.xml><?xml version="1.0" encoding="utf-8"?>
<Properties xmlns="http://schemas.openxmlformats.org/officeDocument/2006/extended-properties" xmlns:vt="http://schemas.openxmlformats.org/officeDocument/2006/docPropsVTypes">
  <Template>Ion</Template>
  <TotalTime>435</TotalTime>
  <Words>2770</Words>
  <Application>Microsoft Office PowerPoint</Application>
  <PresentationFormat>Panorámica</PresentationFormat>
  <Paragraphs>229</Paragraphs>
  <Slides>36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36</vt:i4>
      </vt:variant>
    </vt:vector>
  </HeadingPairs>
  <TitlesOfParts>
    <vt:vector size="41" baseType="lpstr">
      <vt:lpstr>Arial</vt:lpstr>
      <vt:lpstr>Century Gothic</vt:lpstr>
      <vt:lpstr>inherit</vt:lpstr>
      <vt:lpstr>Wingdings 3</vt:lpstr>
      <vt:lpstr>Ion</vt:lpstr>
      <vt:lpstr>Aplicaciones Distribuidas</vt:lpstr>
      <vt:lpstr>Objetivos aplicaciones distribuidas</vt:lpstr>
      <vt:lpstr>Que son las aplicaciones distribuidas</vt:lpstr>
      <vt:lpstr>Que son las aplicaciones distribuidas</vt:lpstr>
      <vt:lpstr>Que son las aplicaciones distribuidas</vt:lpstr>
      <vt:lpstr>Características aplicaciones distribuidas</vt:lpstr>
      <vt:lpstr>Características aplicaciones distribuidas</vt:lpstr>
      <vt:lpstr>Ventajas y Desventajas aplicaciones distribuidas</vt:lpstr>
      <vt:lpstr>Ventajas y Desventajas aplicaciones distribuidas</vt:lpstr>
      <vt:lpstr>Ventajas y Desventajas aplicaciones distribuidas</vt:lpstr>
      <vt:lpstr>Diseño de Aplicaciones Distribuidas</vt:lpstr>
      <vt:lpstr>Diseño de Aplicaciones Distribuidas</vt:lpstr>
      <vt:lpstr>Diseño de Aplicaciones Distribuidas</vt:lpstr>
      <vt:lpstr>Diseño de Aplicaciones Distribuidas</vt:lpstr>
      <vt:lpstr>Diseño de Aplicaciones Distribuidas</vt:lpstr>
      <vt:lpstr>Diseño de Aplicaciones Distribuidas</vt:lpstr>
      <vt:lpstr>Diseño de Aplicaciones Distribuidas</vt:lpstr>
      <vt:lpstr>Arquitectura de Aplicaciones Distribuidas</vt:lpstr>
      <vt:lpstr>Modelo Cliente Servidor</vt:lpstr>
      <vt:lpstr>Modelo Cliente Servidor</vt:lpstr>
      <vt:lpstr>Modelo Cliente Servidor</vt:lpstr>
      <vt:lpstr>PROXY</vt:lpstr>
      <vt:lpstr>PROXY</vt:lpstr>
      <vt:lpstr>PEER-TO-PEER</vt:lpstr>
      <vt:lpstr>PEER-TO-PEER</vt:lpstr>
      <vt:lpstr>PEER-TO-PEER</vt:lpstr>
      <vt:lpstr>APPLETS</vt:lpstr>
      <vt:lpstr>APPLETS</vt:lpstr>
      <vt:lpstr>APPLETS</vt:lpstr>
      <vt:lpstr>CLUSTER</vt:lpstr>
      <vt:lpstr>CLUSTER</vt:lpstr>
      <vt:lpstr>GRID</vt:lpstr>
      <vt:lpstr>GRID</vt:lpstr>
      <vt:lpstr>Arquitectura de Capas</vt:lpstr>
      <vt:lpstr>Arquitectura de Capas</vt:lpstr>
      <vt:lpstr>Arquitectura de Capas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Distribuidas</dc:title>
  <dc:creator>Edwin Chasiquiza</dc:creator>
  <cp:lastModifiedBy>pc</cp:lastModifiedBy>
  <cp:revision>32</cp:revision>
  <dcterms:created xsi:type="dcterms:W3CDTF">2022-10-26T01:35:09Z</dcterms:created>
  <dcterms:modified xsi:type="dcterms:W3CDTF">2023-05-11T12:02:11Z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0x01010095BFC82713A22444A343C0DAB4E7A5CE</vt:lpwstr>
  </property>
</Properties>
</file>