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League Spartan" charset="1" panose="00000800000000000000"/>
      <p:regular r:id="rId27"/>
    </p:embeddedFont>
    <p:embeddedFont>
      <p:font typeface="Ubuntu" charset="1" panose="020B0504030602030204"/>
      <p:regular r:id="rId28"/>
    </p:embeddedFont>
    <p:embeddedFont>
      <p:font typeface="Ubuntu Bold" charset="1" panose="020B080403060203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Freeform 2" id="2"/>
          <p:cNvSpPr/>
          <p:nvPr/>
        </p:nvSpPr>
        <p:spPr>
          <a:xfrm flipH="false" flipV="false" rot="0">
            <a:off x="45465" y="8016240"/>
            <a:ext cx="18288000" cy="2270760"/>
          </a:xfrm>
          <a:custGeom>
            <a:avLst/>
            <a:gdLst/>
            <a:ahLst/>
            <a:cxnLst/>
            <a:rect r="r" b="b" t="t" l="l"/>
            <a:pathLst>
              <a:path h="2270760" w="18288000">
                <a:moveTo>
                  <a:pt x="0" y="0"/>
                </a:moveTo>
                <a:lnTo>
                  <a:pt x="18288000" y="0"/>
                </a:lnTo>
                <a:lnTo>
                  <a:pt x="18288000" y="2270760"/>
                </a:lnTo>
                <a:lnTo>
                  <a:pt x="0" y="2270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0" y="17780"/>
            <a:ext cx="18288000" cy="2270760"/>
          </a:xfrm>
          <a:custGeom>
            <a:avLst/>
            <a:gdLst/>
            <a:ahLst/>
            <a:cxnLst/>
            <a:rect r="r" b="b" t="t" l="l"/>
            <a:pathLst>
              <a:path h="2270760" w="18288000">
                <a:moveTo>
                  <a:pt x="18288000" y="2270760"/>
                </a:moveTo>
                <a:lnTo>
                  <a:pt x="0" y="2270760"/>
                </a:lnTo>
                <a:lnTo>
                  <a:pt x="0" y="0"/>
                </a:lnTo>
                <a:lnTo>
                  <a:pt x="18288000" y="0"/>
                </a:lnTo>
                <a:lnTo>
                  <a:pt x="18288000" y="227076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19631" y="3888740"/>
            <a:ext cx="16139669" cy="1566544"/>
          </a:xfrm>
          <a:prstGeom prst="rect">
            <a:avLst/>
          </a:prstGeom>
        </p:spPr>
        <p:txBody>
          <a:bodyPr anchor="t" rtlCol="false" tIns="0" lIns="0" bIns="0" rIns="0">
            <a:spAutoFit/>
          </a:bodyPr>
          <a:lstStyle/>
          <a:p>
            <a:pPr algn="ctr">
              <a:lnSpc>
                <a:spcPts val="12880"/>
              </a:lnSpc>
            </a:pPr>
            <a:r>
              <a:rPr lang="en-US" sz="9200">
                <a:solidFill>
                  <a:srgbClr val="F9F7F7"/>
                </a:solidFill>
                <a:latin typeface="League Spartan"/>
                <a:ea typeface="League Spartan"/>
                <a:cs typeface="League Spartan"/>
                <a:sym typeface="League Spartan"/>
              </a:rPr>
              <a:t>ARVORE BINARIA AVL</a:t>
            </a:r>
          </a:p>
        </p:txBody>
      </p:sp>
      <p:sp>
        <p:nvSpPr>
          <p:cNvPr name="TextBox 7" id="7"/>
          <p:cNvSpPr txBox="true"/>
          <p:nvPr/>
        </p:nvSpPr>
        <p:spPr>
          <a:xfrm rot="0">
            <a:off x="4386728" y="5331460"/>
            <a:ext cx="9514545" cy="915670"/>
          </a:xfrm>
          <a:prstGeom prst="rect">
            <a:avLst/>
          </a:prstGeom>
        </p:spPr>
        <p:txBody>
          <a:bodyPr anchor="t" rtlCol="false" tIns="0" lIns="0" bIns="0" rIns="0">
            <a:spAutoFit/>
          </a:bodyPr>
          <a:lstStyle/>
          <a:p>
            <a:pPr algn="ctr">
              <a:lnSpc>
                <a:spcPts val="7279"/>
              </a:lnSpc>
            </a:pPr>
            <a:r>
              <a:rPr lang="en-US" sz="5199">
                <a:solidFill>
                  <a:srgbClr val="F9F7F7"/>
                </a:solidFill>
                <a:latin typeface="Ubuntu"/>
                <a:ea typeface="Ubuntu"/>
                <a:cs typeface="Ubuntu"/>
                <a:sym typeface="Ubuntu"/>
              </a:rPr>
              <a:t>By: Lucas Garcia e Luis Augusto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0006" y="2214519"/>
            <a:ext cx="12644697" cy="7383882"/>
          </a:xfrm>
          <a:custGeom>
            <a:avLst/>
            <a:gdLst/>
            <a:ahLst/>
            <a:cxnLst/>
            <a:rect r="r" b="b" t="t" l="l"/>
            <a:pathLst>
              <a:path h="7383882" w="12644697">
                <a:moveTo>
                  <a:pt x="0" y="0"/>
                </a:moveTo>
                <a:lnTo>
                  <a:pt x="12644696" y="0"/>
                </a:lnTo>
                <a:lnTo>
                  <a:pt x="12644696" y="7383883"/>
                </a:lnTo>
                <a:lnTo>
                  <a:pt x="0" y="7383883"/>
                </a:lnTo>
                <a:lnTo>
                  <a:pt x="0" y="0"/>
                </a:lnTo>
                <a:close/>
              </a:path>
            </a:pathLst>
          </a:custGeom>
          <a:blipFill>
            <a:blip r:embed="rId6"/>
            <a:stretch>
              <a:fillRect l="0" t="0" r="-584" b="0"/>
            </a:stretch>
          </a:blipFill>
        </p:spPr>
      </p:sp>
      <p:sp>
        <p:nvSpPr>
          <p:cNvPr name="Freeform 8" id="8"/>
          <p:cNvSpPr/>
          <p:nvPr/>
        </p:nvSpPr>
        <p:spPr>
          <a:xfrm flipH="false" flipV="false" rot="0">
            <a:off x="9575957" y="2214519"/>
            <a:ext cx="7495819" cy="3957681"/>
          </a:xfrm>
          <a:custGeom>
            <a:avLst/>
            <a:gdLst/>
            <a:ahLst/>
            <a:cxnLst/>
            <a:rect r="r" b="b" t="t" l="l"/>
            <a:pathLst>
              <a:path h="3957681" w="7495819">
                <a:moveTo>
                  <a:pt x="0" y="0"/>
                </a:moveTo>
                <a:lnTo>
                  <a:pt x="7495819" y="0"/>
                </a:lnTo>
                <a:lnTo>
                  <a:pt x="7495819" y="3957681"/>
                </a:lnTo>
                <a:lnTo>
                  <a:pt x="0" y="3957681"/>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051270" y="2885057"/>
            <a:ext cx="12185459" cy="5651010"/>
          </a:xfrm>
          <a:custGeom>
            <a:avLst/>
            <a:gdLst/>
            <a:ahLst/>
            <a:cxnLst/>
            <a:rect r="r" b="b" t="t" l="l"/>
            <a:pathLst>
              <a:path h="5651010" w="12185459">
                <a:moveTo>
                  <a:pt x="0" y="0"/>
                </a:moveTo>
                <a:lnTo>
                  <a:pt x="12185460" y="0"/>
                </a:lnTo>
                <a:lnTo>
                  <a:pt x="12185460" y="5651011"/>
                </a:lnTo>
                <a:lnTo>
                  <a:pt x="0" y="5651011"/>
                </a:lnTo>
                <a:lnTo>
                  <a:pt x="0" y="0"/>
                </a:lnTo>
                <a:close/>
              </a:path>
            </a:pathLst>
          </a:custGeom>
          <a:blipFill>
            <a:blip r:embed="rId6"/>
            <a:stretch>
              <a:fillRect l="0" t="0" r="-8208"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224460" y="2452509"/>
            <a:ext cx="10147231" cy="5748381"/>
          </a:xfrm>
          <a:custGeom>
            <a:avLst/>
            <a:gdLst/>
            <a:ahLst/>
            <a:cxnLst/>
            <a:rect r="r" b="b" t="t" l="l"/>
            <a:pathLst>
              <a:path h="5748381" w="10147231">
                <a:moveTo>
                  <a:pt x="0" y="0"/>
                </a:moveTo>
                <a:lnTo>
                  <a:pt x="10147231" y="0"/>
                </a:lnTo>
                <a:lnTo>
                  <a:pt x="10147231" y="5748381"/>
                </a:lnTo>
                <a:lnTo>
                  <a:pt x="0" y="5748381"/>
                </a:lnTo>
                <a:lnTo>
                  <a:pt x="0" y="0"/>
                </a:lnTo>
                <a:close/>
              </a:path>
            </a:pathLst>
          </a:custGeom>
          <a:blipFill>
            <a:blip r:embed="rId6"/>
            <a:stretch>
              <a:fillRect l="0" t="0" r="-24949" b="-9870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771645" y="2751140"/>
            <a:ext cx="11805296" cy="5311677"/>
          </a:xfrm>
          <a:custGeom>
            <a:avLst/>
            <a:gdLst/>
            <a:ahLst/>
            <a:cxnLst/>
            <a:rect r="r" b="b" t="t" l="l"/>
            <a:pathLst>
              <a:path h="5311677" w="11805296">
                <a:moveTo>
                  <a:pt x="0" y="0"/>
                </a:moveTo>
                <a:lnTo>
                  <a:pt x="11805296" y="0"/>
                </a:lnTo>
                <a:lnTo>
                  <a:pt x="11805296" y="5311677"/>
                </a:lnTo>
                <a:lnTo>
                  <a:pt x="0" y="5311677"/>
                </a:lnTo>
                <a:lnTo>
                  <a:pt x="0" y="0"/>
                </a:lnTo>
                <a:close/>
              </a:path>
            </a:pathLst>
          </a:custGeom>
          <a:blipFill>
            <a:blip r:embed="rId6"/>
            <a:stretch>
              <a:fillRect l="0" t="-100222"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353368" y="2481219"/>
            <a:ext cx="13854251" cy="6071855"/>
          </a:xfrm>
          <a:custGeom>
            <a:avLst/>
            <a:gdLst/>
            <a:ahLst/>
            <a:cxnLst/>
            <a:rect r="r" b="b" t="t" l="l"/>
            <a:pathLst>
              <a:path h="6071855" w="13854251">
                <a:moveTo>
                  <a:pt x="0" y="0"/>
                </a:moveTo>
                <a:lnTo>
                  <a:pt x="13854251" y="0"/>
                </a:lnTo>
                <a:lnTo>
                  <a:pt x="13854251" y="6071855"/>
                </a:lnTo>
                <a:lnTo>
                  <a:pt x="0" y="6071855"/>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2427845" y="987699"/>
            <a:ext cx="13950469" cy="1226820"/>
          </a:xfrm>
          <a:prstGeom prst="rect">
            <a:avLst/>
          </a:prstGeom>
        </p:spPr>
        <p:txBody>
          <a:bodyPr anchor="t" rtlCol="false" tIns="0" lIns="0" bIns="0" rIns="0">
            <a:spAutoFit/>
          </a:bodyPr>
          <a:lstStyle/>
          <a:p>
            <a:pPr algn="ctr">
              <a:lnSpc>
                <a:spcPts val="10080"/>
              </a:lnSpc>
            </a:pPr>
            <a:r>
              <a:rPr lang="en-US" sz="7200">
                <a:solidFill>
                  <a:srgbClr val="F9F7F7"/>
                </a:solidFill>
                <a:latin typeface="League Spartan"/>
                <a:ea typeface="League Spartan"/>
                <a:cs typeface="League Spartan"/>
                <a:sym typeface="League Spartan"/>
              </a:rPr>
              <a:t>INSERÇÃO EM ÁRVORES AVL</a:t>
            </a:r>
          </a:p>
        </p:txBody>
      </p:sp>
      <p:sp>
        <p:nvSpPr>
          <p:cNvPr name="Freeform 3" id="3"/>
          <p:cNvSpPr/>
          <p:nvPr/>
        </p:nvSpPr>
        <p:spPr>
          <a:xfrm flipH="false" flipV="false" rot="0">
            <a:off x="14764702" y="6172200"/>
            <a:ext cx="3523297" cy="4114800"/>
          </a:xfrm>
          <a:custGeom>
            <a:avLst/>
            <a:gdLst/>
            <a:ahLst/>
            <a:cxnLst/>
            <a:rect r="r" b="b" t="t" l="l"/>
            <a:pathLst>
              <a:path h="4114800" w="3523297">
                <a:moveTo>
                  <a:pt x="0" y="0"/>
                </a:moveTo>
                <a:lnTo>
                  <a:pt x="3523298" y="0"/>
                </a:lnTo>
                <a:lnTo>
                  <a:pt x="35232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1564427" y="17780"/>
            <a:ext cx="6723573" cy="834844"/>
          </a:xfrm>
          <a:custGeom>
            <a:avLst/>
            <a:gdLst/>
            <a:ahLst/>
            <a:cxnLst/>
            <a:rect r="r" b="b" t="t" l="l"/>
            <a:pathLst>
              <a:path h="834844" w="6723573">
                <a:moveTo>
                  <a:pt x="6723573" y="834844"/>
                </a:moveTo>
                <a:lnTo>
                  <a:pt x="0" y="834844"/>
                </a:lnTo>
                <a:lnTo>
                  <a:pt x="0" y="0"/>
                </a:lnTo>
                <a:lnTo>
                  <a:pt x="6723573" y="0"/>
                </a:lnTo>
                <a:lnTo>
                  <a:pt x="6723573" y="8348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3523297" cy="4114800"/>
          </a:xfrm>
          <a:custGeom>
            <a:avLst/>
            <a:gdLst/>
            <a:ahLst/>
            <a:cxnLst/>
            <a:rect r="r" b="b" t="t" l="l"/>
            <a:pathLst>
              <a:path h="4114800" w="3523297">
                <a:moveTo>
                  <a:pt x="3523297" y="4114800"/>
                </a:moveTo>
                <a:lnTo>
                  <a:pt x="0" y="4114800"/>
                </a:lnTo>
                <a:lnTo>
                  <a:pt x="0" y="0"/>
                </a:lnTo>
                <a:lnTo>
                  <a:pt x="3523297" y="0"/>
                </a:lnTo>
                <a:lnTo>
                  <a:pt x="352329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452156"/>
            <a:ext cx="6723573" cy="834844"/>
          </a:xfrm>
          <a:custGeom>
            <a:avLst/>
            <a:gdLst/>
            <a:ahLst/>
            <a:cxnLst/>
            <a:rect r="r" b="b" t="t" l="l"/>
            <a:pathLst>
              <a:path h="834844" w="6723573">
                <a:moveTo>
                  <a:pt x="0" y="0"/>
                </a:moveTo>
                <a:lnTo>
                  <a:pt x="6723573" y="0"/>
                </a:lnTo>
                <a:lnTo>
                  <a:pt x="6723573" y="834844"/>
                </a:lnTo>
                <a:lnTo>
                  <a:pt x="0" y="834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427845" y="2481219"/>
            <a:ext cx="13585681" cy="5954150"/>
          </a:xfrm>
          <a:custGeom>
            <a:avLst/>
            <a:gdLst/>
            <a:ahLst/>
            <a:cxnLst/>
            <a:rect r="r" b="b" t="t" l="l"/>
            <a:pathLst>
              <a:path h="5954150" w="13585681">
                <a:moveTo>
                  <a:pt x="0" y="0"/>
                </a:moveTo>
                <a:lnTo>
                  <a:pt x="13585681" y="0"/>
                </a:lnTo>
                <a:lnTo>
                  <a:pt x="13585681" y="5954150"/>
                </a:lnTo>
                <a:lnTo>
                  <a:pt x="0" y="5954150"/>
                </a:lnTo>
                <a:lnTo>
                  <a:pt x="0" y="0"/>
                </a:lnTo>
                <a:close/>
              </a:path>
            </a:pathLst>
          </a:custGeom>
          <a:blipFill>
            <a:blip r:embed="rId6"/>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true" flipV="true" rot="0">
            <a:off x="15212187" y="0"/>
            <a:ext cx="3075813" cy="4114800"/>
          </a:xfrm>
          <a:custGeom>
            <a:avLst/>
            <a:gdLst/>
            <a:ahLst/>
            <a:cxnLst/>
            <a:rect r="r" b="b" t="t" l="l"/>
            <a:pathLst>
              <a:path h="4114800" w="3075813">
                <a:moveTo>
                  <a:pt x="3075813" y="4114800"/>
                </a:moveTo>
                <a:lnTo>
                  <a:pt x="0" y="4114800"/>
                </a:lnTo>
                <a:lnTo>
                  <a:pt x="0" y="0"/>
                </a:lnTo>
                <a:lnTo>
                  <a:pt x="3075813" y="0"/>
                </a:lnTo>
                <a:lnTo>
                  <a:pt x="307581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205993"/>
            <a:ext cx="3075813" cy="4114800"/>
          </a:xfrm>
          <a:custGeom>
            <a:avLst/>
            <a:gdLst/>
            <a:ahLst/>
            <a:cxnLst/>
            <a:rect r="r" b="b" t="t" l="l"/>
            <a:pathLst>
              <a:path h="4114800" w="3075813">
                <a:moveTo>
                  <a:pt x="0" y="0"/>
                </a:moveTo>
                <a:lnTo>
                  <a:pt x="3075813" y="0"/>
                </a:lnTo>
                <a:lnTo>
                  <a:pt x="3075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78047" y="2493581"/>
            <a:ext cx="7252727" cy="7424824"/>
          </a:xfrm>
          <a:custGeom>
            <a:avLst/>
            <a:gdLst/>
            <a:ahLst/>
            <a:cxnLst/>
            <a:rect r="r" b="b" t="t" l="l"/>
            <a:pathLst>
              <a:path h="7424824" w="7252727">
                <a:moveTo>
                  <a:pt x="0" y="0"/>
                </a:moveTo>
                <a:lnTo>
                  <a:pt x="7252727" y="0"/>
                </a:lnTo>
                <a:lnTo>
                  <a:pt x="7252727" y="7424824"/>
                </a:lnTo>
                <a:lnTo>
                  <a:pt x="0" y="7424824"/>
                </a:lnTo>
                <a:lnTo>
                  <a:pt x="0" y="0"/>
                </a:lnTo>
                <a:close/>
              </a:path>
            </a:pathLst>
          </a:custGeom>
          <a:blipFill>
            <a:blip r:embed="rId4"/>
            <a:stretch>
              <a:fillRect l="0" t="0" r="-4622" b="0"/>
            </a:stretch>
          </a:blipFill>
        </p:spPr>
      </p:sp>
      <p:sp>
        <p:nvSpPr>
          <p:cNvPr name="TextBox 5" id="5"/>
          <p:cNvSpPr txBox="true"/>
          <p:nvPr/>
        </p:nvSpPr>
        <p:spPr>
          <a:xfrm rot="0">
            <a:off x="1028700" y="1356956"/>
            <a:ext cx="16230600" cy="1226820"/>
          </a:xfrm>
          <a:prstGeom prst="rect">
            <a:avLst/>
          </a:prstGeom>
        </p:spPr>
        <p:txBody>
          <a:bodyPr anchor="t" rtlCol="false" tIns="0" lIns="0" bIns="0" rIns="0">
            <a:spAutoFit/>
          </a:bodyPr>
          <a:lstStyle/>
          <a:p>
            <a:pPr algn="l">
              <a:lnSpc>
                <a:spcPts val="10080"/>
              </a:lnSpc>
            </a:pPr>
            <a:r>
              <a:rPr lang="en-US" sz="7200">
                <a:solidFill>
                  <a:srgbClr val="112D4E"/>
                </a:solidFill>
                <a:latin typeface="League Spartan"/>
                <a:ea typeface="League Spartan"/>
                <a:cs typeface="League Spartan"/>
                <a:sym typeface="League Spartan"/>
              </a:rPr>
              <a:t>FUNÇÃO DE EXCLUSÃO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true" flipV="true" rot="0">
            <a:off x="15212187" y="0"/>
            <a:ext cx="3075813" cy="4114800"/>
          </a:xfrm>
          <a:custGeom>
            <a:avLst/>
            <a:gdLst/>
            <a:ahLst/>
            <a:cxnLst/>
            <a:rect r="r" b="b" t="t" l="l"/>
            <a:pathLst>
              <a:path h="4114800" w="3075813">
                <a:moveTo>
                  <a:pt x="3075813" y="4114800"/>
                </a:moveTo>
                <a:lnTo>
                  <a:pt x="0" y="4114800"/>
                </a:lnTo>
                <a:lnTo>
                  <a:pt x="0" y="0"/>
                </a:lnTo>
                <a:lnTo>
                  <a:pt x="3075813" y="0"/>
                </a:lnTo>
                <a:lnTo>
                  <a:pt x="307581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205993"/>
            <a:ext cx="3075813" cy="4114800"/>
          </a:xfrm>
          <a:custGeom>
            <a:avLst/>
            <a:gdLst/>
            <a:ahLst/>
            <a:cxnLst/>
            <a:rect r="r" b="b" t="t" l="l"/>
            <a:pathLst>
              <a:path h="4114800" w="3075813">
                <a:moveTo>
                  <a:pt x="0" y="0"/>
                </a:moveTo>
                <a:lnTo>
                  <a:pt x="3075813" y="0"/>
                </a:lnTo>
                <a:lnTo>
                  <a:pt x="3075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22810" y="2984387"/>
            <a:ext cx="15427283" cy="5455327"/>
          </a:xfrm>
          <a:custGeom>
            <a:avLst/>
            <a:gdLst/>
            <a:ahLst/>
            <a:cxnLst/>
            <a:rect r="r" b="b" t="t" l="l"/>
            <a:pathLst>
              <a:path h="5455327" w="15427283">
                <a:moveTo>
                  <a:pt x="0" y="0"/>
                </a:moveTo>
                <a:lnTo>
                  <a:pt x="15427283" y="0"/>
                </a:lnTo>
                <a:lnTo>
                  <a:pt x="15427283" y="5455327"/>
                </a:lnTo>
                <a:lnTo>
                  <a:pt x="0" y="5455327"/>
                </a:lnTo>
                <a:lnTo>
                  <a:pt x="0" y="0"/>
                </a:lnTo>
                <a:close/>
              </a:path>
            </a:pathLst>
          </a:custGeom>
          <a:blipFill>
            <a:blip r:embed="rId4"/>
            <a:stretch>
              <a:fillRect l="0" t="0" r="0" b="0"/>
            </a:stretch>
          </a:blipFill>
        </p:spPr>
      </p:sp>
      <p:sp>
        <p:nvSpPr>
          <p:cNvPr name="TextBox 5" id="5"/>
          <p:cNvSpPr txBox="true"/>
          <p:nvPr/>
        </p:nvSpPr>
        <p:spPr>
          <a:xfrm rot="0">
            <a:off x="1028700" y="1356956"/>
            <a:ext cx="16230600" cy="1226820"/>
          </a:xfrm>
          <a:prstGeom prst="rect">
            <a:avLst/>
          </a:prstGeom>
        </p:spPr>
        <p:txBody>
          <a:bodyPr anchor="t" rtlCol="false" tIns="0" lIns="0" bIns="0" rIns="0">
            <a:spAutoFit/>
          </a:bodyPr>
          <a:lstStyle/>
          <a:p>
            <a:pPr algn="l">
              <a:lnSpc>
                <a:spcPts val="10080"/>
              </a:lnSpc>
            </a:pPr>
            <a:r>
              <a:rPr lang="en-US" sz="7200">
                <a:solidFill>
                  <a:srgbClr val="112D4E"/>
                </a:solidFill>
                <a:latin typeface="League Spartan"/>
                <a:ea typeface="League Spartan"/>
                <a:cs typeface="League Spartan"/>
                <a:sym typeface="League Spartan"/>
              </a:rPr>
              <a:t>FUNÇÃO DE EXCLUSÃO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true" flipV="true" rot="0">
            <a:off x="15212187" y="0"/>
            <a:ext cx="3075813" cy="4114800"/>
          </a:xfrm>
          <a:custGeom>
            <a:avLst/>
            <a:gdLst/>
            <a:ahLst/>
            <a:cxnLst/>
            <a:rect r="r" b="b" t="t" l="l"/>
            <a:pathLst>
              <a:path h="4114800" w="3075813">
                <a:moveTo>
                  <a:pt x="3075813" y="4114800"/>
                </a:moveTo>
                <a:lnTo>
                  <a:pt x="0" y="4114800"/>
                </a:lnTo>
                <a:lnTo>
                  <a:pt x="0" y="0"/>
                </a:lnTo>
                <a:lnTo>
                  <a:pt x="3075813" y="0"/>
                </a:lnTo>
                <a:lnTo>
                  <a:pt x="307581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205993"/>
            <a:ext cx="3075813" cy="4114800"/>
          </a:xfrm>
          <a:custGeom>
            <a:avLst/>
            <a:gdLst/>
            <a:ahLst/>
            <a:cxnLst/>
            <a:rect r="r" b="b" t="t" l="l"/>
            <a:pathLst>
              <a:path h="4114800" w="3075813">
                <a:moveTo>
                  <a:pt x="0" y="0"/>
                </a:moveTo>
                <a:lnTo>
                  <a:pt x="3075813" y="0"/>
                </a:lnTo>
                <a:lnTo>
                  <a:pt x="3075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5396" y="2907753"/>
            <a:ext cx="15075429" cy="6457110"/>
          </a:xfrm>
          <a:custGeom>
            <a:avLst/>
            <a:gdLst/>
            <a:ahLst/>
            <a:cxnLst/>
            <a:rect r="r" b="b" t="t" l="l"/>
            <a:pathLst>
              <a:path h="6457110" w="15075429">
                <a:moveTo>
                  <a:pt x="0" y="0"/>
                </a:moveTo>
                <a:lnTo>
                  <a:pt x="15075429" y="0"/>
                </a:lnTo>
                <a:lnTo>
                  <a:pt x="15075429" y="6457110"/>
                </a:lnTo>
                <a:lnTo>
                  <a:pt x="0" y="6457110"/>
                </a:lnTo>
                <a:lnTo>
                  <a:pt x="0" y="0"/>
                </a:lnTo>
                <a:close/>
              </a:path>
            </a:pathLst>
          </a:custGeom>
          <a:blipFill>
            <a:blip r:embed="rId4"/>
            <a:stretch>
              <a:fillRect l="0" t="0" r="0" b="0"/>
            </a:stretch>
          </a:blipFill>
        </p:spPr>
      </p:sp>
      <p:sp>
        <p:nvSpPr>
          <p:cNvPr name="TextBox 5" id="5"/>
          <p:cNvSpPr txBox="true"/>
          <p:nvPr/>
        </p:nvSpPr>
        <p:spPr>
          <a:xfrm rot="0">
            <a:off x="1028700" y="1356956"/>
            <a:ext cx="16230600" cy="1226820"/>
          </a:xfrm>
          <a:prstGeom prst="rect">
            <a:avLst/>
          </a:prstGeom>
        </p:spPr>
        <p:txBody>
          <a:bodyPr anchor="t" rtlCol="false" tIns="0" lIns="0" bIns="0" rIns="0">
            <a:spAutoFit/>
          </a:bodyPr>
          <a:lstStyle/>
          <a:p>
            <a:pPr algn="l">
              <a:lnSpc>
                <a:spcPts val="10080"/>
              </a:lnSpc>
            </a:pPr>
            <a:r>
              <a:rPr lang="en-US" sz="7200">
                <a:solidFill>
                  <a:srgbClr val="112D4E"/>
                </a:solidFill>
                <a:latin typeface="League Spartan"/>
                <a:ea typeface="League Spartan"/>
                <a:cs typeface="League Spartan"/>
                <a:sym typeface="League Spartan"/>
              </a:rPr>
              <a:t>FUNÇÃO DE IMPRESSÃO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true" flipV="true" rot="0">
            <a:off x="15212187" y="0"/>
            <a:ext cx="3075813" cy="4114800"/>
          </a:xfrm>
          <a:custGeom>
            <a:avLst/>
            <a:gdLst/>
            <a:ahLst/>
            <a:cxnLst/>
            <a:rect r="r" b="b" t="t" l="l"/>
            <a:pathLst>
              <a:path h="4114800" w="3075813">
                <a:moveTo>
                  <a:pt x="3075813" y="4114800"/>
                </a:moveTo>
                <a:lnTo>
                  <a:pt x="0" y="4114800"/>
                </a:lnTo>
                <a:lnTo>
                  <a:pt x="0" y="0"/>
                </a:lnTo>
                <a:lnTo>
                  <a:pt x="3075813" y="0"/>
                </a:lnTo>
                <a:lnTo>
                  <a:pt x="307581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205993"/>
            <a:ext cx="3075813" cy="4114800"/>
          </a:xfrm>
          <a:custGeom>
            <a:avLst/>
            <a:gdLst/>
            <a:ahLst/>
            <a:cxnLst/>
            <a:rect r="r" b="b" t="t" l="l"/>
            <a:pathLst>
              <a:path h="4114800" w="3075813">
                <a:moveTo>
                  <a:pt x="0" y="0"/>
                </a:moveTo>
                <a:lnTo>
                  <a:pt x="3075813" y="0"/>
                </a:lnTo>
                <a:lnTo>
                  <a:pt x="3075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356956"/>
            <a:ext cx="16230600" cy="1226820"/>
          </a:xfrm>
          <a:prstGeom prst="rect">
            <a:avLst/>
          </a:prstGeom>
        </p:spPr>
        <p:txBody>
          <a:bodyPr anchor="t" rtlCol="false" tIns="0" lIns="0" bIns="0" rIns="0">
            <a:spAutoFit/>
          </a:bodyPr>
          <a:lstStyle/>
          <a:p>
            <a:pPr algn="l">
              <a:lnSpc>
                <a:spcPts val="10080"/>
              </a:lnSpc>
            </a:pPr>
            <a:r>
              <a:rPr lang="en-US" sz="7200">
                <a:solidFill>
                  <a:srgbClr val="112D4E"/>
                </a:solidFill>
                <a:latin typeface="League Spartan"/>
                <a:ea typeface="League Spartan"/>
                <a:cs typeface="League Spartan"/>
                <a:sym typeface="League Spartan"/>
              </a:rPr>
              <a:t>FUNÇÃO DE IMPRESSÃO</a:t>
            </a:r>
          </a:p>
        </p:txBody>
      </p:sp>
      <p:sp>
        <p:nvSpPr>
          <p:cNvPr name="Freeform 5" id="5"/>
          <p:cNvSpPr/>
          <p:nvPr/>
        </p:nvSpPr>
        <p:spPr>
          <a:xfrm flipH="false" flipV="false" rot="0">
            <a:off x="3760307" y="2583776"/>
            <a:ext cx="8081721" cy="7462364"/>
          </a:xfrm>
          <a:custGeom>
            <a:avLst/>
            <a:gdLst/>
            <a:ahLst/>
            <a:cxnLst/>
            <a:rect r="r" b="b" t="t" l="l"/>
            <a:pathLst>
              <a:path h="7462364" w="8081721">
                <a:moveTo>
                  <a:pt x="0" y="0"/>
                </a:moveTo>
                <a:lnTo>
                  <a:pt x="8081721" y="0"/>
                </a:lnTo>
                <a:lnTo>
                  <a:pt x="8081721" y="7462363"/>
                </a:lnTo>
                <a:lnTo>
                  <a:pt x="0" y="7462363"/>
                </a:lnTo>
                <a:lnTo>
                  <a:pt x="0" y="0"/>
                </a:lnTo>
                <a:close/>
              </a:path>
            </a:pathLst>
          </a:custGeom>
          <a:blipFill>
            <a:blip r:embed="rId4"/>
            <a:stretch>
              <a:fillRect l="0" t="-3970" r="0" b="-294"/>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604736" cy="10287000"/>
          </a:xfrm>
          <a:custGeom>
            <a:avLst/>
            <a:gdLst/>
            <a:ahLst/>
            <a:cxnLst/>
            <a:rect r="r" b="b" t="t" l="l"/>
            <a:pathLst>
              <a:path h="10287000" w="3604736">
                <a:moveTo>
                  <a:pt x="0" y="0"/>
                </a:moveTo>
                <a:lnTo>
                  <a:pt x="3604736" y="0"/>
                </a:lnTo>
                <a:lnTo>
                  <a:pt x="360473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865465" y="0"/>
            <a:ext cx="4422535" cy="2402911"/>
          </a:xfrm>
          <a:custGeom>
            <a:avLst/>
            <a:gdLst/>
            <a:ahLst/>
            <a:cxnLst/>
            <a:rect r="r" b="b" t="t" l="l"/>
            <a:pathLst>
              <a:path h="2402911" w="4422535">
                <a:moveTo>
                  <a:pt x="0" y="2402911"/>
                </a:moveTo>
                <a:lnTo>
                  <a:pt x="4422535" y="2402911"/>
                </a:lnTo>
                <a:lnTo>
                  <a:pt x="4422535" y="0"/>
                </a:lnTo>
                <a:lnTo>
                  <a:pt x="0" y="0"/>
                </a:lnTo>
                <a:lnTo>
                  <a:pt x="0" y="24029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865465" y="7884089"/>
            <a:ext cx="4422535" cy="2402911"/>
          </a:xfrm>
          <a:custGeom>
            <a:avLst/>
            <a:gdLst/>
            <a:ahLst/>
            <a:cxnLst/>
            <a:rect r="r" b="b" t="t" l="l"/>
            <a:pathLst>
              <a:path h="2402911" w="4422535">
                <a:moveTo>
                  <a:pt x="0" y="0"/>
                </a:moveTo>
                <a:lnTo>
                  <a:pt x="4422535" y="0"/>
                </a:lnTo>
                <a:lnTo>
                  <a:pt x="4422535" y="2402911"/>
                </a:lnTo>
                <a:lnTo>
                  <a:pt x="0" y="2402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604736" y="3634705"/>
            <a:ext cx="14201861" cy="5450840"/>
          </a:xfrm>
          <a:prstGeom prst="rect">
            <a:avLst/>
          </a:prstGeom>
        </p:spPr>
        <p:txBody>
          <a:bodyPr anchor="t" rtlCol="false" tIns="0" lIns="0" bIns="0" rIns="0">
            <a:spAutoFit/>
          </a:bodyPr>
          <a:lstStyle/>
          <a:p>
            <a:pPr algn="just">
              <a:lnSpc>
                <a:spcPts val="6160"/>
              </a:lnSpc>
            </a:pPr>
            <a:r>
              <a:rPr lang="en-US" sz="4400">
                <a:solidFill>
                  <a:srgbClr val="303841"/>
                </a:solidFill>
                <a:latin typeface="Ubuntu"/>
                <a:ea typeface="Ubuntu"/>
                <a:cs typeface="Ubuntu"/>
                <a:sym typeface="Ubuntu"/>
              </a:rPr>
              <a:t>As árvores binárias de busca AVL (Adelson-Velsky e Landis) são um tipo específico de árvore binária de busca que mantém seu balanceamento automaticamente. Em uma árvore AVL, a diferença entre as alturas das subárvores esquerda e direita de qualquer nó é no máximo 1.</a:t>
            </a:r>
          </a:p>
          <a:p>
            <a:pPr algn="r">
              <a:lnSpc>
                <a:spcPts val="6160"/>
              </a:lnSpc>
            </a:pPr>
          </a:p>
        </p:txBody>
      </p:sp>
      <p:sp>
        <p:nvSpPr>
          <p:cNvPr name="TextBox 6" id="6"/>
          <p:cNvSpPr txBox="true"/>
          <p:nvPr/>
        </p:nvSpPr>
        <p:spPr>
          <a:xfrm rot="0">
            <a:off x="7737805" y="2240986"/>
            <a:ext cx="9521495" cy="1410971"/>
          </a:xfrm>
          <a:prstGeom prst="rect">
            <a:avLst/>
          </a:prstGeom>
        </p:spPr>
        <p:txBody>
          <a:bodyPr anchor="t" rtlCol="false" tIns="0" lIns="0" bIns="0" rIns="0">
            <a:spAutoFit/>
          </a:bodyPr>
          <a:lstStyle/>
          <a:p>
            <a:pPr algn="r">
              <a:lnSpc>
                <a:spcPts val="11479"/>
              </a:lnSpc>
            </a:pPr>
            <a:r>
              <a:rPr lang="en-US" sz="8199">
                <a:solidFill>
                  <a:srgbClr val="303841"/>
                </a:solidFill>
                <a:latin typeface="League Spartan"/>
                <a:ea typeface="League Spartan"/>
                <a:cs typeface="League Spartan"/>
                <a:sym typeface="League Spartan"/>
              </a:rPr>
              <a:t>INTRODUÇÃO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906780" y="665441"/>
            <a:ext cx="14896704" cy="1061720"/>
          </a:xfrm>
          <a:prstGeom prst="rect">
            <a:avLst/>
          </a:prstGeom>
        </p:spPr>
        <p:txBody>
          <a:bodyPr anchor="t" rtlCol="false" tIns="0" lIns="0" bIns="0" rIns="0">
            <a:spAutoFit/>
          </a:bodyPr>
          <a:lstStyle/>
          <a:p>
            <a:pPr algn="l">
              <a:lnSpc>
                <a:spcPts val="8680"/>
              </a:lnSpc>
            </a:pPr>
            <a:r>
              <a:rPr lang="en-US" sz="6200">
                <a:solidFill>
                  <a:srgbClr val="F9F7F7"/>
                </a:solidFill>
                <a:latin typeface="League Spartan"/>
                <a:ea typeface="League Spartan"/>
                <a:cs typeface="League Spartan"/>
                <a:sym typeface="League Spartan"/>
              </a:rPr>
              <a:t>CODIGO PRINCIPAL</a:t>
            </a:r>
          </a:p>
        </p:txBody>
      </p:sp>
      <p:sp>
        <p:nvSpPr>
          <p:cNvPr name="Freeform 3" id="3"/>
          <p:cNvSpPr/>
          <p:nvPr/>
        </p:nvSpPr>
        <p:spPr>
          <a:xfrm flipH="true" flipV="false" rot="0">
            <a:off x="0" y="5803636"/>
            <a:ext cx="3048687" cy="4483364"/>
          </a:xfrm>
          <a:custGeom>
            <a:avLst/>
            <a:gdLst/>
            <a:ahLst/>
            <a:cxnLst/>
            <a:rect r="r" b="b" t="t" l="l"/>
            <a:pathLst>
              <a:path h="4483364" w="3048687">
                <a:moveTo>
                  <a:pt x="3048687" y="0"/>
                </a:moveTo>
                <a:lnTo>
                  <a:pt x="0" y="0"/>
                </a:lnTo>
                <a:lnTo>
                  <a:pt x="0" y="4483364"/>
                </a:lnTo>
                <a:lnTo>
                  <a:pt x="3048687" y="4483364"/>
                </a:lnTo>
                <a:lnTo>
                  <a:pt x="304868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5239313" y="0"/>
            <a:ext cx="3048687" cy="4483364"/>
          </a:xfrm>
          <a:custGeom>
            <a:avLst/>
            <a:gdLst/>
            <a:ahLst/>
            <a:cxnLst/>
            <a:rect r="r" b="b" t="t" l="l"/>
            <a:pathLst>
              <a:path h="4483364" w="3048687">
                <a:moveTo>
                  <a:pt x="0" y="4483364"/>
                </a:moveTo>
                <a:lnTo>
                  <a:pt x="3048687" y="4483364"/>
                </a:lnTo>
                <a:lnTo>
                  <a:pt x="3048687" y="0"/>
                </a:lnTo>
                <a:lnTo>
                  <a:pt x="0" y="0"/>
                </a:lnTo>
                <a:lnTo>
                  <a:pt x="0" y="44833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06780" y="1727161"/>
            <a:ext cx="9856373" cy="8405064"/>
          </a:xfrm>
          <a:custGeom>
            <a:avLst/>
            <a:gdLst/>
            <a:ahLst/>
            <a:cxnLst/>
            <a:rect r="r" b="b" t="t" l="l"/>
            <a:pathLst>
              <a:path h="8405064" w="9856373">
                <a:moveTo>
                  <a:pt x="0" y="0"/>
                </a:moveTo>
                <a:lnTo>
                  <a:pt x="9856373" y="0"/>
                </a:lnTo>
                <a:lnTo>
                  <a:pt x="9856373" y="8405064"/>
                </a:lnTo>
                <a:lnTo>
                  <a:pt x="0" y="8405064"/>
                </a:lnTo>
                <a:lnTo>
                  <a:pt x="0" y="0"/>
                </a:lnTo>
                <a:close/>
              </a:path>
            </a:pathLst>
          </a:custGeom>
          <a:blipFill>
            <a:blip r:embed="rId4"/>
            <a:stretch>
              <a:fillRect l="0" t="0" r="0" b="0"/>
            </a:stretch>
          </a:blipFill>
        </p:spPr>
      </p:sp>
      <p:sp>
        <p:nvSpPr>
          <p:cNvPr name="TextBox 6" id="6"/>
          <p:cNvSpPr txBox="true"/>
          <p:nvPr/>
        </p:nvSpPr>
        <p:spPr>
          <a:xfrm rot="0">
            <a:off x="10983444" y="2093407"/>
            <a:ext cx="5605296" cy="7164893"/>
          </a:xfrm>
          <a:prstGeom prst="rect">
            <a:avLst/>
          </a:prstGeom>
        </p:spPr>
        <p:txBody>
          <a:bodyPr anchor="t" rtlCol="false" tIns="0" lIns="0" bIns="0" rIns="0">
            <a:spAutoFit/>
          </a:bodyPr>
          <a:lstStyle/>
          <a:p>
            <a:pPr algn="just" marL="548950" indent="-274475" lvl="1">
              <a:lnSpc>
                <a:spcPts val="3559"/>
              </a:lnSpc>
              <a:buFont typeface="Arial"/>
              <a:buChar char="•"/>
            </a:pPr>
            <a:r>
              <a:rPr lang="en-US" sz="2542">
                <a:solidFill>
                  <a:srgbClr val="F9F7F7"/>
                </a:solidFill>
                <a:latin typeface="Ubuntu"/>
                <a:ea typeface="Ubuntu"/>
                <a:cs typeface="Ubuntu"/>
                <a:sym typeface="Ubuntu"/>
              </a:rPr>
              <a:t>O main configura a saída do console para UTF-8 e chama a função inicializa para configurar e manipular uma árvore AVL. </a:t>
            </a:r>
          </a:p>
          <a:p>
            <a:pPr algn="just" marL="548950" indent="-274475" lvl="1">
              <a:lnSpc>
                <a:spcPts val="3559"/>
              </a:lnSpc>
              <a:buFont typeface="Arial"/>
              <a:buChar char="•"/>
            </a:pPr>
            <a:r>
              <a:rPr lang="en-US" sz="2542">
                <a:solidFill>
                  <a:srgbClr val="F9F7F7"/>
                </a:solidFill>
                <a:latin typeface="Ubuntu"/>
                <a:ea typeface="Ubuntu"/>
                <a:cs typeface="Ubuntu"/>
                <a:sym typeface="Ubuntu"/>
              </a:rPr>
              <a:t>A função inicializa insere uma série de nós na árvore AVL, realiza caminhamentos em ordem para exibir os nós, imprime a árvore com antecedente e profundidade, e demonstra a exclusão de um nó, mostrando o estado da árvore antes e depois da exclusão. </a:t>
            </a:r>
          </a:p>
          <a:p>
            <a:pPr algn="just" marL="548950" indent="-274475" lvl="1">
              <a:lnSpc>
                <a:spcPts val="3559"/>
              </a:lnSpc>
              <a:buFont typeface="Arial"/>
              <a:buChar char="•"/>
            </a:pPr>
            <a:r>
              <a:rPr lang="en-US" sz="2542">
                <a:solidFill>
                  <a:srgbClr val="F9F7F7"/>
                </a:solidFill>
                <a:latin typeface="Ubuntu"/>
                <a:ea typeface="Ubuntu"/>
                <a:cs typeface="Ubuntu"/>
                <a:sym typeface="Ubuntu"/>
              </a:rPr>
              <a:t>Isso ilustra como a árvore AVL mantém seu balanceamento automaticamente após inserções e exclusões.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TextBox 2" id="2"/>
          <p:cNvSpPr txBox="true"/>
          <p:nvPr/>
        </p:nvSpPr>
        <p:spPr>
          <a:xfrm rot="0">
            <a:off x="3236191" y="3817303"/>
            <a:ext cx="11815617" cy="3195319"/>
          </a:xfrm>
          <a:prstGeom prst="rect">
            <a:avLst/>
          </a:prstGeom>
        </p:spPr>
        <p:txBody>
          <a:bodyPr anchor="t" rtlCol="false" tIns="0" lIns="0" bIns="0" rIns="0">
            <a:spAutoFit/>
          </a:bodyPr>
          <a:lstStyle/>
          <a:p>
            <a:pPr algn="ctr">
              <a:lnSpc>
                <a:spcPts val="12880"/>
              </a:lnSpc>
            </a:pPr>
            <a:r>
              <a:rPr lang="en-US" sz="9200">
                <a:solidFill>
                  <a:srgbClr val="112D4E"/>
                </a:solidFill>
                <a:latin typeface="League Spartan"/>
                <a:ea typeface="League Spartan"/>
                <a:cs typeface="League Spartan"/>
                <a:sym typeface="League Spartan"/>
              </a:rPr>
              <a:t>OBRIGADO PELA ATENÇÃO</a:t>
            </a:r>
          </a:p>
        </p:txBody>
      </p:sp>
      <p:sp>
        <p:nvSpPr>
          <p:cNvPr name="Freeform 3" id="3"/>
          <p:cNvSpPr/>
          <p:nvPr/>
        </p:nvSpPr>
        <p:spPr>
          <a:xfrm flipH="false" flipV="false" rot="0">
            <a:off x="-661627" y="-5348"/>
            <a:ext cx="19611255" cy="2068096"/>
          </a:xfrm>
          <a:custGeom>
            <a:avLst/>
            <a:gdLst/>
            <a:ahLst/>
            <a:cxnLst/>
            <a:rect r="r" b="b" t="t" l="l"/>
            <a:pathLst>
              <a:path h="2068096" w="19611255">
                <a:moveTo>
                  <a:pt x="0" y="0"/>
                </a:moveTo>
                <a:lnTo>
                  <a:pt x="19611254" y="0"/>
                </a:lnTo>
                <a:lnTo>
                  <a:pt x="19611254" y="2068096"/>
                </a:lnTo>
                <a:lnTo>
                  <a:pt x="0" y="206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2943591" cy="4445953"/>
          </a:xfrm>
          <a:custGeom>
            <a:avLst/>
            <a:gdLst/>
            <a:ahLst/>
            <a:cxnLst/>
            <a:rect r="r" b="b" t="t" l="l"/>
            <a:pathLst>
              <a:path h="4445953" w="2943591">
                <a:moveTo>
                  <a:pt x="0" y="4445953"/>
                </a:moveTo>
                <a:lnTo>
                  <a:pt x="2943591" y="4445953"/>
                </a:lnTo>
                <a:lnTo>
                  <a:pt x="2943591" y="0"/>
                </a:lnTo>
                <a:lnTo>
                  <a:pt x="0" y="0"/>
                </a:lnTo>
                <a:lnTo>
                  <a:pt x="0" y="444595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344409" y="5841047"/>
            <a:ext cx="2943591" cy="4445953"/>
          </a:xfrm>
          <a:custGeom>
            <a:avLst/>
            <a:gdLst/>
            <a:ahLst/>
            <a:cxnLst/>
            <a:rect r="r" b="b" t="t" l="l"/>
            <a:pathLst>
              <a:path h="4445953" w="2943591">
                <a:moveTo>
                  <a:pt x="2943591" y="0"/>
                </a:moveTo>
                <a:lnTo>
                  <a:pt x="0" y="0"/>
                </a:lnTo>
                <a:lnTo>
                  <a:pt x="0" y="4445953"/>
                </a:lnTo>
                <a:lnTo>
                  <a:pt x="2943591" y="4445953"/>
                </a:lnTo>
                <a:lnTo>
                  <a:pt x="29435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661627" y="8224252"/>
            <a:ext cx="19611255" cy="2068096"/>
          </a:xfrm>
          <a:custGeom>
            <a:avLst/>
            <a:gdLst/>
            <a:ahLst/>
            <a:cxnLst/>
            <a:rect r="r" b="b" t="t" l="l"/>
            <a:pathLst>
              <a:path h="2068096" w="19611255">
                <a:moveTo>
                  <a:pt x="19611254" y="2068096"/>
                </a:moveTo>
                <a:lnTo>
                  <a:pt x="0" y="2068096"/>
                </a:lnTo>
                <a:lnTo>
                  <a:pt x="0" y="0"/>
                </a:lnTo>
                <a:lnTo>
                  <a:pt x="19611254" y="0"/>
                </a:lnTo>
                <a:lnTo>
                  <a:pt x="19611254" y="2068096"/>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6995160" cy="10287000"/>
          </a:xfrm>
          <a:custGeom>
            <a:avLst/>
            <a:gdLst/>
            <a:ahLst/>
            <a:cxnLst/>
            <a:rect r="r" b="b" t="t" l="l"/>
            <a:pathLst>
              <a:path h="10287000" w="6995160">
                <a:moveTo>
                  <a:pt x="6995160" y="10287000"/>
                </a:moveTo>
                <a:lnTo>
                  <a:pt x="0" y="10287000"/>
                </a:lnTo>
                <a:lnTo>
                  <a:pt x="0" y="0"/>
                </a:lnTo>
                <a:lnTo>
                  <a:pt x="6995160" y="0"/>
                </a:lnTo>
                <a:lnTo>
                  <a:pt x="699516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31089" y="5035895"/>
            <a:ext cx="11179337" cy="3923092"/>
          </a:xfrm>
          <a:custGeom>
            <a:avLst/>
            <a:gdLst/>
            <a:ahLst/>
            <a:cxnLst/>
            <a:rect r="r" b="b" t="t" l="l"/>
            <a:pathLst>
              <a:path h="3923092" w="11179337">
                <a:moveTo>
                  <a:pt x="0" y="0"/>
                </a:moveTo>
                <a:lnTo>
                  <a:pt x="11179338" y="0"/>
                </a:lnTo>
                <a:lnTo>
                  <a:pt x="11179338" y="3923092"/>
                </a:lnTo>
                <a:lnTo>
                  <a:pt x="0" y="3923092"/>
                </a:lnTo>
                <a:lnTo>
                  <a:pt x="0" y="0"/>
                </a:lnTo>
                <a:close/>
              </a:path>
            </a:pathLst>
          </a:custGeom>
          <a:blipFill>
            <a:blip r:embed="rId4"/>
            <a:stretch>
              <a:fillRect l="0" t="0" r="0" b="0"/>
            </a:stretch>
          </a:blipFill>
        </p:spPr>
      </p:sp>
      <p:sp>
        <p:nvSpPr>
          <p:cNvPr name="TextBox 4" id="4"/>
          <p:cNvSpPr txBox="true"/>
          <p:nvPr/>
        </p:nvSpPr>
        <p:spPr>
          <a:xfrm rot="0">
            <a:off x="3784905" y="2582200"/>
            <a:ext cx="13474395" cy="2042216"/>
          </a:xfrm>
          <a:prstGeom prst="rect">
            <a:avLst/>
          </a:prstGeom>
        </p:spPr>
        <p:txBody>
          <a:bodyPr anchor="t" rtlCol="false" tIns="0" lIns="0" bIns="0" rIns="0">
            <a:spAutoFit/>
          </a:bodyPr>
          <a:lstStyle/>
          <a:p>
            <a:pPr algn="just">
              <a:lnSpc>
                <a:spcPts val="5472"/>
              </a:lnSpc>
            </a:pPr>
            <a:r>
              <a:rPr lang="en-US" sz="3648">
                <a:solidFill>
                  <a:srgbClr val="F9F7F7"/>
                </a:solidFill>
                <a:latin typeface="Ubuntu"/>
                <a:ea typeface="Ubuntu"/>
                <a:cs typeface="Ubuntu"/>
                <a:sym typeface="Ubuntu"/>
              </a:rPr>
              <a:t>Isso garante que a árvore permaneça balanceada, permitindo operações de busca, inserção e remoção em tempo logarítmico </a:t>
            </a:r>
            <a:r>
              <a:rPr lang="en-US" sz="3648">
                <a:solidFill>
                  <a:srgbClr val="F9F7F7"/>
                </a:solidFill>
                <a:latin typeface="Ubuntu Bold"/>
                <a:ea typeface="Ubuntu Bold"/>
                <a:cs typeface="Ubuntu Bold"/>
                <a:sym typeface="Ubuntu Bold"/>
              </a:rPr>
              <a:t>O(log n)</a:t>
            </a:r>
            <a:r>
              <a:rPr lang="en-US" sz="3648">
                <a:solidFill>
                  <a:srgbClr val="F9F7F7"/>
                </a:solidFill>
                <a:latin typeface="Ubuntu"/>
                <a:ea typeface="Ubuntu"/>
                <a:cs typeface="Ubuntu"/>
                <a:sym typeface="Ubuntu"/>
              </a:rPr>
              <a:t> no pior caso.</a:t>
            </a:r>
          </a:p>
        </p:txBody>
      </p:sp>
      <p:sp>
        <p:nvSpPr>
          <p:cNvPr name="TextBox 5" id="5"/>
          <p:cNvSpPr txBox="true"/>
          <p:nvPr/>
        </p:nvSpPr>
        <p:spPr>
          <a:xfrm rot="0">
            <a:off x="5998081" y="683064"/>
            <a:ext cx="11261219" cy="1908025"/>
          </a:xfrm>
          <a:prstGeom prst="rect">
            <a:avLst/>
          </a:prstGeom>
        </p:spPr>
        <p:txBody>
          <a:bodyPr anchor="t" rtlCol="false" tIns="0" lIns="0" bIns="0" rIns="0">
            <a:spAutoFit/>
          </a:bodyPr>
          <a:lstStyle/>
          <a:p>
            <a:pPr algn="ctr">
              <a:lnSpc>
                <a:spcPts val="7708"/>
              </a:lnSpc>
            </a:pPr>
            <a:r>
              <a:rPr lang="en-US" sz="5505">
                <a:solidFill>
                  <a:srgbClr val="F9F7F7"/>
                </a:solidFill>
                <a:latin typeface="League Spartan"/>
                <a:ea typeface="League Spartan"/>
                <a:cs typeface="League Spartan"/>
                <a:sym typeface="League Spartan"/>
              </a:rPr>
              <a:t>CONCEITO DE ÁRVORES BINÁRIAS AVL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6810851" cy="10287000"/>
          </a:xfrm>
          <a:custGeom>
            <a:avLst/>
            <a:gdLst/>
            <a:ahLst/>
            <a:cxnLst/>
            <a:rect r="r" b="b" t="t" l="l"/>
            <a:pathLst>
              <a:path h="10287000" w="6810851">
                <a:moveTo>
                  <a:pt x="0" y="10287000"/>
                </a:moveTo>
                <a:lnTo>
                  <a:pt x="6810851" y="10287000"/>
                </a:lnTo>
                <a:lnTo>
                  <a:pt x="6810851"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53224" y="2514889"/>
            <a:ext cx="11948123" cy="7533685"/>
          </a:xfrm>
          <a:prstGeom prst="rect">
            <a:avLst/>
          </a:prstGeom>
        </p:spPr>
        <p:txBody>
          <a:bodyPr anchor="t" rtlCol="false" tIns="0" lIns="0" bIns="0" rIns="0">
            <a:spAutoFit/>
          </a:bodyPr>
          <a:lstStyle/>
          <a:p>
            <a:pPr algn="just" marL="705429" indent="-352714" lvl="1">
              <a:lnSpc>
                <a:spcPts val="4574"/>
              </a:lnSpc>
              <a:buFont typeface="Arial"/>
              <a:buChar char="•"/>
            </a:pPr>
            <a:r>
              <a:rPr lang="en-US" sz="3267">
                <a:solidFill>
                  <a:srgbClr val="112D4E"/>
                </a:solidFill>
                <a:latin typeface="Ubuntu Bold"/>
                <a:ea typeface="Ubuntu Bold"/>
                <a:cs typeface="Ubuntu Bold"/>
                <a:sym typeface="Ubuntu Bold"/>
              </a:rPr>
              <a:t>Eficiência:</a:t>
            </a:r>
            <a:r>
              <a:rPr lang="en-US" sz="3267">
                <a:solidFill>
                  <a:srgbClr val="112D4E"/>
                </a:solidFill>
                <a:latin typeface="Ubuntu"/>
                <a:ea typeface="Ubuntu"/>
                <a:cs typeface="Ubuntu"/>
                <a:sym typeface="Ubuntu"/>
              </a:rPr>
              <a:t> As operações de inserção, remoção e busca são executadas em tempo O(log n), onde n é o número de nós na árvore. Isso se deve ao fato de a árvore estar balanceada.</a:t>
            </a:r>
          </a:p>
          <a:p>
            <a:pPr algn="just" marL="705429" indent="-352714" lvl="1">
              <a:lnSpc>
                <a:spcPts val="4574"/>
              </a:lnSpc>
              <a:buFont typeface="Arial"/>
              <a:buChar char="•"/>
            </a:pPr>
            <a:r>
              <a:rPr lang="en-US" sz="3267">
                <a:solidFill>
                  <a:srgbClr val="112D4E"/>
                </a:solidFill>
                <a:latin typeface="Ubuntu Bold"/>
                <a:ea typeface="Ubuntu Bold"/>
                <a:cs typeface="Ubuntu Bold"/>
                <a:sym typeface="Ubuntu Bold"/>
              </a:rPr>
              <a:t>Consistência:</a:t>
            </a:r>
            <a:r>
              <a:rPr lang="en-US" sz="3267">
                <a:solidFill>
                  <a:srgbClr val="112D4E"/>
                </a:solidFill>
                <a:latin typeface="Ubuntu"/>
                <a:ea typeface="Ubuntu"/>
                <a:cs typeface="Ubuntu"/>
                <a:sym typeface="Ubuntu"/>
              </a:rPr>
              <a:t> A estrutura da árvore evita que ela se degrade para um caso degenerado, como uma lista encadeada, que ocorre em árvores binárias de busca simples quando os dados são inseridos em ordem crescente ou decrescente.</a:t>
            </a:r>
          </a:p>
          <a:p>
            <a:pPr algn="just" marL="705429" indent="-352714" lvl="1">
              <a:lnSpc>
                <a:spcPts val="4574"/>
              </a:lnSpc>
              <a:buFont typeface="Arial"/>
              <a:buChar char="•"/>
            </a:pPr>
            <a:r>
              <a:rPr lang="en-US" sz="3267">
                <a:solidFill>
                  <a:srgbClr val="112D4E"/>
                </a:solidFill>
                <a:latin typeface="Ubuntu Bold"/>
                <a:ea typeface="Ubuntu Bold"/>
                <a:cs typeface="Ubuntu Bold"/>
                <a:sym typeface="Ubuntu Bold"/>
              </a:rPr>
              <a:t>Desempenho Garantido:</a:t>
            </a:r>
            <a:r>
              <a:rPr lang="en-US" sz="3267">
                <a:solidFill>
                  <a:srgbClr val="112D4E"/>
                </a:solidFill>
                <a:latin typeface="Ubuntu"/>
                <a:ea typeface="Ubuntu"/>
                <a:cs typeface="Ubuntu"/>
                <a:sym typeface="Ubuntu"/>
              </a:rPr>
              <a:t> O balanceamento automático garante que a altura da árvore AVL seja sempre logarítmica em relação ao número de nós, o que proporciona desempenho consistente e previsível.</a:t>
            </a:r>
          </a:p>
        </p:txBody>
      </p:sp>
      <p:sp>
        <p:nvSpPr>
          <p:cNvPr name="TextBox 4" id="4"/>
          <p:cNvSpPr txBox="true"/>
          <p:nvPr/>
        </p:nvSpPr>
        <p:spPr>
          <a:xfrm rot="0">
            <a:off x="5826071" y="346938"/>
            <a:ext cx="11433229" cy="2244151"/>
          </a:xfrm>
          <a:prstGeom prst="rect">
            <a:avLst/>
          </a:prstGeom>
        </p:spPr>
        <p:txBody>
          <a:bodyPr anchor="t" rtlCol="false" tIns="0" lIns="0" bIns="0" rIns="0">
            <a:spAutoFit/>
          </a:bodyPr>
          <a:lstStyle/>
          <a:p>
            <a:pPr algn="ctr">
              <a:lnSpc>
                <a:spcPts val="5977"/>
              </a:lnSpc>
            </a:pPr>
            <a:r>
              <a:rPr lang="en-US" sz="4269">
                <a:solidFill>
                  <a:srgbClr val="112D4E"/>
                </a:solidFill>
                <a:latin typeface="League Spartan"/>
                <a:ea typeface="League Spartan"/>
                <a:cs typeface="League Spartan"/>
                <a:sym typeface="League Spartan"/>
              </a:rPr>
              <a:t>VANTAGENS DO AUTO BALANCEAMENTO DINÂMICO</a:t>
            </a:r>
          </a:p>
          <a:p>
            <a:pPr algn="r">
              <a:lnSpc>
                <a:spcPts val="597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TextBox 2" id="2"/>
          <p:cNvSpPr txBox="true"/>
          <p:nvPr/>
        </p:nvSpPr>
        <p:spPr>
          <a:xfrm rot="0">
            <a:off x="0" y="3776137"/>
            <a:ext cx="7021137" cy="3599190"/>
          </a:xfrm>
          <a:prstGeom prst="rect">
            <a:avLst/>
          </a:prstGeom>
        </p:spPr>
        <p:txBody>
          <a:bodyPr anchor="t" rtlCol="false" tIns="0" lIns="0" bIns="0" rIns="0">
            <a:spAutoFit/>
          </a:bodyPr>
          <a:lstStyle/>
          <a:p>
            <a:pPr algn="l" marL="739369" indent="-369684" lvl="1">
              <a:lnSpc>
                <a:spcPts val="4794"/>
              </a:lnSpc>
              <a:buFont typeface="Arial"/>
              <a:buChar char="•"/>
            </a:pPr>
            <a:r>
              <a:rPr lang="en-US" sz="3424">
                <a:solidFill>
                  <a:srgbClr val="F9F7F7"/>
                </a:solidFill>
                <a:latin typeface="Ubuntu"/>
                <a:ea typeface="Ubuntu"/>
                <a:cs typeface="Ubuntu"/>
                <a:sym typeface="Ubuntu"/>
              </a:rPr>
              <a:t>O balanceamento dinâmico em árvores AVL é mantido através de rotações simples e duplas durante as operações de inserção e remoção.</a:t>
            </a:r>
          </a:p>
          <a:p>
            <a:pPr algn="l" marL="739369" indent="-369684" lvl="1">
              <a:lnSpc>
                <a:spcPts val="4794"/>
              </a:lnSpc>
              <a:buFont typeface="Arial"/>
              <a:buChar char="•"/>
            </a:pPr>
            <a:r>
              <a:rPr lang="en-US" sz="3424">
                <a:solidFill>
                  <a:srgbClr val="F9F7F7"/>
                </a:solidFill>
                <a:latin typeface="Ubuntu"/>
                <a:ea typeface="Ubuntu"/>
                <a:cs typeface="Ubuntu"/>
                <a:sym typeface="Ubuntu"/>
              </a:rPr>
              <a:t>Como mostrado ao lado:</a:t>
            </a:r>
          </a:p>
        </p:txBody>
      </p:sp>
      <p:sp>
        <p:nvSpPr>
          <p:cNvPr name="Freeform 3" id="3"/>
          <p:cNvSpPr/>
          <p:nvPr/>
        </p:nvSpPr>
        <p:spPr>
          <a:xfrm flipH="false" flipV="false" rot="0">
            <a:off x="-838200" y="-594461"/>
            <a:ext cx="19611255" cy="2068096"/>
          </a:xfrm>
          <a:custGeom>
            <a:avLst/>
            <a:gdLst/>
            <a:ahLst/>
            <a:cxnLst/>
            <a:rect r="r" b="b" t="t" l="l"/>
            <a:pathLst>
              <a:path h="2068096" w="19611255">
                <a:moveTo>
                  <a:pt x="0" y="0"/>
                </a:moveTo>
                <a:lnTo>
                  <a:pt x="19611255" y="0"/>
                </a:lnTo>
                <a:lnTo>
                  <a:pt x="19611255" y="2068096"/>
                </a:lnTo>
                <a:lnTo>
                  <a:pt x="0" y="206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994038"/>
            <a:ext cx="7021137" cy="2867824"/>
          </a:xfrm>
          <a:prstGeom prst="rect">
            <a:avLst/>
          </a:prstGeom>
        </p:spPr>
        <p:txBody>
          <a:bodyPr anchor="t" rtlCol="false" tIns="0" lIns="0" bIns="0" rIns="0">
            <a:spAutoFit/>
          </a:bodyPr>
          <a:lstStyle/>
          <a:p>
            <a:pPr algn="ctr">
              <a:lnSpc>
                <a:spcPts val="6153"/>
              </a:lnSpc>
            </a:pPr>
            <a:r>
              <a:rPr lang="en-US" sz="4395">
                <a:solidFill>
                  <a:srgbClr val="F9F7F7"/>
                </a:solidFill>
                <a:latin typeface="League Spartan"/>
                <a:ea typeface="League Spartan"/>
                <a:cs typeface="League Spartan"/>
                <a:sym typeface="League Spartan"/>
              </a:rPr>
              <a:t>ALGORITMO PARA AUTOBALANCEAMENTO DINÂMICO</a:t>
            </a:r>
          </a:p>
          <a:p>
            <a:pPr algn="l">
              <a:lnSpc>
                <a:spcPts val="4258"/>
              </a:lnSpc>
            </a:pPr>
          </a:p>
        </p:txBody>
      </p:sp>
      <p:sp>
        <p:nvSpPr>
          <p:cNvPr name="Freeform 5" id="5"/>
          <p:cNvSpPr/>
          <p:nvPr/>
        </p:nvSpPr>
        <p:spPr>
          <a:xfrm flipH="false" flipV="true" rot="0">
            <a:off x="-923925" y="8816032"/>
            <a:ext cx="19611255" cy="2068096"/>
          </a:xfrm>
          <a:custGeom>
            <a:avLst/>
            <a:gdLst/>
            <a:ahLst/>
            <a:cxnLst/>
            <a:rect r="r" b="b" t="t" l="l"/>
            <a:pathLst>
              <a:path h="2068096" w="19611255">
                <a:moveTo>
                  <a:pt x="0" y="2068096"/>
                </a:moveTo>
                <a:lnTo>
                  <a:pt x="19611255" y="2068096"/>
                </a:lnTo>
                <a:lnTo>
                  <a:pt x="19611255" y="0"/>
                </a:lnTo>
                <a:lnTo>
                  <a:pt x="0" y="0"/>
                </a:lnTo>
                <a:lnTo>
                  <a:pt x="0" y="20680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255776" y="2241440"/>
            <a:ext cx="10890130" cy="5475976"/>
          </a:xfrm>
          <a:custGeom>
            <a:avLst/>
            <a:gdLst/>
            <a:ahLst/>
            <a:cxnLst/>
            <a:rect r="r" b="b" t="t" l="l"/>
            <a:pathLst>
              <a:path h="5475976" w="10890130">
                <a:moveTo>
                  <a:pt x="0" y="0"/>
                </a:moveTo>
                <a:lnTo>
                  <a:pt x="10890130" y="0"/>
                </a:lnTo>
                <a:lnTo>
                  <a:pt x="10890130" y="5475976"/>
                </a:lnTo>
                <a:lnTo>
                  <a:pt x="0" y="5475976"/>
                </a:lnTo>
                <a:lnTo>
                  <a:pt x="0" y="0"/>
                </a:lnTo>
                <a:close/>
              </a:path>
            </a:pathLst>
          </a:custGeom>
          <a:blipFill>
            <a:blip r:embed="rId4"/>
            <a:stretch>
              <a:fillRect l="0" t="0" r="0" b="-241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Freeform 2" id="2"/>
          <p:cNvSpPr/>
          <p:nvPr/>
        </p:nvSpPr>
        <p:spPr>
          <a:xfrm flipH="false" flipV="false" rot="0">
            <a:off x="-838200" y="-594461"/>
            <a:ext cx="19611255" cy="2068096"/>
          </a:xfrm>
          <a:custGeom>
            <a:avLst/>
            <a:gdLst/>
            <a:ahLst/>
            <a:cxnLst/>
            <a:rect r="r" b="b" t="t" l="l"/>
            <a:pathLst>
              <a:path h="2068096" w="19611255">
                <a:moveTo>
                  <a:pt x="0" y="0"/>
                </a:moveTo>
                <a:lnTo>
                  <a:pt x="19611255" y="0"/>
                </a:lnTo>
                <a:lnTo>
                  <a:pt x="19611255" y="2068096"/>
                </a:lnTo>
                <a:lnTo>
                  <a:pt x="0" y="206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23925" y="8816032"/>
            <a:ext cx="19611255" cy="2068096"/>
          </a:xfrm>
          <a:custGeom>
            <a:avLst/>
            <a:gdLst/>
            <a:ahLst/>
            <a:cxnLst/>
            <a:rect r="r" b="b" t="t" l="l"/>
            <a:pathLst>
              <a:path h="2068096" w="19611255">
                <a:moveTo>
                  <a:pt x="0" y="2068096"/>
                </a:moveTo>
                <a:lnTo>
                  <a:pt x="19611255" y="2068096"/>
                </a:lnTo>
                <a:lnTo>
                  <a:pt x="19611255" y="0"/>
                </a:lnTo>
                <a:lnTo>
                  <a:pt x="0" y="0"/>
                </a:lnTo>
                <a:lnTo>
                  <a:pt x="0" y="20680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021137" y="3257773"/>
            <a:ext cx="11266863" cy="3774121"/>
          </a:xfrm>
          <a:custGeom>
            <a:avLst/>
            <a:gdLst/>
            <a:ahLst/>
            <a:cxnLst/>
            <a:rect r="r" b="b" t="t" l="l"/>
            <a:pathLst>
              <a:path h="3774121" w="11266863">
                <a:moveTo>
                  <a:pt x="0" y="0"/>
                </a:moveTo>
                <a:lnTo>
                  <a:pt x="11266863" y="0"/>
                </a:lnTo>
                <a:lnTo>
                  <a:pt x="11266863" y="3774121"/>
                </a:lnTo>
                <a:lnTo>
                  <a:pt x="0" y="3774121"/>
                </a:lnTo>
                <a:lnTo>
                  <a:pt x="0" y="0"/>
                </a:lnTo>
                <a:close/>
              </a:path>
            </a:pathLst>
          </a:custGeom>
          <a:blipFill>
            <a:blip r:embed="rId4"/>
            <a:stretch>
              <a:fillRect l="0" t="0" r="0" b="0"/>
            </a:stretch>
          </a:blipFill>
        </p:spPr>
      </p:sp>
      <p:sp>
        <p:nvSpPr>
          <p:cNvPr name="TextBox 5" id="5"/>
          <p:cNvSpPr txBox="true"/>
          <p:nvPr/>
        </p:nvSpPr>
        <p:spPr>
          <a:xfrm rot="0">
            <a:off x="0" y="3776137"/>
            <a:ext cx="7021137" cy="2399040"/>
          </a:xfrm>
          <a:prstGeom prst="rect">
            <a:avLst/>
          </a:prstGeom>
        </p:spPr>
        <p:txBody>
          <a:bodyPr anchor="t" rtlCol="false" tIns="0" lIns="0" bIns="0" rIns="0">
            <a:spAutoFit/>
          </a:bodyPr>
          <a:lstStyle/>
          <a:p>
            <a:pPr algn="l" marL="739369" indent="-369684" lvl="1">
              <a:lnSpc>
                <a:spcPts val="4794"/>
              </a:lnSpc>
              <a:buFont typeface="Arial"/>
              <a:buChar char="•"/>
            </a:pPr>
            <a:r>
              <a:rPr lang="en-US" sz="3424">
                <a:solidFill>
                  <a:srgbClr val="F9F7F7"/>
                </a:solidFill>
                <a:latin typeface="Ubuntu"/>
                <a:ea typeface="Ubuntu"/>
                <a:cs typeface="Ubuntu"/>
                <a:sym typeface="Ubuntu"/>
              </a:rPr>
              <a:t>Na rotação simples à esquerda, cada nó se move uma posição para a direita da posição atual.</a:t>
            </a:r>
          </a:p>
          <a:p>
            <a:pPr algn="l" marL="739369" indent="-369684" lvl="1">
              <a:lnSpc>
                <a:spcPts val="4794"/>
              </a:lnSpc>
              <a:buFont typeface="Arial"/>
              <a:buChar char="•"/>
            </a:pPr>
            <a:r>
              <a:rPr lang="en-US" sz="3424">
                <a:solidFill>
                  <a:srgbClr val="F9F7F7"/>
                </a:solidFill>
                <a:latin typeface="Ubuntu"/>
                <a:ea typeface="Ubuntu"/>
                <a:cs typeface="Ubuntu"/>
                <a:sym typeface="Ubuntu"/>
              </a:rPr>
              <a:t>Como mostrado ao lado:</a:t>
            </a:r>
          </a:p>
        </p:txBody>
      </p:sp>
      <p:sp>
        <p:nvSpPr>
          <p:cNvPr name="TextBox 6" id="6"/>
          <p:cNvSpPr txBox="true"/>
          <p:nvPr/>
        </p:nvSpPr>
        <p:spPr>
          <a:xfrm rot="0">
            <a:off x="0" y="994038"/>
            <a:ext cx="7021137" cy="2867824"/>
          </a:xfrm>
          <a:prstGeom prst="rect">
            <a:avLst/>
          </a:prstGeom>
        </p:spPr>
        <p:txBody>
          <a:bodyPr anchor="t" rtlCol="false" tIns="0" lIns="0" bIns="0" rIns="0">
            <a:spAutoFit/>
          </a:bodyPr>
          <a:lstStyle/>
          <a:p>
            <a:pPr algn="ctr">
              <a:lnSpc>
                <a:spcPts val="6153"/>
              </a:lnSpc>
            </a:pPr>
            <a:r>
              <a:rPr lang="en-US" sz="4395">
                <a:solidFill>
                  <a:srgbClr val="F9F7F7"/>
                </a:solidFill>
                <a:latin typeface="League Spartan"/>
                <a:ea typeface="League Spartan"/>
                <a:cs typeface="League Spartan"/>
                <a:sym typeface="League Spartan"/>
              </a:rPr>
              <a:t>ROTAÇÃO SIMPLES À ESQUERDA     (ROTAÇÃO SE)</a:t>
            </a:r>
          </a:p>
          <a:p>
            <a:pPr algn="l">
              <a:lnSpc>
                <a:spcPts val="425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Freeform 2" id="2"/>
          <p:cNvSpPr/>
          <p:nvPr/>
        </p:nvSpPr>
        <p:spPr>
          <a:xfrm flipH="false" flipV="false" rot="0">
            <a:off x="-838200" y="-594461"/>
            <a:ext cx="19611255" cy="2068096"/>
          </a:xfrm>
          <a:custGeom>
            <a:avLst/>
            <a:gdLst/>
            <a:ahLst/>
            <a:cxnLst/>
            <a:rect r="r" b="b" t="t" l="l"/>
            <a:pathLst>
              <a:path h="2068096" w="19611255">
                <a:moveTo>
                  <a:pt x="0" y="0"/>
                </a:moveTo>
                <a:lnTo>
                  <a:pt x="19611255" y="0"/>
                </a:lnTo>
                <a:lnTo>
                  <a:pt x="19611255" y="2068096"/>
                </a:lnTo>
                <a:lnTo>
                  <a:pt x="0" y="206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23925" y="8816032"/>
            <a:ext cx="19611255" cy="2068096"/>
          </a:xfrm>
          <a:custGeom>
            <a:avLst/>
            <a:gdLst/>
            <a:ahLst/>
            <a:cxnLst/>
            <a:rect r="r" b="b" t="t" l="l"/>
            <a:pathLst>
              <a:path h="2068096" w="19611255">
                <a:moveTo>
                  <a:pt x="0" y="2068096"/>
                </a:moveTo>
                <a:lnTo>
                  <a:pt x="19611255" y="2068096"/>
                </a:lnTo>
                <a:lnTo>
                  <a:pt x="19611255" y="0"/>
                </a:lnTo>
                <a:lnTo>
                  <a:pt x="0" y="0"/>
                </a:lnTo>
                <a:lnTo>
                  <a:pt x="0" y="20680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021137" y="3166310"/>
            <a:ext cx="11266863" cy="3957047"/>
          </a:xfrm>
          <a:custGeom>
            <a:avLst/>
            <a:gdLst/>
            <a:ahLst/>
            <a:cxnLst/>
            <a:rect r="r" b="b" t="t" l="l"/>
            <a:pathLst>
              <a:path h="3957047" w="11266863">
                <a:moveTo>
                  <a:pt x="0" y="0"/>
                </a:moveTo>
                <a:lnTo>
                  <a:pt x="11266863" y="0"/>
                </a:lnTo>
                <a:lnTo>
                  <a:pt x="11266863" y="3957047"/>
                </a:lnTo>
                <a:lnTo>
                  <a:pt x="0" y="3957047"/>
                </a:lnTo>
                <a:lnTo>
                  <a:pt x="0" y="0"/>
                </a:lnTo>
                <a:close/>
              </a:path>
            </a:pathLst>
          </a:custGeom>
          <a:blipFill>
            <a:blip r:embed="rId4"/>
            <a:stretch>
              <a:fillRect l="0" t="0" r="0" b="0"/>
            </a:stretch>
          </a:blipFill>
        </p:spPr>
      </p:sp>
      <p:sp>
        <p:nvSpPr>
          <p:cNvPr name="TextBox 5" id="5"/>
          <p:cNvSpPr txBox="true"/>
          <p:nvPr/>
        </p:nvSpPr>
        <p:spPr>
          <a:xfrm rot="0">
            <a:off x="0" y="3776137"/>
            <a:ext cx="7021137" cy="2399040"/>
          </a:xfrm>
          <a:prstGeom prst="rect">
            <a:avLst/>
          </a:prstGeom>
        </p:spPr>
        <p:txBody>
          <a:bodyPr anchor="t" rtlCol="false" tIns="0" lIns="0" bIns="0" rIns="0">
            <a:spAutoFit/>
          </a:bodyPr>
          <a:lstStyle/>
          <a:p>
            <a:pPr algn="l" marL="739369" indent="-369684" lvl="1">
              <a:lnSpc>
                <a:spcPts val="4794"/>
              </a:lnSpc>
              <a:buFont typeface="Arial"/>
              <a:buChar char="•"/>
            </a:pPr>
            <a:r>
              <a:rPr lang="en-US" sz="3424">
                <a:solidFill>
                  <a:srgbClr val="F9F7F7"/>
                </a:solidFill>
                <a:latin typeface="Ubuntu"/>
                <a:ea typeface="Ubuntu"/>
                <a:cs typeface="Ubuntu"/>
                <a:sym typeface="Ubuntu"/>
              </a:rPr>
              <a:t>Na rotação simples à direita, cada nó se move uma posição para a direita da posição atual.</a:t>
            </a:r>
          </a:p>
          <a:p>
            <a:pPr algn="l" marL="739369" indent="-369684" lvl="1">
              <a:lnSpc>
                <a:spcPts val="4794"/>
              </a:lnSpc>
              <a:buFont typeface="Arial"/>
              <a:buChar char="•"/>
            </a:pPr>
            <a:r>
              <a:rPr lang="en-US" sz="3424">
                <a:solidFill>
                  <a:srgbClr val="F9F7F7"/>
                </a:solidFill>
                <a:latin typeface="Ubuntu"/>
                <a:ea typeface="Ubuntu"/>
                <a:cs typeface="Ubuntu"/>
                <a:sym typeface="Ubuntu"/>
              </a:rPr>
              <a:t>Como mostrado ao lado:</a:t>
            </a:r>
          </a:p>
        </p:txBody>
      </p:sp>
      <p:sp>
        <p:nvSpPr>
          <p:cNvPr name="TextBox 6" id="6"/>
          <p:cNvSpPr txBox="true"/>
          <p:nvPr/>
        </p:nvSpPr>
        <p:spPr>
          <a:xfrm rot="0">
            <a:off x="0" y="994038"/>
            <a:ext cx="7021137" cy="2867824"/>
          </a:xfrm>
          <a:prstGeom prst="rect">
            <a:avLst/>
          </a:prstGeom>
        </p:spPr>
        <p:txBody>
          <a:bodyPr anchor="t" rtlCol="false" tIns="0" lIns="0" bIns="0" rIns="0">
            <a:spAutoFit/>
          </a:bodyPr>
          <a:lstStyle/>
          <a:p>
            <a:pPr algn="ctr">
              <a:lnSpc>
                <a:spcPts val="6153"/>
              </a:lnSpc>
            </a:pPr>
            <a:r>
              <a:rPr lang="en-US" sz="4395">
                <a:solidFill>
                  <a:srgbClr val="F9F7F7"/>
                </a:solidFill>
                <a:latin typeface="League Spartan"/>
                <a:ea typeface="League Spartan"/>
                <a:cs typeface="League Spartan"/>
                <a:sym typeface="League Spartan"/>
              </a:rPr>
              <a:t>ROTAÇÃO SIMPLES À DIREITA            (ROTAÇÃO SD)</a:t>
            </a:r>
          </a:p>
          <a:p>
            <a:pPr algn="l">
              <a:lnSpc>
                <a:spcPts val="425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2D4E"/>
        </a:solidFill>
      </p:bgPr>
    </p:bg>
    <p:spTree>
      <p:nvGrpSpPr>
        <p:cNvPr id="1" name=""/>
        <p:cNvGrpSpPr/>
        <p:nvPr/>
      </p:nvGrpSpPr>
      <p:grpSpPr>
        <a:xfrm>
          <a:off x="0" y="0"/>
          <a:ext cx="0" cy="0"/>
          <a:chOff x="0" y="0"/>
          <a:chExt cx="0" cy="0"/>
        </a:xfrm>
      </p:grpSpPr>
      <p:sp>
        <p:nvSpPr>
          <p:cNvPr name="Freeform 2" id="2"/>
          <p:cNvSpPr/>
          <p:nvPr/>
        </p:nvSpPr>
        <p:spPr>
          <a:xfrm flipH="false" flipV="false" rot="0">
            <a:off x="-838200" y="-594461"/>
            <a:ext cx="19611255" cy="2068096"/>
          </a:xfrm>
          <a:custGeom>
            <a:avLst/>
            <a:gdLst/>
            <a:ahLst/>
            <a:cxnLst/>
            <a:rect r="r" b="b" t="t" l="l"/>
            <a:pathLst>
              <a:path h="2068096" w="19611255">
                <a:moveTo>
                  <a:pt x="0" y="0"/>
                </a:moveTo>
                <a:lnTo>
                  <a:pt x="19611255" y="0"/>
                </a:lnTo>
                <a:lnTo>
                  <a:pt x="19611255" y="2068096"/>
                </a:lnTo>
                <a:lnTo>
                  <a:pt x="0" y="206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23925" y="8816032"/>
            <a:ext cx="19611255" cy="2068096"/>
          </a:xfrm>
          <a:custGeom>
            <a:avLst/>
            <a:gdLst/>
            <a:ahLst/>
            <a:cxnLst/>
            <a:rect r="r" b="b" t="t" l="l"/>
            <a:pathLst>
              <a:path h="2068096" w="19611255">
                <a:moveTo>
                  <a:pt x="0" y="2068096"/>
                </a:moveTo>
                <a:lnTo>
                  <a:pt x="19611255" y="2068096"/>
                </a:lnTo>
                <a:lnTo>
                  <a:pt x="19611255" y="0"/>
                </a:lnTo>
                <a:lnTo>
                  <a:pt x="0" y="0"/>
                </a:lnTo>
                <a:lnTo>
                  <a:pt x="0" y="20680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3776137"/>
            <a:ext cx="7021137" cy="5399415"/>
          </a:xfrm>
          <a:prstGeom prst="rect">
            <a:avLst/>
          </a:prstGeom>
        </p:spPr>
        <p:txBody>
          <a:bodyPr anchor="t" rtlCol="false" tIns="0" lIns="0" bIns="0" rIns="0">
            <a:spAutoFit/>
          </a:bodyPr>
          <a:lstStyle/>
          <a:p>
            <a:pPr algn="l" marL="739369" indent="-369684" lvl="1">
              <a:lnSpc>
                <a:spcPts val="4794"/>
              </a:lnSpc>
              <a:buFont typeface="Arial"/>
              <a:buChar char="•"/>
            </a:pPr>
            <a:r>
              <a:rPr lang="en-US" sz="3424">
                <a:solidFill>
                  <a:srgbClr val="F9F7F7"/>
                </a:solidFill>
                <a:latin typeface="Ubuntu"/>
                <a:ea typeface="Ubuntu"/>
                <a:cs typeface="Ubuntu"/>
                <a:sym typeface="Ubuntu"/>
              </a:rPr>
              <a:t>As rotações duplas à direita são uma combinação de uma única rotação para a esquerda seguida de uma rotação para a direita.</a:t>
            </a:r>
          </a:p>
          <a:p>
            <a:pPr algn="l" marL="739369" indent="-369684" lvl="1">
              <a:lnSpc>
                <a:spcPts val="4794"/>
              </a:lnSpc>
              <a:buFont typeface="Arial"/>
              <a:buChar char="•"/>
            </a:pPr>
            <a:r>
              <a:rPr lang="en-US" sz="3424">
                <a:solidFill>
                  <a:srgbClr val="F9F7F7"/>
                </a:solidFill>
                <a:latin typeface="Ubuntu"/>
                <a:ea typeface="Ubuntu"/>
                <a:cs typeface="Ubuntu"/>
                <a:sym typeface="Ubuntu"/>
              </a:rPr>
              <a:t>Primeiro, cada nó se move uma posição para a esquerda. Depois, se move uma posição para a direita da posição atual.</a:t>
            </a:r>
          </a:p>
        </p:txBody>
      </p:sp>
      <p:sp>
        <p:nvSpPr>
          <p:cNvPr name="TextBox 5" id="5"/>
          <p:cNvSpPr txBox="true"/>
          <p:nvPr/>
        </p:nvSpPr>
        <p:spPr>
          <a:xfrm rot="0">
            <a:off x="0" y="994038"/>
            <a:ext cx="7021137" cy="2867824"/>
          </a:xfrm>
          <a:prstGeom prst="rect">
            <a:avLst/>
          </a:prstGeom>
        </p:spPr>
        <p:txBody>
          <a:bodyPr anchor="t" rtlCol="false" tIns="0" lIns="0" bIns="0" rIns="0">
            <a:spAutoFit/>
          </a:bodyPr>
          <a:lstStyle/>
          <a:p>
            <a:pPr algn="ctr">
              <a:lnSpc>
                <a:spcPts val="6153"/>
              </a:lnSpc>
            </a:pPr>
            <a:r>
              <a:rPr lang="en-US" sz="4395">
                <a:solidFill>
                  <a:srgbClr val="F9F7F7"/>
                </a:solidFill>
                <a:latin typeface="League Spartan"/>
                <a:ea typeface="League Spartan"/>
                <a:cs typeface="League Spartan"/>
                <a:sym typeface="League Spartan"/>
              </a:rPr>
              <a:t>ROTAÇÃO DUPLA À DIREITA           (ROTAÇÃO DD)</a:t>
            </a:r>
          </a:p>
          <a:p>
            <a:pPr algn="l">
              <a:lnSpc>
                <a:spcPts val="4258"/>
              </a:lnSpc>
            </a:pPr>
          </a:p>
        </p:txBody>
      </p:sp>
      <p:sp>
        <p:nvSpPr>
          <p:cNvPr name="TextBox 6" id="6"/>
          <p:cNvSpPr txBox="true"/>
          <p:nvPr/>
        </p:nvSpPr>
        <p:spPr>
          <a:xfrm rot="0">
            <a:off x="8010277" y="1571036"/>
            <a:ext cx="10277723" cy="2086774"/>
          </a:xfrm>
          <a:prstGeom prst="rect">
            <a:avLst/>
          </a:prstGeom>
        </p:spPr>
        <p:txBody>
          <a:bodyPr anchor="t" rtlCol="false" tIns="0" lIns="0" bIns="0" rIns="0">
            <a:spAutoFit/>
          </a:bodyPr>
          <a:lstStyle/>
          <a:p>
            <a:pPr algn="ctr">
              <a:lnSpc>
                <a:spcPts val="6153"/>
              </a:lnSpc>
            </a:pPr>
            <a:r>
              <a:rPr lang="en-US" sz="4395">
                <a:solidFill>
                  <a:srgbClr val="F9F7F7"/>
                </a:solidFill>
                <a:latin typeface="League Spartan"/>
                <a:ea typeface="League Spartan"/>
                <a:cs typeface="League Spartan"/>
                <a:sym typeface="League Spartan"/>
              </a:rPr>
              <a:t>ROTAÇÃO DUPLA À ESQUERDA     (ROTAÇÃO DE)</a:t>
            </a:r>
          </a:p>
          <a:p>
            <a:pPr algn="l">
              <a:lnSpc>
                <a:spcPts val="4258"/>
              </a:lnSpc>
            </a:pPr>
          </a:p>
        </p:txBody>
      </p:sp>
      <p:sp>
        <p:nvSpPr>
          <p:cNvPr name="TextBox 7" id="7"/>
          <p:cNvSpPr txBox="true"/>
          <p:nvPr/>
        </p:nvSpPr>
        <p:spPr>
          <a:xfrm rot="0">
            <a:off x="8010277" y="3572085"/>
            <a:ext cx="10071555" cy="4199265"/>
          </a:xfrm>
          <a:prstGeom prst="rect">
            <a:avLst/>
          </a:prstGeom>
        </p:spPr>
        <p:txBody>
          <a:bodyPr anchor="t" rtlCol="false" tIns="0" lIns="0" bIns="0" rIns="0">
            <a:spAutoFit/>
          </a:bodyPr>
          <a:lstStyle/>
          <a:p>
            <a:pPr algn="l" marL="739369" indent="-369684" lvl="1">
              <a:lnSpc>
                <a:spcPts val="4794"/>
              </a:lnSpc>
              <a:buFont typeface="Arial"/>
              <a:buChar char="•"/>
            </a:pPr>
            <a:r>
              <a:rPr lang="en-US" sz="3424">
                <a:solidFill>
                  <a:srgbClr val="F9F7F7"/>
                </a:solidFill>
                <a:latin typeface="Ubuntu"/>
                <a:ea typeface="Ubuntu"/>
                <a:cs typeface="Ubuntu"/>
                <a:sym typeface="Ubuntu"/>
              </a:rPr>
              <a:t>As rotações duplas à esquerda são uma combinação de uma única rotação para a direita seguida de uma rotação para a esquerda.</a:t>
            </a:r>
          </a:p>
          <a:p>
            <a:pPr algn="l" marL="739369" indent="-369684" lvl="1">
              <a:lnSpc>
                <a:spcPts val="4794"/>
              </a:lnSpc>
              <a:buFont typeface="Arial"/>
              <a:buChar char="•"/>
            </a:pPr>
            <a:r>
              <a:rPr lang="en-US" sz="3424">
                <a:solidFill>
                  <a:srgbClr val="F9F7F7"/>
                </a:solidFill>
                <a:latin typeface="Ubuntu"/>
                <a:ea typeface="Ubuntu"/>
                <a:cs typeface="Ubuntu"/>
                <a:sym typeface="Ubuntu"/>
              </a:rPr>
              <a:t>Primeiro, cada nó se move uma posição para a direita. Depois, se move uma posição para a esquerda da posição atual.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7F7"/>
        </a:solidFill>
      </p:bgPr>
    </p:bg>
    <p:spTree>
      <p:nvGrpSpPr>
        <p:cNvPr id="1" name=""/>
        <p:cNvGrpSpPr/>
        <p:nvPr/>
      </p:nvGrpSpPr>
      <p:grpSpPr>
        <a:xfrm>
          <a:off x="0" y="0"/>
          <a:ext cx="0" cy="0"/>
          <a:chOff x="0" y="0"/>
          <a:chExt cx="0" cy="0"/>
        </a:xfrm>
      </p:grpSpPr>
      <p:sp>
        <p:nvSpPr>
          <p:cNvPr name="Freeform 2" id="2"/>
          <p:cNvSpPr/>
          <p:nvPr/>
        </p:nvSpPr>
        <p:spPr>
          <a:xfrm flipH="true" flipV="true" rot="0">
            <a:off x="15212187" y="0"/>
            <a:ext cx="3075813" cy="4114800"/>
          </a:xfrm>
          <a:custGeom>
            <a:avLst/>
            <a:gdLst/>
            <a:ahLst/>
            <a:cxnLst/>
            <a:rect r="r" b="b" t="t" l="l"/>
            <a:pathLst>
              <a:path h="4114800" w="3075813">
                <a:moveTo>
                  <a:pt x="3075813" y="4114800"/>
                </a:moveTo>
                <a:lnTo>
                  <a:pt x="0" y="4114800"/>
                </a:lnTo>
                <a:lnTo>
                  <a:pt x="0" y="0"/>
                </a:lnTo>
                <a:lnTo>
                  <a:pt x="3075813" y="0"/>
                </a:lnTo>
                <a:lnTo>
                  <a:pt x="307581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889085"/>
            <a:ext cx="9695614" cy="5343426"/>
          </a:xfrm>
          <a:prstGeom prst="rect">
            <a:avLst/>
          </a:prstGeom>
        </p:spPr>
        <p:txBody>
          <a:bodyPr anchor="t" rtlCol="false" tIns="0" lIns="0" bIns="0" rIns="0">
            <a:spAutoFit/>
          </a:bodyPr>
          <a:lstStyle/>
          <a:p>
            <a:pPr algn="l" marL="648539" indent="-324269" lvl="1">
              <a:lnSpc>
                <a:spcPts val="4205"/>
              </a:lnSpc>
              <a:buFont typeface="Arial"/>
              <a:buChar char="•"/>
            </a:pPr>
            <a:r>
              <a:rPr lang="en-US" sz="3003">
                <a:solidFill>
                  <a:srgbClr val="112D4E"/>
                </a:solidFill>
                <a:latin typeface="Ubuntu"/>
                <a:ea typeface="Ubuntu"/>
                <a:cs typeface="Ubuntu"/>
                <a:sym typeface="Ubuntu"/>
              </a:rPr>
              <a:t>Processo:</a:t>
            </a:r>
          </a:p>
          <a:p>
            <a:pPr algn="l" marL="648539" indent="-324269" lvl="1">
              <a:lnSpc>
                <a:spcPts val="4205"/>
              </a:lnSpc>
              <a:buFont typeface="Arial"/>
              <a:buChar char="•"/>
            </a:pPr>
            <a:r>
              <a:rPr lang="en-US" sz="3003">
                <a:solidFill>
                  <a:srgbClr val="112D4E"/>
                </a:solidFill>
                <a:latin typeface="Ubuntu"/>
                <a:ea typeface="Ubuntu"/>
                <a:cs typeface="Ubuntu"/>
                <a:sym typeface="Ubuntu"/>
              </a:rPr>
              <a:t>Inserir o novo nó como em uma BST normal.</a:t>
            </a:r>
          </a:p>
          <a:p>
            <a:pPr algn="l" marL="648539" indent="-324269" lvl="1">
              <a:lnSpc>
                <a:spcPts val="4205"/>
              </a:lnSpc>
              <a:buFont typeface="Arial"/>
              <a:buChar char="•"/>
            </a:pPr>
            <a:r>
              <a:rPr lang="en-US" sz="3003">
                <a:solidFill>
                  <a:srgbClr val="112D4E"/>
                </a:solidFill>
                <a:latin typeface="Ubuntu"/>
                <a:ea typeface="Ubuntu"/>
                <a:cs typeface="Ubuntu"/>
                <a:sym typeface="Ubuntu"/>
              </a:rPr>
              <a:t>Verificar e corrigir desbalanceamentos utilizando rotações.</a:t>
            </a:r>
          </a:p>
          <a:p>
            <a:pPr algn="l" marL="648539" indent="-324269" lvl="1">
              <a:lnSpc>
                <a:spcPts val="4205"/>
              </a:lnSpc>
              <a:buFont typeface="Arial"/>
              <a:buChar char="•"/>
            </a:pPr>
            <a:r>
              <a:rPr lang="en-US" sz="3003">
                <a:solidFill>
                  <a:srgbClr val="112D4E"/>
                </a:solidFill>
                <a:latin typeface="Ubuntu"/>
                <a:ea typeface="Ubuntu"/>
                <a:cs typeface="Ubuntu"/>
                <a:sym typeface="Ubuntu"/>
              </a:rPr>
              <a:t>Algoritmo</a:t>
            </a:r>
          </a:p>
          <a:p>
            <a:pPr algn="l" marL="1297078" indent="-432359" lvl="2">
              <a:lnSpc>
                <a:spcPts val="4205"/>
              </a:lnSpc>
              <a:buFont typeface="Arial"/>
              <a:buChar char="⚬"/>
            </a:pPr>
            <a:r>
              <a:rPr lang="en-US" sz="3003">
                <a:solidFill>
                  <a:srgbClr val="112D4E"/>
                </a:solidFill>
                <a:latin typeface="Ubuntu"/>
                <a:ea typeface="Ubuntu"/>
                <a:cs typeface="Ubuntu"/>
                <a:sym typeface="Ubuntu"/>
              </a:rPr>
              <a:t>1. Inserir nó. </a:t>
            </a:r>
          </a:p>
          <a:p>
            <a:pPr algn="l" marL="1297078" indent="-432359" lvl="2">
              <a:lnSpc>
                <a:spcPts val="4205"/>
              </a:lnSpc>
              <a:buFont typeface="Arial"/>
              <a:buChar char="⚬"/>
            </a:pPr>
            <a:r>
              <a:rPr lang="en-US" sz="3003">
                <a:solidFill>
                  <a:srgbClr val="112D4E"/>
                </a:solidFill>
                <a:latin typeface="Ubuntu"/>
                <a:ea typeface="Ubuntu"/>
                <a:cs typeface="Ubuntu"/>
                <a:sym typeface="Ubuntu"/>
              </a:rPr>
              <a:t>2. Atualizar alturas. </a:t>
            </a:r>
          </a:p>
          <a:p>
            <a:pPr algn="l" marL="1297078" indent="-432359" lvl="2">
              <a:lnSpc>
                <a:spcPts val="4205"/>
              </a:lnSpc>
              <a:buFont typeface="Arial"/>
              <a:buChar char="⚬"/>
            </a:pPr>
            <a:r>
              <a:rPr lang="en-US" sz="3003">
                <a:solidFill>
                  <a:srgbClr val="112D4E"/>
                </a:solidFill>
                <a:latin typeface="Ubuntu"/>
                <a:ea typeface="Ubuntu"/>
                <a:cs typeface="Ubuntu"/>
                <a:sym typeface="Ubuntu"/>
              </a:rPr>
              <a:t>3. Verificar fator de balanceamento. </a:t>
            </a:r>
          </a:p>
          <a:p>
            <a:pPr algn="l" marL="1297078" indent="-432359" lvl="2">
              <a:lnSpc>
                <a:spcPts val="4205"/>
              </a:lnSpc>
              <a:buFont typeface="Arial"/>
              <a:buChar char="⚬"/>
            </a:pPr>
            <a:r>
              <a:rPr lang="en-US" sz="3003">
                <a:solidFill>
                  <a:srgbClr val="112D4E"/>
                </a:solidFill>
                <a:latin typeface="Ubuntu"/>
                <a:ea typeface="Ubuntu"/>
                <a:cs typeface="Ubuntu"/>
                <a:sym typeface="Ubuntu"/>
              </a:rPr>
              <a:t>4. Aplicar rotações se necessário.</a:t>
            </a:r>
          </a:p>
          <a:p>
            <a:pPr algn="l">
              <a:lnSpc>
                <a:spcPts val="4205"/>
              </a:lnSpc>
            </a:pPr>
          </a:p>
        </p:txBody>
      </p:sp>
      <p:sp>
        <p:nvSpPr>
          <p:cNvPr name="Freeform 4" id="4"/>
          <p:cNvSpPr/>
          <p:nvPr/>
        </p:nvSpPr>
        <p:spPr>
          <a:xfrm flipH="false" flipV="false" rot="0">
            <a:off x="0" y="6205993"/>
            <a:ext cx="3075813" cy="4114800"/>
          </a:xfrm>
          <a:custGeom>
            <a:avLst/>
            <a:gdLst/>
            <a:ahLst/>
            <a:cxnLst/>
            <a:rect r="r" b="b" t="t" l="l"/>
            <a:pathLst>
              <a:path h="4114800" w="3075813">
                <a:moveTo>
                  <a:pt x="0" y="0"/>
                </a:moveTo>
                <a:lnTo>
                  <a:pt x="3075813" y="0"/>
                </a:lnTo>
                <a:lnTo>
                  <a:pt x="3075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356956"/>
            <a:ext cx="16230600" cy="1226820"/>
          </a:xfrm>
          <a:prstGeom prst="rect">
            <a:avLst/>
          </a:prstGeom>
        </p:spPr>
        <p:txBody>
          <a:bodyPr anchor="t" rtlCol="false" tIns="0" lIns="0" bIns="0" rIns="0">
            <a:spAutoFit/>
          </a:bodyPr>
          <a:lstStyle/>
          <a:p>
            <a:pPr algn="l">
              <a:lnSpc>
                <a:spcPts val="10080"/>
              </a:lnSpc>
            </a:pPr>
            <a:r>
              <a:rPr lang="en-US" sz="7200">
                <a:solidFill>
                  <a:srgbClr val="112D4E"/>
                </a:solidFill>
                <a:latin typeface="League Spartan"/>
                <a:ea typeface="League Spartan"/>
                <a:cs typeface="League Spartan"/>
                <a:sym typeface="League Spartan"/>
              </a:rPr>
              <a:t>INSERÇÃO EM ÁRVORES AVL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DAGMiKxKLAs</dc:identifier>
  <dcterms:modified xsi:type="dcterms:W3CDTF">2011-08-01T06:04:30Z</dcterms:modified>
  <cp:revision>1</cp:revision>
  <dc:title>ARVORE BINARIA AVL</dc:title>
</cp:coreProperties>
</file>