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64" r:id="rId5"/>
    <p:sldId id="265" r:id="rId6"/>
    <p:sldId id="259" r:id="rId7"/>
    <p:sldId id="267" r:id="rId8"/>
    <p:sldId id="268" r:id="rId9"/>
    <p:sldId id="269" r:id="rId10"/>
    <p:sldId id="260" r:id="rId11"/>
    <p:sldId id="273" r:id="rId12"/>
    <p:sldId id="274" r:id="rId13"/>
    <p:sldId id="275" r:id="rId14"/>
    <p:sldId id="270" r:id="rId15"/>
    <p:sldId id="261" r:id="rId16"/>
    <p:sldId id="291" r:id="rId17"/>
    <p:sldId id="285" r:id="rId18"/>
    <p:sldId id="287" r:id="rId19"/>
    <p:sldId id="292" r:id="rId20"/>
    <p:sldId id="276" r:id="rId21"/>
    <p:sldId id="277" r:id="rId22"/>
    <p:sldId id="279" r:id="rId23"/>
    <p:sldId id="293" r:id="rId24"/>
    <p:sldId id="280" r:id="rId25"/>
    <p:sldId id="281" r:id="rId26"/>
    <p:sldId id="278" r:id="rId27"/>
    <p:sldId id="294" r:id="rId28"/>
    <p:sldId id="282" r:id="rId29"/>
    <p:sldId id="283" r:id="rId30"/>
    <p:sldId id="284" r:id="rId31"/>
    <p:sldId id="262" r:id="rId32"/>
    <p:sldId id="299" r:id="rId33"/>
    <p:sldId id="295" r:id="rId34"/>
    <p:sldId id="296" r:id="rId35"/>
    <p:sldId id="297" r:id="rId36"/>
    <p:sldId id="300" r:id="rId37"/>
    <p:sldId id="298" r:id="rId38"/>
    <p:sldId id="301" r:id="rId39"/>
    <p:sldId id="303" r:id="rId40"/>
    <p:sldId id="302" r:id="rId41"/>
    <p:sldId id="305" r:id="rId42"/>
    <p:sldId id="306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CAB1"/>
    <a:srgbClr val="CF9178"/>
    <a:srgbClr val="C586C0"/>
    <a:srgbClr val="DCDCAA"/>
    <a:srgbClr val="539DDA"/>
    <a:srgbClr val="6A9955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jaX\OneDrive\Documentos\piaGrafica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jaX\OneDrive\Documentos\piaGrafica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jaX\OneDrive\Documentos\piaGrafica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jaX\OneDrive\Documentos\piaGrafica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jaX\OneDrive\Documentos\piaGrafica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jaX\OneDrive\Documentos\piaGrafica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jaX\OneDrive\Documentos\piaGrafica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jaX\OneDrive\Documentos\piaGrafica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jaX\OneDrive\Documentos\piaGrafica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jaX\OneDrive\Documentos\piaGrafica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jaX\OneDrive\Documentos\piaGrafica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Tiempo de computo al generar las instancias de los 3 tipos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Tipo 1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Hoja1!$B$88:$B$92</c:f>
              <c:numCache>
                <c:formatCode>General</c:formatCode>
                <c:ptCount val="5"/>
                <c:pt idx="0">
                  <c:v>0.54051327705383301</c:v>
                </c:pt>
                <c:pt idx="1">
                  <c:v>2.1331014633178702</c:v>
                </c:pt>
                <c:pt idx="2">
                  <c:v>4.8871469497680602</c:v>
                </c:pt>
                <c:pt idx="3">
                  <c:v>9.0675938129424996</c:v>
                </c:pt>
                <c:pt idx="4">
                  <c:v>14.6456513404846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93-480F-91BF-0E7DA35818BC}"/>
            </c:ext>
          </c:extLst>
        </c:ser>
        <c:ser>
          <c:idx val="1"/>
          <c:order val="1"/>
          <c:tx>
            <c:v>Tipo 2 subtipo 1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Hoja1!$D$88:$D$92</c:f>
              <c:numCache>
                <c:formatCode>General</c:formatCode>
                <c:ptCount val="5"/>
                <c:pt idx="0">
                  <c:v>0.18154788017272899</c:v>
                </c:pt>
                <c:pt idx="1">
                  <c:v>2.2096090316772399</c:v>
                </c:pt>
                <c:pt idx="2">
                  <c:v>11.238095998764001</c:v>
                </c:pt>
                <c:pt idx="3">
                  <c:v>38.687040090560899</c:v>
                </c:pt>
                <c:pt idx="4">
                  <c:v>103.9771630764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93-480F-91BF-0E7DA35818BC}"/>
            </c:ext>
          </c:extLst>
        </c:ser>
        <c:ser>
          <c:idx val="2"/>
          <c:order val="2"/>
          <c:tx>
            <c:v>Tipo 2 subtipo 2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Hoja1!$F$88:$F$92</c:f>
              <c:numCache>
                <c:formatCode>General</c:formatCode>
                <c:ptCount val="5"/>
                <c:pt idx="0">
                  <c:v>3.5071749687194802</c:v>
                </c:pt>
                <c:pt idx="1">
                  <c:v>13.757827281951901</c:v>
                </c:pt>
                <c:pt idx="2">
                  <c:v>30.426645755767801</c:v>
                </c:pt>
                <c:pt idx="3">
                  <c:v>54.048489570617598</c:v>
                </c:pt>
                <c:pt idx="4">
                  <c:v>82.438266754150305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A93-480F-91BF-0E7DA35818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8506416"/>
        <c:axId val="868506832"/>
      </c:lineChart>
      <c:catAx>
        <c:axId val="868506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Instancia</a:t>
                </a:r>
              </a:p>
            </c:rich>
          </c:tx>
          <c:layout>
            <c:manualLayout>
              <c:xMode val="edge"/>
              <c:yMode val="edge"/>
              <c:x val="0.47357286941582716"/>
              <c:y val="0.953862423398865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68506832"/>
        <c:crosses val="autoZero"/>
        <c:auto val="1"/>
        <c:lblAlgn val="ctr"/>
        <c:lblOffset val="100"/>
        <c:noMultiLvlLbl val="0"/>
      </c:catAx>
      <c:valAx>
        <c:axId val="86850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685064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Soluciones de RS entre las 3 tipos de instancias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Tipo1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Hoja1!$G$4:$G$8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Hoja1!$I$56:$I$60</c:f>
              <c:numCache>
                <c:formatCode>General</c:formatCode>
                <c:ptCount val="5"/>
                <c:pt idx="0">
                  <c:v>121.4</c:v>
                </c:pt>
                <c:pt idx="1">
                  <c:v>94.8</c:v>
                </c:pt>
                <c:pt idx="2">
                  <c:v>24.5</c:v>
                </c:pt>
                <c:pt idx="3">
                  <c:v>101.8</c:v>
                </c:pt>
                <c:pt idx="4">
                  <c:v>62.6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EF-48A6-86DB-F33D5C763FFB}"/>
            </c:ext>
          </c:extLst>
        </c:ser>
        <c:ser>
          <c:idx val="1"/>
          <c:order val="1"/>
          <c:tx>
            <c:v>Tipo2 subtipo 1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Hoja1!$G$4:$G$8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Hoja1!$K$56:$K$60</c:f>
              <c:numCache>
                <c:formatCode>General</c:formatCode>
                <c:ptCount val="5"/>
                <c:pt idx="0">
                  <c:v>75.8</c:v>
                </c:pt>
                <c:pt idx="1">
                  <c:v>83</c:v>
                </c:pt>
                <c:pt idx="2">
                  <c:v>102</c:v>
                </c:pt>
                <c:pt idx="3">
                  <c:v>154.4</c:v>
                </c:pt>
                <c:pt idx="4">
                  <c:v>239.2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EF-48A6-86DB-F33D5C763FFB}"/>
            </c:ext>
          </c:extLst>
        </c:ser>
        <c:ser>
          <c:idx val="2"/>
          <c:order val="2"/>
          <c:tx>
            <c:v>Tipo2 subtipo 2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Hoja1!$G$4:$G$8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Hoja1!$M$56:$M$60</c:f>
              <c:numCache>
                <c:formatCode>General</c:formatCode>
                <c:ptCount val="5"/>
                <c:pt idx="0">
                  <c:v>22.6</c:v>
                </c:pt>
                <c:pt idx="1">
                  <c:v>79.8</c:v>
                </c:pt>
                <c:pt idx="2">
                  <c:v>138.4</c:v>
                </c:pt>
                <c:pt idx="3">
                  <c:v>111.2</c:v>
                </c:pt>
                <c:pt idx="4">
                  <c:v>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EF-48A6-86DB-F33D5C763FF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08664784"/>
        <c:axId val="808660624"/>
      </c:barChart>
      <c:catAx>
        <c:axId val="808664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Instancia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08660624"/>
        <c:crosses val="autoZero"/>
        <c:auto val="1"/>
        <c:lblAlgn val="ctr"/>
        <c:lblOffset val="100"/>
        <c:noMultiLvlLbl val="0"/>
      </c:catAx>
      <c:valAx>
        <c:axId val="808660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SOLUCION PROMEDIO</a:t>
                </a:r>
              </a:p>
            </c:rich>
          </c:tx>
          <c:layout>
            <c:manualLayout>
              <c:xMode val="edge"/>
              <c:yMode val="edge"/>
              <c:x val="1.3293709698427438E-2"/>
              <c:y val="0.39258852718990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0866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Nodos de RS entre las 3 tipos de instancias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Tipo1</c:v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Hoja1!$G$4:$G$8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Hoja1!$P$56:$P$60</c:f>
              <c:numCache>
                <c:formatCode>General</c:formatCode>
                <c:ptCount val="5"/>
                <c:pt idx="0">
                  <c:v>10.199999999999999</c:v>
                </c:pt>
                <c:pt idx="1">
                  <c:v>7.2</c:v>
                </c:pt>
                <c:pt idx="2">
                  <c:v>2.25</c:v>
                </c:pt>
                <c:pt idx="3">
                  <c:v>6.4</c:v>
                </c:pt>
                <c:pt idx="4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5D-45D6-B6D6-A33B290F804D}"/>
            </c:ext>
          </c:extLst>
        </c:ser>
        <c:ser>
          <c:idx val="1"/>
          <c:order val="1"/>
          <c:tx>
            <c:v>Tipo2 subtipo 1</c:v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Hoja1!$G$4:$G$8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Hoja1!$R$56:$R$60</c:f>
              <c:numCache>
                <c:formatCode>General</c:formatCode>
                <c:ptCount val="5"/>
                <c:pt idx="0">
                  <c:v>5.8</c:v>
                </c:pt>
                <c:pt idx="1">
                  <c:v>7</c:v>
                </c:pt>
                <c:pt idx="2">
                  <c:v>7.6</c:v>
                </c:pt>
                <c:pt idx="3">
                  <c:v>11.2</c:v>
                </c:pt>
                <c:pt idx="4">
                  <c:v>15.4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5D-45D6-B6D6-A33B290F804D}"/>
            </c:ext>
          </c:extLst>
        </c:ser>
        <c:ser>
          <c:idx val="2"/>
          <c:order val="2"/>
          <c:tx>
            <c:v>Tipo2 subtipo 2</c:v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Hoja1!$G$4:$G$8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Hoja1!$T$56:$T$60</c:f>
              <c:numCache>
                <c:formatCode>General</c:formatCode>
                <c:ptCount val="5"/>
                <c:pt idx="0">
                  <c:v>2.8</c:v>
                </c:pt>
                <c:pt idx="1">
                  <c:v>6.6</c:v>
                </c:pt>
                <c:pt idx="2">
                  <c:v>8.6</c:v>
                </c:pt>
                <c:pt idx="3">
                  <c:v>7.2</c:v>
                </c:pt>
                <c:pt idx="4">
                  <c:v>18.399999999999999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5D-45D6-B6D6-A33B290F804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08664784"/>
        <c:axId val="808660624"/>
      </c:barChart>
      <c:catAx>
        <c:axId val="808664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Instancia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08660624"/>
        <c:crosses val="autoZero"/>
        <c:auto val="1"/>
        <c:lblAlgn val="ctr"/>
        <c:lblOffset val="100"/>
        <c:noMultiLvlLbl val="0"/>
      </c:catAx>
      <c:valAx>
        <c:axId val="808660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nodos promedio</a:t>
                </a:r>
              </a:p>
            </c:rich>
          </c:tx>
          <c:layout>
            <c:manualLayout>
              <c:xMode val="edge"/>
              <c:yMode val="edge"/>
              <c:x val="1.1117193442539475E-2"/>
              <c:y val="0.352454457462330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0866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Peso de los archivo al generar las instancias de los 3 tipos</a:t>
            </a:r>
          </a:p>
        </c:rich>
      </c:tx>
      <c:layout>
        <c:manualLayout>
          <c:xMode val="edge"/>
          <c:yMode val="edge"/>
          <c:x val="0.30730432622703302"/>
          <c:y val="1.48048605515673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Tipo 1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Hoja1!$I$88:$I$92</c:f>
              <c:numCache>
                <c:formatCode>General</c:formatCode>
                <c:ptCount val="5"/>
                <c:pt idx="0">
                  <c:v>77</c:v>
                </c:pt>
                <c:pt idx="1">
                  <c:v>161</c:v>
                </c:pt>
                <c:pt idx="2">
                  <c:v>246</c:v>
                </c:pt>
                <c:pt idx="3">
                  <c:v>331</c:v>
                </c:pt>
                <c:pt idx="4">
                  <c:v>415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BF-4356-BC59-AC16A653EA40}"/>
            </c:ext>
          </c:extLst>
        </c:ser>
        <c:ser>
          <c:idx val="1"/>
          <c:order val="1"/>
          <c:tx>
            <c:v>Tipo 2 subtipo 1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Hoja1!$K$88:$K$92</c:f>
              <c:numCache>
                <c:formatCode>General</c:formatCode>
                <c:ptCount val="5"/>
                <c:pt idx="0">
                  <c:v>40</c:v>
                </c:pt>
                <c:pt idx="1">
                  <c:v>161</c:v>
                </c:pt>
                <c:pt idx="2">
                  <c:v>365</c:v>
                </c:pt>
                <c:pt idx="3">
                  <c:v>650</c:v>
                </c:pt>
                <c:pt idx="4">
                  <c:v>1016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BF-4356-BC59-AC16A653EA40}"/>
            </c:ext>
          </c:extLst>
        </c:ser>
        <c:ser>
          <c:idx val="2"/>
          <c:order val="2"/>
          <c:tx>
            <c:v>Tipo 2 subtipo 2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Hoja1!$M$88:$M$92</c:f>
              <c:numCache>
                <c:formatCode>General</c:formatCode>
                <c:ptCount val="5"/>
                <c:pt idx="0">
                  <c:v>204</c:v>
                </c:pt>
                <c:pt idx="1">
                  <c:v>397</c:v>
                </c:pt>
                <c:pt idx="2">
                  <c:v>581</c:v>
                </c:pt>
                <c:pt idx="3">
                  <c:v>757</c:v>
                </c:pt>
                <c:pt idx="4">
                  <c:v>925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BF-4356-BC59-AC16A653EA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8506416"/>
        <c:axId val="868506832"/>
      </c:lineChart>
      <c:catAx>
        <c:axId val="868506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Instancia</a:t>
                </a:r>
              </a:p>
            </c:rich>
          </c:tx>
          <c:layout>
            <c:manualLayout>
              <c:xMode val="edge"/>
              <c:yMode val="edge"/>
              <c:x val="0.4716269816272966"/>
              <c:y val="0.948741520412532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68506832"/>
        <c:crosses val="autoZero"/>
        <c:auto val="1"/>
        <c:lblAlgn val="ctr"/>
        <c:lblOffset val="100"/>
        <c:noMultiLvlLbl val="0"/>
      </c:catAx>
      <c:valAx>
        <c:axId val="86850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sz="1800" dirty="0"/>
                  <a:t>Peso (en</a:t>
                </a:r>
                <a:r>
                  <a:rPr lang="es-MX" sz="1800" baseline="0" dirty="0"/>
                  <a:t> KB</a:t>
                </a:r>
                <a:r>
                  <a:rPr lang="es-MX" sz="1800" dirty="0"/>
                  <a:t>)</a:t>
                </a:r>
                <a:endParaRPr lang="es-MX" sz="900" dirty="0"/>
              </a:p>
            </c:rich>
          </c:tx>
          <c:layout>
            <c:manualLayout>
              <c:xMode val="edge"/>
              <c:yMode val="edge"/>
              <c:x val="2.6113756871053766E-2"/>
              <c:y val="0.400430500473626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685064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Tiempo de computo de BVPM entre las 3 tipos de instancias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Tipo1</c:v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numRef>
              <c:f>Hoja1!$G$4:$G$8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Hoja1!$B$4:$B$8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46-4341-9461-35E7C841AB07}"/>
            </c:ext>
          </c:extLst>
        </c:ser>
        <c:ser>
          <c:idx val="1"/>
          <c:order val="1"/>
          <c:tx>
            <c:v>Tipo2 subtipo 1</c:v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numRef>
              <c:f>Hoja1!$G$4:$G$8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Hoja1!$D$4:$D$8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2.8862480000000001E-3</c:v>
                </c:pt>
                <c:pt idx="4">
                  <c:v>1.4438630000000001E-3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46-4341-9461-35E7C841AB07}"/>
            </c:ext>
          </c:extLst>
        </c:ser>
        <c:ser>
          <c:idx val="2"/>
          <c:order val="2"/>
          <c:tx>
            <c:v>Tipo2 subtipo 2</c:v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numRef>
              <c:f>Hoja1!$G$4:$G$8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Hoja1!$F$4:$F$8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2.800369E-3</c:v>
                </c:pt>
                <c:pt idx="4">
                  <c:v>1.6699309999999999E-3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46-4341-9461-35E7C841AB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808664784"/>
        <c:axId val="808660624"/>
      </c:barChart>
      <c:catAx>
        <c:axId val="808664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Instancia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08660624"/>
        <c:crosses val="autoZero"/>
        <c:auto val="1"/>
        <c:lblAlgn val="ctr"/>
        <c:lblOffset val="100"/>
        <c:noMultiLvlLbl val="0"/>
      </c:catAx>
      <c:valAx>
        <c:axId val="8086606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Tiempo pormedio</a:t>
                </a:r>
              </a:p>
            </c:rich>
          </c:tx>
          <c:layout>
            <c:manualLayout>
              <c:xMode val="edge"/>
              <c:yMode val="edge"/>
              <c:x val="3.267917215366168E-2"/>
              <c:y val="0.350960528088373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0866478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Soluciones de BVPM entre las 3 tipos de instancias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Tipo 1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Hoja1!$J$4:$J$8</c:f>
              <c:numCache>
                <c:formatCode>General</c:formatCode>
                <c:ptCount val="5"/>
                <c:pt idx="0">
                  <c:v>19</c:v>
                </c:pt>
                <c:pt idx="1">
                  <c:v>13</c:v>
                </c:pt>
                <c:pt idx="2">
                  <c:v>19</c:v>
                </c:pt>
                <c:pt idx="3">
                  <c:v>16</c:v>
                </c:pt>
                <c:pt idx="4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6D-4729-9F57-F8FB14FB27EE}"/>
            </c:ext>
          </c:extLst>
        </c:ser>
        <c:ser>
          <c:idx val="1"/>
          <c:order val="1"/>
          <c:tx>
            <c:v>Tipo2 subtipo 1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Hoja1!$L$4:$L$8</c:f>
              <c:numCache>
                <c:formatCode>General</c:formatCode>
                <c:ptCount val="5"/>
                <c:pt idx="0">
                  <c:v>26</c:v>
                </c:pt>
                <c:pt idx="1">
                  <c:v>35</c:v>
                </c:pt>
                <c:pt idx="2">
                  <c:v>26</c:v>
                </c:pt>
                <c:pt idx="3">
                  <c:v>82</c:v>
                </c:pt>
                <c:pt idx="4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6D-4729-9F57-F8FB14FB27EE}"/>
            </c:ext>
          </c:extLst>
        </c:ser>
        <c:ser>
          <c:idx val="2"/>
          <c:order val="2"/>
          <c:tx>
            <c:v>Tipo 2 subtipo 2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Hoja1!$N$4:$N$8</c:f>
              <c:numCache>
                <c:formatCode>General</c:formatCode>
                <c:ptCount val="5"/>
                <c:pt idx="0">
                  <c:v>27</c:v>
                </c:pt>
                <c:pt idx="1">
                  <c:v>16</c:v>
                </c:pt>
                <c:pt idx="2">
                  <c:v>36</c:v>
                </c:pt>
                <c:pt idx="3">
                  <c:v>149</c:v>
                </c:pt>
                <c:pt idx="4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6D-4729-9F57-F8FB14FB27E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8904448"/>
        <c:axId val="568901536"/>
      </c:barChart>
      <c:catAx>
        <c:axId val="568904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Instancia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568901536"/>
        <c:crosses val="autoZero"/>
        <c:auto val="1"/>
        <c:lblAlgn val="ctr"/>
        <c:lblOffset val="100"/>
        <c:noMultiLvlLbl val="0"/>
      </c:catAx>
      <c:valAx>
        <c:axId val="56890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Solucion promdeio</a:t>
                </a:r>
              </a:p>
            </c:rich>
          </c:tx>
          <c:layout>
            <c:manualLayout>
              <c:xMode val="edge"/>
              <c:yMode val="edge"/>
              <c:x val="1.2941866578259964E-2"/>
              <c:y val="0.277592856928003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568904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Cantidad de nodos de BVPM entre las 3 tipos de instancias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Tipo1</c:v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Hoja1!$Q$4:$Q$8</c:f>
              <c:numCache>
                <c:formatCode>General</c:formatCode>
                <c:ptCount val="5"/>
                <c:pt idx="0">
                  <c:v>6</c:v>
                </c:pt>
                <c:pt idx="1">
                  <c:v>5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A2-45A0-B798-8C7FF5213AC3}"/>
            </c:ext>
          </c:extLst>
        </c:ser>
        <c:ser>
          <c:idx val="1"/>
          <c:order val="1"/>
          <c:tx>
            <c:v>Tipo 2 subtipo 1</c:v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Hoja1!$S$4:$S$8</c:f>
              <c:numCache>
                <c:formatCode>General</c:formatCode>
                <c:ptCount val="5"/>
                <c:pt idx="0">
                  <c:v>8</c:v>
                </c:pt>
                <c:pt idx="1">
                  <c:v>12</c:v>
                </c:pt>
                <c:pt idx="2">
                  <c:v>9</c:v>
                </c:pt>
                <c:pt idx="3">
                  <c:v>29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A2-45A0-B798-8C7FF5213AC3}"/>
            </c:ext>
          </c:extLst>
        </c:ser>
        <c:ser>
          <c:idx val="2"/>
          <c:order val="2"/>
          <c:tx>
            <c:v>Tipo 2 subtipo 2</c:v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Hoja1!$U$4:$U$8</c:f>
              <c:numCache>
                <c:formatCode>General</c:formatCode>
                <c:ptCount val="5"/>
                <c:pt idx="0">
                  <c:v>2</c:v>
                </c:pt>
                <c:pt idx="1">
                  <c:v>6</c:v>
                </c:pt>
                <c:pt idx="2">
                  <c:v>13</c:v>
                </c:pt>
                <c:pt idx="3">
                  <c:v>62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A2-45A0-B798-8C7FF5213AC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24305376"/>
        <c:axId val="724305792"/>
      </c:barChart>
      <c:catAx>
        <c:axId val="724305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Instancia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24305792"/>
        <c:crosses val="autoZero"/>
        <c:auto val="1"/>
        <c:lblAlgn val="ctr"/>
        <c:lblOffset val="100"/>
        <c:noMultiLvlLbl val="0"/>
      </c:catAx>
      <c:valAx>
        <c:axId val="72430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Nodos promdeio</a:t>
                </a:r>
              </a:p>
            </c:rich>
          </c:tx>
          <c:layout>
            <c:manualLayout>
              <c:xMode val="edge"/>
              <c:yMode val="edge"/>
              <c:x val="2.4515829095226184E-2"/>
              <c:y val="0.381648536115111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24305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Tiempo de computo de BPA entre las 3 tipos de instancias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Tipo1</c:v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numRef>
              <c:f>Hoja1!$G$4:$G$8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Hoja1!$B$30:$B$34</c:f>
              <c:numCache>
                <c:formatCode>General</c:formatCode>
                <c:ptCount val="5"/>
                <c:pt idx="0">
                  <c:v>1.7902373999999999E-2</c:v>
                </c:pt>
                <c:pt idx="1">
                  <c:v>5.0786019999999998E-3</c:v>
                </c:pt>
                <c:pt idx="2">
                  <c:v>1.3998509999999999E-3</c:v>
                </c:pt>
                <c:pt idx="3">
                  <c:v>0.63834276199999995</c:v>
                </c:pt>
                <c:pt idx="4">
                  <c:v>2.6555729E-2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43-4366-98E7-BE505E858B99}"/>
            </c:ext>
          </c:extLst>
        </c:ser>
        <c:ser>
          <c:idx val="1"/>
          <c:order val="1"/>
          <c:tx>
            <c:v>Tipo2 subtipo 1</c:v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numRef>
              <c:f>Hoja1!$G$4:$G$8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Hoja1!$D$30:$D$34</c:f>
              <c:numCache>
                <c:formatCode>General</c:formatCode>
                <c:ptCount val="5"/>
                <c:pt idx="0">
                  <c:v>0</c:v>
                </c:pt>
                <c:pt idx="1">
                  <c:v>1.3749218000000001E-2</c:v>
                </c:pt>
                <c:pt idx="2">
                  <c:v>2.9402447000000002E-2</c:v>
                </c:pt>
                <c:pt idx="3">
                  <c:v>0.51590170899999999</c:v>
                </c:pt>
                <c:pt idx="4">
                  <c:v>3.4493494E-2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43-4366-98E7-BE505E858B99}"/>
            </c:ext>
          </c:extLst>
        </c:ser>
        <c:ser>
          <c:idx val="2"/>
          <c:order val="2"/>
          <c:tx>
            <c:v>Tipo2 subtipo 2</c:v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numRef>
              <c:f>Hoja1!$G$4:$G$8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Hoja1!$F$30:$F$34</c:f>
              <c:numCache>
                <c:formatCode>General</c:formatCode>
                <c:ptCount val="5"/>
                <c:pt idx="0">
                  <c:v>0</c:v>
                </c:pt>
                <c:pt idx="1">
                  <c:v>0.19650216100000001</c:v>
                </c:pt>
                <c:pt idx="2">
                  <c:v>4.2921972000000003E-2</c:v>
                </c:pt>
                <c:pt idx="3">
                  <c:v>4.5803880999999998E-2</c:v>
                </c:pt>
                <c:pt idx="4">
                  <c:v>1.2200641999999999E-2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43-4366-98E7-BE505E858B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808664784"/>
        <c:axId val="808660624"/>
      </c:barChart>
      <c:catAx>
        <c:axId val="808664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Instancia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08660624"/>
        <c:crosses val="autoZero"/>
        <c:auto val="1"/>
        <c:lblAlgn val="ctr"/>
        <c:lblOffset val="100"/>
        <c:noMultiLvlLbl val="0"/>
      </c:catAx>
      <c:valAx>
        <c:axId val="8086606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Tiempo promedio</a:t>
                </a:r>
              </a:p>
            </c:rich>
          </c:tx>
          <c:layout>
            <c:manualLayout>
              <c:xMode val="edge"/>
              <c:yMode val="edge"/>
              <c:x val="3.7144601966333846E-2"/>
              <c:y val="0.327435646974861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0866478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Soluciones de BPA entre las 3 tipos de instancias</a:t>
            </a:r>
          </a:p>
        </c:rich>
      </c:tx>
      <c:layout>
        <c:manualLayout>
          <c:xMode val="edge"/>
          <c:yMode val="edge"/>
          <c:x val="0.24383487741628584"/>
          <c:y val="1.675774014616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Tipo1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Hoja1!$G$4:$G$8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Hoja1!$J$30:$J$34</c:f>
              <c:numCache>
                <c:formatCode>General</c:formatCode>
                <c:ptCount val="5"/>
                <c:pt idx="0">
                  <c:v>39</c:v>
                </c:pt>
                <c:pt idx="1">
                  <c:v>21</c:v>
                </c:pt>
                <c:pt idx="2">
                  <c:v>19</c:v>
                </c:pt>
                <c:pt idx="3">
                  <c:v>24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0F-45EE-B543-EAA39C5D2C6C}"/>
            </c:ext>
          </c:extLst>
        </c:ser>
        <c:ser>
          <c:idx val="1"/>
          <c:order val="1"/>
          <c:tx>
            <c:v>Tipo2 subtipo 1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Hoja1!$G$4:$G$8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Hoja1!$L$30:$L$34</c:f>
              <c:numCache>
                <c:formatCode>General</c:formatCode>
                <c:ptCount val="5"/>
                <c:pt idx="0">
                  <c:v>38</c:v>
                </c:pt>
                <c:pt idx="1">
                  <c:v>34</c:v>
                </c:pt>
                <c:pt idx="2">
                  <c:v>40</c:v>
                </c:pt>
                <c:pt idx="3">
                  <c:v>17</c:v>
                </c:pt>
                <c:pt idx="4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0F-45EE-B543-EAA39C5D2C6C}"/>
            </c:ext>
          </c:extLst>
        </c:ser>
        <c:ser>
          <c:idx val="2"/>
          <c:order val="2"/>
          <c:tx>
            <c:v>Tipo2 subtipo 2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Hoja1!$G$4:$G$8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Hoja1!$N$30:$N$34</c:f>
              <c:numCache>
                <c:formatCode>General</c:formatCode>
                <c:ptCount val="5"/>
                <c:pt idx="0">
                  <c:v>27</c:v>
                </c:pt>
                <c:pt idx="1">
                  <c:v>49</c:v>
                </c:pt>
                <c:pt idx="2">
                  <c:v>46</c:v>
                </c:pt>
                <c:pt idx="3">
                  <c:v>36</c:v>
                </c:pt>
                <c:pt idx="4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0F-45EE-B543-EAA39C5D2C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08664784"/>
        <c:axId val="808660624"/>
      </c:barChart>
      <c:catAx>
        <c:axId val="808664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Instancia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08660624"/>
        <c:crosses val="autoZero"/>
        <c:auto val="1"/>
        <c:lblAlgn val="ctr"/>
        <c:lblOffset val="100"/>
        <c:noMultiLvlLbl val="0"/>
      </c:catAx>
      <c:valAx>
        <c:axId val="808660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Solucion promedio</a:t>
                </a:r>
              </a:p>
            </c:rich>
          </c:tx>
          <c:layout>
            <c:manualLayout>
              <c:xMode val="edge"/>
              <c:yMode val="edge"/>
              <c:x val="1.0842063880190199E-2"/>
              <c:y val="0.394466646984019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0866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Cantidad de nodos de BPA entre las 3 tipos de instancias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Tipo1</c:v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Hoja1!$G$4:$G$8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Hoja1!$Q$30:$Q$34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7D-4960-970F-C317A2C10490}"/>
            </c:ext>
          </c:extLst>
        </c:ser>
        <c:ser>
          <c:idx val="1"/>
          <c:order val="1"/>
          <c:tx>
            <c:v>Tipo2 subtipo 1</c:v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Hoja1!$G$4:$G$8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Hoja1!$S$30:$S$34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7D-4960-970F-C317A2C10490}"/>
            </c:ext>
          </c:extLst>
        </c:ser>
        <c:ser>
          <c:idx val="2"/>
          <c:order val="2"/>
          <c:tx>
            <c:v>Tipo2 subtipo 2</c:v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Hoja1!$G$4:$G$8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Hoja1!$U$30:$U$34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7D-4960-970F-C317A2C1049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08664784"/>
        <c:axId val="808660624"/>
      </c:barChart>
      <c:catAx>
        <c:axId val="808664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Instancia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08660624"/>
        <c:crosses val="autoZero"/>
        <c:auto val="1"/>
        <c:lblAlgn val="ctr"/>
        <c:lblOffset val="100"/>
        <c:noMultiLvlLbl val="0"/>
      </c:catAx>
      <c:valAx>
        <c:axId val="808660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Nodos promedio</a:t>
                </a:r>
              </a:p>
            </c:rich>
          </c:tx>
          <c:layout>
            <c:manualLayout>
              <c:xMode val="edge"/>
              <c:yMode val="edge"/>
              <c:x val="1.1169350870862991E-2"/>
              <c:y val="0.356761798561526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0866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Tiempo de computo de RS entre las 3 tipos de instancias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Tipo1</c:v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numRef>
              <c:f>Hoja1!$G$4:$G$8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Hoja1!$B$56:$B$60</c:f>
              <c:numCache>
                <c:formatCode>General</c:formatCode>
                <c:ptCount val="5"/>
                <c:pt idx="0">
                  <c:v>68.177258399999999</c:v>
                </c:pt>
                <c:pt idx="1">
                  <c:v>122.7770719</c:v>
                </c:pt>
                <c:pt idx="2">
                  <c:v>195.19000299999999</c:v>
                </c:pt>
                <c:pt idx="3">
                  <c:v>249.24899350000001</c:v>
                </c:pt>
                <c:pt idx="4">
                  <c:v>314.37522799999999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DE-4B1A-A680-E72F1C0F21FD}"/>
            </c:ext>
          </c:extLst>
        </c:ser>
        <c:ser>
          <c:idx val="1"/>
          <c:order val="1"/>
          <c:tx>
            <c:v>Tipo2 subtipo 1</c:v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numRef>
              <c:f>Hoja1!$G$4:$G$8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Hoja1!$D$56:$D$60</c:f>
              <c:numCache>
                <c:formatCode>General</c:formatCode>
                <c:ptCount val="5"/>
                <c:pt idx="0">
                  <c:v>6.0829308989999999</c:v>
                </c:pt>
                <c:pt idx="1">
                  <c:v>46.917690319999998</c:v>
                </c:pt>
                <c:pt idx="2">
                  <c:v>132.7072847</c:v>
                </c:pt>
                <c:pt idx="3">
                  <c:v>345.28052730000002</c:v>
                </c:pt>
                <c:pt idx="4">
                  <c:v>690.74547610000002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DE-4B1A-A680-E72F1C0F21FD}"/>
            </c:ext>
          </c:extLst>
        </c:ser>
        <c:ser>
          <c:idx val="2"/>
          <c:order val="2"/>
          <c:tx>
            <c:v>Tipo 2 subtipo 2</c:v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val>
            <c:numRef>
              <c:f>Hoja1!$F$56:$F$60</c:f>
              <c:numCache>
                <c:formatCode>General</c:formatCode>
                <c:ptCount val="5"/>
                <c:pt idx="0">
                  <c:v>8.8755723480000004</c:v>
                </c:pt>
                <c:pt idx="1">
                  <c:v>42.630152080000002</c:v>
                </c:pt>
                <c:pt idx="2">
                  <c:v>88.776380590000002</c:v>
                </c:pt>
                <c:pt idx="3">
                  <c:v>146.48293720000001</c:v>
                </c:pt>
                <c:pt idx="4">
                  <c:v>294.82939169999997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DE-4B1A-A680-E72F1C0F21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808664784"/>
        <c:axId val="808660624"/>
      </c:barChart>
      <c:catAx>
        <c:axId val="808664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Instancia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08660624"/>
        <c:crosses val="autoZero"/>
        <c:auto val="1"/>
        <c:lblAlgn val="ctr"/>
        <c:lblOffset val="100"/>
        <c:noMultiLvlLbl val="0"/>
      </c:catAx>
      <c:valAx>
        <c:axId val="8086606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Tiempo promedio</a:t>
                </a:r>
              </a:p>
            </c:rich>
          </c:tx>
          <c:layout>
            <c:manualLayout>
              <c:xMode val="edge"/>
              <c:yMode val="edge"/>
              <c:x val="5.6247107581576847E-2"/>
              <c:y val="0.342908132470358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0866478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D76-C218-42D5-9C15-0538AB2C44DC}" type="datetimeFigureOut">
              <a:rPr lang="es-MX" smtClean="0"/>
              <a:t>11/05/2022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F060-C597-4345-B379-3F1C706E9B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093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D76-C218-42D5-9C15-0538AB2C44DC}" type="datetimeFigureOut">
              <a:rPr lang="es-MX" smtClean="0"/>
              <a:t>11/05/2022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F060-C597-4345-B379-3F1C706E9B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269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D76-C218-42D5-9C15-0538AB2C44DC}" type="datetimeFigureOut">
              <a:rPr lang="es-MX" smtClean="0"/>
              <a:t>11/05/2022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F060-C597-4345-B379-3F1C706E9B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157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D76-C218-42D5-9C15-0538AB2C44DC}" type="datetimeFigureOut">
              <a:rPr lang="es-MX" smtClean="0"/>
              <a:t>11/05/2022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F060-C597-4345-B379-3F1C706E9B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995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D76-C218-42D5-9C15-0538AB2C44DC}" type="datetimeFigureOut">
              <a:rPr lang="es-MX" smtClean="0"/>
              <a:t>11/05/2022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F060-C597-4345-B379-3F1C706E9B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924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D76-C218-42D5-9C15-0538AB2C44DC}" type="datetimeFigureOut">
              <a:rPr lang="es-MX" smtClean="0"/>
              <a:t>11/05/2022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F060-C597-4345-B379-3F1C706E9B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102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D76-C218-42D5-9C15-0538AB2C44DC}" type="datetimeFigureOut">
              <a:rPr lang="es-MX" smtClean="0"/>
              <a:t>11/05/2022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F060-C597-4345-B379-3F1C706E9B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731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D76-C218-42D5-9C15-0538AB2C44DC}" type="datetimeFigureOut">
              <a:rPr lang="es-MX" smtClean="0"/>
              <a:t>11/05/2022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F060-C597-4345-B379-3F1C706E9B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258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D76-C218-42D5-9C15-0538AB2C44DC}" type="datetimeFigureOut">
              <a:rPr lang="es-MX" smtClean="0"/>
              <a:t>11/05/2022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F060-C597-4345-B379-3F1C706E9B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141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D76-C218-42D5-9C15-0538AB2C44DC}" type="datetimeFigureOut">
              <a:rPr lang="es-MX" smtClean="0"/>
              <a:t>11/05/2022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F060-C597-4345-B379-3F1C706E9B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792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D76-C218-42D5-9C15-0538AB2C44DC}" type="datetimeFigureOut">
              <a:rPr lang="es-MX" smtClean="0"/>
              <a:t>11/05/2022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F060-C597-4345-B379-3F1C706E9B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289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0ED76-C218-42D5-9C15-0538AB2C44DC}" type="datetimeFigureOut">
              <a:rPr lang="es-MX" smtClean="0"/>
              <a:t>11/05/2022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2F060-C597-4345-B379-3F1C706E9B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7608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DB33E62-E72B-421D-3E41-1CA8BAFEAC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5"/>
          <a:stretch/>
        </p:blipFill>
        <p:spPr>
          <a:xfrm>
            <a:off x="522514" y="45584"/>
            <a:ext cx="11484403" cy="676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09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133AFF7-5D9E-5CD1-D94D-020C4A8E99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44"/>
          <a:stretch/>
        </p:blipFill>
        <p:spPr>
          <a:xfrm>
            <a:off x="829369" y="0"/>
            <a:ext cx="1053326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6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B2CF82F-72FA-0E40-6A1C-89663228DF9A}"/>
              </a:ext>
            </a:extLst>
          </p:cNvPr>
          <p:cNvSpPr txBox="1"/>
          <p:nvPr/>
        </p:nvSpPr>
        <p:spPr>
          <a:xfrm>
            <a:off x="3049138" y="225971"/>
            <a:ext cx="609372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b="1" u="sng" dirty="0">
                <a:solidFill>
                  <a:srgbClr val="539DD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DESCRIPCIÓN DE LAS INSTANCIAS</a:t>
            </a:r>
            <a:endParaRPr lang="es-MX" sz="1800" dirty="0">
              <a:solidFill>
                <a:srgbClr val="539DDA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C9925A2-25C8-55CA-6848-F3701A4AB196}"/>
              </a:ext>
            </a:extLst>
          </p:cNvPr>
          <p:cNvSpPr txBox="1"/>
          <p:nvPr/>
        </p:nvSpPr>
        <p:spPr>
          <a:xfrm>
            <a:off x="759725" y="783026"/>
            <a:ext cx="10454185" cy="2461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Habrá </a:t>
            </a:r>
            <a:r>
              <a:rPr lang="es-MX" sz="1800" dirty="0">
                <a:solidFill>
                  <a:srgbClr val="4ECAB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 tipos de instancias </a:t>
            </a:r>
            <a:r>
              <a:rPr lang="es-MX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diferentes, cada </a:t>
            </a:r>
            <a:r>
              <a:rPr lang="es-MX" sz="1800" dirty="0">
                <a:solidFill>
                  <a:srgbClr val="4ECAB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tipo tendrá 5 instancias </a:t>
            </a:r>
            <a:r>
              <a:rPr lang="es-MX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distintas generadas por el código creador de grafos lo cual hace que cada instancia (sin importar el tipo) sea única.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MX" dirty="0">
              <a:solidFill>
                <a:srgbClr val="DCDCAA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solidFill>
                  <a:srgbClr val="DCDCA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Cada instancias (de tipo1, tipo2 subtipo 1 y 2) se </a:t>
            </a:r>
            <a:r>
              <a:rPr lang="es-MX" dirty="0">
                <a:solidFill>
                  <a:srgbClr val="4ECAB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probara con los 3 algoritmos 5 veces</a:t>
            </a:r>
            <a:r>
              <a:rPr lang="es-MX" dirty="0">
                <a:solidFill>
                  <a:srgbClr val="DCDCA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 En total se realizaron 225 pruebas.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FC6C867F-F456-13A3-79D7-844F0D3A6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50126"/>
              </p:ext>
            </p:extLst>
          </p:nvPr>
        </p:nvGraphicFramePr>
        <p:xfrm>
          <a:off x="623247" y="3426037"/>
          <a:ext cx="10590663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0221">
                  <a:extLst>
                    <a:ext uri="{9D8B030D-6E8A-4147-A177-3AD203B41FA5}">
                      <a16:colId xmlns:a16="http://schemas.microsoft.com/office/drawing/2014/main" val="2258866499"/>
                    </a:ext>
                  </a:extLst>
                </a:gridCol>
                <a:gridCol w="3530221">
                  <a:extLst>
                    <a:ext uri="{9D8B030D-6E8A-4147-A177-3AD203B41FA5}">
                      <a16:colId xmlns:a16="http://schemas.microsoft.com/office/drawing/2014/main" val="3591655713"/>
                    </a:ext>
                  </a:extLst>
                </a:gridCol>
                <a:gridCol w="3530221">
                  <a:extLst>
                    <a:ext uri="{9D8B030D-6E8A-4147-A177-3AD203B41FA5}">
                      <a16:colId xmlns:a16="http://schemas.microsoft.com/office/drawing/2014/main" val="1806006657"/>
                    </a:ext>
                  </a:extLst>
                </a:gridCol>
              </a:tblGrid>
              <a:tr h="356956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DCDCAA"/>
                          </a:solidFill>
                        </a:rPr>
                        <a:t>TIPO 1</a:t>
                      </a:r>
                      <a:endParaRPr lang="es-MX" dirty="0">
                        <a:solidFill>
                          <a:srgbClr val="DCDCAA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DCDCAA"/>
                          </a:solidFill>
                        </a:rPr>
                        <a:t>TIPO 2 SUBTIPO 1</a:t>
                      </a:r>
                      <a:endParaRPr lang="es-MX" dirty="0">
                        <a:solidFill>
                          <a:srgbClr val="DCDCAA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DCDCAA"/>
                          </a:solidFill>
                        </a:rPr>
                        <a:t>TIPO 2 SUBTIPO 2</a:t>
                      </a:r>
                      <a:endParaRPr lang="es-MX" dirty="0">
                        <a:solidFill>
                          <a:srgbClr val="DCDCAA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755777"/>
                  </a:ext>
                </a:extLst>
              </a:tr>
              <a:tr h="193636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MX" dirty="0">
                          <a:solidFill>
                            <a:srgbClr val="DCDCAA"/>
                          </a:solidFill>
                        </a:rPr>
                        <a:t>Numero de nodos del grafo </a:t>
                      </a:r>
                      <a:r>
                        <a:rPr lang="es-MX" dirty="0">
                          <a:solidFill>
                            <a:srgbClr val="4ECAB1"/>
                          </a:solidFill>
                        </a:rPr>
                        <a:t>constantes</a:t>
                      </a:r>
                      <a:r>
                        <a:rPr lang="es-MX" dirty="0">
                          <a:solidFill>
                            <a:srgbClr val="DCDCAA"/>
                          </a:solidFill>
                        </a:rPr>
                        <a:t>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s-MX" dirty="0">
                        <a:solidFill>
                          <a:srgbClr val="DCDCAA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MX" dirty="0">
                          <a:solidFill>
                            <a:srgbClr val="DCDCAA"/>
                          </a:solidFill>
                        </a:rPr>
                        <a:t>Numero de nodos adyacentes </a:t>
                      </a:r>
                      <a:r>
                        <a:rPr lang="es-MX" dirty="0">
                          <a:solidFill>
                            <a:srgbClr val="4ECAB1"/>
                          </a:solidFill>
                        </a:rPr>
                        <a:t>variables</a:t>
                      </a:r>
                      <a:r>
                        <a:rPr lang="es-MX" dirty="0">
                          <a:solidFill>
                            <a:srgbClr val="DCDCAA"/>
                          </a:solidFill>
                        </a:rPr>
                        <a:t>.</a:t>
                      </a:r>
                      <a:endParaRPr lang="es-MX" dirty="0">
                        <a:solidFill>
                          <a:srgbClr val="DCDCAA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MX" dirty="0">
                          <a:solidFill>
                            <a:srgbClr val="DCDCAA"/>
                          </a:solidFill>
                        </a:rPr>
                        <a:t>Numero de nodos del grafo </a:t>
                      </a:r>
                      <a:r>
                        <a:rPr lang="es-MX" dirty="0">
                          <a:solidFill>
                            <a:srgbClr val="4ECAB1"/>
                          </a:solidFill>
                        </a:rPr>
                        <a:t>variables</a:t>
                      </a:r>
                      <a:r>
                        <a:rPr lang="es-MX" dirty="0">
                          <a:solidFill>
                            <a:srgbClr val="DCDCAA"/>
                          </a:solidFill>
                        </a:rPr>
                        <a:t>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s-MX" dirty="0">
                        <a:solidFill>
                          <a:srgbClr val="DCDCAA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MX" dirty="0">
                          <a:solidFill>
                            <a:srgbClr val="DCDCAA"/>
                          </a:solidFill>
                        </a:rPr>
                        <a:t>Numero de nodos adyacentes iguales para todas las instancias de este tipo, </a:t>
                      </a:r>
                      <a:r>
                        <a:rPr lang="es-MX" dirty="0">
                          <a:solidFill>
                            <a:srgbClr val="4ECAB1"/>
                          </a:solidFill>
                        </a:rPr>
                        <a:t>5% de nodos adyacentes.</a:t>
                      </a:r>
                      <a:endParaRPr lang="es-MX" dirty="0">
                        <a:solidFill>
                          <a:srgbClr val="4ECAB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s-MX" dirty="0">
                          <a:solidFill>
                            <a:srgbClr val="DCDCAA"/>
                          </a:solidFill>
                        </a:rPr>
                        <a:t>Numero de nodos del grafo </a:t>
                      </a:r>
                      <a:r>
                        <a:rPr lang="es-MX" dirty="0">
                          <a:solidFill>
                            <a:srgbClr val="4ECAB1"/>
                          </a:solidFill>
                        </a:rPr>
                        <a:t>variables</a:t>
                      </a:r>
                      <a:r>
                        <a:rPr lang="es-MX" dirty="0">
                          <a:solidFill>
                            <a:srgbClr val="DCDCAA"/>
                          </a:solidFill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s-MX" dirty="0">
                        <a:solidFill>
                          <a:srgbClr val="DCDCAA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MX" dirty="0">
                          <a:solidFill>
                            <a:srgbClr val="DCDCAA"/>
                          </a:solidFill>
                        </a:rPr>
                        <a:t>Numero de nodos iguales para todos las instancias de este tipo,  </a:t>
                      </a:r>
                      <a:r>
                        <a:rPr lang="es-MX" dirty="0">
                          <a:solidFill>
                            <a:srgbClr val="4ECAB1"/>
                          </a:solidFill>
                        </a:rPr>
                        <a:t>20 nodos adyacentes</a:t>
                      </a:r>
                      <a:r>
                        <a:rPr lang="es-MX" dirty="0">
                          <a:solidFill>
                            <a:srgbClr val="DCDCAA"/>
                          </a:solidFill>
                        </a:rPr>
                        <a:t>.</a:t>
                      </a:r>
                      <a:endParaRPr lang="es-MX" dirty="0">
                        <a:solidFill>
                          <a:srgbClr val="DCDCAA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756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992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A3B4F64-70C4-DB9F-B681-02E3F8CA6372}"/>
              </a:ext>
            </a:extLst>
          </p:cNvPr>
          <p:cNvSpPr txBox="1"/>
          <p:nvPr/>
        </p:nvSpPr>
        <p:spPr>
          <a:xfrm>
            <a:off x="447459" y="392593"/>
            <a:ext cx="11297081" cy="2163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b="1" u="sng" dirty="0">
                <a:solidFill>
                  <a:srgbClr val="539DD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QUE SE ESPERA DEL EXPERIMENTO</a:t>
            </a:r>
            <a:endParaRPr lang="es-MX" sz="1800" dirty="0">
              <a:solidFill>
                <a:srgbClr val="539DDA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 que se espera observar en la experimentación es si afecta el tiempo de cómputo los siguientes parámetros del grafo: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MX" sz="1800" dirty="0">
              <a:solidFill>
                <a:srgbClr val="DCDCAA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s-MX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 numero de nodos que tiene el grafo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s-MX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 numero de nodos adyacentes por nodo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BD2C5F-16A6-482F-605F-D2DEA2ED2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19" y="2928102"/>
            <a:ext cx="3932774" cy="306277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9495308-D0D2-5D82-9576-E01316C73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905" y="2928102"/>
            <a:ext cx="3568085" cy="306277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E219DBD-E37F-828A-86EE-AF3679E41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706" y="2928103"/>
            <a:ext cx="3568085" cy="306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12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9C0EA643-4868-7770-3797-96FE4B8F5822}"/>
              </a:ext>
            </a:extLst>
          </p:cNvPr>
          <p:cNvSpPr txBox="1"/>
          <p:nvPr/>
        </p:nvSpPr>
        <p:spPr>
          <a:xfrm>
            <a:off x="1169921" y="5682434"/>
            <a:ext cx="343298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 1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5E71A34-69B4-7E1B-CA07-466A22F49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921" y="800014"/>
            <a:ext cx="3302759" cy="473186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90D265C-4411-BCDA-B400-36F969933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680" y="800014"/>
            <a:ext cx="3561687" cy="47318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1E17C9F-418E-B234-ED63-DEB93C4BD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157" y="792607"/>
            <a:ext cx="3542993" cy="473186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DA49BEC-A4EC-0748-40AB-BA2A90C2B3B3}"/>
              </a:ext>
            </a:extLst>
          </p:cNvPr>
          <p:cNvSpPr txBox="1"/>
          <p:nvPr/>
        </p:nvSpPr>
        <p:spPr>
          <a:xfrm>
            <a:off x="2124880" y="266770"/>
            <a:ext cx="822163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b="1" u="sng" dirty="0">
                <a:solidFill>
                  <a:srgbClr val="539DD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INSTANCIAS USADAS PARA ESTA EXPERIMENTACIÓN </a:t>
            </a:r>
            <a:endParaRPr lang="es-MX" sz="1800" dirty="0">
              <a:solidFill>
                <a:srgbClr val="539DDA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BDDF4D8-5E47-A81B-DD7D-39365C29F346}"/>
              </a:ext>
            </a:extLst>
          </p:cNvPr>
          <p:cNvSpPr txBox="1"/>
          <p:nvPr/>
        </p:nvSpPr>
        <p:spPr>
          <a:xfrm>
            <a:off x="4472680" y="5539288"/>
            <a:ext cx="3432981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 2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SUBTIPO1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738298C-DE56-05AB-BCA7-0C3593D9C0DE}"/>
              </a:ext>
            </a:extLst>
          </p:cNvPr>
          <p:cNvSpPr txBox="1"/>
          <p:nvPr/>
        </p:nvSpPr>
        <p:spPr>
          <a:xfrm>
            <a:off x="8089162" y="5539529"/>
            <a:ext cx="3432981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 2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SUBTIPO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052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9C0EA643-4868-7770-3797-96FE4B8F5822}"/>
              </a:ext>
            </a:extLst>
          </p:cNvPr>
          <p:cNvSpPr txBox="1"/>
          <p:nvPr/>
        </p:nvSpPr>
        <p:spPr>
          <a:xfrm>
            <a:off x="823130" y="654490"/>
            <a:ext cx="10545739" cy="5549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b="1" u="sng" dirty="0">
                <a:solidFill>
                  <a:srgbClr val="539DD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INSTANCIAS USADAS PARA ESTA EXPERIMENTACIÓN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MX" sz="1800" b="1" u="sng" dirty="0">
              <a:solidFill>
                <a:srgbClr val="539DDA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Las instancias de tipo 1 tendrán </a:t>
            </a:r>
            <a:r>
              <a:rPr lang="es-MX" sz="1800" dirty="0">
                <a:solidFill>
                  <a:srgbClr val="4ECAB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500 nodos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Ruta a buscar en las instancias de tipo 1 es: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s-MX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ruta nodo 100 al nodo 400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endParaRPr lang="es-MX" sz="1800" dirty="0">
              <a:solidFill>
                <a:srgbClr val="DCDCAA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Las instancias de tipo 2, subtipo 1 y 2 tendrán </a:t>
            </a:r>
            <a:r>
              <a:rPr lang="es-MX" sz="1800" dirty="0">
                <a:solidFill>
                  <a:srgbClr val="4ECAB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200,400,600,800 y 1000 nodos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Rutas a buscar en las instancias de tipo 2 son: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s-MX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Instancias 200n10a (5%) y 200n20a (f) se buscará la ruta del nodo </a:t>
            </a:r>
            <a:r>
              <a:rPr lang="es-MX" sz="1800" dirty="0">
                <a:solidFill>
                  <a:srgbClr val="4ECAB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50 a 150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s-MX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Instancias 400n20a (5%) y 400n20a (f) se buscará ruta del nodo </a:t>
            </a:r>
            <a:r>
              <a:rPr lang="es-MX" sz="1800" dirty="0">
                <a:solidFill>
                  <a:srgbClr val="4ECAB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50 a 350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s-MX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Instancias 600n30a (5%) y 600n20a (f) se buscará la ruta del </a:t>
            </a:r>
            <a:r>
              <a:rPr lang="es-MX" sz="1800" dirty="0">
                <a:solidFill>
                  <a:srgbClr val="4ECAB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nodo 50 a 550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s-MX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Instancias 800n40a (5%) y 800n20a (f) se buscará la ruta del </a:t>
            </a:r>
            <a:r>
              <a:rPr lang="es-MX" sz="1800" dirty="0">
                <a:solidFill>
                  <a:srgbClr val="4ECAB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nodo 50 a 750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s-MX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Instancias 1000n50a (5%) y 1000n20a (f) se buscará la ruta del </a:t>
            </a:r>
            <a:r>
              <a:rPr lang="es-MX" sz="1800" dirty="0">
                <a:solidFill>
                  <a:srgbClr val="4ECAB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nodo 50 a 950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endParaRPr lang="es-MX" dirty="0">
              <a:solidFill>
                <a:srgbClr val="DCDCAA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endParaRPr lang="es-MX" sz="1800" dirty="0">
              <a:solidFill>
                <a:srgbClr val="DCDCAA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844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6F2A387-7B20-5A4D-4649-5E57B58B3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943" y="0"/>
            <a:ext cx="9810114" cy="653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7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E4FE3E3-81D1-F6CC-24E5-0F56C1AC1037}"/>
              </a:ext>
            </a:extLst>
          </p:cNvPr>
          <p:cNvSpPr txBox="1"/>
          <p:nvPr/>
        </p:nvSpPr>
        <p:spPr>
          <a:xfrm>
            <a:off x="349250" y="2817679"/>
            <a:ext cx="11493500" cy="1222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rgbClr val="539DD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GRAFICAS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rgbClr val="539DD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 LA CREACION DE LAS INSTANCIAS</a:t>
            </a:r>
          </a:p>
        </p:txBody>
      </p:sp>
    </p:spTree>
    <p:extLst>
      <p:ext uri="{BB962C8B-B14F-4D97-AF65-F5344CB8AC3E}">
        <p14:creationId xmlns:p14="http://schemas.microsoft.com/office/powerpoint/2010/main" val="526521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9AB4C1F4-86F9-12F6-4615-574CB83291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0443745"/>
              </p:ext>
            </p:extLst>
          </p:nvPr>
        </p:nvGraphicFramePr>
        <p:xfrm>
          <a:off x="861966" y="445607"/>
          <a:ext cx="10468068" cy="5966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8093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8C0909BF-314E-4302-9A61-A28C5FE961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8167842"/>
              </p:ext>
            </p:extLst>
          </p:nvPr>
        </p:nvGraphicFramePr>
        <p:xfrm>
          <a:off x="1333500" y="531674"/>
          <a:ext cx="9525000" cy="5794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2852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E4FE3E3-81D1-F6CC-24E5-0F56C1AC1037}"/>
              </a:ext>
            </a:extLst>
          </p:cNvPr>
          <p:cNvSpPr txBox="1"/>
          <p:nvPr/>
        </p:nvSpPr>
        <p:spPr>
          <a:xfrm>
            <a:off x="2301922" y="2817679"/>
            <a:ext cx="7588155" cy="1222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rgbClr val="539DD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GRAFICAS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rgbClr val="539DD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 ALGORTMO BVPM</a:t>
            </a:r>
          </a:p>
        </p:txBody>
      </p:sp>
    </p:spTree>
    <p:extLst>
      <p:ext uri="{BB962C8B-B14F-4D97-AF65-F5344CB8AC3E}">
        <p14:creationId xmlns:p14="http://schemas.microsoft.com/office/powerpoint/2010/main" val="266214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50E6B64-94DD-5621-3A95-9EEB828AC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3"/>
          <a:stretch/>
        </p:blipFill>
        <p:spPr>
          <a:xfrm>
            <a:off x="803910" y="0"/>
            <a:ext cx="10584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72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DE3EC215-A465-7699-74B0-C4ACDA9372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5144790"/>
              </p:ext>
            </p:extLst>
          </p:nvPr>
        </p:nvGraphicFramePr>
        <p:xfrm>
          <a:off x="1694597" y="424380"/>
          <a:ext cx="8802805" cy="6009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0619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59E128A-9C6F-148C-965B-9BFB4BF194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0111938"/>
              </p:ext>
            </p:extLst>
          </p:nvPr>
        </p:nvGraphicFramePr>
        <p:xfrm>
          <a:off x="1255595" y="395784"/>
          <a:ext cx="9583002" cy="5841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1036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3334DAB6-EB51-7477-1953-7AB4309F7F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358445"/>
              </p:ext>
            </p:extLst>
          </p:nvPr>
        </p:nvGraphicFramePr>
        <p:xfrm>
          <a:off x="752919" y="477699"/>
          <a:ext cx="10370006" cy="5902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7665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E4FE3E3-81D1-F6CC-24E5-0F56C1AC1037}"/>
              </a:ext>
            </a:extLst>
          </p:cNvPr>
          <p:cNvSpPr txBox="1"/>
          <p:nvPr/>
        </p:nvSpPr>
        <p:spPr>
          <a:xfrm>
            <a:off x="2424752" y="2817679"/>
            <a:ext cx="7588155" cy="1222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rgbClr val="539DD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GRAFICAS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rgbClr val="539DD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 ALGORTMO BPA</a:t>
            </a:r>
          </a:p>
        </p:txBody>
      </p:sp>
    </p:spTree>
    <p:extLst>
      <p:ext uri="{BB962C8B-B14F-4D97-AF65-F5344CB8AC3E}">
        <p14:creationId xmlns:p14="http://schemas.microsoft.com/office/powerpoint/2010/main" val="1846904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E3F710F3-7E6B-4F11-875D-169AA55A93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5115817"/>
              </p:ext>
            </p:extLst>
          </p:nvPr>
        </p:nvGraphicFramePr>
        <p:xfrm>
          <a:off x="1109003" y="601394"/>
          <a:ext cx="9973993" cy="5655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355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6D9DA9EE-18AB-4F9B-BF88-78A06F1F89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536090"/>
              </p:ext>
            </p:extLst>
          </p:nvPr>
        </p:nvGraphicFramePr>
        <p:xfrm>
          <a:off x="1050971" y="272955"/>
          <a:ext cx="10440444" cy="6100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1100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59532CD0-387A-4578-849C-21E8A2E31B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406179"/>
              </p:ext>
            </p:extLst>
          </p:nvPr>
        </p:nvGraphicFramePr>
        <p:xfrm>
          <a:off x="1141862" y="651680"/>
          <a:ext cx="9908275" cy="5554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3247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E4FE3E3-81D1-F6CC-24E5-0F56C1AC1037}"/>
              </a:ext>
            </a:extLst>
          </p:cNvPr>
          <p:cNvSpPr txBox="1"/>
          <p:nvPr/>
        </p:nvSpPr>
        <p:spPr>
          <a:xfrm>
            <a:off x="2301922" y="2817679"/>
            <a:ext cx="7588155" cy="1222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rgbClr val="539DD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GRAFICAS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rgbClr val="539DD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 ALGORTMO RS</a:t>
            </a:r>
          </a:p>
        </p:txBody>
      </p:sp>
    </p:spTree>
    <p:extLst>
      <p:ext uri="{BB962C8B-B14F-4D97-AF65-F5344CB8AC3E}">
        <p14:creationId xmlns:p14="http://schemas.microsoft.com/office/powerpoint/2010/main" val="936321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EAB1778A-3BA1-46B9-A350-1F6D1EAD23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357959"/>
              </p:ext>
            </p:extLst>
          </p:nvPr>
        </p:nvGraphicFramePr>
        <p:xfrm>
          <a:off x="1107743" y="290015"/>
          <a:ext cx="9976513" cy="6277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4168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3961723A-1DDD-4A67-B8B0-285AC36023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9546542"/>
              </p:ext>
            </p:extLst>
          </p:nvPr>
        </p:nvGraphicFramePr>
        <p:xfrm>
          <a:off x="1216925" y="617561"/>
          <a:ext cx="9758149" cy="5622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537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798FB19-06AB-24B5-80C4-8F007D9DCEF0}"/>
              </a:ext>
            </a:extLst>
          </p:cNvPr>
          <p:cNvSpPr txBox="1"/>
          <p:nvPr/>
        </p:nvSpPr>
        <p:spPr>
          <a:xfrm>
            <a:off x="2235200" y="274203"/>
            <a:ext cx="7217361" cy="772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b="1" u="sng" dirty="0">
                <a:solidFill>
                  <a:srgbClr val="539DD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Biome" panose="020B0502040204020203" pitchFamily="34" charset="0"/>
              </a:rPr>
              <a:t>DESCRIPCIÓN DEL PROBLEMA</a:t>
            </a:r>
            <a:endParaRPr lang="es-MX" sz="1800" b="1" dirty="0">
              <a:solidFill>
                <a:srgbClr val="539DDA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Biome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 problema es encontrar la ruta más corta en un grafo.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9A99088-01C6-F6DA-D15F-7A821FE14023}"/>
              </a:ext>
            </a:extLst>
          </p:cNvPr>
          <p:cNvSpPr txBox="1"/>
          <p:nvPr/>
        </p:nvSpPr>
        <p:spPr>
          <a:xfrm>
            <a:off x="440030" y="1310915"/>
            <a:ext cx="10807700" cy="10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b="1" u="sng" dirty="0">
                <a:solidFill>
                  <a:srgbClr val="539DD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DESCRIPCIÓN DEL ESTADO INICIAL Y DEL ESTADO FINAL</a:t>
            </a:r>
            <a:endParaRPr lang="es-MX" sz="1800" dirty="0">
              <a:solidFill>
                <a:srgbClr val="539DDA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 estado inicial y final es representado por la imagen 1 y 2, el nodo inicial es el nodo 2 y el nodo final es el nodo 5.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F9F7BBB-CEE1-C321-DE62-E1E64F1CB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679" y="2643990"/>
            <a:ext cx="6744641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90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4CDACB09-0EFD-4C11-B5C7-D91B6A8880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7239129"/>
              </p:ext>
            </p:extLst>
          </p:nvPr>
        </p:nvGraphicFramePr>
        <p:xfrm>
          <a:off x="941696" y="409433"/>
          <a:ext cx="10495128" cy="5909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3579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E370047-BF2D-87CE-541C-E8A2A6D48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86" y="0"/>
            <a:ext cx="9776428" cy="646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372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E4FE3E3-81D1-F6CC-24E5-0F56C1AC1037}"/>
              </a:ext>
            </a:extLst>
          </p:cNvPr>
          <p:cNvSpPr txBox="1"/>
          <p:nvPr/>
        </p:nvSpPr>
        <p:spPr>
          <a:xfrm>
            <a:off x="2418037" y="2835889"/>
            <a:ext cx="7588155" cy="593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RESULTADOS DE LAS INSTANCIAS</a:t>
            </a:r>
          </a:p>
        </p:txBody>
      </p:sp>
    </p:spTree>
    <p:extLst>
      <p:ext uri="{BB962C8B-B14F-4D97-AF65-F5344CB8AC3E}">
        <p14:creationId xmlns:p14="http://schemas.microsoft.com/office/powerpoint/2010/main" val="2715936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D727A88-EFF7-79D5-3BA1-F2AD1104A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773234"/>
              </p:ext>
            </p:extLst>
          </p:nvPr>
        </p:nvGraphicFramePr>
        <p:xfrm>
          <a:off x="1294369" y="1203369"/>
          <a:ext cx="9794332" cy="39872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448583">
                  <a:extLst>
                    <a:ext uri="{9D8B030D-6E8A-4147-A177-3AD203B41FA5}">
                      <a16:colId xmlns:a16="http://schemas.microsoft.com/office/drawing/2014/main" val="658320016"/>
                    </a:ext>
                  </a:extLst>
                </a:gridCol>
                <a:gridCol w="2448583">
                  <a:extLst>
                    <a:ext uri="{9D8B030D-6E8A-4147-A177-3AD203B41FA5}">
                      <a16:colId xmlns:a16="http://schemas.microsoft.com/office/drawing/2014/main" val="2962133117"/>
                    </a:ext>
                  </a:extLst>
                </a:gridCol>
                <a:gridCol w="2448583">
                  <a:extLst>
                    <a:ext uri="{9D8B030D-6E8A-4147-A177-3AD203B41FA5}">
                      <a16:colId xmlns:a16="http://schemas.microsoft.com/office/drawing/2014/main" val="4257245676"/>
                    </a:ext>
                  </a:extLst>
                </a:gridCol>
                <a:gridCol w="2448583">
                  <a:extLst>
                    <a:ext uri="{9D8B030D-6E8A-4147-A177-3AD203B41FA5}">
                      <a16:colId xmlns:a16="http://schemas.microsoft.com/office/drawing/2014/main" val="3989577539"/>
                    </a:ext>
                  </a:extLst>
                </a:gridCol>
              </a:tblGrid>
              <a:tr h="9968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TIEMPO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SOLUCION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NODOS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463138"/>
                  </a:ext>
                </a:extLst>
              </a:tr>
              <a:tr h="9968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TIPO 1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0.0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90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20009"/>
                  </a:ext>
                </a:extLst>
              </a:tr>
              <a:tr h="9968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TIPO 2 SUBTIPO 1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0.004330111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216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74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571411"/>
                  </a:ext>
                </a:extLst>
              </a:tr>
              <a:tr h="9968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TIPO 2 SUBTIPO 2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0.0044703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299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108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21333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22D013AE-D53B-572E-B814-4B8B240B66EB}"/>
              </a:ext>
            </a:extLst>
          </p:cNvPr>
          <p:cNvSpPr txBox="1"/>
          <p:nvPr/>
        </p:nvSpPr>
        <p:spPr>
          <a:xfrm>
            <a:off x="1397001" y="5318834"/>
            <a:ext cx="9540544" cy="343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600" i="1" dirty="0">
                <a:solidFill>
                  <a:srgbClr val="DCDCA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MX" sz="1600" i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uma de promedios de cada parámetro en cada tipo de instancia para el algoritmo BVPM</a:t>
            </a:r>
            <a:endParaRPr lang="es-MX" sz="1600" dirty="0">
              <a:solidFill>
                <a:srgbClr val="DCDCA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C13CE6-C1F0-D180-0E7C-8BA29D481FCA}"/>
              </a:ext>
            </a:extLst>
          </p:cNvPr>
          <p:cNvSpPr txBox="1"/>
          <p:nvPr/>
        </p:nvSpPr>
        <p:spPr>
          <a:xfrm>
            <a:off x="2080715" y="492020"/>
            <a:ext cx="822163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b="1" u="sng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RESULTADOS BVPM</a:t>
            </a:r>
            <a:endParaRPr lang="es-MX" sz="1800" dirty="0">
              <a:solidFill>
                <a:srgbClr val="C586C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304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2D013AE-D53B-572E-B814-4B8B240B66EB}"/>
              </a:ext>
            </a:extLst>
          </p:cNvPr>
          <p:cNvSpPr txBox="1"/>
          <p:nvPr/>
        </p:nvSpPr>
        <p:spPr>
          <a:xfrm>
            <a:off x="1471790" y="5348121"/>
            <a:ext cx="9617123" cy="343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600" i="1" dirty="0">
                <a:solidFill>
                  <a:srgbClr val="DCDCA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MX" sz="1600" i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uma de promedios de cada parámetro en cada tipo de instancia para el algoritmo BPA</a:t>
            </a:r>
            <a:endParaRPr lang="es-MX" sz="1600" dirty="0">
              <a:solidFill>
                <a:srgbClr val="DCDCA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8E30F6CF-D21A-0DEB-C190-69E2B6AB5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58332"/>
              </p:ext>
            </p:extLst>
          </p:nvPr>
        </p:nvGraphicFramePr>
        <p:xfrm>
          <a:off x="1471790" y="1338005"/>
          <a:ext cx="9364532" cy="388908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341133">
                  <a:extLst>
                    <a:ext uri="{9D8B030D-6E8A-4147-A177-3AD203B41FA5}">
                      <a16:colId xmlns:a16="http://schemas.microsoft.com/office/drawing/2014/main" val="527713572"/>
                    </a:ext>
                  </a:extLst>
                </a:gridCol>
                <a:gridCol w="2341133">
                  <a:extLst>
                    <a:ext uri="{9D8B030D-6E8A-4147-A177-3AD203B41FA5}">
                      <a16:colId xmlns:a16="http://schemas.microsoft.com/office/drawing/2014/main" val="3627525675"/>
                    </a:ext>
                  </a:extLst>
                </a:gridCol>
                <a:gridCol w="2341133">
                  <a:extLst>
                    <a:ext uri="{9D8B030D-6E8A-4147-A177-3AD203B41FA5}">
                      <a16:colId xmlns:a16="http://schemas.microsoft.com/office/drawing/2014/main" val="1060775886"/>
                    </a:ext>
                  </a:extLst>
                </a:gridCol>
                <a:gridCol w="2341133">
                  <a:extLst>
                    <a:ext uri="{9D8B030D-6E8A-4147-A177-3AD203B41FA5}">
                      <a16:colId xmlns:a16="http://schemas.microsoft.com/office/drawing/2014/main" val="3881728079"/>
                    </a:ext>
                  </a:extLst>
                </a:gridCol>
              </a:tblGrid>
              <a:tr h="9722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MX" sz="2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TIEMPO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SOLUCION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>
                          <a:effectLst/>
                          <a:latin typeface="Consolas" panose="020B0609020204030204" pitchFamily="49" charset="0"/>
                        </a:rPr>
                        <a:t>NODOS</a:t>
                      </a:r>
                      <a:endParaRPr lang="es-MX" sz="2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235639"/>
                  </a:ext>
                </a:extLst>
              </a:tr>
              <a:tr h="9722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TIPO 1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0.689279318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117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>
                          <a:effectLst/>
                          <a:latin typeface="Consolas" panose="020B0609020204030204" pitchFamily="49" charset="0"/>
                        </a:rPr>
                        <a:t>14</a:t>
                      </a:r>
                      <a:endParaRPr lang="es-MX" sz="2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829241"/>
                  </a:ext>
                </a:extLst>
              </a:tr>
              <a:tr h="9722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>
                          <a:effectLst/>
                          <a:latin typeface="Consolas" panose="020B0609020204030204" pitchFamily="49" charset="0"/>
                        </a:rPr>
                        <a:t>TIPO 2 SUBTIPO 1</a:t>
                      </a:r>
                      <a:endParaRPr lang="es-MX" sz="2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0.593546868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169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685333"/>
                  </a:ext>
                </a:extLst>
              </a:tr>
              <a:tr h="9722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TIPO 2 SUBTIPO 2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0.29742866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216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14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529003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AFC458FF-A686-569A-E592-26F29E6714DE}"/>
              </a:ext>
            </a:extLst>
          </p:cNvPr>
          <p:cNvSpPr txBox="1"/>
          <p:nvPr/>
        </p:nvSpPr>
        <p:spPr>
          <a:xfrm>
            <a:off x="1985180" y="423781"/>
            <a:ext cx="822163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b="1" u="sng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RESULTADOS BPA</a:t>
            </a:r>
            <a:endParaRPr lang="es-MX" sz="1800" dirty="0">
              <a:solidFill>
                <a:srgbClr val="C586C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384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2D013AE-D53B-572E-B814-4B8B240B66EB}"/>
              </a:ext>
            </a:extLst>
          </p:cNvPr>
          <p:cNvSpPr txBox="1"/>
          <p:nvPr/>
        </p:nvSpPr>
        <p:spPr>
          <a:xfrm>
            <a:off x="1449741" y="5571279"/>
            <a:ext cx="9490457" cy="343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600" i="1" dirty="0">
                <a:solidFill>
                  <a:srgbClr val="DCDCA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MX" sz="1600" i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uma de promedios de cada parámetro en cada tipo de instancia para el algoritmo RS</a:t>
            </a:r>
            <a:endParaRPr lang="es-MX" sz="1600" dirty="0">
              <a:solidFill>
                <a:srgbClr val="DCDCA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0B36DE6-69AF-13D5-0DA3-84FBAE9A7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105647"/>
              </p:ext>
            </p:extLst>
          </p:nvPr>
        </p:nvGraphicFramePr>
        <p:xfrm>
          <a:off x="1294592" y="942973"/>
          <a:ext cx="9602816" cy="437897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400704">
                  <a:extLst>
                    <a:ext uri="{9D8B030D-6E8A-4147-A177-3AD203B41FA5}">
                      <a16:colId xmlns:a16="http://schemas.microsoft.com/office/drawing/2014/main" val="2945923456"/>
                    </a:ext>
                  </a:extLst>
                </a:gridCol>
                <a:gridCol w="2400704">
                  <a:extLst>
                    <a:ext uri="{9D8B030D-6E8A-4147-A177-3AD203B41FA5}">
                      <a16:colId xmlns:a16="http://schemas.microsoft.com/office/drawing/2014/main" val="2256438824"/>
                    </a:ext>
                  </a:extLst>
                </a:gridCol>
                <a:gridCol w="2400704">
                  <a:extLst>
                    <a:ext uri="{9D8B030D-6E8A-4147-A177-3AD203B41FA5}">
                      <a16:colId xmlns:a16="http://schemas.microsoft.com/office/drawing/2014/main" val="1321725690"/>
                    </a:ext>
                  </a:extLst>
                </a:gridCol>
                <a:gridCol w="2400704">
                  <a:extLst>
                    <a:ext uri="{9D8B030D-6E8A-4147-A177-3AD203B41FA5}">
                      <a16:colId xmlns:a16="http://schemas.microsoft.com/office/drawing/2014/main" val="712316116"/>
                    </a:ext>
                  </a:extLst>
                </a:gridCol>
              </a:tblGrid>
              <a:tr h="10322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s-MX" sz="2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TIEMPO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SOLUCION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NODOS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249405"/>
                  </a:ext>
                </a:extLst>
              </a:tr>
              <a:tr h="11155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TIPO 1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949.7685548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405.1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32.25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359641"/>
                  </a:ext>
                </a:extLst>
              </a:tr>
              <a:tr h="11155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TIPO 2 SUBTIPO 1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1221.733909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654.4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47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737834"/>
                  </a:ext>
                </a:extLst>
              </a:tr>
              <a:tr h="11155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TIPO 2 SUBTIPO 2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581.594434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>
                          <a:effectLst/>
                          <a:latin typeface="Consolas" panose="020B0609020204030204" pitchFamily="49" charset="0"/>
                        </a:rPr>
                        <a:t>643</a:t>
                      </a:r>
                      <a:endParaRPr lang="es-MX" sz="2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43.6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876126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0CD9BF99-C7D7-3F9C-18ED-9EBE491612FC}"/>
              </a:ext>
            </a:extLst>
          </p:cNvPr>
          <p:cNvSpPr txBox="1"/>
          <p:nvPr/>
        </p:nvSpPr>
        <p:spPr>
          <a:xfrm>
            <a:off x="1848278" y="419400"/>
            <a:ext cx="822163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b="1" u="sng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RESULTADOS RS</a:t>
            </a:r>
            <a:endParaRPr lang="es-MX" sz="1800" dirty="0">
              <a:solidFill>
                <a:srgbClr val="C586C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247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E4FE3E3-81D1-F6CC-24E5-0F56C1AC1037}"/>
              </a:ext>
            </a:extLst>
          </p:cNvPr>
          <p:cNvSpPr txBox="1"/>
          <p:nvPr/>
        </p:nvSpPr>
        <p:spPr>
          <a:xfrm>
            <a:off x="2301922" y="2817679"/>
            <a:ext cx="7588155" cy="593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RESULTADOS DE LOS ALGORITMOS</a:t>
            </a:r>
          </a:p>
        </p:txBody>
      </p:sp>
    </p:spTree>
    <p:extLst>
      <p:ext uri="{BB962C8B-B14F-4D97-AF65-F5344CB8AC3E}">
        <p14:creationId xmlns:p14="http://schemas.microsoft.com/office/powerpoint/2010/main" val="16699122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FDF6727-E7E6-71D5-D821-2A0720856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17376"/>
              </p:ext>
            </p:extLst>
          </p:nvPr>
        </p:nvGraphicFramePr>
        <p:xfrm>
          <a:off x="1260247" y="1092389"/>
          <a:ext cx="9671504" cy="439250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041133">
                  <a:extLst>
                    <a:ext uri="{9D8B030D-6E8A-4147-A177-3AD203B41FA5}">
                      <a16:colId xmlns:a16="http://schemas.microsoft.com/office/drawing/2014/main" val="983150615"/>
                    </a:ext>
                  </a:extLst>
                </a:gridCol>
                <a:gridCol w="2360962">
                  <a:extLst>
                    <a:ext uri="{9D8B030D-6E8A-4147-A177-3AD203B41FA5}">
                      <a16:colId xmlns:a16="http://schemas.microsoft.com/office/drawing/2014/main" val="1586063226"/>
                    </a:ext>
                  </a:extLst>
                </a:gridCol>
                <a:gridCol w="2676349">
                  <a:extLst>
                    <a:ext uri="{9D8B030D-6E8A-4147-A177-3AD203B41FA5}">
                      <a16:colId xmlns:a16="http://schemas.microsoft.com/office/drawing/2014/main" val="3094829993"/>
                    </a:ext>
                  </a:extLst>
                </a:gridCol>
                <a:gridCol w="2593060">
                  <a:extLst>
                    <a:ext uri="{9D8B030D-6E8A-4147-A177-3AD203B41FA5}">
                      <a16:colId xmlns:a16="http://schemas.microsoft.com/office/drawing/2014/main" val="3128736377"/>
                    </a:ext>
                  </a:extLst>
                </a:gridCol>
              </a:tblGrid>
              <a:tr h="976113">
                <a:tc>
                  <a:txBody>
                    <a:bodyPr/>
                    <a:lstStyle/>
                    <a:p>
                      <a:pPr algn="ctr"/>
                      <a:endParaRPr lang="es-MX" sz="2400" dirty="0">
                        <a:effectLst/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>
                          <a:effectLst/>
                          <a:latin typeface="Consolas" panose="020B0609020204030204" pitchFamily="49" charset="0"/>
                        </a:rPr>
                        <a:t>TIEMPO</a:t>
                      </a:r>
                      <a:endParaRPr lang="es-MX" sz="2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SOLUCION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NODOS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36705"/>
                  </a:ext>
                </a:extLst>
              </a:tr>
              <a:tr h="11387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BVPM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0.0460024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3025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1010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73157"/>
                  </a:ext>
                </a:extLst>
              </a:tr>
              <a:tr h="11387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BPA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7.9012742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2510*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215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400029"/>
                  </a:ext>
                </a:extLst>
              </a:tr>
              <a:tr h="11387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RS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13,752.209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8488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400" dirty="0">
                          <a:effectLst/>
                          <a:latin typeface="Consolas" panose="020B0609020204030204" pitchFamily="49" charset="0"/>
                        </a:rPr>
                        <a:t>612</a:t>
                      </a:r>
                      <a:endParaRPr lang="es-MX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1E1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572323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AB52CF64-D684-5FA4-C5E2-867F8436CB5A}"/>
              </a:ext>
            </a:extLst>
          </p:cNvPr>
          <p:cNvSpPr txBox="1"/>
          <p:nvPr/>
        </p:nvSpPr>
        <p:spPr>
          <a:xfrm>
            <a:off x="3522639" y="421166"/>
            <a:ext cx="6093724" cy="375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u="sng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COMPARACIÓN RESULTADOS ENTRE ALGORITMOS </a:t>
            </a:r>
            <a:endParaRPr lang="es-MX" sz="1800" dirty="0">
              <a:solidFill>
                <a:srgbClr val="C586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F251FCF-1156-D6DF-C324-813B6F28B410}"/>
              </a:ext>
            </a:extLst>
          </p:cNvPr>
          <p:cNvSpPr txBox="1"/>
          <p:nvPr/>
        </p:nvSpPr>
        <p:spPr>
          <a:xfrm>
            <a:off x="1260248" y="5577624"/>
            <a:ext cx="9671503" cy="375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Tabla 20. Sumatoria de cada parámetro en cada tipo de instancia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7869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E4FE3E3-81D1-F6CC-24E5-0F56C1AC1037}"/>
              </a:ext>
            </a:extLst>
          </p:cNvPr>
          <p:cNvSpPr txBox="1"/>
          <p:nvPr/>
        </p:nvSpPr>
        <p:spPr>
          <a:xfrm>
            <a:off x="2301922" y="2817679"/>
            <a:ext cx="7588155" cy="593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CONCLUSIONES SOBRE LAS INSTANCIAS</a:t>
            </a:r>
          </a:p>
        </p:txBody>
      </p:sp>
    </p:spTree>
    <p:extLst>
      <p:ext uri="{BB962C8B-B14F-4D97-AF65-F5344CB8AC3E}">
        <p14:creationId xmlns:p14="http://schemas.microsoft.com/office/powerpoint/2010/main" val="17342703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7F4AE80-D339-FFD2-B536-458A8B65B383}"/>
              </a:ext>
            </a:extLst>
          </p:cNvPr>
          <p:cNvSpPr txBox="1"/>
          <p:nvPr/>
        </p:nvSpPr>
        <p:spPr>
          <a:xfrm>
            <a:off x="709831" y="804562"/>
            <a:ext cx="4991669" cy="5025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 instancia de </a:t>
            </a:r>
            <a:r>
              <a:rPr lang="es-MX" sz="18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tipo 1 fueron las que mejor pudieron resolver los 3 algoritmos</a:t>
            </a:r>
            <a:r>
              <a:rPr lang="es-MX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por lo que variar el numero de nodos adyacentes y mantener constante la cantidad de nodos del grafo es lo que menos afecto a los algoritmos.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MX" sz="1800" dirty="0">
              <a:solidFill>
                <a:srgbClr val="DCDCA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Las instancias de </a:t>
            </a:r>
            <a:r>
              <a:rPr lang="es-MX" sz="18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tipo 2 fueron las que más dificultad presentaron a los 3 algoritmos, específicamente las de subtipo 2</a:t>
            </a:r>
            <a:r>
              <a:rPr lang="es-MX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por lo que aumentar la cantidad de nodos del grafo afecta a los algoritmos y mas aun si la cantidad de nodos adyacentes a un número fijo permanece constante.</a:t>
            </a:r>
            <a:endParaRPr lang="es-MX" sz="1800" dirty="0">
              <a:solidFill>
                <a:srgbClr val="DCDCA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EC1586F-B5DC-6230-C721-D514BE6BD7B1}"/>
              </a:ext>
            </a:extLst>
          </p:cNvPr>
          <p:cNvSpPr/>
          <p:nvPr/>
        </p:nvSpPr>
        <p:spPr>
          <a:xfrm>
            <a:off x="8048576" y="2077032"/>
            <a:ext cx="1648004" cy="3438690"/>
          </a:xfrm>
          <a:prstGeom prst="rect">
            <a:avLst/>
          </a:prstGeom>
          <a:noFill/>
          <a:ln w="57150">
            <a:solidFill>
              <a:srgbClr val="DCD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DCDCAA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FE6185F-647A-8E11-B545-BB8C21D2E56F}"/>
              </a:ext>
            </a:extLst>
          </p:cNvPr>
          <p:cNvSpPr/>
          <p:nvPr/>
        </p:nvSpPr>
        <p:spPr>
          <a:xfrm>
            <a:off x="6224079" y="3227663"/>
            <a:ext cx="1648004" cy="2288866"/>
          </a:xfrm>
          <a:prstGeom prst="rect">
            <a:avLst/>
          </a:prstGeom>
          <a:noFill/>
          <a:ln w="57150">
            <a:solidFill>
              <a:srgbClr val="DCD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DCDCAA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21AAC1B-6A0F-CD49-EEC2-C522D4ACFF96}"/>
              </a:ext>
            </a:extLst>
          </p:cNvPr>
          <p:cNvSpPr/>
          <p:nvPr/>
        </p:nvSpPr>
        <p:spPr>
          <a:xfrm>
            <a:off x="9886473" y="3933128"/>
            <a:ext cx="1648004" cy="1582593"/>
          </a:xfrm>
          <a:prstGeom prst="rect">
            <a:avLst/>
          </a:prstGeom>
          <a:noFill/>
          <a:ln w="57150">
            <a:solidFill>
              <a:srgbClr val="DCD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DCDCAA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B063A0D-364C-9B05-18F3-3E11E663B266}"/>
              </a:ext>
            </a:extLst>
          </p:cNvPr>
          <p:cNvSpPr txBox="1"/>
          <p:nvPr/>
        </p:nvSpPr>
        <p:spPr>
          <a:xfrm>
            <a:off x="8292931" y="1463159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DCDCAA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TIPO 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C184F3C-1DAE-F2B2-DBB2-6034BE53BD79}"/>
              </a:ext>
            </a:extLst>
          </p:cNvPr>
          <p:cNvSpPr txBox="1"/>
          <p:nvPr/>
        </p:nvSpPr>
        <p:spPr>
          <a:xfrm>
            <a:off x="8498116" y="2077032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b="1" i="1" dirty="0">
                <a:solidFill>
                  <a:srgbClr val="DCDCAA"/>
                </a:solidFill>
                <a:latin typeface="Consolas" panose="020B0609020204030204" pitchFamily="49" charset="0"/>
              </a:rPr>
              <a:t>#1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5238CA-829F-965F-5D38-9783EE0914B6}"/>
              </a:ext>
            </a:extLst>
          </p:cNvPr>
          <p:cNvSpPr txBox="1"/>
          <p:nvPr/>
        </p:nvSpPr>
        <p:spPr>
          <a:xfrm>
            <a:off x="6685882" y="3225242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b="1" i="1" dirty="0">
                <a:solidFill>
                  <a:srgbClr val="DCDCAA"/>
                </a:solidFill>
                <a:latin typeface="Consolas" panose="020B0609020204030204" pitchFamily="49" charset="0"/>
              </a:rPr>
              <a:t>#2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F4374BA-ABEC-3607-8452-98904C3636BE}"/>
              </a:ext>
            </a:extLst>
          </p:cNvPr>
          <p:cNvSpPr txBox="1"/>
          <p:nvPr/>
        </p:nvSpPr>
        <p:spPr>
          <a:xfrm>
            <a:off x="10336402" y="3941631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b="1" i="1" dirty="0">
                <a:solidFill>
                  <a:srgbClr val="DCDCAA"/>
                </a:solidFill>
                <a:latin typeface="Consolas" panose="020B0609020204030204" pitchFamily="49" charset="0"/>
              </a:rPr>
              <a:t>#3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0D05719-B8B7-DA9C-B1AA-B8FE312632B9}"/>
              </a:ext>
            </a:extLst>
          </p:cNvPr>
          <p:cNvSpPr txBox="1"/>
          <p:nvPr/>
        </p:nvSpPr>
        <p:spPr>
          <a:xfrm>
            <a:off x="9815610" y="3102132"/>
            <a:ext cx="17940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b="1" dirty="0">
                <a:solidFill>
                  <a:srgbClr val="DCDCAA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TIPO 2</a:t>
            </a:r>
          </a:p>
          <a:p>
            <a:pPr algn="ctr"/>
            <a:r>
              <a:rPr lang="es-MX" sz="2400" b="1" dirty="0">
                <a:solidFill>
                  <a:srgbClr val="DCDCAA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SUBTIPO 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AC710BA-50B4-C49C-B8AA-664C363FFC77}"/>
              </a:ext>
            </a:extLst>
          </p:cNvPr>
          <p:cNvSpPr txBox="1"/>
          <p:nvPr/>
        </p:nvSpPr>
        <p:spPr>
          <a:xfrm>
            <a:off x="6151041" y="2396666"/>
            <a:ext cx="17940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b="1" dirty="0">
                <a:solidFill>
                  <a:srgbClr val="DCDCAA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TIPO 2</a:t>
            </a:r>
          </a:p>
          <a:p>
            <a:pPr algn="ctr"/>
            <a:r>
              <a:rPr lang="es-MX" sz="2400" b="1" dirty="0">
                <a:solidFill>
                  <a:srgbClr val="DCDCAA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SUBTIPO 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045C5D2-9A04-C9C9-3A29-E4FC0E93B2A7}"/>
              </a:ext>
            </a:extLst>
          </p:cNvPr>
          <p:cNvSpPr txBox="1"/>
          <p:nvPr/>
        </p:nvSpPr>
        <p:spPr>
          <a:xfrm>
            <a:off x="6956388" y="5658391"/>
            <a:ext cx="4991669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600" i="1" dirty="0">
                <a:solidFill>
                  <a:srgbClr val="DCDCAA"/>
                </a:solidFill>
              </a:rPr>
              <a:t>Primero el mas fácil y al ultimo el mas difícil</a:t>
            </a:r>
          </a:p>
        </p:txBody>
      </p:sp>
    </p:spTree>
    <p:extLst>
      <p:ext uri="{BB962C8B-B14F-4D97-AF65-F5344CB8AC3E}">
        <p14:creationId xmlns:p14="http://schemas.microsoft.com/office/powerpoint/2010/main" val="68890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4AE4B89-B26E-CD1E-2E4F-2E53D78DDE39}"/>
              </a:ext>
            </a:extLst>
          </p:cNvPr>
          <p:cNvSpPr txBox="1"/>
          <p:nvPr/>
        </p:nvSpPr>
        <p:spPr>
          <a:xfrm>
            <a:off x="1498315" y="659767"/>
            <a:ext cx="9051308" cy="315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b="1" u="sng" dirty="0">
                <a:solidFill>
                  <a:srgbClr val="539DD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POSIBLES ACCIONES QUE SE PUEDEN HACER PARA RESOLVER EL PROBLEMA</a:t>
            </a:r>
            <a:endParaRPr lang="es-MX" sz="18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Permitidas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s-MX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Poder moverte de nodo a un nodo adyacente.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Prohibidas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s-MX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Moverse a un nodo que no es adyacente al nodo actual (teletransportarse)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s-MX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Visitar un nodo ya recorrido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s-MX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Quedarse quieto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s-MX" dirty="0">
                <a:solidFill>
                  <a:srgbClr val="DCDCA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Terminar antes de haber encontrado el nodo final</a:t>
            </a:r>
            <a:endParaRPr lang="es-MX" sz="1800" dirty="0">
              <a:solidFill>
                <a:srgbClr val="DCDCAA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30CD791-78A1-AEE8-8911-BF92AE1924EF}"/>
              </a:ext>
            </a:extLst>
          </p:cNvPr>
          <p:cNvSpPr txBox="1"/>
          <p:nvPr/>
        </p:nvSpPr>
        <p:spPr>
          <a:xfrm>
            <a:off x="1498315" y="4120959"/>
            <a:ext cx="9195370" cy="1365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u="sng" dirty="0">
                <a:solidFill>
                  <a:srgbClr val="539DD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AMBIENTE DEL PROBLEMA</a:t>
            </a:r>
            <a:endParaRPr lang="es-MX" sz="1800" b="1" dirty="0">
              <a:solidFill>
                <a:srgbClr val="539DDA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 grafo es conexo, no dirigido y con distancias, la cantidad de nodos mínima es de 200 y la máxima es de 1000, la cantidad de nodos adyacentes es variable.</a:t>
            </a:r>
          </a:p>
        </p:txBody>
      </p:sp>
    </p:spTree>
    <p:extLst>
      <p:ext uri="{BB962C8B-B14F-4D97-AF65-F5344CB8AC3E}">
        <p14:creationId xmlns:p14="http://schemas.microsoft.com/office/powerpoint/2010/main" val="1582349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E4FE3E3-81D1-F6CC-24E5-0F56C1AC1037}"/>
              </a:ext>
            </a:extLst>
          </p:cNvPr>
          <p:cNvSpPr txBox="1"/>
          <p:nvPr/>
        </p:nvSpPr>
        <p:spPr>
          <a:xfrm>
            <a:off x="2301922" y="2817679"/>
            <a:ext cx="7588155" cy="593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CONCLUSIONES SOBRE LOS ALGORITMOS</a:t>
            </a:r>
          </a:p>
        </p:txBody>
      </p:sp>
    </p:spTree>
    <p:extLst>
      <p:ext uri="{BB962C8B-B14F-4D97-AF65-F5344CB8AC3E}">
        <p14:creationId xmlns:p14="http://schemas.microsoft.com/office/powerpoint/2010/main" val="5318104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7F4AE80-D339-FFD2-B536-458A8B65B383}"/>
              </a:ext>
            </a:extLst>
          </p:cNvPr>
          <p:cNvSpPr txBox="1"/>
          <p:nvPr/>
        </p:nvSpPr>
        <p:spPr>
          <a:xfrm>
            <a:off x="6708777" y="944209"/>
            <a:ext cx="4991669" cy="4626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Después de analizar los </a:t>
            </a:r>
            <a:r>
              <a:rPr lang="es-MX" dirty="0">
                <a:solidFill>
                  <a:srgbClr val="DCDCA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resultados </a:t>
            </a:r>
            <a:r>
              <a:rPr lang="es-MX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llegaron a las siguientes conclusiones:</a:t>
            </a:r>
            <a:endParaRPr lang="es-MX" sz="1800" dirty="0">
              <a:solidFill>
                <a:srgbClr val="DCDCA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s-MX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 primer lugar, el </a:t>
            </a:r>
            <a:r>
              <a:rPr lang="es-MX" sz="18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algoritmo BVPM</a:t>
            </a:r>
            <a:r>
              <a:rPr lang="es-MX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fue el </a:t>
            </a:r>
            <a:r>
              <a:rPr lang="es-MX" sz="1800" dirty="0">
                <a:solidFill>
                  <a:srgbClr val="539DD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mejor dando el menor tiempo de cómputo, las menores soluciones, pero con una cantidad de nodos elevada</a:t>
            </a:r>
            <a:r>
              <a:rPr lang="es-MX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solidFill>
                <a:srgbClr val="DCDCA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s-MX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 segundo lugar, quedo el </a:t>
            </a:r>
            <a:r>
              <a:rPr lang="es-MX" sz="18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algoritmo BPA</a:t>
            </a:r>
            <a:r>
              <a:rPr lang="es-MX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dando </a:t>
            </a:r>
            <a:r>
              <a:rPr lang="es-MX" sz="1800" dirty="0">
                <a:solidFill>
                  <a:srgbClr val="539DD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 tiempo bueno, con soluciones aceptables y con muy pocos nodos</a:t>
            </a:r>
            <a:r>
              <a:rPr lang="es-MX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solidFill>
                <a:srgbClr val="DCDCA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s-MX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 tercer lugar, el </a:t>
            </a:r>
            <a:r>
              <a:rPr lang="es-MX" sz="18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algoritmo RS</a:t>
            </a:r>
            <a:r>
              <a:rPr lang="es-MX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fue el </a:t>
            </a:r>
            <a:r>
              <a:rPr lang="es-MX" sz="1800" dirty="0">
                <a:solidFill>
                  <a:srgbClr val="539DD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peor con un tiempo, solución y nodos muy elevados</a:t>
            </a:r>
            <a:r>
              <a:rPr lang="es-MX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solidFill>
                <a:srgbClr val="DCDCA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EC1586F-B5DC-6230-C721-D514BE6BD7B1}"/>
              </a:ext>
            </a:extLst>
          </p:cNvPr>
          <p:cNvSpPr/>
          <p:nvPr/>
        </p:nvSpPr>
        <p:spPr>
          <a:xfrm>
            <a:off x="2604580" y="2022441"/>
            <a:ext cx="1648004" cy="3438690"/>
          </a:xfrm>
          <a:prstGeom prst="rect">
            <a:avLst/>
          </a:prstGeom>
          <a:solidFill>
            <a:srgbClr val="DCDCAA"/>
          </a:solidFill>
          <a:ln w="57150"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FE6185F-647A-8E11-B545-BB8C21D2E56F}"/>
              </a:ext>
            </a:extLst>
          </p:cNvPr>
          <p:cNvSpPr/>
          <p:nvPr/>
        </p:nvSpPr>
        <p:spPr>
          <a:xfrm>
            <a:off x="780083" y="3173072"/>
            <a:ext cx="1648004" cy="2288866"/>
          </a:xfrm>
          <a:prstGeom prst="rect">
            <a:avLst/>
          </a:prstGeom>
          <a:solidFill>
            <a:srgbClr val="DCDCAA"/>
          </a:solidFill>
          <a:ln w="57150"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21AAC1B-6A0F-CD49-EEC2-C522D4ACFF96}"/>
              </a:ext>
            </a:extLst>
          </p:cNvPr>
          <p:cNvSpPr/>
          <p:nvPr/>
        </p:nvSpPr>
        <p:spPr>
          <a:xfrm>
            <a:off x="4442477" y="3878537"/>
            <a:ext cx="1648004" cy="1582593"/>
          </a:xfrm>
          <a:prstGeom prst="rect">
            <a:avLst/>
          </a:prstGeom>
          <a:solidFill>
            <a:srgbClr val="DCDCAA"/>
          </a:solidFill>
          <a:ln w="57150"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B063A0D-364C-9B05-18F3-3E11E663B266}"/>
              </a:ext>
            </a:extLst>
          </p:cNvPr>
          <p:cNvSpPr txBox="1"/>
          <p:nvPr/>
        </p:nvSpPr>
        <p:spPr>
          <a:xfrm>
            <a:off x="2848935" y="1408568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DCDCAA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BVPM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C184F3C-1DAE-F2B2-DBB2-6034BE53BD79}"/>
              </a:ext>
            </a:extLst>
          </p:cNvPr>
          <p:cNvSpPr txBox="1"/>
          <p:nvPr/>
        </p:nvSpPr>
        <p:spPr>
          <a:xfrm>
            <a:off x="3054120" y="2022441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b="1" i="1" dirty="0">
                <a:solidFill>
                  <a:srgbClr val="1E1E1E"/>
                </a:solidFill>
                <a:latin typeface="Consolas" panose="020B0609020204030204" pitchFamily="49" charset="0"/>
              </a:rPr>
              <a:t>#1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5238CA-829F-965F-5D38-9783EE0914B6}"/>
              </a:ext>
            </a:extLst>
          </p:cNvPr>
          <p:cNvSpPr txBox="1"/>
          <p:nvPr/>
        </p:nvSpPr>
        <p:spPr>
          <a:xfrm>
            <a:off x="1241886" y="3170651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b="1" i="1" dirty="0">
                <a:solidFill>
                  <a:srgbClr val="1E1E1E"/>
                </a:solidFill>
                <a:latin typeface="Consolas" panose="020B0609020204030204" pitchFamily="49" charset="0"/>
              </a:rPr>
              <a:t>#2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F4374BA-ABEC-3607-8452-98904C3636BE}"/>
              </a:ext>
            </a:extLst>
          </p:cNvPr>
          <p:cNvSpPr txBox="1"/>
          <p:nvPr/>
        </p:nvSpPr>
        <p:spPr>
          <a:xfrm>
            <a:off x="4892406" y="3887040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b="1" i="1" dirty="0">
                <a:solidFill>
                  <a:srgbClr val="1E1E1E"/>
                </a:solidFill>
                <a:latin typeface="Consolas" panose="020B0609020204030204" pitchFamily="49" charset="0"/>
              </a:rPr>
              <a:t>#3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0D05719-B8B7-DA9C-B1AA-B8FE312632B9}"/>
              </a:ext>
            </a:extLst>
          </p:cNvPr>
          <p:cNvSpPr txBox="1"/>
          <p:nvPr/>
        </p:nvSpPr>
        <p:spPr>
          <a:xfrm>
            <a:off x="4935857" y="341305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b="1" dirty="0">
                <a:solidFill>
                  <a:srgbClr val="DCDCAA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AC710BA-50B4-C49C-B8AA-664C363FFC77}"/>
              </a:ext>
            </a:extLst>
          </p:cNvPr>
          <p:cNvSpPr txBox="1"/>
          <p:nvPr/>
        </p:nvSpPr>
        <p:spPr>
          <a:xfrm>
            <a:off x="1156039" y="2707775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b="1" dirty="0">
                <a:solidFill>
                  <a:srgbClr val="DCDCAA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BPA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045C5D2-9A04-C9C9-3A29-E4FC0E93B2A7}"/>
              </a:ext>
            </a:extLst>
          </p:cNvPr>
          <p:cNvSpPr txBox="1"/>
          <p:nvPr/>
        </p:nvSpPr>
        <p:spPr>
          <a:xfrm>
            <a:off x="1199167" y="5603800"/>
            <a:ext cx="4991669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600" i="1" dirty="0">
                <a:solidFill>
                  <a:srgbClr val="DCDCAA"/>
                </a:solidFill>
              </a:rPr>
              <a:t>Primero con el mejor desempeño y el ultimo con el peor</a:t>
            </a:r>
          </a:p>
        </p:txBody>
      </p:sp>
    </p:spTree>
    <p:extLst>
      <p:ext uri="{BB962C8B-B14F-4D97-AF65-F5344CB8AC3E}">
        <p14:creationId xmlns:p14="http://schemas.microsoft.com/office/powerpoint/2010/main" val="23358620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E4FE3E3-81D1-F6CC-24E5-0F56C1AC1037}"/>
              </a:ext>
            </a:extLst>
          </p:cNvPr>
          <p:cNvSpPr txBox="1"/>
          <p:nvPr/>
        </p:nvSpPr>
        <p:spPr>
          <a:xfrm>
            <a:off x="1724167" y="388377"/>
            <a:ext cx="8743665" cy="593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rgbClr val="4ECAB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JUSTIFICACION RESULTADOS ALGORITMO RS</a:t>
            </a:r>
            <a:endParaRPr lang="es-MX" sz="3200" b="1" dirty="0">
              <a:solidFill>
                <a:srgbClr val="4ECAB1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FEDCD3DC-A70C-E055-AFE6-736D65760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5474"/>
              </p:ext>
            </p:extLst>
          </p:nvPr>
        </p:nvGraphicFramePr>
        <p:xfrm>
          <a:off x="1312886" y="2123316"/>
          <a:ext cx="4261242" cy="33912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30621">
                  <a:extLst>
                    <a:ext uri="{9D8B030D-6E8A-4147-A177-3AD203B41FA5}">
                      <a16:colId xmlns:a16="http://schemas.microsoft.com/office/drawing/2014/main" val="233752914"/>
                    </a:ext>
                  </a:extLst>
                </a:gridCol>
                <a:gridCol w="2130621">
                  <a:extLst>
                    <a:ext uri="{9D8B030D-6E8A-4147-A177-3AD203B41FA5}">
                      <a16:colId xmlns:a16="http://schemas.microsoft.com/office/drawing/2014/main" val="3823711141"/>
                    </a:ext>
                  </a:extLst>
                </a:gridCol>
              </a:tblGrid>
              <a:tr h="565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PARÁMETRO</a:t>
                      </a:r>
                      <a:endParaRPr lang="es-MX" sz="1400" dirty="0">
                        <a:solidFill>
                          <a:srgbClr val="DCDCAA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VALOR</a:t>
                      </a:r>
                      <a:endParaRPr lang="es-MX" sz="1400" dirty="0">
                        <a:solidFill>
                          <a:srgbClr val="DCDCAA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673360"/>
                  </a:ext>
                </a:extLst>
              </a:tr>
              <a:tr h="565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Temperatura inicial</a:t>
                      </a:r>
                      <a:endParaRPr lang="es-MX" sz="1400" dirty="0">
                        <a:solidFill>
                          <a:srgbClr val="DCDCAA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50</a:t>
                      </a:r>
                      <a:endParaRPr lang="es-MX" sz="1400" dirty="0">
                        <a:solidFill>
                          <a:srgbClr val="C586C0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53508"/>
                  </a:ext>
                </a:extLst>
              </a:tr>
              <a:tr h="565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Temperatura final</a:t>
                      </a:r>
                      <a:endParaRPr lang="es-MX" sz="1400">
                        <a:solidFill>
                          <a:srgbClr val="DCDCAA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30</a:t>
                      </a:r>
                      <a:endParaRPr lang="es-MX" sz="1400" dirty="0">
                        <a:solidFill>
                          <a:srgbClr val="C586C0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581760"/>
                  </a:ext>
                </a:extLst>
              </a:tr>
              <a:tr h="565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Diferencia de temperatura</a:t>
                      </a:r>
                      <a:endParaRPr lang="es-MX" sz="1400" dirty="0">
                        <a:solidFill>
                          <a:srgbClr val="DCDCAA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endParaRPr lang="es-MX" sz="1400" dirty="0">
                        <a:solidFill>
                          <a:srgbClr val="C586C0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002660"/>
                  </a:ext>
                </a:extLst>
              </a:tr>
              <a:tr h="565204">
                <a:tc>
                  <a:txBody>
                    <a:bodyPr/>
                    <a:lstStyle/>
                    <a:p>
                      <a:pPr marL="69850" marR="88900" indent="-635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Disminución de temperatura </a:t>
                      </a:r>
                      <a:endParaRPr lang="es-MX" sz="1400" dirty="0">
                        <a:solidFill>
                          <a:srgbClr val="DCDCAA"/>
                        </a:solidFill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s-MX" sz="1400" dirty="0">
                        <a:solidFill>
                          <a:srgbClr val="C586C0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611896"/>
                  </a:ext>
                </a:extLst>
              </a:tr>
              <a:tr h="565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Iteraciones máximas</a:t>
                      </a:r>
                      <a:endParaRPr lang="es-MX" sz="1400" dirty="0">
                        <a:solidFill>
                          <a:srgbClr val="DCDCAA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endParaRPr lang="es-MX" sz="1400" dirty="0">
                        <a:solidFill>
                          <a:srgbClr val="C586C0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400206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6C6DAD9A-177B-445C-7A0C-844E6AE1F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811933"/>
              </p:ext>
            </p:extLst>
          </p:nvPr>
        </p:nvGraphicFramePr>
        <p:xfrm>
          <a:off x="6325774" y="2122494"/>
          <a:ext cx="4261240" cy="339204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09131">
                  <a:extLst>
                    <a:ext uri="{9D8B030D-6E8A-4147-A177-3AD203B41FA5}">
                      <a16:colId xmlns:a16="http://schemas.microsoft.com/office/drawing/2014/main" val="1119325623"/>
                    </a:ext>
                  </a:extLst>
                </a:gridCol>
                <a:gridCol w="2052109">
                  <a:extLst>
                    <a:ext uri="{9D8B030D-6E8A-4147-A177-3AD203B41FA5}">
                      <a16:colId xmlns:a16="http://schemas.microsoft.com/office/drawing/2014/main" val="1046842621"/>
                    </a:ext>
                  </a:extLst>
                </a:gridCol>
              </a:tblGrid>
              <a:tr h="565341">
                <a:tc>
                  <a:txBody>
                    <a:bodyPr/>
                    <a:lstStyle/>
                    <a:p>
                      <a:pPr marL="70485" marR="88900" indent="-635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PARÁMETRO </a:t>
                      </a:r>
                      <a:endParaRPr lang="es-MX" sz="1400" dirty="0">
                        <a:solidFill>
                          <a:srgbClr val="DCDCAA"/>
                        </a:solidFill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73025" marT="26035" marB="0" anchor="ctr">
                    <a:lnL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88900" indent="-635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VALOR </a:t>
                      </a:r>
                      <a:endParaRPr lang="es-MX" sz="1400" dirty="0">
                        <a:solidFill>
                          <a:srgbClr val="DCDCAA"/>
                        </a:solidFill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73025" marT="26035" marB="0" anchor="ctr">
                    <a:lnL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430067"/>
                  </a:ext>
                </a:extLst>
              </a:tr>
              <a:tr h="565341">
                <a:tc>
                  <a:txBody>
                    <a:bodyPr/>
                    <a:lstStyle/>
                    <a:p>
                      <a:pPr marL="73025" marR="88900" indent="-635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Temperatura máxima </a:t>
                      </a:r>
                      <a:endParaRPr lang="es-MX" sz="1400" dirty="0">
                        <a:solidFill>
                          <a:srgbClr val="DCDCAA"/>
                        </a:solidFill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73025" marT="26035" marB="0" anchor="ctr">
                    <a:lnL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88900" indent="-635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solidFill>
                            <a:srgbClr val="CF9178"/>
                          </a:solidFill>
                          <a:effectLst/>
                          <a:latin typeface="Consolas" panose="020B0609020204030204" pitchFamily="49" charset="0"/>
                        </a:rPr>
                        <a:t>1001 </a:t>
                      </a:r>
                      <a:endParaRPr lang="es-MX" sz="1400" dirty="0">
                        <a:solidFill>
                          <a:srgbClr val="CF9178"/>
                        </a:solidFill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73025" marT="26035" marB="0" anchor="ctr">
                    <a:lnL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223333"/>
                  </a:ext>
                </a:extLst>
              </a:tr>
              <a:tr h="565341">
                <a:tc>
                  <a:txBody>
                    <a:bodyPr/>
                    <a:lstStyle/>
                    <a:p>
                      <a:pPr marL="73025" marR="88900" indent="-635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Temperatura mínima </a:t>
                      </a:r>
                      <a:endParaRPr lang="es-MX" sz="1400">
                        <a:solidFill>
                          <a:srgbClr val="DCDCAA"/>
                        </a:solidFill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73025" marT="26035" marB="0" anchor="ctr">
                    <a:lnL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1770" marR="88900" indent="-635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solidFill>
                            <a:srgbClr val="CF9178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s-MX" sz="1400" dirty="0">
                        <a:solidFill>
                          <a:srgbClr val="CF9178"/>
                        </a:solidFill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73025" marT="26035" marB="0" anchor="ctr">
                    <a:lnL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739879"/>
                  </a:ext>
                </a:extLst>
              </a:tr>
              <a:tr h="565341">
                <a:tc>
                  <a:txBody>
                    <a:bodyPr/>
                    <a:lstStyle/>
                    <a:p>
                      <a:pPr marL="70485" marR="88900" indent="-635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Diferencia </a:t>
                      </a:r>
                      <a:endParaRPr lang="es-MX" sz="1400" dirty="0">
                        <a:solidFill>
                          <a:srgbClr val="DCDCAA"/>
                        </a:solidFill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73025" marT="26035" marB="0" anchor="ctr">
                    <a:lnL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88900" indent="-635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solidFill>
                            <a:srgbClr val="CF9178"/>
                          </a:solidFill>
                          <a:effectLst/>
                          <a:latin typeface="Consolas" panose="020B0609020204030204" pitchFamily="49" charset="0"/>
                        </a:rPr>
                        <a:t>1000 </a:t>
                      </a:r>
                      <a:endParaRPr lang="es-MX" sz="1400" dirty="0">
                        <a:solidFill>
                          <a:srgbClr val="CF9178"/>
                        </a:solidFill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73025" marT="26035" marB="0" anchor="ctr">
                    <a:lnL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150547"/>
                  </a:ext>
                </a:extLst>
              </a:tr>
              <a:tr h="565341">
                <a:tc>
                  <a:txBody>
                    <a:bodyPr/>
                    <a:lstStyle/>
                    <a:p>
                      <a:pPr marL="69850" marR="88900" indent="-635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Disminución de temperatura </a:t>
                      </a:r>
                      <a:endParaRPr lang="es-MX" sz="1400" dirty="0">
                        <a:solidFill>
                          <a:srgbClr val="DCDCAA"/>
                        </a:solidFill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73025" marT="26035" marB="0" anchor="ctr">
                    <a:lnL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1770" marR="88900" indent="-635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solidFill>
                            <a:srgbClr val="CF9178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s-MX" sz="1400" dirty="0">
                        <a:solidFill>
                          <a:srgbClr val="CF9178"/>
                        </a:solidFill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73025" marT="26035" marB="0" anchor="ctr">
                    <a:lnL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114424"/>
                  </a:ext>
                </a:extLst>
              </a:tr>
              <a:tr h="565341">
                <a:tc>
                  <a:txBody>
                    <a:bodyPr/>
                    <a:lstStyle/>
                    <a:p>
                      <a:pPr marL="71120" marR="88900" indent="-635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iteraciones máximas </a:t>
                      </a:r>
                      <a:endParaRPr lang="es-MX" sz="1400">
                        <a:solidFill>
                          <a:srgbClr val="DCDCAA"/>
                        </a:solidFill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73025" marT="26035" marB="0" anchor="ctr">
                    <a:lnL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88900" indent="-635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solidFill>
                            <a:srgbClr val="CF9178"/>
                          </a:solidFill>
                          <a:effectLst/>
                          <a:latin typeface="Consolas" panose="020B0609020204030204" pitchFamily="49" charset="0"/>
                        </a:rPr>
                        <a:t>15,000 </a:t>
                      </a:r>
                      <a:endParaRPr lang="es-MX" sz="1400" dirty="0">
                        <a:solidFill>
                          <a:srgbClr val="CF9178"/>
                        </a:solidFill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73025" marT="26035" marB="0" anchor="ctr">
                    <a:lnL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586199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2A2C49B6-12B7-34FA-02F0-E4261240C207}"/>
              </a:ext>
            </a:extLst>
          </p:cNvPr>
          <p:cNvSpPr txBox="1"/>
          <p:nvPr/>
        </p:nvSpPr>
        <p:spPr>
          <a:xfrm>
            <a:off x="2029045" y="1503009"/>
            <a:ext cx="2828923" cy="375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solidFill>
                  <a:srgbClr val="C586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RS para este trabajo</a:t>
            </a:r>
            <a:endParaRPr lang="es-MX" sz="1800" dirty="0">
              <a:solidFill>
                <a:srgbClr val="C586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F3BEED5-A871-0B9B-CC97-C6B629071198}"/>
              </a:ext>
            </a:extLst>
          </p:cNvPr>
          <p:cNvSpPr txBox="1"/>
          <p:nvPr/>
        </p:nvSpPr>
        <p:spPr>
          <a:xfrm>
            <a:off x="6668674" y="1491833"/>
            <a:ext cx="3643725" cy="375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solidFill>
                  <a:srgbClr val="DCDCA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RS para una tarea anterior</a:t>
            </a:r>
            <a:endParaRPr lang="es-MX" sz="1800" dirty="0">
              <a:solidFill>
                <a:srgbClr val="DCDCA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565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9667F6-9B14-721D-BB94-A0DD58349C04}"/>
              </a:ext>
            </a:extLst>
          </p:cNvPr>
          <p:cNvSpPr txBox="1"/>
          <p:nvPr/>
        </p:nvSpPr>
        <p:spPr>
          <a:xfrm>
            <a:off x="1390434" y="588758"/>
            <a:ext cx="9602338" cy="2562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b="1" u="sng" dirty="0">
                <a:solidFill>
                  <a:srgbClr val="539DD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FUNCIÓN DE COSTO</a:t>
            </a:r>
            <a:endParaRPr lang="es-MX" sz="1800" b="1" dirty="0">
              <a:solidFill>
                <a:srgbClr val="539DDA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 función de costo esta dada por un rango aleatorio entre mínimo 2 y máximo 30.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MX" sz="1800" dirty="0">
              <a:solidFill>
                <a:srgbClr val="DCDCAA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b="1" u="sng" dirty="0">
                <a:solidFill>
                  <a:srgbClr val="539DD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APLICACIÓN EN LA VIDA REAL</a:t>
            </a:r>
            <a:endParaRPr lang="es-MX" sz="1800" b="1" dirty="0">
              <a:solidFill>
                <a:srgbClr val="539DDA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Encontrar la ruta más corta en una ciudad es necesario para ahorrar tiempo y recursos como gasolina y electricidad, Esto se aplica en sistemas de GPS.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1DA1244-D934-DD3D-9E61-365024A19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326" y="3316418"/>
            <a:ext cx="5954553" cy="281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98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0D3B4A0-ADB5-D486-9D9A-0284549FF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0"/>
          <a:stretch/>
        </p:blipFill>
        <p:spPr>
          <a:xfrm>
            <a:off x="803983" y="0"/>
            <a:ext cx="105840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8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BD65857-7344-4746-2BB9-97CAFF22D184}"/>
              </a:ext>
            </a:extLst>
          </p:cNvPr>
          <p:cNvSpPr txBox="1"/>
          <p:nvPr/>
        </p:nvSpPr>
        <p:spPr>
          <a:xfrm>
            <a:off x="862462" y="2328487"/>
            <a:ext cx="3188837" cy="2650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solidFill>
                  <a:srgbClr val="4ECAB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BUSQUEDA POR AMPLITUD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3800" b="1" dirty="0">
                <a:solidFill>
                  <a:srgbClr val="4ECAB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BPA</a:t>
            </a:r>
            <a:endParaRPr lang="es-MX" sz="13800" dirty="0">
              <a:solidFill>
                <a:srgbClr val="4ECAB1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C74BA58-F5C1-88C6-66B5-B8257293AC65}"/>
              </a:ext>
            </a:extLst>
          </p:cNvPr>
          <p:cNvSpPr txBox="1"/>
          <p:nvPr/>
        </p:nvSpPr>
        <p:spPr>
          <a:xfrm>
            <a:off x="4673413" y="737141"/>
            <a:ext cx="6656125" cy="5383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PSEUDOCODIGO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Mientras</a:t>
            </a: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200" dirty="0" err="1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nodoFinal</a:t>
            </a: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¡= </a:t>
            </a:r>
            <a:r>
              <a:rPr lang="es-MX" sz="1200" dirty="0" err="1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nodoActual</a:t>
            </a:r>
            <a:endParaRPr lang="es-MX" sz="1200" dirty="0">
              <a:solidFill>
                <a:srgbClr val="CF9178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MX" sz="12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Para cada </a:t>
            </a: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 en rango ( longitud </a:t>
            </a:r>
            <a:r>
              <a:rPr lang="es-MX" sz="12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grafo [</a:t>
            </a:r>
            <a:r>
              <a:rPr lang="es-MX" sz="1200" dirty="0" err="1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nodoActual</a:t>
            </a:r>
            <a:r>
              <a:rPr lang="es-MX" sz="12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s-MX" sz="12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2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encontrado</a:t>
            </a: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Falso: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s-MX" sz="12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Para cada </a:t>
            </a: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 en rango ( longitud </a:t>
            </a:r>
            <a:r>
              <a:rPr lang="es-MX" sz="1200" dirty="0" err="1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nodosRecorridos</a:t>
            </a:r>
            <a:r>
              <a:rPr lang="es-MX" sz="12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s-MX" sz="12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2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grafo[</a:t>
            </a:r>
            <a:r>
              <a:rPr lang="es-MX" sz="1200" dirty="0" err="1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nodoActual</a:t>
            </a:r>
            <a:r>
              <a:rPr lang="es-MX" sz="12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][i] </a:t>
            </a: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 </a:t>
            </a:r>
            <a:r>
              <a:rPr lang="es-MX" sz="1200" dirty="0" err="1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nodosRecorridos</a:t>
            </a:r>
            <a:r>
              <a:rPr lang="es-MX" sz="12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[i]</a:t>
            </a: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r>
              <a:rPr lang="es-MX" sz="1200" dirty="0" err="1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noExiste</a:t>
            </a:r>
            <a:r>
              <a:rPr lang="es-MX" sz="12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Verdadero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s-MX" sz="12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200" dirty="0" err="1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noExiste</a:t>
            </a: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falso y </a:t>
            </a:r>
            <a:r>
              <a:rPr lang="es-MX" sz="12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encontrado</a:t>
            </a: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Falso: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s-MX" sz="1200" dirty="0" err="1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nodosRecorridos</a:t>
            </a:r>
            <a:r>
              <a:rPr lang="es-MX" sz="12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.Agregar</a:t>
            </a: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 entero(</a:t>
            </a:r>
            <a:r>
              <a:rPr lang="es-MX" sz="12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grafo[</a:t>
            </a:r>
            <a:r>
              <a:rPr lang="es-MX" sz="1200" dirty="0" err="1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nodoActual</a:t>
            </a:r>
            <a:r>
              <a:rPr lang="es-MX" sz="12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][i]</a:t>
            </a: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s-MX" sz="1200" dirty="0" err="1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antecesorNodosRecorridos</a:t>
            </a:r>
            <a:r>
              <a:rPr lang="es-MX" sz="12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.Agregar</a:t>
            </a: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(entero(</a:t>
            </a:r>
            <a:r>
              <a:rPr lang="es-MX" sz="1200" dirty="0" err="1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nodoActual</a:t>
            </a: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s-MX" sz="12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entero(</a:t>
            </a:r>
            <a:r>
              <a:rPr lang="es-MX" sz="12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grafo[</a:t>
            </a:r>
            <a:r>
              <a:rPr lang="es-MX" sz="1200" dirty="0" err="1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nodoActual</a:t>
            </a:r>
            <a:r>
              <a:rPr lang="es-MX" sz="12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][i]</a:t>
            </a: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== </a:t>
            </a:r>
            <a:r>
              <a:rPr lang="es-MX" sz="1200" dirty="0" err="1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nodoFinal</a:t>
            </a: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s-MX" sz="1200" dirty="0" err="1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nodoActual</a:t>
            </a:r>
            <a:r>
              <a:rPr lang="es-MX" sz="12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s-MX" sz="1200" dirty="0" err="1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nodoFinal</a:t>
            </a:r>
            <a:endParaRPr lang="es-MX" sz="1200" dirty="0">
              <a:solidFill>
                <a:srgbClr val="CF9178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s-MX" sz="12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encontrado</a:t>
            </a: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s-MX" sz="12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Verdadero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MX" sz="1200" dirty="0" err="1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posicionNodoActual</a:t>
            </a: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s-MX" sz="1200" dirty="0" err="1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nodosRecorrido</a:t>
            </a:r>
            <a:r>
              <a:rPr lang="es-MX" sz="12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.indice</a:t>
            </a: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 entero(</a:t>
            </a:r>
            <a:r>
              <a:rPr lang="es-MX" sz="1200" dirty="0" err="1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nodoActual</a:t>
            </a: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MX" sz="12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2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posicionNodoActual</a:t>
            </a: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+1 &lt; longitud (</a:t>
            </a:r>
            <a:r>
              <a:rPr lang="es-MX" sz="1200" dirty="0" err="1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nodosRecorridos</a:t>
            </a: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s-MX" sz="1200" dirty="0" err="1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nodoActual</a:t>
            </a: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s-MX" sz="1200" dirty="0" err="1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nodosRecorridos</a:t>
            </a:r>
            <a:r>
              <a:rPr lang="es-MX" sz="12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 </a:t>
            </a:r>
            <a:r>
              <a:rPr lang="es-MX" sz="1200" dirty="0" err="1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posicionNodoActual</a:t>
            </a:r>
            <a:r>
              <a:rPr lang="es-MX" sz="12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+ 1]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MX" sz="12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 no: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s-MX" sz="1200" dirty="0" err="1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nodoActual</a:t>
            </a:r>
            <a:r>
              <a:rPr lang="es-MX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s-MX" sz="1200" dirty="0" err="1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nodoFinal</a:t>
            </a:r>
            <a:endParaRPr lang="es-MX" dirty="0">
              <a:solidFill>
                <a:srgbClr val="CF9178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48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BD65857-7344-4746-2BB9-97CAFF22D184}"/>
              </a:ext>
            </a:extLst>
          </p:cNvPr>
          <p:cNvSpPr txBox="1"/>
          <p:nvPr/>
        </p:nvSpPr>
        <p:spPr>
          <a:xfrm>
            <a:off x="453218" y="2132344"/>
            <a:ext cx="4046941" cy="2947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solidFill>
                  <a:srgbClr val="4ECAB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Búsqueda voraz primero el mejor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3800" b="1" dirty="0">
                <a:solidFill>
                  <a:srgbClr val="4ECAB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BVPM</a:t>
            </a:r>
            <a:endParaRPr lang="es-MX" sz="13800" dirty="0">
              <a:solidFill>
                <a:srgbClr val="4ECAB1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C74BA58-F5C1-88C6-66B5-B8257293AC65}"/>
              </a:ext>
            </a:extLst>
          </p:cNvPr>
          <p:cNvSpPr txBox="1"/>
          <p:nvPr/>
        </p:nvSpPr>
        <p:spPr>
          <a:xfrm>
            <a:off x="4862775" y="402471"/>
            <a:ext cx="6660107" cy="5923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PSEUDOCODIGO</a:t>
            </a:r>
            <a:endParaRPr lang="es-MX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0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Mientras</a:t>
            </a:r>
            <a:r>
              <a:rPr lang="es-MX" sz="1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0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actual</a:t>
            </a:r>
            <a:r>
              <a:rPr lang="es-MX" sz="1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¡= </a:t>
            </a:r>
            <a:r>
              <a:rPr lang="es-MX" sz="10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final</a:t>
            </a:r>
            <a:r>
              <a:rPr lang="es-MX" sz="1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MX" sz="10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Mínimo</a:t>
            </a:r>
            <a:r>
              <a:rPr lang="es-MX" sz="1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9999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	</a:t>
            </a:r>
            <a:r>
              <a:rPr lang="es-MX" sz="1000" dirty="0" err="1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NumeroNodos</a:t>
            </a:r>
            <a:r>
              <a:rPr lang="es-MX" sz="10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longitud de </a:t>
            </a:r>
            <a:r>
              <a:rPr lang="es-MX" sz="10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grafo[actual]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MX" sz="10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visito cada nodo adyacente del nodo actual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MX" sz="10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Para cada</a:t>
            </a:r>
            <a:r>
              <a:rPr lang="es-MX" sz="1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 en rango (</a:t>
            </a:r>
            <a:r>
              <a:rPr lang="es-MX" sz="1000" dirty="0" err="1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NumeroNodos</a:t>
            </a:r>
            <a:r>
              <a:rPr lang="es-MX" sz="1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s-MX" sz="10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s-MX" sz="1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0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grafo[actual][i] </a:t>
            </a:r>
            <a:r>
              <a:rPr lang="es-MX" sz="1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¡= </a:t>
            </a:r>
            <a:r>
              <a:rPr lang="es-MX" sz="10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final</a:t>
            </a:r>
            <a:r>
              <a:rPr lang="es-MX" sz="1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348740" indent="3810">
              <a:lnSpc>
                <a:spcPct val="107000"/>
              </a:lnSpc>
              <a:spcAft>
                <a:spcPts val="800"/>
              </a:spcAft>
            </a:pPr>
            <a:r>
              <a:rPr lang="es-MX" sz="10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el diccionario guarda las distancias en el mismo índice que el nodo      // solo que en una fila distinta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s-MX" sz="10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s-MX" sz="1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0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grafo[</a:t>
            </a:r>
            <a:r>
              <a:rPr lang="es-MX" sz="1000" dirty="0" err="1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</a:t>
            </a:r>
            <a:r>
              <a:rPr lang="es-MX" sz="10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(“distancias.” + </a:t>
            </a:r>
            <a:r>
              <a:rPr lang="es-MX" sz="1000" dirty="0" err="1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</a:t>
            </a:r>
            <a:r>
              <a:rPr lang="es-MX" sz="10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(actual))][i] </a:t>
            </a:r>
            <a:r>
              <a:rPr lang="es-MX" sz="1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 </a:t>
            </a:r>
            <a:r>
              <a:rPr lang="es-MX" sz="10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mínimo</a:t>
            </a:r>
            <a:r>
              <a:rPr lang="es-MX" sz="1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s-MX" sz="10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s-MX" sz="1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0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grafo[actual][i] </a:t>
            </a:r>
            <a:r>
              <a:rPr lang="es-MX" sz="1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 esta en </a:t>
            </a:r>
            <a:r>
              <a:rPr lang="es-MX" sz="10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recorridos</a:t>
            </a:r>
            <a:r>
              <a:rPr lang="es-MX" sz="1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r>
              <a:rPr lang="es-MX" sz="10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Mínimo</a:t>
            </a:r>
            <a:r>
              <a:rPr lang="es-MX" sz="1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s-MX" sz="10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grafo[</a:t>
            </a:r>
            <a:r>
              <a:rPr lang="es-MX" sz="1000" dirty="0" err="1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</a:t>
            </a:r>
            <a:r>
              <a:rPr lang="es-MX" sz="10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(“distancias.” + </a:t>
            </a:r>
            <a:r>
              <a:rPr lang="es-MX" sz="1000" dirty="0" err="1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</a:t>
            </a:r>
            <a:r>
              <a:rPr lang="es-MX" sz="10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(actual))][i]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r>
              <a:rPr lang="es-MX" sz="10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el nodo adyacente que tiene la mínima distancia se 					      // guarda temporalmente</a:t>
            </a:r>
          </a:p>
          <a:p>
            <a:pPr marL="1798320" indent="449580">
              <a:lnSpc>
                <a:spcPct val="107000"/>
              </a:lnSpc>
              <a:spcAft>
                <a:spcPts val="800"/>
              </a:spcAft>
            </a:pPr>
            <a:r>
              <a:rPr lang="es-MX" sz="1000" dirty="0" err="1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indiceMinimo</a:t>
            </a:r>
            <a:r>
              <a:rPr lang="es-MX" sz="10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s-MX" sz="10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grafo[actual][i]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s-MX" sz="10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sino: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s-MX" sz="10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Mínimo</a:t>
            </a:r>
            <a:r>
              <a:rPr lang="es-MX" sz="1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s-MX" sz="10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grafo[</a:t>
            </a:r>
            <a:r>
              <a:rPr lang="es-MX" sz="1000" dirty="0" err="1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</a:t>
            </a:r>
            <a:r>
              <a:rPr lang="es-MX" sz="10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(“distancias.” + </a:t>
            </a:r>
            <a:r>
              <a:rPr lang="es-MX" sz="1000" dirty="0" err="1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</a:t>
            </a:r>
            <a:r>
              <a:rPr lang="es-MX" sz="10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(actual))][i]</a:t>
            </a:r>
          </a:p>
          <a:p>
            <a:pPr marL="899160" indent="449580">
              <a:lnSpc>
                <a:spcPct val="107000"/>
              </a:lnSpc>
              <a:spcAft>
                <a:spcPts val="800"/>
              </a:spcAft>
            </a:pPr>
            <a:r>
              <a:rPr lang="es-MX" sz="1000" dirty="0" err="1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indiceMinimo</a:t>
            </a:r>
            <a:r>
              <a:rPr lang="es-MX" sz="1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s-MX" sz="10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grafo[actual][i]</a:t>
            </a:r>
          </a:p>
          <a:p>
            <a:pPr marL="899160" indent="449580">
              <a:lnSpc>
                <a:spcPct val="107000"/>
              </a:lnSpc>
              <a:spcAft>
                <a:spcPts val="800"/>
              </a:spcAft>
            </a:pPr>
            <a:r>
              <a:rPr lang="es-MX" sz="10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actual</a:t>
            </a:r>
            <a:r>
              <a:rPr lang="es-MX" sz="1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s-MX" sz="10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final</a:t>
            </a:r>
          </a:p>
          <a:p>
            <a:pPr marL="899160" indent="449580">
              <a:lnSpc>
                <a:spcPct val="107000"/>
              </a:lnSpc>
              <a:spcAft>
                <a:spcPts val="800"/>
              </a:spcAft>
            </a:pPr>
            <a:r>
              <a:rPr lang="es-MX" sz="1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romper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MX" sz="10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cada mejor nodo adyacente lo guardo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MX" sz="1000" dirty="0" err="1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recorridos</a:t>
            </a:r>
            <a:r>
              <a:rPr lang="es-MX" sz="10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.agregar</a:t>
            </a:r>
            <a:r>
              <a:rPr lang="es-MX" sz="1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MX" sz="1000" dirty="0" err="1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índiceMinimo</a:t>
            </a:r>
            <a:r>
              <a:rPr lang="es-MX" sz="1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es-MX" sz="1000" dirty="0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actual</a:t>
            </a:r>
            <a:r>
              <a:rPr lang="es-MX" sz="1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s-MX" sz="1000" dirty="0" err="1">
                <a:solidFill>
                  <a:srgbClr val="CF917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índiceMinimo</a:t>
            </a:r>
            <a:endParaRPr lang="es-MX" sz="1200" dirty="0">
              <a:solidFill>
                <a:srgbClr val="CF9178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736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BD65857-7344-4746-2BB9-97CAFF22D184}"/>
              </a:ext>
            </a:extLst>
          </p:cNvPr>
          <p:cNvSpPr txBox="1"/>
          <p:nvPr/>
        </p:nvSpPr>
        <p:spPr>
          <a:xfrm>
            <a:off x="85299" y="2462544"/>
            <a:ext cx="3613245" cy="2650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solidFill>
                  <a:srgbClr val="4ECAB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Biome" panose="020B0503030204020804" pitchFamily="34" charset="0"/>
              </a:rPr>
              <a:t>Recocido Simulado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3800" b="1" dirty="0">
                <a:solidFill>
                  <a:srgbClr val="4ECAB1"/>
                </a:solidFill>
                <a:latin typeface="Consolas" panose="020B0609020204030204" pitchFamily="49" charset="0"/>
                <a:ea typeface="Calibri" panose="020F0502020204030204" pitchFamily="34" charset="0"/>
                <a:cs typeface="Biome" panose="020B0503030204020804" pitchFamily="34" charset="0"/>
              </a:rPr>
              <a:t>RS</a:t>
            </a:r>
            <a:endParaRPr lang="es-MX" sz="13800" dirty="0">
              <a:solidFill>
                <a:srgbClr val="4ECAB1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Biome" panose="020B0503030204020804" pitchFamily="34" charset="0"/>
            </a:endParaRP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1B39ABA9-D6F3-6F60-E09E-EF314854F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544" y="98563"/>
            <a:ext cx="8312454" cy="666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3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927</TotalTime>
  <Words>1541</Words>
  <Application>Microsoft Office PowerPoint</Application>
  <PresentationFormat>Panorámica</PresentationFormat>
  <Paragraphs>270</Paragraphs>
  <Slides>42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9" baseType="lpstr">
      <vt:lpstr>Arial</vt:lpstr>
      <vt:lpstr>Biome</vt:lpstr>
      <vt:lpstr>Calibri</vt:lpstr>
      <vt:lpstr>Calibri Light</vt:lpstr>
      <vt:lpstr>Consolas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JAVIER OLIVARES LARA</dc:creator>
  <cp:lastModifiedBy>LUIS JAVIER OLIVARES LARA</cp:lastModifiedBy>
  <cp:revision>18</cp:revision>
  <dcterms:created xsi:type="dcterms:W3CDTF">2022-05-10T15:54:43Z</dcterms:created>
  <dcterms:modified xsi:type="dcterms:W3CDTF">2022-05-11T23:38:26Z</dcterms:modified>
</cp:coreProperties>
</file>